
<file path=[Content_Types].xml><?xml version="1.0" encoding="utf-8"?>
<Types xmlns="http://schemas.openxmlformats.org/package/2006/content-types">
  <Default Extension="emf" ContentType="image/x-emf"/>
  <Default Extension="gif" ContentType="image/gif"/>
  <Default Extension="glb" ContentType="model/gltf.binary"/>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ags/tag6.xml" ContentType="application/vnd.openxmlformats-officedocument.presentationml.tags+xml"/>
  <Override PartName="/ppt/tags/tag7.xml" ContentType="application/vnd.openxmlformats-officedocument.presentationml.tags+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3.xml" ContentType="application/vnd.openxmlformats-officedocument.them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heme/theme4.xml" ContentType="application/vnd.openxmlformats-officedocument.theme+xml"/>
  <Override PartName="/ppt/tags/tag44.xml" ContentType="application/vnd.openxmlformats-officedocument.presentationml.tags+xml"/>
  <Override PartName="/ppt/notesSlides/notesSlide1.xml" ContentType="application/vnd.openxmlformats-officedocument.presentationml.notesSlide+xml"/>
  <Override PartName="/ppt/tags/tag45.xml" ContentType="application/vnd.openxmlformats-officedocument.presentationml.tags+xml"/>
  <Override PartName="/ppt/notesSlides/notesSlide2.xml" ContentType="application/vnd.openxmlformats-officedocument.presentationml.notesSlide+xml"/>
  <Override PartName="/ppt/tags/tag46.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ags/tag47.xml" ContentType="application/vnd.openxmlformats-officedocument.presentationml.tags+xml"/>
  <Override PartName="/ppt/notesSlides/notesSlide24.xml" ContentType="application/vnd.openxmlformats-officedocument.presentationml.notesSlide+xml"/>
  <Override PartName="/ppt/tags/tag48.xml" ContentType="application/vnd.openxmlformats-officedocument.presentationml.tags+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tags/tag49.xml" ContentType="application/vnd.openxmlformats-officedocument.presentationml.tags+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tags/tag50.xml" ContentType="application/vnd.openxmlformats-officedocument.presentationml.tags+xml"/>
  <Override PartName="/ppt/notesSlides/notesSlide41.xml" ContentType="application/vnd.openxmlformats-officedocument.presentationml.notesSlide+xml"/>
  <Override PartName="/ppt/tags/tag51.xml" ContentType="application/vnd.openxmlformats-officedocument.presentationml.tags+xml"/>
  <Override PartName="/ppt/notesSlides/notesSlide42.xml" ContentType="application/vnd.openxmlformats-officedocument.presentationml.notesSlide+xml"/>
  <Override PartName="/ppt/tags/tag52.xml" ContentType="application/vnd.openxmlformats-officedocument.presentationml.tags+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tags/tag53.xml" ContentType="application/vnd.openxmlformats-officedocument.presentationml.tags+xml"/>
  <Override PartName="/ppt/notesSlides/notesSlide7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65" r:id="rId5"/>
    <p:sldMasterId id="2147483678" r:id="rId6"/>
  </p:sldMasterIdLst>
  <p:notesMasterIdLst>
    <p:notesMasterId r:id="rId113"/>
  </p:notesMasterIdLst>
  <p:sldIdLst>
    <p:sldId id="2076138313" r:id="rId7"/>
    <p:sldId id="2076138308" r:id="rId8"/>
    <p:sldId id="2076138416" r:id="rId9"/>
    <p:sldId id="2076138314" r:id="rId10"/>
    <p:sldId id="2076138315" r:id="rId11"/>
    <p:sldId id="2076138316" r:id="rId12"/>
    <p:sldId id="2076138317" r:id="rId13"/>
    <p:sldId id="2076138318" r:id="rId14"/>
    <p:sldId id="2076138319" r:id="rId15"/>
    <p:sldId id="2076138320" r:id="rId16"/>
    <p:sldId id="2076138321" r:id="rId17"/>
    <p:sldId id="2076138322" r:id="rId18"/>
    <p:sldId id="2076138323" r:id="rId19"/>
    <p:sldId id="2076138324" r:id="rId20"/>
    <p:sldId id="2076138325" r:id="rId21"/>
    <p:sldId id="2076138326" r:id="rId22"/>
    <p:sldId id="2076138327" r:id="rId23"/>
    <p:sldId id="2076138328" r:id="rId24"/>
    <p:sldId id="2076138329" r:id="rId25"/>
    <p:sldId id="2076138330" r:id="rId26"/>
    <p:sldId id="2076138331" r:id="rId27"/>
    <p:sldId id="2076138332" r:id="rId28"/>
    <p:sldId id="2076138333" r:id="rId29"/>
    <p:sldId id="2076138334" r:id="rId30"/>
    <p:sldId id="2076138335" r:id="rId31"/>
    <p:sldId id="2076138336" r:id="rId32"/>
    <p:sldId id="2076138337" r:id="rId33"/>
    <p:sldId id="2076138338" r:id="rId34"/>
    <p:sldId id="2076138339" r:id="rId35"/>
    <p:sldId id="2076138340" r:id="rId36"/>
    <p:sldId id="2076138341" r:id="rId37"/>
    <p:sldId id="2076138342" r:id="rId38"/>
    <p:sldId id="2076138343" r:id="rId39"/>
    <p:sldId id="2076138344" r:id="rId40"/>
    <p:sldId id="2076138345" r:id="rId41"/>
    <p:sldId id="2076138346" r:id="rId42"/>
    <p:sldId id="2076138347" r:id="rId43"/>
    <p:sldId id="2076138348" r:id="rId44"/>
    <p:sldId id="2076138349" r:id="rId45"/>
    <p:sldId id="2076138350" r:id="rId46"/>
    <p:sldId id="2076138351" r:id="rId47"/>
    <p:sldId id="2076138352" r:id="rId48"/>
    <p:sldId id="2076138353" r:id="rId49"/>
    <p:sldId id="2076138354" r:id="rId50"/>
    <p:sldId id="2076138355" r:id="rId51"/>
    <p:sldId id="2076138360" r:id="rId52"/>
    <p:sldId id="2076138356" r:id="rId53"/>
    <p:sldId id="10001" r:id="rId54"/>
    <p:sldId id="2076138358" r:id="rId55"/>
    <p:sldId id="2076138359" r:id="rId56"/>
    <p:sldId id="2076138361" r:id="rId57"/>
    <p:sldId id="2076138362" r:id="rId58"/>
    <p:sldId id="2076138363" r:id="rId59"/>
    <p:sldId id="2076138364" r:id="rId60"/>
    <p:sldId id="2076138365" r:id="rId61"/>
    <p:sldId id="2076138366" r:id="rId62"/>
    <p:sldId id="2076138367" r:id="rId63"/>
    <p:sldId id="2076138368" r:id="rId64"/>
    <p:sldId id="2076138369" r:id="rId65"/>
    <p:sldId id="2076138370" r:id="rId66"/>
    <p:sldId id="2076138371" r:id="rId67"/>
    <p:sldId id="2076138372" r:id="rId68"/>
    <p:sldId id="2076138373" r:id="rId69"/>
    <p:sldId id="2076138374" r:id="rId70"/>
    <p:sldId id="2076138375" r:id="rId71"/>
    <p:sldId id="2076138376" r:id="rId72"/>
    <p:sldId id="2076138377" r:id="rId73"/>
    <p:sldId id="2076138378" r:id="rId74"/>
    <p:sldId id="2076138379" r:id="rId75"/>
    <p:sldId id="2076138380" r:id="rId76"/>
    <p:sldId id="2076138381" r:id="rId77"/>
    <p:sldId id="2076138382" r:id="rId78"/>
    <p:sldId id="2076138383" r:id="rId79"/>
    <p:sldId id="2076138384" r:id="rId80"/>
    <p:sldId id="2076138385" r:id="rId81"/>
    <p:sldId id="2076138386" r:id="rId82"/>
    <p:sldId id="2076138387" r:id="rId83"/>
    <p:sldId id="2076138388" r:id="rId84"/>
    <p:sldId id="2076138389" r:id="rId85"/>
    <p:sldId id="2076138390" r:id="rId86"/>
    <p:sldId id="2076138391" r:id="rId87"/>
    <p:sldId id="2076138392" r:id="rId88"/>
    <p:sldId id="2076138393" r:id="rId89"/>
    <p:sldId id="2076138394" r:id="rId90"/>
    <p:sldId id="2076138395" r:id="rId91"/>
    <p:sldId id="2076138396" r:id="rId92"/>
    <p:sldId id="2076138397" r:id="rId93"/>
    <p:sldId id="2076138398" r:id="rId94"/>
    <p:sldId id="2076138399" r:id="rId95"/>
    <p:sldId id="2076138400" r:id="rId96"/>
    <p:sldId id="2076138401" r:id="rId97"/>
    <p:sldId id="2076138402" r:id="rId98"/>
    <p:sldId id="2076138403" r:id="rId99"/>
    <p:sldId id="2076138404" r:id="rId100"/>
    <p:sldId id="2076138405" r:id="rId101"/>
    <p:sldId id="2076138406" r:id="rId102"/>
    <p:sldId id="2076138407" r:id="rId103"/>
    <p:sldId id="2076138408" r:id="rId104"/>
    <p:sldId id="2076138409" r:id="rId105"/>
    <p:sldId id="2076138410" r:id="rId106"/>
    <p:sldId id="2076138411" r:id="rId107"/>
    <p:sldId id="2076138412" r:id="rId108"/>
    <p:sldId id="2076138413" r:id="rId109"/>
    <p:sldId id="2076138414" r:id="rId110"/>
    <p:sldId id="2076138415" r:id="rId111"/>
    <p:sldId id="2076138241" r:id="rId1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ay 2" id="{F54C5AF8-F231-478B-8A06-931BED8BE545}">
          <p14:sldIdLst>
            <p14:sldId id="2076138313"/>
            <p14:sldId id="2076138308"/>
            <p14:sldId id="2076138416"/>
            <p14:sldId id="2076138314"/>
            <p14:sldId id="2076138315"/>
            <p14:sldId id="2076138316"/>
            <p14:sldId id="2076138317"/>
            <p14:sldId id="2076138318"/>
            <p14:sldId id="2076138319"/>
            <p14:sldId id="2076138320"/>
            <p14:sldId id="2076138321"/>
            <p14:sldId id="2076138322"/>
            <p14:sldId id="2076138323"/>
            <p14:sldId id="2076138324"/>
            <p14:sldId id="2076138325"/>
            <p14:sldId id="2076138326"/>
            <p14:sldId id="2076138327"/>
            <p14:sldId id="2076138328"/>
            <p14:sldId id="2076138329"/>
            <p14:sldId id="2076138330"/>
            <p14:sldId id="2076138331"/>
            <p14:sldId id="2076138332"/>
            <p14:sldId id="2076138333"/>
            <p14:sldId id="2076138334"/>
            <p14:sldId id="2076138335"/>
            <p14:sldId id="2076138336"/>
            <p14:sldId id="2076138337"/>
            <p14:sldId id="2076138338"/>
            <p14:sldId id="2076138339"/>
            <p14:sldId id="2076138340"/>
            <p14:sldId id="2076138341"/>
            <p14:sldId id="2076138342"/>
            <p14:sldId id="2076138343"/>
            <p14:sldId id="2076138344"/>
            <p14:sldId id="2076138345"/>
            <p14:sldId id="2076138346"/>
            <p14:sldId id="2076138347"/>
            <p14:sldId id="2076138348"/>
            <p14:sldId id="2076138349"/>
            <p14:sldId id="2076138350"/>
            <p14:sldId id="2076138351"/>
            <p14:sldId id="2076138352"/>
            <p14:sldId id="2076138353"/>
            <p14:sldId id="2076138354"/>
            <p14:sldId id="2076138355"/>
            <p14:sldId id="2076138360"/>
            <p14:sldId id="2076138356"/>
            <p14:sldId id="10001"/>
            <p14:sldId id="2076138358"/>
            <p14:sldId id="2076138359"/>
            <p14:sldId id="2076138361"/>
            <p14:sldId id="2076138362"/>
            <p14:sldId id="2076138363"/>
            <p14:sldId id="2076138364"/>
            <p14:sldId id="2076138365"/>
            <p14:sldId id="2076138366"/>
            <p14:sldId id="2076138367"/>
            <p14:sldId id="2076138368"/>
            <p14:sldId id="2076138369"/>
            <p14:sldId id="2076138370"/>
            <p14:sldId id="2076138371"/>
            <p14:sldId id="2076138372"/>
            <p14:sldId id="2076138373"/>
            <p14:sldId id="2076138374"/>
            <p14:sldId id="2076138375"/>
            <p14:sldId id="2076138376"/>
            <p14:sldId id="2076138377"/>
            <p14:sldId id="2076138378"/>
            <p14:sldId id="2076138379"/>
            <p14:sldId id="2076138380"/>
            <p14:sldId id="2076138381"/>
            <p14:sldId id="2076138382"/>
            <p14:sldId id="2076138383"/>
            <p14:sldId id="2076138384"/>
            <p14:sldId id="2076138385"/>
            <p14:sldId id="2076138386"/>
            <p14:sldId id="2076138387"/>
            <p14:sldId id="2076138388"/>
            <p14:sldId id="2076138389"/>
            <p14:sldId id="2076138390"/>
            <p14:sldId id="2076138391"/>
            <p14:sldId id="2076138392"/>
            <p14:sldId id="2076138393"/>
            <p14:sldId id="2076138394"/>
            <p14:sldId id="2076138395"/>
            <p14:sldId id="2076138396"/>
            <p14:sldId id="2076138397"/>
            <p14:sldId id="2076138398"/>
            <p14:sldId id="2076138399"/>
            <p14:sldId id="2076138400"/>
            <p14:sldId id="2076138401"/>
            <p14:sldId id="2076138402"/>
            <p14:sldId id="2076138403"/>
            <p14:sldId id="2076138404"/>
            <p14:sldId id="2076138405"/>
            <p14:sldId id="2076138406"/>
            <p14:sldId id="2076138407"/>
            <p14:sldId id="2076138408"/>
            <p14:sldId id="2076138409"/>
            <p14:sldId id="2076138410"/>
            <p14:sldId id="2076138411"/>
            <p14:sldId id="2076138412"/>
            <p14:sldId id="2076138413"/>
            <p14:sldId id="2076138414"/>
            <p14:sldId id="2076138415"/>
            <p14:sldId id="2076138241"/>
          </p14:sldIdLst>
        </p14:section>
      </p14:sectionLst>
    </p:ext>
    <p:ext uri="{EFAFB233-063F-42B5-8137-9DF3F51BA10A}">
      <p15:sldGuideLst xmlns:p15="http://schemas.microsoft.com/office/powerpoint/2012/main">
        <p15:guide id="1" orient="horz" pos="2808" userDrawn="1">
          <p15:clr>
            <a:srgbClr val="A4A3A4"/>
          </p15:clr>
        </p15:guide>
        <p15:guide id="2" pos="840" userDrawn="1">
          <p15:clr>
            <a:srgbClr val="A4A3A4"/>
          </p15:clr>
        </p15:guide>
        <p15:guide id="3" orient="horz" pos="696" userDrawn="1">
          <p15:clr>
            <a:srgbClr val="A4A3A4"/>
          </p15:clr>
        </p15:guide>
        <p15:guide id="4" pos="39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2D2D2"/>
    <a:srgbClr val="5C2D91"/>
    <a:srgbClr val="32145A"/>
    <a:srgbClr val="B4A0FF"/>
    <a:srgbClr val="313131"/>
    <a:srgbClr val="F2F2F2"/>
    <a:srgbClr val="FFF100"/>
    <a:srgbClr val="D6DCE4"/>
    <a:srgbClr val="54823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2904738-0764-482E-BCA3-EE8D0D541B24}" v="1" dt="2021-02-02T14:59:02.967"/>
    <p1510:client id="{A93632CF-C8E9-4A5E-A5CC-3BD5BCC89370}" v="5" dt="2021-02-02T15:32:10.99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5076" autoAdjust="0"/>
  </p:normalViewPr>
  <p:slideViewPr>
    <p:cSldViewPr snapToGrid="0">
      <p:cViewPr varScale="1">
        <p:scale>
          <a:sx n="97" d="100"/>
          <a:sy n="97" d="100"/>
        </p:scale>
        <p:origin x="1074" y="78"/>
      </p:cViewPr>
      <p:guideLst>
        <p:guide orient="horz" pos="2808"/>
        <p:guide pos="840"/>
        <p:guide orient="horz" pos="696"/>
        <p:guide pos="3940"/>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117" Type="http://schemas.openxmlformats.org/officeDocument/2006/relationships/tableStyles" Target="tableStyles.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slide" Target="slides/slide57.xml"/><Relationship Id="rId68" Type="http://schemas.openxmlformats.org/officeDocument/2006/relationships/slide" Target="slides/slide62.xml"/><Relationship Id="rId84" Type="http://schemas.openxmlformats.org/officeDocument/2006/relationships/slide" Target="slides/slide78.xml"/><Relationship Id="rId89" Type="http://schemas.openxmlformats.org/officeDocument/2006/relationships/slide" Target="slides/slide83.xml"/><Relationship Id="rId112" Type="http://schemas.openxmlformats.org/officeDocument/2006/relationships/slide" Target="slides/slide106.xml"/><Relationship Id="rId16" Type="http://schemas.openxmlformats.org/officeDocument/2006/relationships/slide" Target="slides/slide10.xml"/><Relationship Id="rId107" Type="http://schemas.openxmlformats.org/officeDocument/2006/relationships/slide" Target="slides/slide101.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66" Type="http://schemas.openxmlformats.org/officeDocument/2006/relationships/slide" Target="slides/slide60.xml"/><Relationship Id="rId74" Type="http://schemas.openxmlformats.org/officeDocument/2006/relationships/slide" Target="slides/slide68.xml"/><Relationship Id="rId79" Type="http://schemas.openxmlformats.org/officeDocument/2006/relationships/slide" Target="slides/slide73.xml"/><Relationship Id="rId87" Type="http://schemas.openxmlformats.org/officeDocument/2006/relationships/slide" Target="slides/slide81.xml"/><Relationship Id="rId102" Type="http://schemas.openxmlformats.org/officeDocument/2006/relationships/slide" Target="slides/slide96.xml"/><Relationship Id="rId110" Type="http://schemas.openxmlformats.org/officeDocument/2006/relationships/slide" Target="slides/slide104.xml"/><Relationship Id="rId115" Type="http://schemas.openxmlformats.org/officeDocument/2006/relationships/viewProps" Target="viewProps.xml"/><Relationship Id="rId5" Type="http://schemas.openxmlformats.org/officeDocument/2006/relationships/slideMaster" Target="slideMasters/slideMaster2.xml"/><Relationship Id="rId61" Type="http://schemas.openxmlformats.org/officeDocument/2006/relationships/slide" Target="slides/slide55.xml"/><Relationship Id="rId82" Type="http://schemas.openxmlformats.org/officeDocument/2006/relationships/slide" Target="slides/slide76.xml"/><Relationship Id="rId90" Type="http://schemas.openxmlformats.org/officeDocument/2006/relationships/slide" Target="slides/slide84.xml"/><Relationship Id="rId95" Type="http://schemas.openxmlformats.org/officeDocument/2006/relationships/slide" Target="slides/slide89.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slide" Target="slides/slide58.xml"/><Relationship Id="rId69" Type="http://schemas.openxmlformats.org/officeDocument/2006/relationships/slide" Target="slides/slide63.xml"/><Relationship Id="rId77" Type="http://schemas.openxmlformats.org/officeDocument/2006/relationships/slide" Target="slides/slide71.xml"/><Relationship Id="rId100" Type="http://schemas.openxmlformats.org/officeDocument/2006/relationships/slide" Target="slides/slide94.xml"/><Relationship Id="rId105" Type="http://schemas.openxmlformats.org/officeDocument/2006/relationships/slide" Target="slides/slide99.xml"/><Relationship Id="rId113" Type="http://schemas.openxmlformats.org/officeDocument/2006/relationships/notesMaster" Target="notesMasters/notesMaster1.xml"/><Relationship Id="rId118" Type="http://schemas.microsoft.com/office/2015/10/relationships/revisionInfo" Target="revisionInfo.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80" Type="http://schemas.openxmlformats.org/officeDocument/2006/relationships/slide" Target="slides/slide74.xml"/><Relationship Id="rId85" Type="http://schemas.openxmlformats.org/officeDocument/2006/relationships/slide" Target="slides/slide79.xml"/><Relationship Id="rId93" Type="http://schemas.openxmlformats.org/officeDocument/2006/relationships/slide" Target="slides/slide87.xml"/><Relationship Id="rId98" Type="http://schemas.openxmlformats.org/officeDocument/2006/relationships/slide" Target="slides/slide92.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slide" Target="slides/slide61.xml"/><Relationship Id="rId103" Type="http://schemas.openxmlformats.org/officeDocument/2006/relationships/slide" Target="slides/slide97.xml"/><Relationship Id="rId108" Type="http://schemas.openxmlformats.org/officeDocument/2006/relationships/slide" Target="slides/slide102.xml"/><Relationship Id="rId116" Type="http://schemas.openxmlformats.org/officeDocument/2006/relationships/theme" Target="theme/theme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slide" Target="slides/slide64.xml"/><Relationship Id="rId75" Type="http://schemas.openxmlformats.org/officeDocument/2006/relationships/slide" Target="slides/slide69.xml"/><Relationship Id="rId83" Type="http://schemas.openxmlformats.org/officeDocument/2006/relationships/slide" Target="slides/slide77.xml"/><Relationship Id="rId88" Type="http://schemas.openxmlformats.org/officeDocument/2006/relationships/slide" Target="slides/slide82.xml"/><Relationship Id="rId91" Type="http://schemas.openxmlformats.org/officeDocument/2006/relationships/slide" Target="slides/slide85.xml"/><Relationship Id="rId96" Type="http://schemas.openxmlformats.org/officeDocument/2006/relationships/slide" Target="slides/slide90.xml"/><Relationship Id="rId111" Type="http://schemas.openxmlformats.org/officeDocument/2006/relationships/slide" Target="slides/slide105.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6" Type="http://schemas.openxmlformats.org/officeDocument/2006/relationships/slide" Target="slides/slide100.xml"/><Relationship Id="rId114" Type="http://schemas.openxmlformats.org/officeDocument/2006/relationships/presProps" Target="presProps.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slide" Target="slides/slide67.xml"/><Relationship Id="rId78" Type="http://schemas.openxmlformats.org/officeDocument/2006/relationships/slide" Target="slides/slide72.xml"/><Relationship Id="rId81" Type="http://schemas.openxmlformats.org/officeDocument/2006/relationships/slide" Target="slides/slide75.xml"/><Relationship Id="rId86" Type="http://schemas.openxmlformats.org/officeDocument/2006/relationships/slide" Target="slides/slide80.xml"/><Relationship Id="rId94" Type="http://schemas.openxmlformats.org/officeDocument/2006/relationships/slide" Target="slides/slide88.xml"/><Relationship Id="rId99" Type="http://schemas.openxmlformats.org/officeDocument/2006/relationships/slide" Target="slides/slide93.xml"/><Relationship Id="rId101" Type="http://schemas.openxmlformats.org/officeDocument/2006/relationships/slide" Target="slides/slide95.xml"/><Relationship Id="rId4" Type="http://schemas.openxmlformats.org/officeDocument/2006/relationships/slideMaster" Target="slideMasters/slideMaster1.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109" Type="http://schemas.openxmlformats.org/officeDocument/2006/relationships/slide" Target="slides/slide10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slide" Target="slides/slide70.xml"/><Relationship Id="rId97" Type="http://schemas.openxmlformats.org/officeDocument/2006/relationships/slide" Target="slides/slide91.xml"/><Relationship Id="rId104" Type="http://schemas.openxmlformats.org/officeDocument/2006/relationships/slide" Target="slides/slide98.xml"/><Relationship Id="rId7" Type="http://schemas.openxmlformats.org/officeDocument/2006/relationships/slide" Target="slides/slide1.xml"/><Relationship Id="rId71" Type="http://schemas.openxmlformats.org/officeDocument/2006/relationships/slide" Target="slides/slide65.xml"/><Relationship Id="rId92" Type="http://schemas.openxmlformats.org/officeDocument/2006/relationships/slide" Target="slides/slide86.xml"/><Relationship Id="rId2" Type="http://schemas.openxmlformats.org/officeDocument/2006/relationships/customXml" Target="../customXml/item2.xml"/><Relationship Id="rId29" Type="http://schemas.openxmlformats.org/officeDocument/2006/relationships/slide" Target="slides/slide2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5313DD9-30C7-4BCA-A49B-F6E9D43B6DDC}" type="doc">
      <dgm:prSet loTypeId="urn:microsoft.com/office/officeart/2005/8/layout/venn3" loCatId="relationship" qsTypeId="urn:microsoft.com/office/officeart/2005/8/quickstyle/simple1" qsCatId="simple" csTypeId="urn:microsoft.com/office/officeart/2005/8/colors/accent1_2" csCatId="accent1" phldr="1"/>
      <dgm:spPr/>
      <dgm:t>
        <a:bodyPr/>
        <a:lstStyle/>
        <a:p>
          <a:endParaRPr lang="en-US"/>
        </a:p>
      </dgm:t>
    </dgm:pt>
    <dgm:pt modelId="{0673BA04-C104-4B9D-AEE6-AC624C1C6945}">
      <dgm:prSet phldrT="[Text]"/>
      <dgm:spPr/>
      <dgm:t>
        <a:bodyPr/>
        <a:lstStyle/>
        <a:p>
          <a:r>
            <a:rPr lang="en-US"/>
            <a:t>Rich surface area</a:t>
          </a:r>
        </a:p>
      </dgm:t>
    </dgm:pt>
    <dgm:pt modelId="{927C9E35-EDDE-4C73-A591-841176F8BEE3}" type="parTrans" cxnId="{E2E60513-E986-4E81-B0CA-960D7AC59E60}">
      <dgm:prSet/>
      <dgm:spPr/>
      <dgm:t>
        <a:bodyPr/>
        <a:lstStyle/>
        <a:p>
          <a:endParaRPr lang="en-US"/>
        </a:p>
      </dgm:t>
    </dgm:pt>
    <dgm:pt modelId="{4BB2C697-66B5-478B-BCF7-CC9A4962398E}" type="sibTrans" cxnId="{E2E60513-E986-4E81-B0CA-960D7AC59E60}">
      <dgm:prSet/>
      <dgm:spPr/>
      <dgm:t>
        <a:bodyPr/>
        <a:lstStyle/>
        <a:p>
          <a:endParaRPr lang="en-US"/>
        </a:p>
      </dgm:t>
    </dgm:pt>
    <dgm:pt modelId="{E56468F0-A88A-49F1-9246-57CC9C27A80E}">
      <dgm:prSet phldrT="[Text]"/>
      <dgm:spPr/>
      <dgm:t>
        <a:bodyPr/>
        <a:lstStyle/>
        <a:p>
          <a:r>
            <a:rPr lang="en-US"/>
            <a:t>T-SQL language for data analytics</a:t>
          </a:r>
        </a:p>
      </dgm:t>
    </dgm:pt>
    <dgm:pt modelId="{1611DFBB-6001-46DB-8168-306C714E2588}" type="parTrans" cxnId="{43323804-3E07-4204-9289-9EF842BC1832}">
      <dgm:prSet/>
      <dgm:spPr/>
      <dgm:t>
        <a:bodyPr/>
        <a:lstStyle/>
        <a:p>
          <a:endParaRPr lang="en-US"/>
        </a:p>
      </dgm:t>
    </dgm:pt>
    <dgm:pt modelId="{090A16DC-9D7F-4EE2-AF56-5DE43C510B69}" type="sibTrans" cxnId="{43323804-3E07-4204-9289-9EF842BC1832}">
      <dgm:prSet/>
      <dgm:spPr/>
      <dgm:t>
        <a:bodyPr/>
        <a:lstStyle/>
        <a:p>
          <a:endParaRPr lang="en-US"/>
        </a:p>
      </dgm:t>
    </dgm:pt>
    <dgm:pt modelId="{441169D3-2DE7-4F96-A8B1-02DF2B0B8004}">
      <dgm:prSet phldrT="[Text]"/>
      <dgm:spPr/>
      <dgm:t>
        <a:bodyPr/>
        <a:lstStyle/>
        <a:p>
          <a:r>
            <a:rPr lang="en-US"/>
            <a:t>dedicated SQL pool</a:t>
          </a:r>
        </a:p>
      </dgm:t>
    </dgm:pt>
    <dgm:pt modelId="{BD42512F-6C1B-4B25-8C26-D7DDE946EE5D}" type="parTrans" cxnId="{C087052B-E06E-4C9A-926F-48128DCB29E3}">
      <dgm:prSet/>
      <dgm:spPr/>
      <dgm:t>
        <a:bodyPr/>
        <a:lstStyle/>
        <a:p>
          <a:endParaRPr lang="en-US"/>
        </a:p>
      </dgm:t>
    </dgm:pt>
    <dgm:pt modelId="{535EE2A7-311B-4153-AAC7-E8ACC5C5C12F}" type="sibTrans" cxnId="{C087052B-E06E-4C9A-926F-48128DCB29E3}">
      <dgm:prSet/>
      <dgm:spPr/>
      <dgm:t>
        <a:bodyPr/>
        <a:lstStyle/>
        <a:p>
          <a:endParaRPr lang="en-US"/>
        </a:p>
      </dgm:t>
    </dgm:pt>
    <dgm:pt modelId="{222A22C0-F7D9-4218-8DE3-99DF56C1C28E}">
      <dgm:prSet phldrT="[Text]"/>
      <dgm:spPr/>
      <dgm:t>
        <a:bodyPr/>
        <a:lstStyle/>
        <a:p>
          <a:r>
            <a:rPr lang="en-US"/>
            <a:t>Model raw files as virtual tables and views</a:t>
          </a:r>
        </a:p>
      </dgm:t>
    </dgm:pt>
    <dgm:pt modelId="{DDE3F2D2-335A-4AFB-8AC3-0D25794CDC39}" type="parTrans" cxnId="{DC066F27-1886-4B52-B8F9-B3202063B40E}">
      <dgm:prSet/>
      <dgm:spPr/>
      <dgm:t>
        <a:bodyPr/>
        <a:lstStyle/>
        <a:p>
          <a:endParaRPr lang="en-US"/>
        </a:p>
      </dgm:t>
    </dgm:pt>
    <dgm:pt modelId="{D5132C65-28DF-42EA-A2BD-1CB1D90291AC}" type="sibTrans" cxnId="{DC066F27-1886-4B52-B8F9-B3202063B40E}">
      <dgm:prSet/>
      <dgm:spPr/>
      <dgm:t>
        <a:bodyPr/>
        <a:lstStyle/>
        <a:p>
          <a:endParaRPr lang="en-US"/>
        </a:p>
      </dgm:t>
    </dgm:pt>
    <dgm:pt modelId="{86C4114F-343B-4CA8-99E3-6A7259F9591C}">
      <dgm:prSet phldrT="[Text]"/>
      <dgm:spPr/>
      <dgm:t>
        <a:bodyPr/>
        <a:lstStyle/>
        <a:p>
          <a:r>
            <a:rPr lang="en-US"/>
            <a:t>Easy data transformation</a:t>
          </a:r>
        </a:p>
      </dgm:t>
    </dgm:pt>
    <dgm:pt modelId="{65811011-476F-49F4-B362-72384D2E2241}" type="parTrans" cxnId="{0FB321FA-321D-4777-9988-3A642CBD12ED}">
      <dgm:prSet/>
      <dgm:spPr/>
      <dgm:t>
        <a:bodyPr/>
        <a:lstStyle/>
        <a:p>
          <a:endParaRPr lang="en-US"/>
        </a:p>
      </dgm:t>
    </dgm:pt>
    <dgm:pt modelId="{C6694765-6479-472B-8135-B93C09AF2AB1}" type="sibTrans" cxnId="{0FB321FA-321D-4777-9988-3A642CBD12ED}">
      <dgm:prSet/>
      <dgm:spPr/>
      <dgm:t>
        <a:bodyPr/>
        <a:lstStyle/>
        <a:p>
          <a:endParaRPr lang="en-US"/>
        </a:p>
      </dgm:t>
    </dgm:pt>
    <dgm:pt modelId="{850F70D1-0343-4F2E-9C89-660CB933EF50}">
      <dgm:prSet phldrT="[Text]"/>
      <dgm:spPr/>
      <dgm:t>
        <a:bodyPr/>
        <a:lstStyle/>
        <a:p>
          <a:r>
            <a:rPr lang="en-US"/>
            <a:t>Supporting large number of languages and tools</a:t>
          </a:r>
        </a:p>
      </dgm:t>
    </dgm:pt>
    <dgm:pt modelId="{A1EE099C-AEC8-4C6E-A7A9-4BF379F6B5CC}" type="parTrans" cxnId="{26FB079F-73FB-4E04-9C78-B718FE40BAEA}">
      <dgm:prSet/>
      <dgm:spPr/>
      <dgm:t>
        <a:bodyPr/>
        <a:lstStyle/>
        <a:p>
          <a:endParaRPr lang="en-US"/>
        </a:p>
      </dgm:t>
    </dgm:pt>
    <dgm:pt modelId="{940B2805-44E9-4E73-A079-78341D98A771}" type="sibTrans" cxnId="{26FB079F-73FB-4E04-9C78-B718FE40BAEA}">
      <dgm:prSet/>
      <dgm:spPr/>
      <dgm:t>
        <a:bodyPr/>
        <a:lstStyle/>
        <a:p>
          <a:endParaRPr lang="en-US"/>
        </a:p>
      </dgm:t>
    </dgm:pt>
    <dgm:pt modelId="{348D27F8-C545-4DD0-B371-871CBB533CE2}">
      <dgm:prSet phldrT="[Text]"/>
      <dgm:spPr/>
      <dgm:t>
        <a:bodyPr/>
        <a:lstStyle/>
        <a:p>
          <a:r>
            <a:rPr lang="en-US"/>
            <a:t>serverless SQL pool</a:t>
          </a:r>
        </a:p>
      </dgm:t>
    </dgm:pt>
    <dgm:pt modelId="{FC524DBA-349F-4CF2-8CAC-6F211168C49D}" type="parTrans" cxnId="{3DA78CDB-E90E-4099-9552-BD45CCC7D164}">
      <dgm:prSet/>
      <dgm:spPr/>
      <dgm:t>
        <a:bodyPr/>
        <a:lstStyle/>
        <a:p>
          <a:endParaRPr lang="en-US"/>
        </a:p>
      </dgm:t>
    </dgm:pt>
    <dgm:pt modelId="{4C823F19-EA41-4A02-9B35-343EFB0E4F6F}" type="sibTrans" cxnId="{3DA78CDB-E90E-4099-9552-BD45CCC7D164}">
      <dgm:prSet/>
      <dgm:spPr/>
      <dgm:t>
        <a:bodyPr/>
        <a:lstStyle/>
        <a:p>
          <a:endParaRPr lang="en-US"/>
        </a:p>
      </dgm:t>
    </dgm:pt>
    <dgm:pt modelId="{42D4AA24-4D2B-4B06-B619-EBE45483D620}">
      <dgm:prSet phldrT="[Text]"/>
      <dgm:spPr/>
      <dgm:t>
        <a:bodyPr/>
        <a:lstStyle/>
        <a:p>
          <a:r>
            <a:rPr lang="en-US"/>
            <a:t>Indexing and caching</a:t>
          </a:r>
        </a:p>
      </dgm:t>
    </dgm:pt>
    <dgm:pt modelId="{7D93F72A-5D5C-4FBC-BEB5-048DECFEC3C6}" type="parTrans" cxnId="{9B7F2994-97E4-4CDF-9A2D-70735516CDE0}">
      <dgm:prSet/>
      <dgm:spPr/>
      <dgm:t>
        <a:bodyPr/>
        <a:lstStyle/>
        <a:p>
          <a:endParaRPr lang="en-US"/>
        </a:p>
      </dgm:t>
    </dgm:pt>
    <dgm:pt modelId="{147E7199-B2C1-4A60-A12E-4DFBD6615F54}" type="sibTrans" cxnId="{9B7F2994-97E4-4CDF-9A2D-70735516CDE0}">
      <dgm:prSet/>
      <dgm:spPr/>
      <dgm:t>
        <a:bodyPr/>
        <a:lstStyle/>
        <a:p>
          <a:endParaRPr lang="en-US"/>
        </a:p>
      </dgm:t>
    </dgm:pt>
    <dgm:pt modelId="{55278D4F-DD0A-49CA-8963-DD727A4F8DD8}">
      <dgm:prSet phldrT="[Text]"/>
      <dgm:spPr/>
      <dgm:t>
        <a:bodyPr/>
        <a:lstStyle/>
        <a:p>
          <a:r>
            <a:rPr lang="en-US"/>
            <a:t>Modern Data Warehouse</a:t>
          </a:r>
        </a:p>
      </dgm:t>
    </dgm:pt>
    <dgm:pt modelId="{44D6936F-49BE-43E2-B898-5C7687495B86}" type="parTrans" cxnId="{C9B8F3F7-1336-419C-9314-0795D358FBF1}">
      <dgm:prSet/>
      <dgm:spPr/>
      <dgm:t>
        <a:bodyPr/>
        <a:lstStyle/>
        <a:p>
          <a:endParaRPr lang="en-US"/>
        </a:p>
      </dgm:t>
    </dgm:pt>
    <dgm:pt modelId="{837FD0FE-B1E2-4E61-8CBB-9A1C210FA6C6}" type="sibTrans" cxnId="{C9B8F3F7-1336-419C-9314-0795D358FBF1}">
      <dgm:prSet/>
      <dgm:spPr/>
      <dgm:t>
        <a:bodyPr/>
        <a:lstStyle/>
        <a:p>
          <a:endParaRPr lang="en-US"/>
        </a:p>
      </dgm:t>
    </dgm:pt>
    <dgm:pt modelId="{A9C40F3B-5008-491A-AFC8-24CD8FA3FDD6}">
      <dgm:prSet phldrT="[Text]"/>
      <dgm:spPr/>
      <dgm:t>
        <a:bodyPr/>
        <a:lstStyle/>
        <a:p>
          <a:r>
            <a:rPr lang="en-US"/>
            <a:t>Querying external data</a:t>
          </a:r>
        </a:p>
      </dgm:t>
    </dgm:pt>
    <dgm:pt modelId="{EB6133A6-6881-411E-9034-5FEFA0CB8825}" type="parTrans" cxnId="{A3327BC9-6C63-4056-A522-603B84C1F16E}">
      <dgm:prSet/>
      <dgm:spPr/>
      <dgm:t>
        <a:bodyPr/>
        <a:lstStyle/>
        <a:p>
          <a:endParaRPr lang="en-US"/>
        </a:p>
      </dgm:t>
    </dgm:pt>
    <dgm:pt modelId="{CC5CCD8F-6175-4246-91DA-FC250D577CFC}" type="sibTrans" cxnId="{A3327BC9-6C63-4056-A522-603B84C1F16E}">
      <dgm:prSet/>
      <dgm:spPr/>
      <dgm:t>
        <a:bodyPr/>
        <a:lstStyle/>
        <a:p>
          <a:endParaRPr lang="en-US"/>
        </a:p>
      </dgm:t>
    </dgm:pt>
    <dgm:pt modelId="{64B169A7-3647-4207-BA71-3A1C0520B22F}">
      <dgm:prSet phldrT="[Text]"/>
      <dgm:spPr/>
      <dgm:t>
        <a:bodyPr/>
        <a:lstStyle/>
        <a:p>
          <a:r>
            <a:rPr lang="en-US"/>
            <a:t>Workload management</a:t>
          </a:r>
        </a:p>
      </dgm:t>
    </dgm:pt>
    <dgm:pt modelId="{6DFDA474-5967-4CD3-968C-9C4A3B61F244}" type="parTrans" cxnId="{1C6DBD37-1EEA-4C27-A5EF-E4163532C539}">
      <dgm:prSet/>
      <dgm:spPr/>
      <dgm:t>
        <a:bodyPr/>
        <a:lstStyle/>
        <a:p>
          <a:endParaRPr lang="en-US"/>
        </a:p>
      </dgm:t>
    </dgm:pt>
    <dgm:pt modelId="{12A98D5F-85B4-493A-B594-9066EEEBB919}" type="sibTrans" cxnId="{1C6DBD37-1EEA-4C27-A5EF-E4163532C539}">
      <dgm:prSet/>
      <dgm:spPr/>
      <dgm:t>
        <a:bodyPr/>
        <a:lstStyle/>
        <a:p>
          <a:endParaRPr lang="en-US"/>
        </a:p>
      </dgm:t>
    </dgm:pt>
    <dgm:pt modelId="{3A442433-287D-4C0C-AE20-3C065BF3F2A2}">
      <dgm:prSet phldrT="[Text]"/>
      <dgm:spPr/>
      <dgm:t>
        <a:bodyPr/>
        <a:lstStyle/>
        <a:p>
          <a:r>
            <a:rPr lang="en-US"/>
            <a:t>Import and query external data</a:t>
          </a:r>
        </a:p>
      </dgm:t>
    </dgm:pt>
    <dgm:pt modelId="{D29E5D00-E612-4658-AD07-7F84809E4721}" type="parTrans" cxnId="{499421EA-C668-425B-96DC-3F8D0202168D}">
      <dgm:prSet/>
      <dgm:spPr/>
      <dgm:t>
        <a:bodyPr/>
        <a:lstStyle/>
        <a:p>
          <a:endParaRPr lang="en-US"/>
        </a:p>
      </dgm:t>
    </dgm:pt>
    <dgm:pt modelId="{FC600660-E554-4BA4-A2EC-C424AF83330A}" type="sibTrans" cxnId="{499421EA-C668-425B-96DC-3F8D0202168D}">
      <dgm:prSet/>
      <dgm:spPr/>
      <dgm:t>
        <a:bodyPr/>
        <a:lstStyle/>
        <a:p>
          <a:endParaRPr lang="en-US"/>
        </a:p>
      </dgm:t>
    </dgm:pt>
    <dgm:pt modelId="{CAB46C85-95A5-4B57-9A82-FEABEBE863FC}">
      <dgm:prSet phldrT="[Text]"/>
      <dgm:spPr/>
      <dgm:t>
        <a:bodyPr/>
        <a:lstStyle/>
        <a:p>
          <a:r>
            <a:rPr lang="en-US"/>
            <a:t>Enterprise-grade security</a:t>
          </a:r>
        </a:p>
      </dgm:t>
    </dgm:pt>
    <dgm:pt modelId="{4B0D93D9-32EF-45A5-A476-D563F3ED26C4}" type="parTrans" cxnId="{3152529F-7067-4C22-9333-808D7D569398}">
      <dgm:prSet/>
      <dgm:spPr/>
      <dgm:t>
        <a:bodyPr/>
        <a:lstStyle/>
        <a:p>
          <a:endParaRPr lang="en-US"/>
        </a:p>
      </dgm:t>
    </dgm:pt>
    <dgm:pt modelId="{7C93A368-4107-494F-ADF6-9A67D4A7AD85}" type="sibTrans" cxnId="{3152529F-7067-4C22-9333-808D7D569398}">
      <dgm:prSet/>
      <dgm:spPr/>
      <dgm:t>
        <a:bodyPr/>
        <a:lstStyle/>
        <a:p>
          <a:endParaRPr lang="en-US"/>
        </a:p>
      </dgm:t>
    </dgm:pt>
    <dgm:pt modelId="{44532A51-5EA7-492A-A188-F12A7A870924}" type="pres">
      <dgm:prSet presAssocID="{05313DD9-30C7-4BCA-A49B-F6E9D43B6DDC}" presName="Name0" presStyleCnt="0">
        <dgm:presLayoutVars>
          <dgm:dir/>
          <dgm:resizeHandles val="exact"/>
        </dgm:presLayoutVars>
      </dgm:prSet>
      <dgm:spPr/>
    </dgm:pt>
    <dgm:pt modelId="{8C4D3C74-A890-4670-ADF8-15428782258E}" type="pres">
      <dgm:prSet presAssocID="{0673BA04-C104-4B9D-AEE6-AC624C1C6945}" presName="Name5" presStyleLbl="vennNode1" presStyleIdx="0" presStyleCnt="3">
        <dgm:presLayoutVars>
          <dgm:bulletEnabled val="1"/>
        </dgm:presLayoutVars>
      </dgm:prSet>
      <dgm:spPr/>
    </dgm:pt>
    <dgm:pt modelId="{65414CEE-FEA3-4257-8028-A22FD87128C3}" type="pres">
      <dgm:prSet presAssocID="{4BB2C697-66B5-478B-BCF7-CC9A4962398E}" presName="space" presStyleCnt="0"/>
      <dgm:spPr/>
    </dgm:pt>
    <dgm:pt modelId="{13147367-F0E9-4ACF-8B01-06F2B02A3C7D}" type="pres">
      <dgm:prSet presAssocID="{441169D3-2DE7-4F96-A8B1-02DF2B0B8004}" presName="Name5" presStyleLbl="vennNode1" presStyleIdx="1" presStyleCnt="3">
        <dgm:presLayoutVars>
          <dgm:bulletEnabled val="1"/>
        </dgm:presLayoutVars>
      </dgm:prSet>
      <dgm:spPr/>
    </dgm:pt>
    <dgm:pt modelId="{01F90ACB-2E9B-4A9B-AF4E-705F26733512}" type="pres">
      <dgm:prSet presAssocID="{535EE2A7-311B-4153-AAC7-E8ACC5C5C12F}" presName="space" presStyleCnt="0"/>
      <dgm:spPr/>
    </dgm:pt>
    <dgm:pt modelId="{5B55CE61-5BD8-4E28-8E0E-BA7471C968F1}" type="pres">
      <dgm:prSet presAssocID="{348D27F8-C545-4DD0-B371-871CBB533CE2}" presName="Name5" presStyleLbl="vennNode1" presStyleIdx="2" presStyleCnt="3">
        <dgm:presLayoutVars>
          <dgm:bulletEnabled val="1"/>
        </dgm:presLayoutVars>
      </dgm:prSet>
      <dgm:spPr/>
    </dgm:pt>
  </dgm:ptLst>
  <dgm:cxnLst>
    <dgm:cxn modelId="{39C7AC02-1132-47B1-BAAE-CA9775A51497}" type="presOf" srcId="{441169D3-2DE7-4F96-A8B1-02DF2B0B8004}" destId="{13147367-F0E9-4ACF-8B01-06F2B02A3C7D}" srcOrd="0" destOrd="0" presId="urn:microsoft.com/office/officeart/2005/8/layout/venn3"/>
    <dgm:cxn modelId="{43323804-3E07-4204-9289-9EF842BC1832}" srcId="{0673BA04-C104-4B9D-AEE6-AC624C1C6945}" destId="{E56468F0-A88A-49F1-9246-57CC9C27A80E}" srcOrd="0" destOrd="0" parTransId="{1611DFBB-6001-46DB-8168-306C714E2588}" sibTransId="{090A16DC-9D7F-4EE2-AF56-5DE43C510B69}"/>
    <dgm:cxn modelId="{E2E60513-E986-4E81-B0CA-960D7AC59E60}" srcId="{05313DD9-30C7-4BCA-A49B-F6E9D43B6DDC}" destId="{0673BA04-C104-4B9D-AEE6-AC624C1C6945}" srcOrd="0" destOrd="0" parTransId="{927C9E35-EDDE-4C73-A591-841176F8BEE3}" sibTransId="{4BB2C697-66B5-478B-BCF7-CC9A4962398E}"/>
    <dgm:cxn modelId="{FD96DA17-51EE-469D-9536-D14E91F6DF7F}" type="presOf" srcId="{55278D4F-DD0A-49CA-8963-DD727A4F8DD8}" destId="{13147367-F0E9-4ACF-8B01-06F2B02A3C7D}" srcOrd="0" destOrd="1" presId="urn:microsoft.com/office/officeart/2005/8/layout/venn3"/>
    <dgm:cxn modelId="{DC066F27-1886-4B52-B8F9-B3202063B40E}" srcId="{348D27F8-C545-4DD0-B371-871CBB533CE2}" destId="{222A22C0-F7D9-4218-8DE3-99DF56C1C28E}" srcOrd="1" destOrd="0" parTransId="{DDE3F2D2-335A-4AFB-8AC3-0D25794CDC39}" sibTransId="{D5132C65-28DF-42EA-A2BD-1CB1D90291AC}"/>
    <dgm:cxn modelId="{9D2B5D29-44A3-4028-A47C-7578C2E5B297}" type="presOf" srcId="{42D4AA24-4D2B-4B06-B619-EBE45483D620}" destId="{13147367-F0E9-4ACF-8B01-06F2B02A3C7D}" srcOrd="0" destOrd="2" presId="urn:microsoft.com/office/officeart/2005/8/layout/venn3"/>
    <dgm:cxn modelId="{C087052B-E06E-4C9A-926F-48128DCB29E3}" srcId="{05313DD9-30C7-4BCA-A49B-F6E9D43B6DDC}" destId="{441169D3-2DE7-4F96-A8B1-02DF2B0B8004}" srcOrd="1" destOrd="0" parTransId="{BD42512F-6C1B-4B25-8C26-D7DDE946EE5D}" sibTransId="{535EE2A7-311B-4153-AAC7-E8ACC5C5C12F}"/>
    <dgm:cxn modelId="{792D212E-1B20-441E-9614-AFC1985E930D}" type="presOf" srcId="{3A442433-287D-4C0C-AE20-3C065BF3F2A2}" destId="{13147367-F0E9-4ACF-8B01-06F2B02A3C7D}" srcOrd="0" destOrd="3" presId="urn:microsoft.com/office/officeart/2005/8/layout/venn3"/>
    <dgm:cxn modelId="{ACFE5630-5BCA-4CD9-995F-0663F96EC752}" type="presOf" srcId="{05313DD9-30C7-4BCA-A49B-F6E9D43B6DDC}" destId="{44532A51-5EA7-492A-A188-F12A7A870924}" srcOrd="0" destOrd="0" presId="urn:microsoft.com/office/officeart/2005/8/layout/venn3"/>
    <dgm:cxn modelId="{94C0EE30-8875-4B0B-8411-F841C6E6295F}" type="presOf" srcId="{850F70D1-0343-4F2E-9C89-660CB933EF50}" destId="{8C4D3C74-A890-4670-ADF8-15428782258E}" srcOrd="0" destOrd="2" presId="urn:microsoft.com/office/officeart/2005/8/layout/venn3"/>
    <dgm:cxn modelId="{1C6DBD37-1EEA-4C27-A5EF-E4163532C539}" srcId="{441169D3-2DE7-4F96-A8B1-02DF2B0B8004}" destId="{64B169A7-3647-4207-BA71-3A1C0520B22F}" srcOrd="3" destOrd="0" parTransId="{6DFDA474-5967-4CD3-968C-9C4A3B61F244}" sibTransId="{12A98D5F-85B4-493A-B594-9066EEEBB919}"/>
    <dgm:cxn modelId="{7CF81B6C-1BE1-4CC9-A1DE-EF9B4C120FB2}" type="presOf" srcId="{0673BA04-C104-4B9D-AEE6-AC624C1C6945}" destId="{8C4D3C74-A890-4670-ADF8-15428782258E}" srcOrd="0" destOrd="0" presId="urn:microsoft.com/office/officeart/2005/8/layout/venn3"/>
    <dgm:cxn modelId="{72C53459-03DB-489A-A26B-109FE4642643}" type="presOf" srcId="{86C4114F-343B-4CA8-99E3-6A7259F9591C}" destId="{5B55CE61-5BD8-4E28-8E0E-BA7471C968F1}" srcOrd="0" destOrd="3" presId="urn:microsoft.com/office/officeart/2005/8/layout/venn3"/>
    <dgm:cxn modelId="{A554247C-1DE2-4DB1-AB3E-D13316F06B55}" type="presOf" srcId="{A9C40F3B-5008-491A-AFC8-24CD8FA3FDD6}" destId="{5B55CE61-5BD8-4E28-8E0E-BA7471C968F1}" srcOrd="0" destOrd="1" presId="urn:microsoft.com/office/officeart/2005/8/layout/venn3"/>
    <dgm:cxn modelId="{B6616084-927F-436F-A9B2-8C2BB9E547C0}" type="presOf" srcId="{222A22C0-F7D9-4218-8DE3-99DF56C1C28E}" destId="{5B55CE61-5BD8-4E28-8E0E-BA7471C968F1}" srcOrd="0" destOrd="2" presId="urn:microsoft.com/office/officeart/2005/8/layout/venn3"/>
    <dgm:cxn modelId="{E8E13985-31E5-4292-A24E-F355BD7ED3E9}" type="presOf" srcId="{348D27F8-C545-4DD0-B371-871CBB533CE2}" destId="{5B55CE61-5BD8-4E28-8E0E-BA7471C968F1}" srcOrd="0" destOrd="0" presId="urn:microsoft.com/office/officeart/2005/8/layout/venn3"/>
    <dgm:cxn modelId="{E6756393-B268-4C65-9FCD-D7A80F48D46E}" type="presOf" srcId="{CAB46C85-95A5-4B57-9A82-FEABEBE863FC}" destId="{8C4D3C74-A890-4670-ADF8-15428782258E}" srcOrd="0" destOrd="3" presId="urn:microsoft.com/office/officeart/2005/8/layout/venn3"/>
    <dgm:cxn modelId="{9B7F2994-97E4-4CDF-9A2D-70735516CDE0}" srcId="{441169D3-2DE7-4F96-A8B1-02DF2B0B8004}" destId="{42D4AA24-4D2B-4B06-B619-EBE45483D620}" srcOrd="1" destOrd="0" parTransId="{7D93F72A-5D5C-4FBC-BEB5-048DECFEC3C6}" sibTransId="{147E7199-B2C1-4A60-A12E-4DFBD6615F54}"/>
    <dgm:cxn modelId="{26FB079F-73FB-4E04-9C78-B718FE40BAEA}" srcId="{0673BA04-C104-4B9D-AEE6-AC624C1C6945}" destId="{850F70D1-0343-4F2E-9C89-660CB933EF50}" srcOrd="1" destOrd="0" parTransId="{A1EE099C-AEC8-4C6E-A7A9-4BF379F6B5CC}" sibTransId="{940B2805-44E9-4E73-A079-78341D98A771}"/>
    <dgm:cxn modelId="{3152529F-7067-4C22-9333-808D7D569398}" srcId="{0673BA04-C104-4B9D-AEE6-AC624C1C6945}" destId="{CAB46C85-95A5-4B57-9A82-FEABEBE863FC}" srcOrd="2" destOrd="0" parTransId="{4B0D93D9-32EF-45A5-A476-D563F3ED26C4}" sibTransId="{7C93A368-4107-494F-ADF6-9A67D4A7AD85}"/>
    <dgm:cxn modelId="{A3327BC9-6C63-4056-A522-603B84C1F16E}" srcId="{348D27F8-C545-4DD0-B371-871CBB533CE2}" destId="{A9C40F3B-5008-491A-AFC8-24CD8FA3FDD6}" srcOrd="0" destOrd="0" parTransId="{EB6133A6-6881-411E-9034-5FEFA0CB8825}" sibTransId="{CC5CCD8F-6175-4246-91DA-FC250D577CFC}"/>
    <dgm:cxn modelId="{3DA78CDB-E90E-4099-9552-BD45CCC7D164}" srcId="{05313DD9-30C7-4BCA-A49B-F6E9D43B6DDC}" destId="{348D27F8-C545-4DD0-B371-871CBB533CE2}" srcOrd="2" destOrd="0" parTransId="{FC524DBA-349F-4CF2-8CAC-6F211168C49D}" sibTransId="{4C823F19-EA41-4A02-9B35-343EFB0E4F6F}"/>
    <dgm:cxn modelId="{5AEB52E7-5164-4297-B27E-19281CCF179B}" type="presOf" srcId="{E56468F0-A88A-49F1-9246-57CC9C27A80E}" destId="{8C4D3C74-A890-4670-ADF8-15428782258E}" srcOrd="0" destOrd="1" presId="urn:microsoft.com/office/officeart/2005/8/layout/venn3"/>
    <dgm:cxn modelId="{499421EA-C668-425B-96DC-3F8D0202168D}" srcId="{441169D3-2DE7-4F96-A8B1-02DF2B0B8004}" destId="{3A442433-287D-4C0C-AE20-3C065BF3F2A2}" srcOrd="2" destOrd="0" parTransId="{D29E5D00-E612-4658-AD07-7F84809E4721}" sibTransId="{FC600660-E554-4BA4-A2EC-C424AF83330A}"/>
    <dgm:cxn modelId="{C9B8F3F7-1336-419C-9314-0795D358FBF1}" srcId="{441169D3-2DE7-4F96-A8B1-02DF2B0B8004}" destId="{55278D4F-DD0A-49CA-8963-DD727A4F8DD8}" srcOrd="0" destOrd="0" parTransId="{44D6936F-49BE-43E2-B898-5C7687495B86}" sibTransId="{837FD0FE-B1E2-4E61-8CBB-9A1C210FA6C6}"/>
    <dgm:cxn modelId="{0FB321FA-321D-4777-9988-3A642CBD12ED}" srcId="{348D27F8-C545-4DD0-B371-871CBB533CE2}" destId="{86C4114F-343B-4CA8-99E3-6A7259F9591C}" srcOrd="2" destOrd="0" parTransId="{65811011-476F-49F4-B362-72384D2E2241}" sibTransId="{C6694765-6479-472B-8135-B93C09AF2AB1}"/>
    <dgm:cxn modelId="{BA9C5EFF-9AFE-4EAA-A429-1A16C31DD364}" type="presOf" srcId="{64B169A7-3647-4207-BA71-3A1C0520B22F}" destId="{13147367-F0E9-4ACF-8B01-06F2B02A3C7D}" srcOrd="0" destOrd="4" presId="urn:microsoft.com/office/officeart/2005/8/layout/venn3"/>
    <dgm:cxn modelId="{EE029F2F-1400-402D-A09C-7002310AB412}" type="presParOf" srcId="{44532A51-5EA7-492A-A188-F12A7A870924}" destId="{8C4D3C74-A890-4670-ADF8-15428782258E}" srcOrd="0" destOrd="0" presId="urn:microsoft.com/office/officeart/2005/8/layout/venn3"/>
    <dgm:cxn modelId="{6B341A24-3F0D-429D-8626-22FDADD35017}" type="presParOf" srcId="{44532A51-5EA7-492A-A188-F12A7A870924}" destId="{65414CEE-FEA3-4257-8028-A22FD87128C3}" srcOrd="1" destOrd="0" presId="urn:microsoft.com/office/officeart/2005/8/layout/venn3"/>
    <dgm:cxn modelId="{EC651D3D-9D7B-4CA6-925B-F1AE8C8B170B}" type="presParOf" srcId="{44532A51-5EA7-492A-A188-F12A7A870924}" destId="{13147367-F0E9-4ACF-8B01-06F2B02A3C7D}" srcOrd="2" destOrd="0" presId="urn:microsoft.com/office/officeart/2005/8/layout/venn3"/>
    <dgm:cxn modelId="{72255842-9054-4683-AE42-DA1C25D796E6}" type="presParOf" srcId="{44532A51-5EA7-492A-A188-F12A7A870924}" destId="{01F90ACB-2E9B-4A9B-AF4E-705F26733512}" srcOrd="3" destOrd="0" presId="urn:microsoft.com/office/officeart/2005/8/layout/venn3"/>
    <dgm:cxn modelId="{8F425149-25EB-4F4D-97D9-1672B9515F83}" type="presParOf" srcId="{44532A51-5EA7-492A-A188-F12A7A870924}" destId="{5B55CE61-5BD8-4E28-8E0E-BA7471C968F1}" srcOrd="4" destOrd="0" presId="urn:microsoft.com/office/officeart/2005/8/layout/ven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4D3C74-A890-4670-ADF8-15428782258E}">
      <dsp:nvSpPr>
        <dsp:cNvPr id="0" name=""/>
        <dsp:cNvSpPr/>
      </dsp:nvSpPr>
      <dsp:spPr>
        <a:xfrm>
          <a:off x="5237" y="152767"/>
          <a:ext cx="4579826" cy="4579826"/>
        </a:xfrm>
        <a:prstGeom prst="ellipse">
          <a:avLst/>
        </a:prstGeom>
        <a:solidFill>
          <a:schemeClr val="accent1">
            <a:alpha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252043" tIns="30480" rIns="252043" bIns="30480" numCol="1" spcCol="1270" anchor="ctr" anchorCtr="1">
          <a:noAutofit/>
        </a:bodyPr>
        <a:lstStyle/>
        <a:p>
          <a:pPr marL="0" lvl="0" indent="0" algn="l" defTabSz="1066800">
            <a:lnSpc>
              <a:spcPct val="90000"/>
            </a:lnSpc>
            <a:spcBef>
              <a:spcPct val="0"/>
            </a:spcBef>
            <a:spcAft>
              <a:spcPct val="35000"/>
            </a:spcAft>
            <a:buNone/>
          </a:pPr>
          <a:r>
            <a:rPr lang="en-US" sz="2400" kern="1200"/>
            <a:t>Rich surface area</a:t>
          </a:r>
        </a:p>
        <a:p>
          <a:pPr marL="171450" lvl="1" indent="-171450" algn="l" defTabSz="844550">
            <a:lnSpc>
              <a:spcPct val="90000"/>
            </a:lnSpc>
            <a:spcBef>
              <a:spcPct val="0"/>
            </a:spcBef>
            <a:spcAft>
              <a:spcPct val="15000"/>
            </a:spcAft>
            <a:buChar char="•"/>
          </a:pPr>
          <a:r>
            <a:rPr lang="en-US" sz="1900" kern="1200"/>
            <a:t>T-SQL language for data analytics</a:t>
          </a:r>
        </a:p>
        <a:p>
          <a:pPr marL="171450" lvl="1" indent="-171450" algn="l" defTabSz="844550">
            <a:lnSpc>
              <a:spcPct val="90000"/>
            </a:lnSpc>
            <a:spcBef>
              <a:spcPct val="0"/>
            </a:spcBef>
            <a:spcAft>
              <a:spcPct val="15000"/>
            </a:spcAft>
            <a:buChar char="•"/>
          </a:pPr>
          <a:r>
            <a:rPr lang="en-US" sz="1900" kern="1200"/>
            <a:t>Supporting large number of languages and tools</a:t>
          </a:r>
        </a:p>
        <a:p>
          <a:pPr marL="171450" lvl="1" indent="-171450" algn="l" defTabSz="844550">
            <a:lnSpc>
              <a:spcPct val="90000"/>
            </a:lnSpc>
            <a:spcBef>
              <a:spcPct val="0"/>
            </a:spcBef>
            <a:spcAft>
              <a:spcPct val="15000"/>
            </a:spcAft>
            <a:buChar char="•"/>
          </a:pPr>
          <a:r>
            <a:rPr lang="en-US" sz="1900" kern="1200"/>
            <a:t>Enterprise-grade security</a:t>
          </a:r>
        </a:p>
      </dsp:txBody>
      <dsp:txXfrm>
        <a:off x="675937" y="823467"/>
        <a:ext cx="3238426" cy="3238426"/>
      </dsp:txXfrm>
    </dsp:sp>
    <dsp:sp modelId="{13147367-F0E9-4ACF-8B01-06F2B02A3C7D}">
      <dsp:nvSpPr>
        <dsp:cNvPr id="0" name=""/>
        <dsp:cNvSpPr/>
      </dsp:nvSpPr>
      <dsp:spPr>
        <a:xfrm>
          <a:off x="3669098" y="152767"/>
          <a:ext cx="4579826" cy="4579826"/>
        </a:xfrm>
        <a:prstGeom prst="ellipse">
          <a:avLst/>
        </a:prstGeom>
        <a:solidFill>
          <a:schemeClr val="accent1">
            <a:alpha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252043" tIns="30480" rIns="252043" bIns="30480" numCol="1" spcCol="1270" anchor="ctr" anchorCtr="1">
          <a:noAutofit/>
        </a:bodyPr>
        <a:lstStyle/>
        <a:p>
          <a:pPr marL="0" lvl="0" indent="0" algn="l" defTabSz="1066800">
            <a:lnSpc>
              <a:spcPct val="90000"/>
            </a:lnSpc>
            <a:spcBef>
              <a:spcPct val="0"/>
            </a:spcBef>
            <a:spcAft>
              <a:spcPct val="35000"/>
            </a:spcAft>
            <a:buNone/>
          </a:pPr>
          <a:r>
            <a:rPr lang="en-US" sz="2400" kern="1200"/>
            <a:t>dedicated SQL pool</a:t>
          </a:r>
        </a:p>
        <a:p>
          <a:pPr marL="171450" lvl="1" indent="-171450" algn="l" defTabSz="844550">
            <a:lnSpc>
              <a:spcPct val="90000"/>
            </a:lnSpc>
            <a:spcBef>
              <a:spcPct val="0"/>
            </a:spcBef>
            <a:spcAft>
              <a:spcPct val="15000"/>
            </a:spcAft>
            <a:buChar char="•"/>
          </a:pPr>
          <a:r>
            <a:rPr lang="en-US" sz="1900" kern="1200"/>
            <a:t>Modern Data Warehouse</a:t>
          </a:r>
        </a:p>
        <a:p>
          <a:pPr marL="171450" lvl="1" indent="-171450" algn="l" defTabSz="844550">
            <a:lnSpc>
              <a:spcPct val="90000"/>
            </a:lnSpc>
            <a:spcBef>
              <a:spcPct val="0"/>
            </a:spcBef>
            <a:spcAft>
              <a:spcPct val="15000"/>
            </a:spcAft>
            <a:buChar char="•"/>
          </a:pPr>
          <a:r>
            <a:rPr lang="en-US" sz="1900" kern="1200"/>
            <a:t>Indexing and caching</a:t>
          </a:r>
        </a:p>
        <a:p>
          <a:pPr marL="171450" lvl="1" indent="-171450" algn="l" defTabSz="844550">
            <a:lnSpc>
              <a:spcPct val="90000"/>
            </a:lnSpc>
            <a:spcBef>
              <a:spcPct val="0"/>
            </a:spcBef>
            <a:spcAft>
              <a:spcPct val="15000"/>
            </a:spcAft>
            <a:buChar char="•"/>
          </a:pPr>
          <a:r>
            <a:rPr lang="en-US" sz="1900" kern="1200"/>
            <a:t>Import and query external data</a:t>
          </a:r>
        </a:p>
        <a:p>
          <a:pPr marL="171450" lvl="1" indent="-171450" algn="l" defTabSz="844550">
            <a:lnSpc>
              <a:spcPct val="90000"/>
            </a:lnSpc>
            <a:spcBef>
              <a:spcPct val="0"/>
            </a:spcBef>
            <a:spcAft>
              <a:spcPct val="15000"/>
            </a:spcAft>
            <a:buChar char="•"/>
          </a:pPr>
          <a:r>
            <a:rPr lang="en-US" sz="1900" kern="1200"/>
            <a:t>Workload management</a:t>
          </a:r>
        </a:p>
      </dsp:txBody>
      <dsp:txXfrm>
        <a:off x="4339798" y="823467"/>
        <a:ext cx="3238426" cy="3238426"/>
      </dsp:txXfrm>
    </dsp:sp>
    <dsp:sp modelId="{5B55CE61-5BD8-4E28-8E0E-BA7471C968F1}">
      <dsp:nvSpPr>
        <dsp:cNvPr id="0" name=""/>
        <dsp:cNvSpPr/>
      </dsp:nvSpPr>
      <dsp:spPr>
        <a:xfrm>
          <a:off x="7332959" y="152767"/>
          <a:ext cx="4579826" cy="4579826"/>
        </a:xfrm>
        <a:prstGeom prst="ellipse">
          <a:avLst/>
        </a:prstGeom>
        <a:solidFill>
          <a:schemeClr val="accent1">
            <a:alpha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252043" tIns="30480" rIns="252043" bIns="30480" numCol="1" spcCol="1270" anchor="ctr" anchorCtr="1">
          <a:noAutofit/>
        </a:bodyPr>
        <a:lstStyle/>
        <a:p>
          <a:pPr marL="0" lvl="0" indent="0" algn="l" defTabSz="1066800">
            <a:lnSpc>
              <a:spcPct val="90000"/>
            </a:lnSpc>
            <a:spcBef>
              <a:spcPct val="0"/>
            </a:spcBef>
            <a:spcAft>
              <a:spcPct val="35000"/>
            </a:spcAft>
            <a:buNone/>
          </a:pPr>
          <a:r>
            <a:rPr lang="en-US" sz="2400" kern="1200"/>
            <a:t>serverless SQL pool</a:t>
          </a:r>
        </a:p>
        <a:p>
          <a:pPr marL="171450" lvl="1" indent="-171450" algn="l" defTabSz="844550">
            <a:lnSpc>
              <a:spcPct val="90000"/>
            </a:lnSpc>
            <a:spcBef>
              <a:spcPct val="0"/>
            </a:spcBef>
            <a:spcAft>
              <a:spcPct val="15000"/>
            </a:spcAft>
            <a:buChar char="•"/>
          </a:pPr>
          <a:r>
            <a:rPr lang="en-US" sz="1900" kern="1200"/>
            <a:t>Querying external data</a:t>
          </a:r>
        </a:p>
        <a:p>
          <a:pPr marL="171450" lvl="1" indent="-171450" algn="l" defTabSz="844550">
            <a:lnSpc>
              <a:spcPct val="90000"/>
            </a:lnSpc>
            <a:spcBef>
              <a:spcPct val="0"/>
            </a:spcBef>
            <a:spcAft>
              <a:spcPct val="15000"/>
            </a:spcAft>
            <a:buChar char="•"/>
          </a:pPr>
          <a:r>
            <a:rPr lang="en-US" sz="1900" kern="1200"/>
            <a:t>Model raw files as virtual tables and views</a:t>
          </a:r>
        </a:p>
        <a:p>
          <a:pPr marL="171450" lvl="1" indent="-171450" algn="l" defTabSz="844550">
            <a:lnSpc>
              <a:spcPct val="90000"/>
            </a:lnSpc>
            <a:spcBef>
              <a:spcPct val="0"/>
            </a:spcBef>
            <a:spcAft>
              <a:spcPct val="15000"/>
            </a:spcAft>
            <a:buChar char="•"/>
          </a:pPr>
          <a:r>
            <a:rPr lang="en-US" sz="1900" kern="1200"/>
            <a:t>Easy data transformation</a:t>
          </a:r>
        </a:p>
      </dsp:txBody>
      <dsp:txXfrm>
        <a:off x="8003659" y="823467"/>
        <a:ext cx="3238426" cy="3238426"/>
      </dsp:txXfrm>
    </dsp:sp>
  </dsp:spTree>
</dsp:drawing>
</file>

<file path=ppt/diagrams/layout1.xml><?xml version="1.0" encoding="utf-8"?>
<dgm:layoutDef xmlns:dgm="http://schemas.openxmlformats.org/drawingml/2006/diagram" xmlns:a="http://schemas.openxmlformats.org/drawingml/2006/main" uniqueId="urn:microsoft.com/office/officeart/2005/8/layout/venn3">
  <dgm:title val=""/>
  <dgm:desc val=""/>
  <dgm:catLst>
    <dgm:cat type="relationship" pri="2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fallback" val="2D"/>
        </dgm:alg>
      </dgm:if>
      <dgm:else name="Name3">
        <dgm:alg type="lin">
          <dgm:param type="fallback" val="2D"/>
          <dgm:param type="linDir" val="fromR"/>
        </dgm:alg>
      </dgm:else>
    </dgm:choose>
    <dgm:shape xmlns:r="http://schemas.openxmlformats.org/officeDocument/2006/relationships" r:blip="">
      <dgm:adjLst/>
    </dgm:shape>
    <dgm:presOf/>
    <dgm:constrLst>
      <dgm:constr type="w" for="ch" ptType="node" refType="w"/>
      <dgm:constr type="h" for="ch" ptType="node" refType="w" refFor="ch" refPtType="node"/>
      <dgm:constr type="w" for="ch" forName="space" refType="w" refFor="ch" refPtType="node" fact="-0.2"/>
      <dgm:constr type="primFontSz" for="ch" ptType="node" op="equ" val="65"/>
    </dgm:constrLst>
    <dgm:ruleLst/>
    <dgm:forEach name="Name4" axis="ch" ptType="node">
      <dgm:layoutNode name="Name5" styleLbl="vennNode1">
        <dgm:varLst>
          <dgm:bulletEnabled val="1"/>
        </dgm:varLst>
        <dgm:alg type="tx">
          <dgm:param type="txAnchorVertCh" val="mid"/>
          <dgm:param type="txAnchorHorzCh" val="ctr"/>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w" fact="0.156"/>
          <dgm:constr type="rMarg" refType="w" fact="0.156"/>
        </dgm:constrLst>
        <dgm:ruleLst>
          <dgm:rule type="primFontSz" val="5" fact="NaN" max="NaN"/>
        </dgm:ruleLst>
      </dgm:layoutNode>
      <dgm:forEach name="Name6"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56C6C4-75BE-457F-8850-C7CD7CFC7DA3}" type="datetimeFigureOut">
              <a:rPr lang="en-US" smtClean="0"/>
              <a:t>6/21/2021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259B3D-005A-450F-B89F-6A3DD53EE3BF}" type="slidenum">
              <a:rPr lang="en-US" smtClean="0"/>
              <a:t>‹#›</a:t>
            </a:fld>
            <a:endParaRPr lang="en-US"/>
          </a:p>
        </p:txBody>
      </p:sp>
    </p:spTree>
    <p:extLst>
      <p:ext uri="{BB962C8B-B14F-4D97-AF65-F5344CB8AC3E}">
        <p14:creationId xmlns:p14="http://schemas.microsoft.com/office/powerpoint/2010/main" val="30111821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s://docs.microsoft.com/en-us/azure/sql-data-warehouse/sql-data-warehouse-tables-temporary" TargetMode="External"/><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3" Type="http://schemas.openxmlformats.org/officeDocument/2006/relationships/hyperlink" Target="https://docs.microsoft.com/en-us/azure/synapse-analytics/security/synapse-workspace-managed-vnet" TargetMode="External"/><Relationship Id="rId2" Type="http://schemas.openxmlformats.org/officeDocument/2006/relationships/slide" Target="../slides/slide65.xml"/><Relationship Id="rId1" Type="http://schemas.openxmlformats.org/officeDocument/2006/relationships/notesMaster" Target="../notesMasters/notesMaster1.xml"/><Relationship Id="rId4" Type="http://schemas.openxmlformats.org/officeDocument/2006/relationships/hyperlink" Target="https://docs.microsoft.com/en-us/azure/azure-sql/database/transparent-data-encryption-tde-overview?toc=%2Fazure%2Fsynapse-analytics%2Ftoc.json&amp;bc=%2Fazure%2Fsynapse-analytics%2Fbreadcrumb%2Ftoc.json&amp;tabs=azure-portal" TargetMode="External"/></Relationships>
</file>

<file path=ppt/notesSlides/_rels/notesSlide44.xml.rels><?xml version="1.0" encoding="UTF-8" standalone="yes"?>
<Relationships xmlns="http://schemas.openxmlformats.org/package/2006/relationships"><Relationship Id="rId3" Type="http://schemas.openxmlformats.org/officeDocument/2006/relationships/hyperlink" Target="https://docs.microsoft.com/en-us/azure/synapse-analytics/security-baseline" TargetMode="External"/><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3" Type="http://schemas.openxmlformats.org/officeDocument/2006/relationships/hyperlink" Target="https://docs.microsoft.com/en-us/azure/synapse-analytics/security-baseline" TargetMode="External"/><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3" Type="http://schemas.openxmlformats.org/officeDocument/2006/relationships/hyperlink" Target="https://docs.microsoft.com/en-us/azure/synapse-analytics/security-baseline" TargetMode="External"/><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3" Type="http://schemas.openxmlformats.org/officeDocument/2006/relationships/hyperlink" Target="http://go.microsoft.com/fwlink/p/?LinkID=161793" TargetMode="External"/><Relationship Id="rId2" Type="http://schemas.openxmlformats.org/officeDocument/2006/relationships/slide" Target="../slides/slide71.xml"/><Relationship Id="rId1" Type="http://schemas.openxmlformats.org/officeDocument/2006/relationships/notesMaster" Target="../notesMasters/notesMaster1.xml"/><Relationship Id="rId6" Type="http://schemas.openxmlformats.org/officeDocument/2006/relationships/hyperlink" Target="https://docs.microsoft.com/azure/virtual-network/virtual-network-service-endpoints-overview" TargetMode="External"/><Relationship Id="rId5" Type="http://schemas.openxmlformats.org/officeDocument/2006/relationships/hyperlink" Target="https://docs.microsoft.com/en-us/azure/sql-data-warehouse/sql-data-warehouse-overview-what-is" TargetMode="External"/><Relationship Id="rId4" Type="http://schemas.openxmlformats.org/officeDocument/2006/relationships/hyperlink" Target="https://docs.microsoft.com/en-us/azure/sql-database/sql-database-technical-overview" TargetMode="Externa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docs.microsoft.com/en-us/azure/sql-data-warehouse/massively-parallel-processing-mpp-architecture#distributions" TargetMode="External"/><Relationship Id="rId2" Type="http://schemas.openxmlformats.org/officeDocument/2006/relationships/slide" Target="../slides/slide9.xml"/><Relationship Id="rId1" Type="http://schemas.openxmlformats.org/officeDocument/2006/relationships/notesMaster" Target="../notesMasters/notesMaster1.xml"/><Relationship Id="rId5" Type="http://schemas.openxmlformats.org/officeDocument/2006/relationships/hyperlink" Target="https://docs.microsoft.com/sql/relational-databases/system-dynamic-management-views/sys-dm-pdw-request-steps-transact-sql" TargetMode="External"/><Relationship Id="rId4" Type="http://schemas.openxmlformats.org/officeDocument/2006/relationships/hyperlink" Target="https://docs.microsoft.com/sql/t-sql/database-console-commands/dbcc-pdw-showspaceused-transact-sql" TargetMode="Externa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3" Type="http://schemas.openxmlformats.org/officeDocument/2006/relationships/hyperlink" Target="https://msdn.microsoft.com/library/azure/dn546731.aspx" TargetMode="External"/><Relationship Id="rId2" Type="http://schemas.openxmlformats.org/officeDocument/2006/relationships/slide" Target="../slides/slide75.xml"/><Relationship Id="rId1" Type="http://schemas.openxmlformats.org/officeDocument/2006/relationships/notesMaster" Target="../notesMasters/notesMaster1.xml"/><Relationship Id="rId6" Type="http://schemas.openxmlformats.org/officeDocument/2006/relationships/hyperlink" Target="https://msdn.microsoft.com/library/azure/dn546727.aspx" TargetMode="External"/><Relationship Id="rId5" Type="http://schemas.openxmlformats.org/officeDocument/2006/relationships/hyperlink" Target="https://msdn.microsoft.com/library/azure/dn546739.aspx" TargetMode="External"/><Relationship Id="rId4" Type="http://schemas.openxmlformats.org/officeDocument/2006/relationships/hyperlink" Target="https://msdn.microsoft.com/library/azure/dn546724.aspx" TargetMode="Externa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3" Type="http://schemas.openxmlformats.org/officeDocument/2006/relationships/hyperlink" Target="https://docs.microsoft.com/en-us/azure/synapse-analytics/security/how-to-connect-to-workspace-with-private-links" TargetMode="External"/><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docs.microsoft.com/en-us/azure/sql-data-warehouse/sql-data-warehouse-tables-index"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3" Type="http://schemas.openxmlformats.org/officeDocument/2006/relationships/hyperlink" Target="https://www.microsoft.com/download/details.aspx?id=53339" TargetMode="External"/><Relationship Id="rId2" Type="http://schemas.openxmlformats.org/officeDocument/2006/relationships/slide" Target="../slides/slide85.xml"/><Relationship Id="rId1" Type="http://schemas.openxmlformats.org/officeDocument/2006/relationships/notesMaster" Target="../notesMasters/notesMaster1.xml"/><Relationship Id="rId4" Type="http://schemas.openxmlformats.org/officeDocument/2006/relationships/hyperlink" Target="https://www.microsoft.com/download/details.aspx?id=11774" TargetMode="Externa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3" Type="http://schemas.openxmlformats.org/officeDocument/2006/relationships/hyperlink" Target="https://docs.microsoft.com/en-us/azure/synapse-analytics/security/synapse-workspace-synapse-rbac-roles" TargetMode="External"/><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3" Type="http://schemas.openxmlformats.org/officeDocument/2006/relationships/hyperlink" Target="https://docs.microsoft.com/azure/security-center/security-center-intro" TargetMode="External"/><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3" Type="http://schemas.openxmlformats.org/officeDocument/2006/relationships/hyperlink" Target="https://msdn.microsoft.com/en-us/library/azure/dn765135(v=sql.130).aspx" TargetMode="External"/><Relationship Id="rId2" Type="http://schemas.openxmlformats.org/officeDocument/2006/relationships/slide" Target="../slides/slide97.xml"/><Relationship Id="rId1" Type="http://schemas.openxmlformats.org/officeDocument/2006/relationships/notesMaster" Target="../notesMasters/notesMaster1.xml"/><Relationship Id="rId4" Type="http://schemas.openxmlformats.org/officeDocument/2006/relationships/hyperlink" Target="https://msdn.microsoft.com/en-us/library/azure/ms191320(v=sql.130).aspx" TargetMode="Externa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3" Type="http://schemas.openxmlformats.org/officeDocument/2006/relationships/hyperlink" Target="https://docs.microsoft.com/en-us/sql/relational-databases/security/encryption/encrypt-a-column-of-data?view=azure-sqldw-latest" TargetMode="External"/><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6/21/2021 2:36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52935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endParaRPr lang="en-US" sz="1200" b="0" i="0"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307868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sz="1200" b="0" i="0" kern="1200">
                <a:solidFill>
                  <a:schemeClr val="tx1"/>
                </a:solidFill>
                <a:effectLst/>
                <a:latin typeface="+mn-lt"/>
                <a:ea typeface="+mn-ea"/>
                <a:cs typeface="+mn-cs"/>
              </a:rPr>
              <a:t>Shrink font</a:t>
            </a: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232535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endParaRPr lang="en-US" sz="1200" b="0" i="0"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502716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endParaRPr lang="en-US" sz="1200" b="0" i="0"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513961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Query Execution Time</a:t>
            </a:r>
          </a:p>
        </p:txBody>
      </p:sp>
      <p:sp>
        <p:nvSpPr>
          <p:cNvPr id="4" name="Slide Number Placeholder 3"/>
          <p:cNvSpPr>
            <a:spLocks noGrp="1"/>
          </p:cNvSpPr>
          <p:nvPr>
            <p:ph type="sldNum" sz="quarter" idx="5"/>
          </p:nvPr>
        </p:nvSpPr>
        <p:spPr/>
        <p:txBody>
          <a:bodyPr/>
          <a:lstStyle/>
          <a:p>
            <a:fld id="{67E65352-95B5-4433-84FB-24BF035F4B44}" type="slidenum">
              <a:rPr lang="en-US" smtClean="0"/>
              <a:t>22</a:t>
            </a:fld>
            <a:endParaRPr lang="en-US"/>
          </a:p>
        </p:txBody>
      </p:sp>
    </p:spTree>
    <p:extLst>
      <p:ext uri="{BB962C8B-B14F-4D97-AF65-F5344CB8AC3E}">
        <p14:creationId xmlns:p14="http://schemas.microsoft.com/office/powerpoint/2010/main" val="2323201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a:solidFill>
                  <a:schemeClr val="tx1"/>
                </a:solidFill>
                <a:effectLst/>
                <a:latin typeface="+mn-lt"/>
                <a:ea typeface="+mn-ea"/>
                <a:cs typeface="+mn-cs"/>
              </a:rPr>
              <a:t>SQL pool implements ACID transactions. The isolation level of the transactional support is default to READ UNCOMMITTED. You can change it to READ COMMITTED SNAPSHOT ISOLATION by turning ON the READ_COMMITTED_SNAPSHOT database option for a user database when connected to the master database.</a:t>
            </a:r>
          </a:p>
          <a:p>
            <a:r>
              <a:rPr lang="en-US" sz="1200" b="0" i="0" kern="1200">
                <a:solidFill>
                  <a:schemeClr val="tx1"/>
                </a:solidFill>
                <a:effectLst/>
                <a:latin typeface="+mn-lt"/>
                <a:ea typeface="+mn-ea"/>
                <a:cs typeface="+mn-cs"/>
              </a:rPr>
              <a:t>Once enabled, all transactions in this database are executed under READ COMMITTED SNAPSHOT ISOLATION and setting READ UNCOMMITTED on session level will not be honored. </a:t>
            </a:r>
          </a:p>
          <a:p>
            <a:endParaRPr lang="en-US" sz="1200" b="0" i="0" kern="1200">
              <a:solidFill>
                <a:schemeClr val="tx1"/>
              </a:solidFill>
              <a:effectLst/>
              <a:latin typeface="+mn-lt"/>
              <a:ea typeface="+mn-ea"/>
              <a:cs typeface="+mn-cs"/>
            </a:endParaRPr>
          </a:p>
          <a:p>
            <a:pPr marL="285695" indent="-285695">
              <a:buFont typeface="Arial" panose="020B0604020202020204" pitchFamily="34" charset="0"/>
              <a:buChar char="•"/>
            </a:pPr>
            <a:endParaRPr lang="en-US" sz="1100">
              <a:latin typeface="+mn-lt"/>
            </a:endParaRPr>
          </a:p>
          <a:p>
            <a:r>
              <a:rPr lang="en-US" sz="1200" b="1">
                <a:latin typeface="+mn-lt"/>
              </a:rPr>
              <a:t>READ_COMMITTED_SNAPSHOT </a:t>
            </a:r>
          </a:p>
          <a:p>
            <a:r>
              <a:rPr lang="en-US" sz="1200" b="1">
                <a:latin typeface="+mn-lt"/>
              </a:rPr>
              <a:t>OFF</a:t>
            </a:r>
            <a:r>
              <a:rPr lang="en-US" sz="1200">
                <a:latin typeface="+mn-lt"/>
              </a:rPr>
              <a:t> (Default) – Uses shared locks to prevent other transactions from modifying rows while running a read operation</a:t>
            </a:r>
          </a:p>
          <a:p>
            <a:r>
              <a:rPr lang="en-US" sz="1200" b="1">
                <a:latin typeface="+mn-lt"/>
              </a:rPr>
              <a:t>ON</a:t>
            </a:r>
            <a:r>
              <a:rPr lang="en-US" sz="1200">
                <a:latin typeface="+mn-lt"/>
              </a:rPr>
              <a:t> – Uses row versioning to present each statement with a transactionally consistent snapshot of the data as it existed at the start of the statement. Locks are not used to protect the data from updates.</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The maximum transaction size can only be achieved for HASH or ROUND_ROBIN distributed tables where the spread of the data is even. If the transaction is writing data in a skewed fashion to the distributions then the limit is likely to be reached prior to the maximum transaction size.</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The use of -2 by the XACT_STATE function to denote a failed transaction represents different behavior to SQL Server. SQL Server uses the value -1 to represent an uncommittable transaction. SQL Server can tolerate some errors inside a transaction without it having to be marked as uncommittable. For example </a:t>
            </a:r>
            <a:r>
              <a:rPr lang="en-US"/>
              <a:t>SELECT 1/0</a:t>
            </a:r>
            <a:r>
              <a:rPr lang="en-US" sz="1200" b="0" i="0" kern="1200">
                <a:solidFill>
                  <a:schemeClr val="tx1"/>
                </a:solidFill>
                <a:effectLst/>
                <a:latin typeface="+mn-lt"/>
                <a:ea typeface="+mn-ea"/>
                <a:cs typeface="+mn-cs"/>
              </a:rPr>
              <a:t> would cause an error but not force a transaction into an uncommittable state. SQL Server also permits reads in the uncommittable transaction. However, SQL pool does not let you do this. If an error occurs inside a SQL pool transaction it will automatically enter the -2 state and you will not be able to make any further select statements until the statement has been rolled back. It is therefore important to check that your application code to see if it uses XACT_STATE() as you may need to make code modifications.</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https://docs.microsoft.com/en-us/azure/synapse-analytics/sql/develop-transactions?view=azure-sqldw-latest</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734194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660113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15015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789875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a:solidFill>
                  <a:schemeClr val="tx1"/>
                </a:solidFill>
                <a:effectLst/>
                <a:latin typeface="+mn-lt"/>
                <a:ea typeface="+mn-ea"/>
                <a:cs typeface="+mn-cs"/>
              </a:rPr>
              <a:t>What to expect</a:t>
            </a:r>
          </a:p>
          <a:p>
            <a:r>
              <a:rPr lang="en-US" sz="1200" b="0" i="0" kern="1200">
                <a:solidFill>
                  <a:schemeClr val="tx1"/>
                </a:solidFill>
                <a:effectLst/>
                <a:latin typeface="+mn-lt"/>
                <a:ea typeface="+mn-ea"/>
                <a:cs typeface="+mn-cs"/>
              </a:rPr>
              <a:t>SQL Data Warehouse supports many of the T-SQL features that are used in SQL Server. More importantly, there are scale-out specific features that you can use to maximize the performance of your solution.</a:t>
            </a:r>
          </a:p>
          <a:p>
            <a:r>
              <a:rPr lang="en-US" sz="1200" b="0" i="0" kern="1200">
                <a:solidFill>
                  <a:schemeClr val="tx1"/>
                </a:solidFill>
                <a:effectLst/>
                <a:latin typeface="+mn-lt"/>
                <a:ea typeface="+mn-ea"/>
                <a:cs typeface="+mn-cs"/>
              </a:rPr>
              <a:t>However, to maintain the scale and performance of SQL Data Warehouse there are also some features and functionality that have behavioral differences and others that are not supported.</a:t>
            </a:r>
          </a:p>
          <a:p>
            <a:endParaRPr lang="en-US" sz="1200" b="0" i="0" kern="1200">
              <a:solidFill>
                <a:schemeClr val="tx1"/>
              </a:solidFill>
              <a:effectLst/>
              <a:latin typeface="+mn-lt"/>
              <a:ea typeface="+mn-ea"/>
              <a:cs typeface="+mn-cs"/>
            </a:endParaRPr>
          </a:p>
          <a:p>
            <a:r>
              <a:rPr lang="en-US" sz="1200" b="1" i="0" kern="1200">
                <a:solidFill>
                  <a:schemeClr val="tx1"/>
                </a:solidFill>
                <a:effectLst/>
                <a:latin typeface="+mn-lt"/>
                <a:ea typeface="+mn-ea"/>
                <a:cs typeface="+mn-cs"/>
              </a:rPr>
              <a:t>Introducing stored procedures</a:t>
            </a:r>
          </a:p>
          <a:p>
            <a:r>
              <a:rPr lang="en-US" sz="1200" b="0" i="0" kern="1200">
                <a:solidFill>
                  <a:schemeClr val="tx1"/>
                </a:solidFill>
                <a:effectLst/>
                <a:latin typeface="+mn-lt"/>
                <a:ea typeface="+mn-ea"/>
                <a:cs typeface="+mn-cs"/>
              </a:rPr>
              <a:t>Stored procedures are a great way for encapsulating your SQL code; storing it close to your data in the data warehouse. Stored procedures help developers modularize their solutions by encapsulating the code into manageable units; facilitating greater reusability of code. Each stored procedure can also accept parameters to make them even more flexible.</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SQL Data Warehouse provides a simplified and streamlined stored procedure implementation. The biggest difference compared to SQL Server is that the stored procedure is not pre-compiled code. In data warehouses, the compilation time is small in comparison to the time it takes to run queries against large data volumes. It is more important to ensure the stored procedure code is correctly optimized for large queries. The goal is to save hours, minutes, and seconds, not milliseconds. It is therefore more helpful to think of stored procedures as containers for SQL logic.</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When SQL Data Warehouse executes your stored procedure, the SQL statements are parsed, translated, and optimized at run time. During this process, each statement is converted into distributed queries. The SQL code that is executed against the data is different than the query submitted.</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Source: https://docs.microsoft.com/en-us/azure/sql-data-warehouse/sql-data-warehouse-develop-stored-procedures</a:t>
            </a: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519418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Lino</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6/21/2021 2:36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34052935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https://docs.microsoft.com/en-us/sql/tools/overview-sql-tools?view=sql-server-2017</a:t>
            </a:r>
          </a:p>
          <a:p>
            <a:r>
              <a:rPr lang="en-US"/>
              <a:t>https://azure.microsoft.com/en-us/blog/seamless-access-to-management-insights-for-sql-data-warehouse-with-data-studio/</a:t>
            </a: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29961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a:solidFill>
                  <a:schemeClr val="tx1"/>
                </a:solidFill>
                <a:effectLst/>
                <a:latin typeface="+mn-lt"/>
                <a:ea typeface="+mn-ea"/>
                <a:cs typeface="+mn-cs"/>
              </a:rPr>
              <a:t>Some of their data contains columns in the JSON format, how could they flatten these hierarchical fields to a tabular structure?</a:t>
            </a:r>
          </a:p>
          <a:p>
            <a:endParaRPr lang="en-US" sz="1200" b="1"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They can use Azure Synapse SQL serverless along with the T-SQL OPENJSON, JSON_VALUE, and JSON_QUERY statements.</a:t>
            </a:r>
          </a:p>
          <a:p>
            <a:endParaRPr lang="en-US" sz="1200" b="0" i="0" u="none" strike="noStrike" kern="1200">
              <a:solidFill>
                <a:schemeClr val="tx1"/>
              </a:solidFill>
              <a:effectLst/>
              <a:latin typeface="+mn-lt"/>
              <a:ea typeface="+mn-ea"/>
              <a:cs typeface="+mn-cs"/>
            </a:endParaRPr>
          </a:p>
          <a:p>
            <a:r>
              <a:rPr lang="en-US" sz="1200" b="1" i="0" u="none" strike="noStrike" kern="1200">
                <a:solidFill>
                  <a:schemeClr val="tx1"/>
                </a:solidFill>
                <a:effectLst/>
                <a:latin typeface="+mn-lt"/>
                <a:ea typeface="+mn-ea"/>
                <a:cs typeface="+mn-cs"/>
              </a:rPr>
              <a:t>What approach can they use to update the JSON data?</a:t>
            </a:r>
          </a:p>
          <a:p>
            <a:endParaRPr lang="en-US" sz="1200" b="1"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They can use JSON_MODIFY with the UPDATE statement.</a:t>
            </a:r>
          </a:p>
          <a:p>
            <a:endParaRPr lang="en-US" sz="1200" b="0" i="0" u="none" strike="noStrike" kern="1200">
              <a:solidFill>
                <a:schemeClr val="tx1"/>
              </a:solidFill>
              <a:effectLst/>
              <a:latin typeface="+mn-lt"/>
              <a:ea typeface="+mn-ea"/>
              <a:cs typeface="+mn-cs"/>
            </a:endParaRPr>
          </a:p>
          <a:p>
            <a:r>
              <a:rPr lang="en-US" sz="1200" b="1" i="0" u="none" strike="noStrike" kern="1200">
                <a:solidFill>
                  <a:schemeClr val="tx1"/>
                </a:solidFill>
                <a:effectLst/>
                <a:latin typeface="+mn-lt"/>
                <a:ea typeface="+mn-ea"/>
                <a:cs typeface="+mn-cs"/>
              </a:rPr>
              <a:t>In some of their queries, they are OK trading off speed of returning counts for a small reduction in accuracy. How might they do this?</a:t>
            </a:r>
          </a:p>
          <a:p>
            <a:endParaRPr lang="en-US" sz="1200" b="1"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They should use the APPROXIMATE_COUNT_DISTINCT statement which uses the HyperLogLog to return a result with an average 2% accuracy of the true cardinality. For example, if COUNT(DISTINCT) returns 1,000,000, then with approximate execution you will get a value between 999,736 to 1,016,234.</a:t>
            </a:r>
          </a:p>
          <a:p>
            <a:endParaRPr lang="en-US" sz="1200" b="0" i="0" u="none" strike="noStrike" kern="1200">
              <a:solidFill>
                <a:schemeClr val="tx1"/>
              </a:solidFill>
              <a:effectLst/>
              <a:latin typeface="+mn-lt"/>
              <a:ea typeface="+mn-ea"/>
              <a:cs typeface="+mn-cs"/>
            </a:endParaRPr>
          </a:p>
          <a:p>
            <a:endParaRPr lang="en-US" sz="1200" b="0" i="0" u="none" strike="noStrike" kern="120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998D5BB-B127-481F-BC0A-2F77C576BB34}" type="slidenum">
              <a:rPr lang="en-US" smtClean="0"/>
              <a:t>32</a:t>
            </a:fld>
            <a:endParaRPr lang="en-US"/>
          </a:p>
        </p:txBody>
      </p:sp>
    </p:spTree>
    <p:extLst>
      <p:ext uri="{BB962C8B-B14F-4D97-AF65-F5344CB8AC3E}">
        <p14:creationId xmlns:p14="http://schemas.microsoft.com/office/powerpoint/2010/main" val="378985831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9259B3D-005A-450F-B89F-6A3DD53EE3BF}" type="slidenum">
              <a:rPr lang="en-US" smtClean="0"/>
              <a:t>33</a:t>
            </a:fld>
            <a:endParaRPr lang="en-US"/>
          </a:p>
        </p:txBody>
      </p:sp>
    </p:spTree>
    <p:extLst>
      <p:ext uri="{BB962C8B-B14F-4D97-AF65-F5344CB8AC3E}">
        <p14:creationId xmlns:p14="http://schemas.microsoft.com/office/powerpoint/2010/main" val="126975009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a:solidFill>
                  <a:schemeClr val="tx1"/>
                </a:solidFill>
                <a:effectLst/>
                <a:latin typeface="+mn-lt"/>
                <a:ea typeface="+mn-ea"/>
                <a:cs typeface="+mn-cs"/>
              </a:rPr>
              <a:t>What are the typical issues they should look out for with regards to distributed table design for the following scenarios?</a:t>
            </a:r>
          </a:p>
          <a:p>
            <a:endParaRPr lang="en-US" sz="1200" b="0" i="0" u="none" strike="noStrike" kern="1200">
              <a:solidFill>
                <a:schemeClr val="tx1"/>
              </a:solidFill>
              <a:effectLst/>
              <a:latin typeface="+mn-lt"/>
              <a:ea typeface="+mn-ea"/>
              <a:cs typeface="+mn-cs"/>
            </a:endParaRPr>
          </a:p>
          <a:p>
            <a:r>
              <a:rPr lang="en-US" sz="1200" b="1" i="0" u="none" strike="noStrike" kern="1200">
                <a:solidFill>
                  <a:schemeClr val="tx1"/>
                </a:solidFill>
                <a:effectLst/>
                <a:latin typeface="+mn-lt"/>
                <a:ea typeface="+mn-ea"/>
                <a:cs typeface="+mn-cs"/>
              </a:rPr>
              <a:t>Their smallest fact table exceeds several GB’s and by their nature experiences frequent inserts.</a:t>
            </a:r>
          </a:p>
          <a:p>
            <a:endParaRPr lang="en-US" sz="1200" b="1"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They should use a hash distribution.</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A hash-distributed table distributes table rows across the Compute nodes by using a deterministic hash function to assign each row to one distribution.</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Since identical values always hash to the same distribution, the data warehouse has built-in knowledge of the row locations. SQL Data Warehouse uses this knowledge to minimize data movement during queries, which improves query performance.</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Hash-distributed tables work well for large fact tables in a star schema. They can have very large numbers of rows and still achieve high performance.</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Consider using a hash-distributed table when:</a:t>
            </a:r>
          </a:p>
          <a:p>
            <a:r>
              <a:rPr lang="en-US" sz="1200" b="0" i="0" u="none" strike="noStrike" kern="1200">
                <a:solidFill>
                  <a:schemeClr val="tx1"/>
                </a:solidFill>
                <a:effectLst/>
                <a:latin typeface="+mn-lt"/>
                <a:ea typeface="+mn-ea"/>
                <a:cs typeface="+mn-cs"/>
              </a:rPr>
              <a:t>	The table size on disk is more than 2 GB.</a:t>
            </a:r>
          </a:p>
          <a:p>
            <a:pPr lvl="2"/>
            <a:r>
              <a:rPr lang="en-US" sz="1200" b="0" i="0" u="none" strike="noStrike" kern="1200">
                <a:solidFill>
                  <a:schemeClr val="tx1"/>
                </a:solidFill>
                <a:effectLst/>
                <a:latin typeface="+mn-lt"/>
                <a:ea typeface="+mn-ea"/>
                <a:cs typeface="+mn-cs"/>
              </a:rPr>
              <a:t>The table has frequent insert, update, and delete operations.</a:t>
            </a:r>
          </a:p>
          <a:p>
            <a:pPr lvl="2"/>
            <a:endParaRPr lang="en-US" sz="1200" b="0" i="0" u="none" strike="noStrike" kern="1200">
              <a:solidFill>
                <a:schemeClr val="tx1"/>
              </a:solidFill>
              <a:effectLst/>
              <a:latin typeface="+mn-lt"/>
              <a:ea typeface="+mn-ea"/>
              <a:cs typeface="+mn-cs"/>
            </a:endParaRPr>
          </a:p>
          <a:p>
            <a:r>
              <a:rPr lang="en-US" sz="1200" b="1" i="0" u="none" strike="noStrike" kern="1200">
                <a:solidFill>
                  <a:schemeClr val="tx1"/>
                </a:solidFill>
                <a:effectLst/>
                <a:latin typeface="+mn-lt"/>
                <a:ea typeface="+mn-ea"/>
                <a:cs typeface="+mn-cs"/>
              </a:rPr>
              <a:t>As they develop the data warehouse, the WWI data team identified some tables created from the raw input that might be useful, but they don’t currently join to other tables and they are not sure of the best columns they should use for distributing the data.</a:t>
            </a:r>
          </a:p>
          <a:p>
            <a:endParaRPr lang="en-US" sz="1200" b="1"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They should consider round-robin distribution.</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A round-robin distributed table distributes table rows evenly across all distributions. The assignment of rows to distributions is random. Unlike hash-distributed tables, rows with equal values are not guaranteed to be assigned to the same distribution.</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As a result, the system sometimes needs to invoke a data movement operation to better organize your data before it can resolve a query. This extra step can slow down your queries. For example, joining a round-robin table usually requires reshuffling the rows, which is a performance hit.</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Consider using the round-robin distribution for your table in the following scenarios:</a:t>
            </a:r>
          </a:p>
          <a:p>
            <a:pPr lvl="2"/>
            <a:r>
              <a:rPr lang="en-US" sz="1200" b="0" i="0" u="none" strike="noStrike" kern="1200">
                <a:solidFill>
                  <a:schemeClr val="tx1"/>
                </a:solidFill>
                <a:effectLst/>
                <a:latin typeface="+mn-lt"/>
                <a:ea typeface="+mn-ea"/>
                <a:cs typeface="+mn-cs"/>
              </a:rPr>
              <a:t>When getting started as a simple starting point since it is the default</a:t>
            </a:r>
          </a:p>
          <a:p>
            <a:pPr lvl="2"/>
            <a:r>
              <a:rPr lang="en-US" sz="1200" b="0" i="0" u="none" strike="noStrike" kern="1200">
                <a:solidFill>
                  <a:schemeClr val="tx1"/>
                </a:solidFill>
                <a:effectLst/>
                <a:latin typeface="+mn-lt"/>
                <a:ea typeface="+mn-ea"/>
                <a:cs typeface="+mn-cs"/>
              </a:rPr>
              <a:t>If there is no obvious joining key</a:t>
            </a:r>
          </a:p>
          <a:p>
            <a:pPr lvl="2"/>
            <a:r>
              <a:rPr lang="en-US" sz="1200" b="0" i="0" u="none" strike="noStrike" kern="1200">
                <a:solidFill>
                  <a:schemeClr val="tx1"/>
                </a:solidFill>
                <a:effectLst/>
                <a:latin typeface="+mn-lt"/>
                <a:ea typeface="+mn-ea"/>
                <a:cs typeface="+mn-cs"/>
              </a:rPr>
              <a:t>If there is not good candidate column for hash distributing the table</a:t>
            </a:r>
          </a:p>
          <a:p>
            <a:pPr lvl="2"/>
            <a:r>
              <a:rPr lang="en-US" sz="1200" b="0" i="0" u="none" strike="noStrike" kern="1200">
                <a:solidFill>
                  <a:schemeClr val="tx1"/>
                </a:solidFill>
                <a:effectLst/>
                <a:latin typeface="+mn-lt"/>
                <a:ea typeface="+mn-ea"/>
                <a:cs typeface="+mn-cs"/>
              </a:rPr>
              <a:t>If the table does not share a common join key with other tables</a:t>
            </a:r>
          </a:p>
          <a:p>
            <a:pPr lvl="2"/>
            <a:r>
              <a:rPr lang="en-US" sz="1200" b="0" i="0" u="none" strike="noStrike" kern="1200">
                <a:solidFill>
                  <a:schemeClr val="tx1"/>
                </a:solidFill>
                <a:effectLst/>
                <a:latin typeface="+mn-lt"/>
                <a:ea typeface="+mn-ea"/>
                <a:cs typeface="+mn-cs"/>
              </a:rPr>
              <a:t>If the join is less significant than other joins in the query</a:t>
            </a:r>
          </a:p>
          <a:p>
            <a:pPr lvl="2"/>
            <a:r>
              <a:rPr lang="en-US" sz="1200" b="0" i="0" u="none" strike="noStrike" kern="1200">
                <a:solidFill>
                  <a:schemeClr val="tx1"/>
                </a:solidFill>
                <a:effectLst/>
                <a:latin typeface="+mn-lt"/>
                <a:ea typeface="+mn-ea"/>
                <a:cs typeface="+mn-cs"/>
              </a:rPr>
              <a:t>When the table is a temporary staging table</a:t>
            </a:r>
          </a:p>
          <a:p>
            <a:pPr lvl="2"/>
            <a:endParaRPr lang="en-US" sz="1200" b="0" i="0" u="none" strike="noStrike" kern="1200">
              <a:solidFill>
                <a:schemeClr val="tx1"/>
              </a:solidFill>
              <a:effectLst/>
              <a:latin typeface="+mn-lt"/>
              <a:ea typeface="+mn-ea"/>
              <a:cs typeface="+mn-cs"/>
            </a:endParaRPr>
          </a:p>
          <a:p>
            <a:r>
              <a:rPr lang="en-US" sz="1200" b="1" i="0" u="none" strike="noStrike" kern="1200">
                <a:solidFill>
                  <a:schemeClr val="tx1"/>
                </a:solidFill>
                <a:effectLst/>
                <a:latin typeface="+mn-lt"/>
                <a:ea typeface="+mn-ea"/>
                <a:cs typeface="+mn-cs"/>
              </a:rPr>
              <a:t>Their data engineers sometimes use temporary staging tables in their data preparation.</a:t>
            </a:r>
          </a:p>
          <a:p>
            <a:endParaRPr lang="en-US" sz="1200" b="1"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They should use a round-robin distributed table.</a:t>
            </a:r>
          </a:p>
          <a:p>
            <a:endParaRPr lang="en-US" sz="1200" b="0" i="0" u="none" strike="noStrike" kern="1200">
              <a:solidFill>
                <a:schemeClr val="tx1"/>
              </a:solidFill>
              <a:effectLst/>
              <a:latin typeface="+mn-lt"/>
              <a:ea typeface="+mn-ea"/>
              <a:cs typeface="+mn-cs"/>
            </a:endParaRPr>
          </a:p>
          <a:p>
            <a:r>
              <a:rPr lang="en-US" sz="1200" b="1" i="0" u="none" strike="noStrike" kern="1200">
                <a:solidFill>
                  <a:schemeClr val="tx1"/>
                </a:solidFill>
                <a:effectLst/>
                <a:latin typeface="+mn-lt"/>
                <a:ea typeface="+mn-ea"/>
                <a:cs typeface="+mn-cs"/>
              </a:rPr>
              <a:t>They have lookup tables that range from several hundred MBs to 1.5 GBs.</a:t>
            </a:r>
          </a:p>
          <a:p>
            <a:endParaRPr lang="en-US" sz="1200" b="1"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They should consider using replicated tables.</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A replicated table has a full copy of the table accessible on each Compute node. Replicating a table removes the need to transfer data among Compute nodes before a join or aggregation. Since the table has multiple copies, replicated tables work best when the table size is less than 2 GB compressed.</a:t>
            </a:r>
          </a:p>
        </p:txBody>
      </p:sp>
      <p:sp>
        <p:nvSpPr>
          <p:cNvPr id="4" name="Slide Number Placeholder 3"/>
          <p:cNvSpPr>
            <a:spLocks noGrp="1"/>
          </p:cNvSpPr>
          <p:nvPr>
            <p:ph type="sldNum" sz="quarter" idx="5"/>
          </p:nvPr>
        </p:nvSpPr>
        <p:spPr/>
        <p:txBody>
          <a:bodyPr/>
          <a:lstStyle/>
          <a:p>
            <a:fld id="{0998D5BB-B127-481F-BC0A-2F77C576BB34}" type="slidenum">
              <a:rPr lang="en-US" smtClean="0"/>
              <a:t>34</a:t>
            </a:fld>
            <a:endParaRPr lang="en-US"/>
          </a:p>
        </p:txBody>
      </p:sp>
    </p:spTree>
    <p:extLst>
      <p:ext uri="{BB962C8B-B14F-4D97-AF65-F5344CB8AC3E}">
        <p14:creationId xmlns:p14="http://schemas.microsoft.com/office/powerpoint/2010/main" val="42447491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6/21/2021 2:36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38</a:t>
            </a:fld>
            <a:endParaRPr lang="en-US"/>
          </a:p>
        </p:txBody>
      </p:sp>
    </p:spTree>
    <p:extLst>
      <p:ext uri="{BB962C8B-B14F-4D97-AF65-F5344CB8AC3E}">
        <p14:creationId xmlns:p14="http://schemas.microsoft.com/office/powerpoint/2010/main" val="148418198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Carey</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6/21/2021 2:36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39</a:t>
            </a:fld>
            <a:endParaRPr lang="en-US"/>
          </a:p>
        </p:txBody>
      </p:sp>
    </p:spTree>
    <p:extLst>
      <p:ext uri="{BB962C8B-B14F-4D97-AF65-F5344CB8AC3E}">
        <p14:creationId xmlns:p14="http://schemas.microsoft.com/office/powerpoint/2010/main" val="340529351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Clustered Columnstore, Clustered index (and non-clustered index), Heap</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6/21/2021 2:36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40</a:t>
            </a:fld>
            <a:endParaRPr lang="en-US"/>
          </a:p>
        </p:txBody>
      </p:sp>
    </p:spTree>
    <p:extLst>
      <p:ext uri="{BB962C8B-B14F-4D97-AF65-F5344CB8AC3E}">
        <p14:creationId xmlns:p14="http://schemas.microsoft.com/office/powerpoint/2010/main" val="318721768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6/21/2021 2:36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41</a:t>
            </a:fld>
            <a:endParaRPr lang="en-US"/>
          </a:p>
        </p:txBody>
      </p:sp>
    </p:spTree>
    <p:extLst>
      <p:ext uri="{BB962C8B-B14F-4D97-AF65-F5344CB8AC3E}">
        <p14:creationId xmlns:p14="http://schemas.microsoft.com/office/powerpoint/2010/main" val="156155993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Result-set caching</a:t>
            </a:r>
          </a:p>
          <a:p>
            <a:pPr marL="171450" indent="-171450">
              <a:buFont typeface="Arial" panose="020B0604020202020204" pitchFamily="34" charset="0"/>
              <a:buChar char="•"/>
            </a:pPr>
            <a:r>
              <a:rPr lang="en-US" b="0"/>
              <a:t>The maximum size of the result-set cache is 1TB</a:t>
            </a:r>
          </a:p>
          <a:p>
            <a:pPr marL="171450" indent="-171450">
              <a:buFont typeface="Arial" panose="020B0604020202020204" pitchFamily="34" charset="0"/>
              <a:buChar char="•"/>
            </a:pPr>
            <a:r>
              <a:rPr lang="en-US"/>
              <a:t>Query results are persisted for a maximum of 48 hours but can be evicted earlier to save space based on the least recently used result</a:t>
            </a:r>
          </a:p>
          <a:p>
            <a:pPr marL="171450" indent="-171450">
              <a:buFont typeface="Arial" panose="020B0604020202020204" pitchFamily="34" charset="0"/>
              <a:buChar char="•"/>
            </a:pPr>
            <a:r>
              <a:rPr lang="en-US"/>
              <a:t>Disabled on DW by default unless turned on at a session level or the entire database level</a:t>
            </a:r>
          </a:p>
          <a:p>
            <a:pPr marL="171450" indent="-171450">
              <a:buFont typeface="Arial" panose="020B0604020202020204" pitchFamily="34" charset="0"/>
              <a:buChar char="•"/>
            </a:pPr>
            <a:r>
              <a:rPr lang="en-US"/>
              <a:t>Additional storage costs are incurred by caching query result sets</a:t>
            </a:r>
          </a:p>
          <a:p>
            <a:pPr marL="171450" indent="-171450">
              <a:buFont typeface="Arial" panose="020B0604020202020204" pitchFamily="34" charset="0"/>
              <a:buChar char="•"/>
            </a:pPr>
            <a:r>
              <a:rPr lang="en-US"/>
              <a:t>Check the </a:t>
            </a:r>
            <a:r>
              <a:rPr lang="en-US" b="1" err="1"/>
              <a:t>is_result_set_caching</a:t>
            </a:r>
            <a:r>
              <a:rPr lang="en-US" b="1"/>
              <a:t> </a:t>
            </a:r>
            <a:r>
              <a:rPr lang="en-US" b="0"/>
              <a:t>column in the </a:t>
            </a:r>
            <a:r>
              <a:rPr lang="en-US" b="1" err="1"/>
              <a:t>sys.databases</a:t>
            </a:r>
            <a:r>
              <a:rPr lang="en-US" b="0"/>
              <a:t> DMV to show the result-set caching setting for a database</a:t>
            </a:r>
          </a:p>
          <a:p>
            <a:pPr marL="171450" indent="-171450">
              <a:buFont typeface="Arial" panose="020B0604020202020204" pitchFamily="34" charset="0"/>
              <a:buChar char="•"/>
            </a:pPr>
            <a:r>
              <a:rPr lang="en-US" b="0"/>
              <a:t>Users can tell if a query was executed with a result cache hit or miss by querying </a:t>
            </a:r>
            <a:r>
              <a:rPr lang="en-US" b="1" err="1"/>
              <a:t>sys.pdw_request_steps</a:t>
            </a:r>
            <a:r>
              <a:rPr lang="en-US" b="1"/>
              <a:t> </a:t>
            </a:r>
            <a:r>
              <a:rPr lang="en-US" b="0"/>
              <a:t>for commands where value is like </a:t>
            </a:r>
            <a:r>
              <a:rPr lang="en-US" b="1"/>
              <a:t>‘%</a:t>
            </a:r>
            <a:r>
              <a:rPr lang="en-US" b="1" err="1"/>
              <a:t>DWResultCacheDb</a:t>
            </a:r>
            <a:r>
              <a:rPr lang="en-US" b="1"/>
              <a:t>%’</a:t>
            </a:r>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7704673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Result-set caching</a:t>
            </a:r>
          </a:p>
          <a:p>
            <a:pPr marL="171450" indent="-171450">
              <a:buFont typeface="Arial" panose="020B0604020202020204" pitchFamily="34" charset="0"/>
              <a:buChar char="•"/>
            </a:pPr>
            <a:r>
              <a:rPr lang="en-US" b="0" dirty="0"/>
              <a:t>The maximum size of the result-set cache is 1TB</a:t>
            </a:r>
          </a:p>
          <a:p>
            <a:pPr marL="171450" indent="-171450">
              <a:buFont typeface="Arial" panose="020B0604020202020204" pitchFamily="34" charset="0"/>
              <a:buChar char="•"/>
            </a:pPr>
            <a:r>
              <a:rPr lang="en-US" dirty="0"/>
              <a:t>Query results are persisted for a maximum of 48 hours but can be evicted earlier to save space based on the least recently used result</a:t>
            </a:r>
          </a:p>
          <a:p>
            <a:pPr marL="171450" indent="-171450">
              <a:buFont typeface="Arial" panose="020B0604020202020204" pitchFamily="34" charset="0"/>
              <a:buChar char="•"/>
            </a:pPr>
            <a:r>
              <a:rPr lang="en-US" dirty="0"/>
              <a:t>Disabled on DW by default unless turned on at a session level or the entire database level</a:t>
            </a:r>
          </a:p>
          <a:p>
            <a:pPr marL="171450" indent="-171450">
              <a:buFont typeface="Arial" panose="020B0604020202020204" pitchFamily="34" charset="0"/>
              <a:buChar char="•"/>
            </a:pPr>
            <a:r>
              <a:rPr lang="en-US" dirty="0"/>
              <a:t>Additional storage costs are incurred by caching query result sets</a:t>
            </a:r>
          </a:p>
          <a:p>
            <a:pPr marL="171450" indent="-171450">
              <a:buFont typeface="Arial" panose="020B0604020202020204" pitchFamily="34" charset="0"/>
              <a:buChar char="•"/>
            </a:pPr>
            <a:r>
              <a:rPr lang="en-US" dirty="0"/>
              <a:t>Check the </a:t>
            </a:r>
            <a:r>
              <a:rPr lang="en-US" b="1" dirty="0" err="1"/>
              <a:t>is_result_set_caching</a:t>
            </a:r>
            <a:r>
              <a:rPr lang="en-US" b="1" dirty="0"/>
              <a:t> </a:t>
            </a:r>
            <a:r>
              <a:rPr lang="en-US" b="0" dirty="0"/>
              <a:t>column in the </a:t>
            </a:r>
            <a:r>
              <a:rPr lang="en-US" b="1" dirty="0" err="1"/>
              <a:t>sys.databases</a:t>
            </a:r>
            <a:r>
              <a:rPr lang="en-US" b="0" dirty="0"/>
              <a:t> DMV to show the result-set caching setting for a database</a:t>
            </a:r>
          </a:p>
          <a:p>
            <a:pPr marL="171450" indent="-171450">
              <a:buFont typeface="Arial" panose="020B0604020202020204" pitchFamily="34" charset="0"/>
              <a:buChar char="•"/>
            </a:pPr>
            <a:r>
              <a:rPr lang="en-US" b="0" dirty="0"/>
              <a:t>Users can tell if a query was executed with a result cache hit or miss by querying </a:t>
            </a:r>
            <a:r>
              <a:rPr lang="en-US" b="1" dirty="0" err="1"/>
              <a:t>sys.pdw_request_steps</a:t>
            </a:r>
            <a:r>
              <a:rPr lang="en-US" b="1" dirty="0"/>
              <a:t> </a:t>
            </a:r>
            <a:r>
              <a:rPr lang="en-US" b="0" dirty="0"/>
              <a:t>for commands where value is like </a:t>
            </a:r>
            <a:r>
              <a:rPr lang="en-US" b="1" dirty="0"/>
              <a:t>‘%</a:t>
            </a:r>
            <a:r>
              <a:rPr lang="en-US" b="1" dirty="0" err="1"/>
              <a:t>DWResultCacheDb</a:t>
            </a:r>
            <a:r>
              <a:rPr lang="en-US" b="1" dirty="0"/>
              <a:t>%’</a:t>
            </a:r>
          </a:p>
          <a:p>
            <a:pPr marL="171450" indent="-171450">
              <a:buFont typeface="Arial" panose="020B0604020202020204" pitchFamily="34" charset="0"/>
              <a:buChar char="•"/>
            </a:pPr>
            <a:endParaRPr lang="en-US" b="1" dirty="0"/>
          </a:p>
          <a:p>
            <a:pPr marL="0" indent="0">
              <a:buFont typeface="Arial" panose="020B0604020202020204" pitchFamily="34" charset="0"/>
              <a:buNone/>
            </a:pPr>
            <a:r>
              <a:rPr lang="en-US" b="1" dirty="0"/>
              <a:t>Additional Points</a:t>
            </a:r>
          </a:p>
          <a:p>
            <a:pPr marL="0" indent="0">
              <a:buFont typeface="Arial" panose="020B0604020202020204" pitchFamily="34" charset="0"/>
              <a:buNone/>
            </a:pPr>
            <a:r>
              <a:rPr lang="en-US" b="0" i="0" dirty="0">
                <a:solidFill>
                  <a:srgbClr val="1D1C1D"/>
                </a:solidFill>
                <a:effectLst/>
                <a:latin typeface="Slack-Lato"/>
              </a:rPr>
              <a:t>queries using cached results set do not use any concurrency slots and thus do not count against existing concurrency limits. </a:t>
            </a:r>
            <a:r>
              <a:rPr lang="en-US" b="0" i="0">
                <a:solidFill>
                  <a:srgbClr val="1D1C1D"/>
                </a:solidFill>
                <a:effectLst/>
                <a:latin typeface="Slack-Lato"/>
              </a:rPr>
              <a:t>For security, users can only access the cached results if they have the same data access permissions as the users creating the cached results.</a:t>
            </a:r>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156265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6/21/2021 2:36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156155993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Current Limitations:</a:t>
            </a:r>
          </a:p>
          <a:p>
            <a:pPr marL="171450" indent="-171450">
              <a:buFont typeface="Arial" panose="020B0604020202020204" pitchFamily="34" charset="0"/>
              <a:buChar char="•"/>
            </a:pPr>
            <a:r>
              <a:rPr lang="en-US" b="0"/>
              <a:t>If MIN/MAX aggregates are used in the SELECT list, the indexed view will automatically be disabled when UPDATE and DELETE occur in the referenced base tables. Run ALTER INDEX with REBUILD to re-enable the indexed view</a:t>
            </a:r>
          </a:p>
          <a:p>
            <a:pPr marL="171450" indent="-171450">
              <a:buFont typeface="Arial" panose="020B0604020202020204" pitchFamily="34" charset="0"/>
              <a:buChar char="•"/>
            </a:pPr>
            <a:r>
              <a:rPr lang="en-US" b="0"/>
              <a:t>Only INNER JOIN is supported</a:t>
            </a:r>
          </a:p>
          <a:p>
            <a:pPr marL="171450" indent="-171450">
              <a:buFont typeface="Arial" panose="020B0604020202020204" pitchFamily="34" charset="0"/>
              <a:buChar char="•"/>
            </a:pPr>
            <a:r>
              <a:rPr lang="en-US" b="0"/>
              <a:t>Only HASH and ROUND_ROBIN distributions are supported</a:t>
            </a:r>
          </a:p>
          <a:p>
            <a:pPr marL="171450" indent="-171450">
              <a:buFont typeface="Arial" panose="020B0604020202020204" pitchFamily="34" charset="0"/>
              <a:buChar char="•"/>
            </a:pPr>
            <a:r>
              <a:rPr lang="en-US" b="0"/>
              <a:t>Only CLUSTERED COLUMNSTORE INDEX is supported</a:t>
            </a:r>
          </a:p>
          <a:p>
            <a:pPr marL="171450" indent="-171450">
              <a:buFont typeface="Arial" panose="020B0604020202020204" pitchFamily="34" charset="0"/>
              <a:buChar char="•"/>
            </a:pPr>
            <a:r>
              <a:rPr lang="en-US" b="0"/>
              <a:t>ALTER VIEW is not supported</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2993222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0603559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9355426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6043827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a:solidFill>
                  <a:schemeClr val="tx1"/>
                </a:solidFill>
                <a:effectLst/>
                <a:latin typeface="+mn-lt"/>
                <a:ea typeface="+mn-ea"/>
                <a:cs typeface="+mn-cs"/>
              </a:rPr>
              <a:t>Clustered </a:t>
            </a:r>
            <a:r>
              <a:rPr lang="en-US" sz="1200" b="1" i="0" kern="1200" err="1">
                <a:solidFill>
                  <a:schemeClr val="tx1"/>
                </a:solidFill>
                <a:effectLst/>
                <a:latin typeface="+mn-lt"/>
                <a:ea typeface="+mn-ea"/>
                <a:cs typeface="+mn-cs"/>
              </a:rPr>
              <a:t>columnstore</a:t>
            </a:r>
            <a:r>
              <a:rPr lang="en-US" sz="1200" b="1" i="0" kern="1200">
                <a:solidFill>
                  <a:schemeClr val="tx1"/>
                </a:solidFill>
                <a:effectLst/>
                <a:latin typeface="+mn-lt"/>
                <a:ea typeface="+mn-ea"/>
                <a:cs typeface="+mn-cs"/>
              </a:rPr>
              <a:t> indexes</a:t>
            </a:r>
          </a:p>
          <a:p>
            <a:r>
              <a:rPr lang="en-US" sz="1200" b="0" i="0" kern="1200">
                <a:solidFill>
                  <a:schemeClr val="tx1"/>
                </a:solidFill>
                <a:effectLst/>
                <a:latin typeface="+mn-lt"/>
                <a:ea typeface="+mn-ea"/>
                <a:cs typeface="+mn-cs"/>
              </a:rPr>
              <a:t>By default, SQL Data Warehouse creates a clustered </a:t>
            </a:r>
            <a:r>
              <a:rPr lang="en-US" sz="1200" b="0" i="0" kern="1200" err="1">
                <a:solidFill>
                  <a:schemeClr val="tx1"/>
                </a:solidFill>
                <a:effectLst/>
                <a:latin typeface="+mn-lt"/>
                <a:ea typeface="+mn-ea"/>
                <a:cs typeface="+mn-cs"/>
              </a:rPr>
              <a:t>columnstore</a:t>
            </a:r>
            <a:r>
              <a:rPr lang="en-US" sz="1200" b="0" i="0" kern="1200">
                <a:solidFill>
                  <a:schemeClr val="tx1"/>
                </a:solidFill>
                <a:effectLst/>
                <a:latin typeface="+mn-lt"/>
                <a:ea typeface="+mn-ea"/>
                <a:cs typeface="+mn-cs"/>
              </a:rPr>
              <a:t> index when no index options are specified on a table. Clustered </a:t>
            </a:r>
            <a:r>
              <a:rPr lang="en-US" sz="1200" b="0" i="0" kern="1200" err="1">
                <a:solidFill>
                  <a:schemeClr val="tx1"/>
                </a:solidFill>
                <a:effectLst/>
                <a:latin typeface="+mn-lt"/>
                <a:ea typeface="+mn-ea"/>
                <a:cs typeface="+mn-cs"/>
              </a:rPr>
              <a:t>columnstore</a:t>
            </a:r>
            <a:r>
              <a:rPr lang="en-US" sz="1200" b="0" i="0" kern="1200">
                <a:solidFill>
                  <a:schemeClr val="tx1"/>
                </a:solidFill>
                <a:effectLst/>
                <a:latin typeface="+mn-lt"/>
                <a:ea typeface="+mn-ea"/>
                <a:cs typeface="+mn-cs"/>
              </a:rPr>
              <a:t> tables offer both the highest level of data compression as well as the best overall query performance. Clustered </a:t>
            </a:r>
            <a:r>
              <a:rPr lang="en-US" sz="1200" b="0" i="0" kern="1200" err="1">
                <a:solidFill>
                  <a:schemeClr val="tx1"/>
                </a:solidFill>
                <a:effectLst/>
                <a:latin typeface="+mn-lt"/>
                <a:ea typeface="+mn-ea"/>
                <a:cs typeface="+mn-cs"/>
              </a:rPr>
              <a:t>columnstore</a:t>
            </a:r>
            <a:r>
              <a:rPr lang="en-US" sz="1200" b="0" i="0" kern="1200">
                <a:solidFill>
                  <a:schemeClr val="tx1"/>
                </a:solidFill>
                <a:effectLst/>
                <a:latin typeface="+mn-lt"/>
                <a:ea typeface="+mn-ea"/>
                <a:cs typeface="+mn-cs"/>
              </a:rPr>
              <a:t> tables will generally outperform clustered index or heap tables and are usually the best choice for large tables. For these reasons, clustered </a:t>
            </a:r>
            <a:r>
              <a:rPr lang="en-US" sz="1200" b="0" i="0" kern="1200" err="1">
                <a:solidFill>
                  <a:schemeClr val="tx1"/>
                </a:solidFill>
                <a:effectLst/>
                <a:latin typeface="+mn-lt"/>
                <a:ea typeface="+mn-ea"/>
                <a:cs typeface="+mn-cs"/>
              </a:rPr>
              <a:t>columnstore</a:t>
            </a:r>
            <a:r>
              <a:rPr lang="en-US" sz="1200" b="0" i="0" kern="1200">
                <a:solidFill>
                  <a:schemeClr val="tx1"/>
                </a:solidFill>
                <a:effectLst/>
                <a:latin typeface="+mn-lt"/>
                <a:ea typeface="+mn-ea"/>
                <a:cs typeface="+mn-cs"/>
              </a:rPr>
              <a:t> is the best place to start when you are unsure of how to index your table.</a:t>
            </a:r>
          </a:p>
          <a:p>
            <a:r>
              <a:rPr lang="en-US" sz="1200" b="0" i="0" kern="1200">
                <a:solidFill>
                  <a:schemeClr val="tx1"/>
                </a:solidFill>
                <a:effectLst/>
                <a:latin typeface="+mn-lt"/>
                <a:ea typeface="+mn-ea"/>
                <a:cs typeface="+mn-cs"/>
              </a:rPr>
              <a:t>There are a few scenarios where clustered </a:t>
            </a:r>
            <a:r>
              <a:rPr lang="en-US" sz="1200" b="0" i="0" kern="1200" err="1">
                <a:solidFill>
                  <a:schemeClr val="tx1"/>
                </a:solidFill>
                <a:effectLst/>
                <a:latin typeface="+mn-lt"/>
                <a:ea typeface="+mn-ea"/>
                <a:cs typeface="+mn-cs"/>
              </a:rPr>
              <a:t>columnstore</a:t>
            </a:r>
            <a:r>
              <a:rPr lang="en-US" sz="1200" b="0" i="0" kern="1200">
                <a:solidFill>
                  <a:schemeClr val="tx1"/>
                </a:solidFill>
                <a:effectLst/>
                <a:latin typeface="+mn-lt"/>
                <a:ea typeface="+mn-ea"/>
                <a:cs typeface="+mn-cs"/>
              </a:rPr>
              <a:t> may not be a good option:</a:t>
            </a:r>
          </a:p>
          <a:p>
            <a:pPr marL="171450" indent="-171450">
              <a:buFont typeface="Arial" panose="020B0604020202020204" pitchFamily="34" charset="0"/>
              <a:buChar char="•"/>
            </a:pPr>
            <a:r>
              <a:rPr lang="en-US" sz="1200" b="0" i="0" kern="1200" err="1">
                <a:solidFill>
                  <a:schemeClr val="tx1"/>
                </a:solidFill>
                <a:effectLst/>
                <a:latin typeface="+mn-lt"/>
                <a:ea typeface="+mn-ea"/>
                <a:cs typeface="+mn-cs"/>
              </a:rPr>
              <a:t>Columnstore</a:t>
            </a:r>
            <a:r>
              <a:rPr lang="en-US" sz="1200" b="0" i="0" kern="1200">
                <a:solidFill>
                  <a:schemeClr val="tx1"/>
                </a:solidFill>
                <a:effectLst/>
                <a:latin typeface="+mn-lt"/>
                <a:ea typeface="+mn-ea"/>
                <a:cs typeface="+mn-cs"/>
              </a:rPr>
              <a:t> tables do not support varchar(max), </a:t>
            </a:r>
            <a:r>
              <a:rPr lang="en-US" sz="1200" b="0" i="0" kern="1200" err="1">
                <a:solidFill>
                  <a:schemeClr val="tx1"/>
                </a:solidFill>
                <a:effectLst/>
                <a:latin typeface="+mn-lt"/>
                <a:ea typeface="+mn-ea"/>
                <a:cs typeface="+mn-cs"/>
              </a:rPr>
              <a:t>nvarchar</a:t>
            </a:r>
            <a:r>
              <a:rPr lang="en-US" sz="1200" b="0" i="0" kern="1200">
                <a:solidFill>
                  <a:schemeClr val="tx1"/>
                </a:solidFill>
                <a:effectLst/>
                <a:latin typeface="+mn-lt"/>
                <a:ea typeface="+mn-ea"/>
                <a:cs typeface="+mn-cs"/>
              </a:rPr>
              <a:t>(max) and </a:t>
            </a:r>
            <a:r>
              <a:rPr lang="en-US" sz="1200" b="0" i="0" kern="1200" err="1">
                <a:solidFill>
                  <a:schemeClr val="tx1"/>
                </a:solidFill>
                <a:effectLst/>
                <a:latin typeface="+mn-lt"/>
                <a:ea typeface="+mn-ea"/>
                <a:cs typeface="+mn-cs"/>
              </a:rPr>
              <a:t>varbinary</a:t>
            </a:r>
            <a:r>
              <a:rPr lang="en-US" sz="1200" b="0" i="0" kern="1200">
                <a:solidFill>
                  <a:schemeClr val="tx1"/>
                </a:solidFill>
                <a:effectLst/>
                <a:latin typeface="+mn-lt"/>
                <a:ea typeface="+mn-ea"/>
                <a:cs typeface="+mn-cs"/>
              </a:rPr>
              <a:t>(max). Consider heap or clustered index instead.</a:t>
            </a:r>
          </a:p>
          <a:p>
            <a:pPr marL="171450" indent="-171450">
              <a:buFont typeface="Arial" panose="020B0604020202020204" pitchFamily="34" charset="0"/>
              <a:buChar char="•"/>
            </a:pPr>
            <a:r>
              <a:rPr lang="en-US" sz="1200" b="0" i="0" kern="1200" err="1">
                <a:solidFill>
                  <a:schemeClr val="tx1"/>
                </a:solidFill>
                <a:effectLst/>
                <a:latin typeface="+mn-lt"/>
                <a:ea typeface="+mn-ea"/>
                <a:cs typeface="+mn-cs"/>
              </a:rPr>
              <a:t>Columnstore</a:t>
            </a:r>
            <a:r>
              <a:rPr lang="en-US" sz="1200" b="0" i="0" kern="1200">
                <a:solidFill>
                  <a:schemeClr val="tx1"/>
                </a:solidFill>
                <a:effectLst/>
                <a:latin typeface="+mn-lt"/>
                <a:ea typeface="+mn-ea"/>
                <a:cs typeface="+mn-cs"/>
              </a:rPr>
              <a:t> tables may be less efficient for transient data. Consider heap and perhaps even temporary tables.</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Small tables with less than 100 million rows. Consider heap tables.</a:t>
            </a:r>
          </a:p>
          <a:p>
            <a:endParaRPr lang="en-US" sz="1200" b="0" i="0" kern="1200">
              <a:solidFill>
                <a:schemeClr val="tx1"/>
              </a:solidFill>
              <a:effectLst/>
              <a:latin typeface="+mn-lt"/>
              <a:ea typeface="+mn-ea"/>
              <a:cs typeface="+mn-cs"/>
            </a:endParaRPr>
          </a:p>
          <a:p>
            <a:endParaRPr lang="en-US" sz="1200" b="1" i="0" kern="1200">
              <a:solidFill>
                <a:schemeClr val="tx1"/>
              </a:solidFill>
              <a:effectLst/>
              <a:latin typeface="+mn-lt"/>
              <a:ea typeface="+mn-ea"/>
              <a:cs typeface="+mn-cs"/>
            </a:endParaRPr>
          </a:p>
          <a:p>
            <a:r>
              <a:rPr lang="en-US" sz="1200" b="1" i="0" kern="1200">
                <a:solidFill>
                  <a:schemeClr val="tx1"/>
                </a:solidFill>
                <a:effectLst/>
                <a:latin typeface="+mn-lt"/>
                <a:ea typeface="+mn-ea"/>
                <a:cs typeface="+mn-cs"/>
              </a:rPr>
              <a:t>Clustered and </a:t>
            </a:r>
            <a:r>
              <a:rPr lang="en-US" sz="1200" b="1" i="0" kern="1200" err="1">
                <a:solidFill>
                  <a:schemeClr val="tx1"/>
                </a:solidFill>
                <a:effectLst/>
                <a:latin typeface="+mn-lt"/>
                <a:ea typeface="+mn-ea"/>
                <a:cs typeface="+mn-cs"/>
              </a:rPr>
              <a:t>nonclustered</a:t>
            </a:r>
            <a:r>
              <a:rPr lang="en-US" sz="1200" b="1" i="0" kern="1200">
                <a:solidFill>
                  <a:schemeClr val="tx1"/>
                </a:solidFill>
                <a:effectLst/>
                <a:latin typeface="+mn-lt"/>
                <a:ea typeface="+mn-ea"/>
                <a:cs typeface="+mn-cs"/>
              </a:rPr>
              <a:t> indexes</a:t>
            </a:r>
          </a:p>
          <a:p>
            <a:r>
              <a:rPr lang="en-US" sz="1200" b="0" i="0" kern="1200">
                <a:solidFill>
                  <a:schemeClr val="tx1"/>
                </a:solidFill>
                <a:effectLst/>
                <a:latin typeface="+mn-lt"/>
                <a:ea typeface="+mn-ea"/>
                <a:cs typeface="+mn-cs"/>
              </a:rPr>
              <a:t>Clustered indexes may outperform clustered </a:t>
            </a:r>
            <a:r>
              <a:rPr lang="en-US" sz="1200" b="0" i="0" kern="1200" err="1">
                <a:solidFill>
                  <a:schemeClr val="tx1"/>
                </a:solidFill>
                <a:effectLst/>
                <a:latin typeface="+mn-lt"/>
                <a:ea typeface="+mn-ea"/>
                <a:cs typeface="+mn-cs"/>
              </a:rPr>
              <a:t>columnstore</a:t>
            </a:r>
            <a:r>
              <a:rPr lang="en-US" sz="1200" b="0" i="0" kern="1200">
                <a:solidFill>
                  <a:schemeClr val="tx1"/>
                </a:solidFill>
                <a:effectLst/>
                <a:latin typeface="+mn-lt"/>
                <a:ea typeface="+mn-ea"/>
                <a:cs typeface="+mn-cs"/>
              </a:rPr>
              <a:t> tables when a single row needs to be quickly retrieved. For queries where a single or very few row lookup is required to performance with extreme speed, consider a cluster index or </a:t>
            </a:r>
            <a:r>
              <a:rPr lang="en-US" sz="1200" b="0" i="0" kern="1200" err="1">
                <a:solidFill>
                  <a:schemeClr val="tx1"/>
                </a:solidFill>
                <a:effectLst/>
                <a:latin typeface="+mn-lt"/>
                <a:ea typeface="+mn-ea"/>
                <a:cs typeface="+mn-cs"/>
              </a:rPr>
              <a:t>nonclustered</a:t>
            </a:r>
            <a:r>
              <a:rPr lang="en-US" sz="1200" b="0" i="0" kern="1200">
                <a:solidFill>
                  <a:schemeClr val="tx1"/>
                </a:solidFill>
                <a:effectLst/>
                <a:latin typeface="+mn-lt"/>
                <a:ea typeface="+mn-ea"/>
                <a:cs typeface="+mn-cs"/>
              </a:rPr>
              <a:t> secondary index. The disadvantage to using a clustered index is that only queries that benefit are the ones that use a highly selective filter on the clustered index column. To improve filter on other columns a </a:t>
            </a:r>
            <a:r>
              <a:rPr lang="en-US" sz="1200" b="0" i="0" kern="1200" err="1">
                <a:solidFill>
                  <a:schemeClr val="tx1"/>
                </a:solidFill>
                <a:effectLst/>
                <a:latin typeface="+mn-lt"/>
                <a:ea typeface="+mn-ea"/>
                <a:cs typeface="+mn-cs"/>
              </a:rPr>
              <a:t>nonclustered</a:t>
            </a:r>
            <a:r>
              <a:rPr lang="en-US" sz="1200" b="0" i="0" kern="1200">
                <a:solidFill>
                  <a:schemeClr val="tx1"/>
                </a:solidFill>
                <a:effectLst/>
                <a:latin typeface="+mn-lt"/>
                <a:ea typeface="+mn-ea"/>
                <a:cs typeface="+mn-cs"/>
              </a:rPr>
              <a:t> index can be added to other columns. However, each index which is added to a table adds both space and processing time to loads.</a:t>
            </a:r>
          </a:p>
          <a:p>
            <a:endParaRPr lang="en-US" sz="1200" b="0" i="0" kern="1200">
              <a:solidFill>
                <a:schemeClr val="tx1"/>
              </a:solidFill>
              <a:effectLst/>
              <a:latin typeface="+mn-lt"/>
              <a:ea typeface="+mn-ea"/>
              <a:cs typeface="+mn-cs"/>
            </a:endParaRPr>
          </a:p>
          <a:p>
            <a:r>
              <a:rPr lang="en-US" sz="1200" b="1" i="0" kern="1200">
                <a:solidFill>
                  <a:schemeClr val="tx1"/>
                </a:solidFill>
                <a:effectLst/>
                <a:latin typeface="+mn-lt"/>
                <a:ea typeface="+mn-ea"/>
                <a:cs typeface="+mn-cs"/>
              </a:rPr>
              <a:t>Heap tables</a:t>
            </a:r>
          </a:p>
          <a:p>
            <a:r>
              <a:rPr lang="en-US" sz="1200" b="0" i="0" kern="1200">
                <a:solidFill>
                  <a:schemeClr val="tx1"/>
                </a:solidFill>
                <a:effectLst/>
                <a:latin typeface="+mn-lt"/>
                <a:ea typeface="+mn-ea"/>
                <a:cs typeface="+mn-cs"/>
              </a:rPr>
              <a:t>When you are temporarily landing data on SQL Data Warehouse, you may find that using a heap table makes the overall process faster. This is because loads to heaps are faster than to index tables and in some cases the subsequent read can be done from cache. If you are loading data only to stage it before running more transformations, loading the table to heap table is much faster than loading the data to a clustered </a:t>
            </a:r>
            <a:r>
              <a:rPr lang="en-US" sz="1200" b="0" i="0" kern="1200" err="1">
                <a:solidFill>
                  <a:schemeClr val="tx1"/>
                </a:solidFill>
                <a:effectLst/>
                <a:latin typeface="+mn-lt"/>
                <a:ea typeface="+mn-ea"/>
                <a:cs typeface="+mn-cs"/>
              </a:rPr>
              <a:t>columnstore</a:t>
            </a:r>
            <a:r>
              <a:rPr lang="en-US" sz="1200" b="0" i="0" kern="1200">
                <a:solidFill>
                  <a:schemeClr val="tx1"/>
                </a:solidFill>
                <a:effectLst/>
                <a:latin typeface="+mn-lt"/>
                <a:ea typeface="+mn-ea"/>
                <a:cs typeface="+mn-cs"/>
              </a:rPr>
              <a:t> table. In addition, loading data to a </a:t>
            </a:r>
            <a:r>
              <a:rPr lang="en-US" sz="1200" b="0" i="0" u="sng" kern="1200">
                <a:solidFill>
                  <a:schemeClr val="tx1"/>
                </a:solidFill>
                <a:effectLst/>
                <a:latin typeface="+mn-lt"/>
                <a:ea typeface="+mn-ea"/>
                <a:cs typeface="+mn-cs"/>
                <a:hlinkClick r:id="rId3"/>
              </a:rPr>
              <a:t>temporary table</a:t>
            </a:r>
            <a:r>
              <a:rPr lang="en-US" sz="1200" b="0" i="0" kern="1200">
                <a:solidFill>
                  <a:schemeClr val="tx1"/>
                </a:solidFill>
                <a:effectLst/>
                <a:latin typeface="+mn-lt"/>
                <a:ea typeface="+mn-ea"/>
                <a:cs typeface="+mn-cs"/>
              </a:rPr>
              <a:t> loads faster than loading a table to permanent storage.</a:t>
            </a:r>
          </a:p>
          <a:p>
            <a:r>
              <a:rPr lang="en-US" sz="1200" b="0" i="0" kern="1200">
                <a:solidFill>
                  <a:schemeClr val="tx1"/>
                </a:solidFill>
                <a:effectLst/>
                <a:latin typeface="+mn-lt"/>
                <a:ea typeface="+mn-ea"/>
                <a:cs typeface="+mn-cs"/>
              </a:rPr>
              <a:t>For small lookup tables, less than 100 million rows, often heap tables make sense. Cluster </a:t>
            </a:r>
            <a:r>
              <a:rPr lang="en-US" sz="1200" b="0" i="0" kern="1200" err="1">
                <a:solidFill>
                  <a:schemeClr val="tx1"/>
                </a:solidFill>
                <a:effectLst/>
                <a:latin typeface="+mn-lt"/>
                <a:ea typeface="+mn-ea"/>
                <a:cs typeface="+mn-cs"/>
              </a:rPr>
              <a:t>columnstore</a:t>
            </a:r>
            <a:r>
              <a:rPr lang="en-US" sz="1200" b="0" i="0" kern="1200">
                <a:solidFill>
                  <a:schemeClr val="tx1"/>
                </a:solidFill>
                <a:effectLst/>
                <a:latin typeface="+mn-lt"/>
                <a:ea typeface="+mn-ea"/>
                <a:cs typeface="+mn-cs"/>
              </a:rPr>
              <a:t> tables begin to achieve optimal compression once there is more than 100 million rows.</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Source: https://docs.microsoft.com/en-us/azure/sql-data-warehouse/sql-data-warehouse-tables-index</a:t>
            </a:r>
          </a:p>
          <a:p>
            <a:endParaRPr lang="en-US" sz="1200" b="0" i="0"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7525731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a:solidFill>
                  <a:schemeClr val="tx1"/>
                </a:solidFill>
                <a:effectLst/>
                <a:latin typeface="+mn-lt"/>
                <a:ea typeface="+mn-ea"/>
                <a:cs typeface="+mn-cs"/>
              </a:rPr>
              <a:t>Format slide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3801596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a:solidFill>
                  <a:schemeClr val="tx1"/>
                </a:solidFill>
                <a:effectLst/>
                <a:latin typeface="+mn-lt"/>
                <a:ea typeface="+mn-ea"/>
                <a:cs typeface="+mn-cs"/>
              </a:rPr>
              <a:t>Formatting</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040064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a:solidFill>
                  <a:schemeClr val="tx1"/>
                </a:solidFill>
                <a:effectLst/>
                <a:latin typeface="+mn-lt"/>
                <a:ea typeface="+mn-ea"/>
                <a:cs typeface="+mn-cs"/>
              </a:rPr>
              <a:t>Their sales transaction dataset exceeds a billion rows. For their downstream reporting queries, they need to be able to join, project and filter these rows in no longer than 10s of seconds. WWI is concerned their data is just too big to do this.</a:t>
            </a:r>
          </a:p>
          <a:p>
            <a:endParaRPr lang="en-US" sz="1200" b="1" i="0" u="none" strike="noStrike" kern="1200">
              <a:solidFill>
                <a:schemeClr val="tx1"/>
              </a:solidFill>
              <a:effectLst/>
              <a:latin typeface="+mn-lt"/>
              <a:ea typeface="+mn-ea"/>
              <a:cs typeface="+mn-cs"/>
            </a:endParaRPr>
          </a:p>
          <a:p>
            <a:r>
              <a:rPr lang="en-US" sz="1200" b="1" i="0" u="none" strike="noStrike" kern="1200">
                <a:solidFill>
                  <a:schemeClr val="tx1"/>
                </a:solidFill>
                <a:effectLst/>
                <a:latin typeface="+mn-lt"/>
                <a:ea typeface="+mn-ea"/>
                <a:cs typeface="+mn-cs"/>
              </a:rPr>
              <a:t>What specific indexing techniques should they use to reach this kind of performance for their fact tables? Why?</a:t>
            </a:r>
          </a:p>
          <a:p>
            <a:endParaRPr lang="en-US" sz="1200" b="1"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Clustered </a:t>
            </a:r>
            <a:r>
              <a:rPr lang="en-US" sz="1200" b="0" i="0" u="none" strike="noStrike" kern="1200" err="1">
                <a:solidFill>
                  <a:schemeClr val="tx1"/>
                </a:solidFill>
                <a:effectLst/>
                <a:latin typeface="+mn-lt"/>
                <a:ea typeface="+mn-ea"/>
                <a:cs typeface="+mn-cs"/>
              </a:rPr>
              <a:t>Columnstore</a:t>
            </a:r>
            <a:r>
              <a:rPr lang="en-US" sz="1200" b="0" i="0" u="none" strike="noStrike" kern="1200">
                <a:solidFill>
                  <a:schemeClr val="tx1"/>
                </a:solidFill>
                <a:effectLst/>
                <a:latin typeface="+mn-lt"/>
                <a:ea typeface="+mn-ea"/>
                <a:cs typeface="+mn-cs"/>
              </a:rPr>
              <a:t> Indexes. As they offer the highest level of data compression and best overall query performance, </a:t>
            </a:r>
            <a:r>
              <a:rPr lang="en-US" sz="1200" b="0" i="0" u="none" strike="noStrike" kern="1200" err="1">
                <a:solidFill>
                  <a:schemeClr val="tx1"/>
                </a:solidFill>
                <a:effectLst/>
                <a:latin typeface="+mn-lt"/>
                <a:ea typeface="+mn-ea"/>
                <a:cs typeface="+mn-cs"/>
              </a:rPr>
              <a:t>columnstore</a:t>
            </a:r>
            <a:r>
              <a:rPr lang="en-US" sz="1200" b="0" i="0" u="none" strike="noStrike" kern="1200">
                <a:solidFill>
                  <a:schemeClr val="tx1"/>
                </a:solidFill>
                <a:effectLst/>
                <a:latin typeface="+mn-lt"/>
                <a:ea typeface="+mn-ea"/>
                <a:cs typeface="+mn-cs"/>
              </a:rPr>
              <a:t> indexes are usually the best choice for large tables such as fact tables.</a:t>
            </a:r>
          </a:p>
          <a:p>
            <a:endParaRPr lang="en-US" sz="1200" b="0" i="0" u="none" strike="noStrike" kern="1200">
              <a:solidFill>
                <a:schemeClr val="tx1"/>
              </a:solidFill>
              <a:effectLst/>
              <a:latin typeface="+mn-lt"/>
              <a:ea typeface="+mn-ea"/>
              <a:cs typeface="+mn-cs"/>
            </a:endParaRPr>
          </a:p>
          <a:p>
            <a:r>
              <a:rPr lang="en-US" sz="1200" b="1" i="0" u="none" strike="noStrike" kern="1200">
                <a:solidFill>
                  <a:schemeClr val="tx1"/>
                </a:solidFill>
                <a:effectLst/>
                <a:latin typeface="+mn-lt"/>
                <a:ea typeface="+mn-ea"/>
                <a:cs typeface="+mn-cs"/>
              </a:rPr>
              <a:t>Would you recommend the same approach for tables they have with less than 100 million rows?</a:t>
            </a:r>
          </a:p>
          <a:p>
            <a:endParaRPr lang="en-US" sz="1200" b="1"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No. For "small" tables with less than 100 million rows, they should consider Heap tables.</a:t>
            </a:r>
          </a:p>
          <a:p>
            <a:endParaRPr lang="en-US" sz="1200" b="0" i="0" u="none" strike="noStrike" kern="1200">
              <a:solidFill>
                <a:schemeClr val="tx1"/>
              </a:solidFill>
              <a:effectLst/>
              <a:latin typeface="+mn-lt"/>
              <a:ea typeface="+mn-ea"/>
              <a:cs typeface="+mn-cs"/>
            </a:endParaRPr>
          </a:p>
          <a:p>
            <a:r>
              <a:rPr lang="en-US" sz="1200" b="1" i="0" u="none" strike="noStrike" kern="1200">
                <a:solidFill>
                  <a:schemeClr val="tx1"/>
                </a:solidFill>
                <a:effectLst/>
                <a:latin typeface="+mn-lt"/>
                <a:ea typeface="+mn-ea"/>
                <a:cs typeface="+mn-cs"/>
              </a:rPr>
              <a:t>How should they configure indexes on their smaller lookup tables (e.g., those that contain store names and addresses)?</a:t>
            </a:r>
          </a:p>
          <a:p>
            <a:endParaRPr lang="en-US" sz="1200" b="1"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They should consider using Heap tables. For small lookup tables, less than 100 million rows, often heap tables make sense. Cluster </a:t>
            </a:r>
            <a:r>
              <a:rPr lang="en-US" sz="1200" b="0" i="0" u="none" strike="noStrike" kern="1200" err="1">
                <a:solidFill>
                  <a:schemeClr val="tx1"/>
                </a:solidFill>
                <a:effectLst/>
                <a:latin typeface="+mn-lt"/>
                <a:ea typeface="+mn-ea"/>
                <a:cs typeface="+mn-cs"/>
              </a:rPr>
              <a:t>columnstore</a:t>
            </a:r>
            <a:r>
              <a:rPr lang="en-US" sz="1200" b="0" i="0" u="none" strike="noStrike" kern="1200">
                <a:solidFill>
                  <a:schemeClr val="tx1"/>
                </a:solidFill>
                <a:effectLst/>
                <a:latin typeface="+mn-lt"/>
                <a:ea typeface="+mn-ea"/>
                <a:cs typeface="+mn-cs"/>
              </a:rPr>
              <a:t> tables begin to achieve optimal compression once there is more than 100 million rows.</a:t>
            </a:r>
          </a:p>
          <a:p>
            <a:endParaRPr lang="en-US" sz="1200" b="0" i="0" u="none" strike="noStrike" kern="1200">
              <a:solidFill>
                <a:schemeClr val="tx1"/>
              </a:solidFill>
              <a:effectLst/>
              <a:latin typeface="+mn-lt"/>
              <a:ea typeface="+mn-ea"/>
              <a:cs typeface="+mn-cs"/>
            </a:endParaRPr>
          </a:p>
          <a:p>
            <a:r>
              <a:rPr lang="en-US" sz="1200" b="1" i="0" u="none" strike="noStrike" kern="1200">
                <a:solidFill>
                  <a:schemeClr val="tx1"/>
                </a:solidFill>
                <a:effectLst/>
                <a:latin typeface="+mn-lt"/>
                <a:ea typeface="+mn-ea"/>
                <a:cs typeface="+mn-cs"/>
              </a:rPr>
              <a:t>What would you suggest for their larger lookup tables that are used just for point lookups that retrieve only a single row? How could they makes these more flexible so that queries filtering against different sets of columns would still yield efficient lookups?</a:t>
            </a:r>
          </a:p>
          <a:p>
            <a:endParaRPr lang="en-US" sz="1200" b="1"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Use clustered indexes. Clustered indexes may outperform clustered </a:t>
            </a:r>
            <a:r>
              <a:rPr lang="en-US" sz="1200" b="0" i="0" u="none" strike="noStrike" kern="1200" err="1">
                <a:solidFill>
                  <a:schemeClr val="tx1"/>
                </a:solidFill>
                <a:effectLst/>
                <a:latin typeface="+mn-lt"/>
                <a:ea typeface="+mn-ea"/>
                <a:cs typeface="+mn-cs"/>
              </a:rPr>
              <a:t>columnstore</a:t>
            </a:r>
            <a:r>
              <a:rPr lang="en-US" sz="1200" b="0" i="0" u="none" strike="noStrike" kern="1200">
                <a:solidFill>
                  <a:schemeClr val="tx1"/>
                </a:solidFill>
                <a:effectLst/>
                <a:latin typeface="+mn-lt"/>
                <a:ea typeface="+mn-ea"/>
                <a:cs typeface="+mn-cs"/>
              </a:rPr>
              <a:t> tables when a single row needs to be quickly retrieved. For queries where a single or a very few number of rows to lookup is required to perform with extreme speed, consider a clustered index or non-clustered secondary index.</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The disadvantage to using a clustered index is that the only queries that benefit are the ones that use a highly selective filter on the clustered index column. To improve filter performance on other columns, a non-clustered index can be added to other columns.</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However, be aware that each index which is added to a table adds both space and processing time to data loads.</a:t>
            </a:r>
          </a:p>
          <a:p>
            <a:endParaRPr lang="en-US" sz="1200" b="0" i="0" u="none" strike="noStrike" kern="1200">
              <a:solidFill>
                <a:schemeClr val="tx1"/>
              </a:solidFill>
              <a:effectLst/>
              <a:latin typeface="+mn-lt"/>
              <a:ea typeface="+mn-ea"/>
              <a:cs typeface="+mn-cs"/>
            </a:endParaRPr>
          </a:p>
          <a:p>
            <a:r>
              <a:rPr lang="en-US" sz="1200" b="1" i="0" u="none" strike="noStrike" kern="1200">
                <a:solidFill>
                  <a:schemeClr val="tx1"/>
                </a:solidFill>
                <a:effectLst/>
                <a:latin typeface="+mn-lt"/>
                <a:ea typeface="+mn-ea"/>
                <a:cs typeface="+mn-cs"/>
              </a:rPr>
              <a:t>What should they use for the fastest loading of staging tables?</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A heap table. If you are loading data only to stage it before running more transformations, loading the table to heap table is much faster than loading the data to a clustered </a:t>
            </a:r>
            <a:r>
              <a:rPr lang="en-US" sz="1200" b="0" i="0" u="none" strike="noStrike" kern="1200" err="1">
                <a:solidFill>
                  <a:schemeClr val="tx1"/>
                </a:solidFill>
                <a:effectLst/>
                <a:latin typeface="+mn-lt"/>
                <a:ea typeface="+mn-ea"/>
                <a:cs typeface="+mn-cs"/>
              </a:rPr>
              <a:t>columnstore</a:t>
            </a:r>
            <a:r>
              <a:rPr lang="en-US" sz="1200" b="0" i="0" u="none" strike="noStrike" kern="1200">
                <a:solidFill>
                  <a:schemeClr val="tx1"/>
                </a:solidFill>
                <a:effectLst/>
                <a:latin typeface="+mn-lt"/>
                <a:ea typeface="+mn-ea"/>
                <a:cs typeface="+mn-cs"/>
              </a:rPr>
              <a:t> table.</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A temporary table. Loading data to a temporary table loads faster than loading a table to permanent storage.</a:t>
            </a:r>
          </a:p>
          <a:p>
            <a:endParaRPr lang="en-US" sz="1200" b="0" i="0" u="none" strike="noStrike" kern="1200">
              <a:solidFill>
                <a:schemeClr val="tx1"/>
              </a:solidFill>
              <a:effectLst/>
              <a:latin typeface="+mn-lt"/>
              <a:ea typeface="+mn-ea"/>
              <a:cs typeface="+mn-cs"/>
            </a:endParaRPr>
          </a:p>
          <a:p>
            <a:endParaRPr lang="en-US" sz="1200" b="0" i="0" u="none" strike="noStrike" kern="120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998D5BB-B127-481F-BC0A-2F77C576BB34}" type="slidenum">
              <a:rPr lang="en-US" smtClean="0"/>
              <a:t>57</a:t>
            </a:fld>
            <a:endParaRPr lang="en-US"/>
          </a:p>
        </p:txBody>
      </p:sp>
    </p:spTree>
    <p:extLst>
      <p:ext uri="{BB962C8B-B14F-4D97-AF65-F5344CB8AC3E}">
        <p14:creationId xmlns:p14="http://schemas.microsoft.com/office/powerpoint/2010/main" val="279562551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6/21/2021 2:36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60</a:t>
            </a:fld>
            <a:endParaRPr lang="en-US"/>
          </a:p>
        </p:txBody>
      </p:sp>
    </p:spTree>
    <p:extLst>
      <p:ext uri="{BB962C8B-B14F-4D97-AF65-F5344CB8AC3E}">
        <p14:creationId xmlns:p14="http://schemas.microsoft.com/office/powerpoint/2010/main" val="361028960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6/21/2021 2:36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61</a:t>
            </a:fld>
            <a:endParaRPr lang="en-US"/>
          </a:p>
        </p:txBody>
      </p:sp>
    </p:spTree>
    <p:extLst>
      <p:ext uri="{BB962C8B-B14F-4D97-AF65-F5344CB8AC3E}">
        <p14:creationId xmlns:p14="http://schemas.microsoft.com/office/powerpoint/2010/main" val="25661449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Answer: PERFORMANCE for both! A well designed and optimized Azure Synapse can blow away the competition but falling prey to common performance pitfalls can hurt our chances. </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6/21/2021 2:36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45354339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9259B3D-005A-450F-B89F-6A3DD53EE3BF}" type="slidenum">
              <a:rPr lang="en-US" smtClean="0"/>
              <a:t>62</a:t>
            </a:fld>
            <a:endParaRPr lang="en-US"/>
          </a:p>
        </p:txBody>
      </p:sp>
    </p:spTree>
    <p:extLst>
      <p:ext uri="{BB962C8B-B14F-4D97-AF65-F5344CB8AC3E}">
        <p14:creationId xmlns:p14="http://schemas.microsoft.com/office/powerpoint/2010/main" val="66437972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6/21/2021 2:36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63</a:t>
            </a:fld>
            <a:endParaRPr lang="en-US"/>
          </a:p>
        </p:txBody>
      </p:sp>
    </p:spTree>
    <p:extLst>
      <p:ext uri="{BB962C8B-B14F-4D97-AF65-F5344CB8AC3E}">
        <p14:creationId xmlns:p14="http://schemas.microsoft.com/office/powerpoint/2010/main" val="148418198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6/21/2021 2:36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64</a:t>
            </a:fld>
            <a:endParaRPr lang="en-US"/>
          </a:p>
        </p:txBody>
      </p:sp>
    </p:spTree>
    <p:extLst>
      <p:ext uri="{BB962C8B-B14F-4D97-AF65-F5344CB8AC3E}">
        <p14:creationId xmlns:p14="http://schemas.microsoft.com/office/powerpoint/2010/main" val="340529351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hlinkClick r:id="rId3"/>
            </a:endParaRPr>
          </a:p>
          <a:p>
            <a:endParaRPr lang="en-US">
              <a:hlinkClick r:id="rId4"/>
            </a:endParaRP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6/21/2021 2:36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65</a:t>
            </a:fld>
            <a:endParaRPr lang="en-US"/>
          </a:p>
        </p:txBody>
      </p:sp>
    </p:spTree>
    <p:extLst>
      <p:ext uri="{BB962C8B-B14F-4D97-AF65-F5344CB8AC3E}">
        <p14:creationId xmlns:p14="http://schemas.microsoft.com/office/powerpoint/2010/main" val="57938227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hlinkClick r:id="rId3"/>
              </a:rPr>
              <a:t>Azure security baseline for Azure Synapse Analytics - Azure Synapse Analytics | Microsoft Docs</a:t>
            </a: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6/21/2021 2:36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67</a:t>
            </a:fld>
            <a:endParaRPr lang="en-US"/>
          </a:p>
        </p:txBody>
      </p:sp>
    </p:spTree>
    <p:extLst>
      <p:ext uri="{BB962C8B-B14F-4D97-AF65-F5344CB8AC3E}">
        <p14:creationId xmlns:p14="http://schemas.microsoft.com/office/powerpoint/2010/main" val="141310438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hlinkClick r:id="rId3">
                  <a:extLst>
                    <a:ext uri="{A12FA001-AC4F-418D-AE19-62706E023703}">
                      <ahyp:hlinkClr xmlns:ahyp="http://schemas.microsoft.com/office/drawing/2018/hyperlinkcolor" val="tx"/>
                    </a:ext>
                  </a:extLst>
                </a:hlinkClick>
              </a:rPr>
              <a:t>https://docs.microsoft.com/en-us/azure/synapse-analytics/security-baseline</a:t>
            </a:r>
            <a:r>
              <a:rPr lang="en-US"/>
              <a:t> for more details on the security baseline</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6/21/2021 2:36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68</a:t>
            </a:fld>
            <a:endParaRPr lang="en-US"/>
          </a:p>
        </p:txBody>
      </p:sp>
    </p:spTree>
    <p:extLst>
      <p:ext uri="{BB962C8B-B14F-4D97-AF65-F5344CB8AC3E}">
        <p14:creationId xmlns:p14="http://schemas.microsoft.com/office/powerpoint/2010/main" val="53647474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hlinkClick r:id="rId3">
                  <a:extLst>
                    <a:ext uri="{A12FA001-AC4F-418D-AE19-62706E023703}">
                      <ahyp:hlinkClr xmlns:ahyp="http://schemas.microsoft.com/office/drawing/2018/hyperlinkcolor" val="tx"/>
                    </a:ext>
                  </a:extLst>
                </a:hlinkClick>
              </a:rPr>
              <a:t>https://docs.microsoft.com/en-us/azure/synapse-analytics/security-baseline</a:t>
            </a:r>
            <a:r>
              <a:rPr lang="en-US"/>
              <a:t> for more details on the security baseline</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6/21/2021 2:36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69</a:t>
            </a:fld>
            <a:endParaRPr lang="en-US"/>
          </a:p>
        </p:txBody>
      </p:sp>
    </p:spTree>
    <p:extLst>
      <p:ext uri="{BB962C8B-B14F-4D97-AF65-F5344CB8AC3E}">
        <p14:creationId xmlns:p14="http://schemas.microsoft.com/office/powerpoint/2010/main" val="189022057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Carey</a:t>
            </a:r>
          </a:p>
        </p:txBody>
      </p:sp>
      <p:sp>
        <p:nvSpPr>
          <p:cNvPr id="4" name="Slide Number Placeholder 3"/>
          <p:cNvSpPr>
            <a:spLocks noGrp="1"/>
          </p:cNvSpPr>
          <p:nvPr>
            <p:ph type="sldNum" sz="quarter" idx="5"/>
          </p:nvPr>
        </p:nvSpPr>
        <p:spPr/>
        <p:txBody>
          <a:bodyPr/>
          <a:lstStyle/>
          <a:p>
            <a:fld id="{09259B3D-005A-450F-B89F-6A3DD53EE3BF}" type="slidenum">
              <a:rPr lang="en-US" smtClean="0"/>
              <a:t>70</a:t>
            </a:fld>
            <a:endParaRPr lang="en-US"/>
          </a:p>
        </p:txBody>
      </p:sp>
    </p:spTree>
    <p:extLst>
      <p:ext uri="{BB962C8B-B14F-4D97-AF65-F5344CB8AC3E}">
        <p14:creationId xmlns:p14="http://schemas.microsoft.com/office/powerpoint/2010/main" val="237426190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a:effectLst/>
                <a:latin typeface="Segoe UI" panose="020B0502040204020203" pitchFamily="34" charset="0"/>
                <a:cs typeface="Segoe UI" panose="020B0502040204020203" pitchFamily="34" charset="0"/>
              </a:rPr>
              <a:t>Talking Points:</a:t>
            </a:r>
          </a:p>
          <a:p>
            <a:pPr marL="171450" indent="-171450">
              <a:buFont typeface="Arial" panose="020B0604020202020204" pitchFamily="34" charset="0"/>
              <a:buChar char="•"/>
            </a:pPr>
            <a:r>
              <a:rPr lang="en-US" sz="1000">
                <a:solidFill>
                  <a:schemeClr val="tx1"/>
                </a:solidFill>
                <a:latin typeface="Segoe UI" panose="020B0502040204020203" pitchFamily="34" charset="0"/>
                <a:cs typeface="Segoe UI" panose="020B0502040204020203" pitchFamily="34" charset="0"/>
              </a:rPr>
              <a:t>Initially, all access to your Azure SQL Data Warehouse server is blocked by the firewall. In order to begin using your data warehouse server, you must go to the </a:t>
            </a:r>
            <a:r>
              <a:rPr lang="en-US" sz="1000">
                <a:solidFill>
                  <a:schemeClr val="tx1"/>
                </a:solidFill>
                <a:latin typeface="Segoe UI" panose="020B0502040204020203" pitchFamily="34" charset="0"/>
                <a:cs typeface="Segoe UI" panose="020B0502040204020203" pitchFamily="34" charset="0"/>
                <a:hlinkClick r:id="rId3"/>
              </a:rPr>
              <a:t>Management Portal</a:t>
            </a:r>
            <a:r>
              <a:rPr lang="en-US" sz="1000">
                <a:solidFill>
                  <a:schemeClr val="tx1"/>
                </a:solidFill>
                <a:latin typeface="Segoe UI" panose="020B0502040204020203" pitchFamily="34" charset="0"/>
                <a:cs typeface="Segoe UI" panose="020B0502040204020203" pitchFamily="34" charset="0"/>
              </a:rPr>
              <a:t> and specify one or more server-level firewall rules that enable access. Use the firewall rules to specify which IP address ranges from the Internet are allowed, and whether Azure applications can attempt to connect to your Azure SQL Data Warehouse server.</a:t>
            </a:r>
          </a:p>
          <a:p>
            <a:pPr marL="171450" indent="-171450">
              <a:lnSpc>
                <a:spcPct val="120000"/>
              </a:lnSpc>
              <a:spcBef>
                <a:spcPts val="900"/>
              </a:spcBef>
              <a:buFont typeface="Arial" panose="020B0604020202020204" pitchFamily="34" charset="0"/>
              <a:buChar char="•"/>
            </a:pPr>
            <a:r>
              <a:rPr lang="en-US" sz="1000">
                <a:solidFill>
                  <a:schemeClr val="tx1"/>
                </a:solidFill>
                <a:latin typeface="Segoe UI" panose="020B0502040204020203" pitchFamily="34" charset="0"/>
                <a:cs typeface="Segoe UI" panose="020B0502040204020203" pitchFamily="34" charset="0"/>
              </a:rPr>
              <a:t>However, if you want to selectively grant access to just one of the databases in your Azure SQL Data Warehouse server, you must create a database-level rule for the required database with an IP address range that is beyond the IP address range specified in the server-level firewall rule, and ensure that the IP address of the client falls in the range specified in the database-level rule.</a:t>
            </a:r>
          </a:p>
          <a:p>
            <a:pPr marL="171450" indent="-171450">
              <a:lnSpc>
                <a:spcPct val="120000"/>
              </a:lnSpc>
              <a:spcBef>
                <a:spcPts val="900"/>
              </a:spcBef>
              <a:buFont typeface="Arial" panose="020B0604020202020204" pitchFamily="34" charset="0"/>
              <a:buChar char="•"/>
            </a:pPr>
            <a:r>
              <a:rPr lang="en-US" sz="1000">
                <a:solidFill>
                  <a:schemeClr val="tx1"/>
                </a:solidFill>
                <a:latin typeface="Segoe UI" panose="020B0502040204020203" pitchFamily="34" charset="0"/>
                <a:cs typeface="Segoe UI" panose="020B0502040204020203" pitchFamily="34" charset="0"/>
              </a:rPr>
              <a:t>Connection attempts from the Internet and Azure must first pass through the firewall before they can reach your Azure SQL Database server or database, as shown in the following diagram.</a:t>
            </a:r>
          </a:p>
          <a:p>
            <a:endParaRPr lang="en-US" sz="1000" b="1" i="0" kern="1200">
              <a:solidFill>
                <a:schemeClr val="tx1"/>
              </a:solidFill>
              <a:effectLst/>
              <a:latin typeface="+mn-lt"/>
              <a:ea typeface="+mn-ea"/>
              <a:cs typeface="+mn-cs"/>
            </a:endParaRPr>
          </a:p>
          <a:p>
            <a:r>
              <a:rPr lang="en-US" sz="1000" b="1" i="0" kern="1200">
                <a:solidFill>
                  <a:schemeClr val="tx1"/>
                </a:solidFill>
                <a:effectLst/>
                <a:latin typeface="+mn-lt"/>
                <a:ea typeface="+mn-ea"/>
                <a:cs typeface="+mn-cs"/>
              </a:rPr>
              <a:t>Server-level firewall rules:</a:t>
            </a:r>
            <a:endParaRPr lang="en-US" sz="1000" b="0" i="0" kern="1200">
              <a:solidFill>
                <a:schemeClr val="tx1"/>
              </a:solidFill>
              <a:effectLst/>
              <a:latin typeface="+mn-lt"/>
              <a:ea typeface="+mn-ea"/>
              <a:cs typeface="+mn-cs"/>
            </a:endParaRPr>
          </a:p>
          <a:p>
            <a:r>
              <a:rPr lang="en-US" sz="1000" b="0" i="0" kern="1200">
                <a:solidFill>
                  <a:schemeClr val="tx1"/>
                </a:solidFill>
                <a:effectLst/>
                <a:latin typeface="+mn-lt"/>
                <a:ea typeface="+mn-ea"/>
                <a:cs typeface="+mn-cs"/>
              </a:rPr>
              <a:t>These rules enable clients to access your entire Azure SQL server, that is, all the databases within the same logical server. These rules are stored in the </a:t>
            </a:r>
            <a:r>
              <a:rPr lang="en-US" sz="1000" b="1" i="0" kern="1200">
                <a:solidFill>
                  <a:schemeClr val="tx1"/>
                </a:solidFill>
                <a:effectLst/>
                <a:latin typeface="+mn-lt"/>
                <a:ea typeface="+mn-ea"/>
                <a:cs typeface="+mn-cs"/>
              </a:rPr>
              <a:t>master</a:t>
            </a:r>
            <a:r>
              <a:rPr lang="en-US" sz="1000" b="0" i="0" kern="1200">
                <a:solidFill>
                  <a:schemeClr val="tx1"/>
                </a:solidFill>
                <a:effectLst/>
                <a:latin typeface="+mn-lt"/>
                <a:ea typeface="+mn-ea"/>
                <a:cs typeface="+mn-cs"/>
              </a:rPr>
              <a:t> database. Server-level firewall rules can be configured by using the portal or by using Transact-SQL statements. To create server-level firewall rules using the Azure portal or PowerShell, you must be the subscription owner or a subscription contributor. </a:t>
            </a:r>
          </a:p>
          <a:p>
            <a:r>
              <a:rPr lang="en-US" sz="1200" b="1" i="0" kern="1200">
                <a:solidFill>
                  <a:schemeClr val="tx1"/>
                </a:solidFill>
                <a:effectLst/>
                <a:latin typeface="+mn-lt"/>
                <a:ea typeface="+mn-ea"/>
                <a:cs typeface="+mn-cs"/>
              </a:rPr>
              <a:t>Virtual network rules</a:t>
            </a:r>
            <a:r>
              <a:rPr lang="en-US" sz="1200" b="0" i="0" kern="1200">
                <a:solidFill>
                  <a:schemeClr val="tx1"/>
                </a:solidFill>
                <a:effectLst/>
                <a:latin typeface="+mn-lt"/>
                <a:ea typeface="+mn-ea"/>
                <a:cs typeface="+mn-cs"/>
              </a:rPr>
              <a:t> are one firewall security feature that controls whether your Azure </a:t>
            </a:r>
            <a:r>
              <a:rPr lang="en-US" sz="1200" b="0" i="0" u="sng" kern="1200">
                <a:solidFill>
                  <a:schemeClr val="tx1"/>
                </a:solidFill>
                <a:effectLst/>
                <a:latin typeface="+mn-lt"/>
                <a:ea typeface="+mn-ea"/>
                <a:cs typeface="+mn-cs"/>
                <a:hlinkClick r:id="rId4"/>
              </a:rPr>
              <a:t>SQL Database</a:t>
            </a:r>
            <a:r>
              <a:rPr lang="en-US" sz="1200" b="0" i="0" kern="1200">
                <a:solidFill>
                  <a:schemeClr val="tx1"/>
                </a:solidFill>
                <a:effectLst/>
                <a:latin typeface="+mn-lt"/>
                <a:ea typeface="+mn-ea"/>
                <a:cs typeface="+mn-cs"/>
              </a:rPr>
              <a:t> or </a:t>
            </a:r>
            <a:r>
              <a:rPr lang="en-US" sz="1200" b="0" i="0" u="sng" kern="1200">
                <a:solidFill>
                  <a:schemeClr val="tx1"/>
                </a:solidFill>
                <a:effectLst/>
                <a:latin typeface="+mn-lt"/>
                <a:ea typeface="+mn-ea"/>
                <a:cs typeface="+mn-cs"/>
                <a:hlinkClick r:id="rId5"/>
              </a:rPr>
              <a:t>SQL Data Warehouse</a:t>
            </a:r>
            <a:r>
              <a:rPr lang="en-US" sz="1200" b="0" i="0" kern="1200">
                <a:solidFill>
                  <a:schemeClr val="tx1"/>
                </a:solidFill>
                <a:effectLst/>
                <a:latin typeface="+mn-lt"/>
                <a:ea typeface="+mn-ea"/>
                <a:cs typeface="+mn-cs"/>
              </a:rPr>
              <a:t> server accepts communications that are sent from particular subnets in virtual networks. </a:t>
            </a:r>
          </a:p>
          <a:p>
            <a:r>
              <a:rPr lang="en-US" sz="1200" b="1" i="0" kern="1200">
                <a:solidFill>
                  <a:schemeClr val="tx1"/>
                </a:solidFill>
                <a:effectLst/>
                <a:latin typeface="+mn-lt"/>
                <a:ea typeface="+mn-ea"/>
                <a:cs typeface="+mn-cs"/>
              </a:rPr>
              <a:t>Subnet:</a:t>
            </a:r>
            <a:r>
              <a:rPr lang="en-US" sz="1200" b="0" i="0" kern="1200">
                <a:solidFill>
                  <a:schemeClr val="tx1"/>
                </a:solidFill>
                <a:effectLst/>
                <a:latin typeface="+mn-lt"/>
                <a:ea typeface="+mn-ea"/>
                <a:cs typeface="+mn-cs"/>
              </a:rPr>
              <a:t> A virtual network contains </a:t>
            </a:r>
            <a:r>
              <a:rPr lang="en-US" sz="1200" b="1" i="0" kern="1200">
                <a:solidFill>
                  <a:schemeClr val="tx1"/>
                </a:solidFill>
                <a:effectLst/>
                <a:latin typeface="+mn-lt"/>
                <a:ea typeface="+mn-ea"/>
                <a:cs typeface="+mn-cs"/>
              </a:rPr>
              <a:t>subnets</a:t>
            </a:r>
            <a:r>
              <a:rPr lang="en-US" sz="1200" b="0" i="0" kern="1200">
                <a:solidFill>
                  <a:schemeClr val="tx1"/>
                </a:solidFill>
                <a:effectLst/>
                <a:latin typeface="+mn-lt"/>
                <a:ea typeface="+mn-ea"/>
                <a:cs typeface="+mn-cs"/>
              </a:rPr>
              <a:t>. Any Azure virtual machines (VMs) that you have are assigned to subnets. One subnet can contain multiple VMs or other compute nodes. Compute nodes that are outside of your virtual network cannot access your virtual network unless you configure your security to allow access.</a:t>
            </a:r>
          </a:p>
          <a:p>
            <a:r>
              <a:rPr lang="en-US" sz="1200" b="1" i="0" kern="1200">
                <a:solidFill>
                  <a:schemeClr val="tx1"/>
                </a:solidFill>
                <a:effectLst/>
                <a:latin typeface="+mn-lt"/>
                <a:ea typeface="+mn-ea"/>
                <a:cs typeface="+mn-cs"/>
              </a:rPr>
              <a:t>Virtual Network service endpoint:</a:t>
            </a:r>
            <a:r>
              <a:rPr lang="en-US" sz="1200" b="0" i="0" kern="1200">
                <a:solidFill>
                  <a:schemeClr val="tx1"/>
                </a:solidFill>
                <a:effectLst/>
                <a:latin typeface="+mn-lt"/>
                <a:ea typeface="+mn-ea"/>
                <a:cs typeface="+mn-cs"/>
              </a:rPr>
              <a:t> A </a:t>
            </a:r>
            <a:r>
              <a:rPr lang="en-US" sz="1200" b="0" i="0" u="sng" kern="1200">
                <a:solidFill>
                  <a:schemeClr val="tx1"/>
                </a:solidFill>
                <a:effectLst/>
                <a:latin typeface="+mn-lt"/>
                <a:ea typeface="+mn-ea"/>
                <a:cs typeface="+mn-cs"/>
                <a:hlinkClick r:id="rId6"/>
              </a:rPr>
              <a:t>Virtual Network service endpoint</a:t>
            </a:r>
            <a:r>
              <a:rPr lang="en-US" sz="1200" b="0" i="0" kern="1200">
                <a:solidFill>
                  <a:schemeClr val="tx1"/>
                </a:solidFill>
                <a:effectLst/>
                <a:latin typeface="+mn-lt"/>
                <a:ea typeface="+mn-ea"/>
                <a:cs typeface="+mn-cs"/>
              </a:rPr>
              <a:t> is a subnet whose property values include one or more formal Azure service type names. In this article we are interested in the type name of </a:t>
            </a:r>
            <a:r>
              <a:rPr lang="en-US" sz="1200" b="1" i="0" kern="1200" err="1">
                <a:solidFill>
                  <a:schemeClr val="tx1"/>
                </a:solidFill>
                <a:effectLst/>
                <a:latin typeface="+mn-lt"/>
                <a:ea typeface="+mn-ea"/>
                <a:cs typeface="+mn-cs"/>
              </a:rPr>
              <a:t>Microsoft.Sql</a:t>
            </a:r>
            <a:r>
              <a:rPr lang="en-US" sz="1200" b="0" i="0" kern="1200">
                <a:solidFill>
                  <a:schemeClr val="tx1"/>
                </a:solidFill>
                <a:effectLst/>
                <a:latin typeface="+mn-lt"/>
                <a:ea typeface="+mn-ea"/>
                <a:cs typeface="+mn-cs"/>
              </a:rPr>
              <a:t>, which refers to the Azure service named SQL Database.</a:t>
            </a:r>
          </a:p>
          <a:p>
            <a:r>
              <a:rPr lang="en-US" sz="1200" b="1" i="0" kern="1200">
                <a:solidFill>
                  <a:schemeClr val="tx1"/>
                </a:solidFill>
                <a:effectLst/>
                <a:latin typeface="+mn-lt"/>
                <a:ea typeface="+mn-ea"/>
                <a:cs typeface="+mn-cs"/>
              </a:rPr>
              <a:t>Virtual network rule:</a:t>
            </a:r>
            <a:r>
              <a:rPr lang="en-US" sz="1200" b="0" i="0" kern="1200">
                <a:solidFill>
                  <a:schemeClr val="tx1"/>
                </a:solidFill>
                <a:effectLst/>
                <a:latin typeface="+mn-lt"/>
                <a:ea typeface="+mn-ea"/>
                <a:cs typeface="+mn-cs"/>
              </a:rPr>
              <a:t> A virtual network rule for your SQL Database server is a subnet that is listed in the access control list (ACL) of your SQL Database server. To be in the ACL for your SQL Database, the subnet must contain the </a:t>
            </a:r>
            <a:r>
              <a:rPr lang="en-US" sz="1200" b="1" i="0" kern="1200" err="1">
                <a:solidFill>
                  <a:schemeClr val="tx1"/>
                </a:solidFill>
                <a:effectLst/>
                <a:latin typeface="+mn-lt"/>
                <a:ea typeface="+mn-ea"/>
                <a:cs typeface="+mn-cs"/>
              </a:rPr>
              <a:t>Microsoft.Sql</a:t>
            </a:r>
            <a:r>
              <a:rPr lang="en-US" sz="1200" b="0" i="0" kern="1200">
                <a:solidFill>
                  <a:schemeClr val="tx1"/>
                </a:solidFill>
                <a:effectLst/>
                <a:latin typeface="+mn-lt"/>
                <a:ea typeface="+mn-ea"/>
                <a:cs typeface="+mn-cs"/>
              </a:rPr>
              <a:t> type name.</a:t>
            </a:r>
          </a:p>
          <a:p>
            <a:r>
              <a:rPr lang="en-US" sz="1200" b="0" i="0" kern="1200">
                <a:solidFill>
                  <a:schemeClr val="tx1"/>
                </a:solidFill>
                <a:effectLst/>
                <a:latin typeface="+mn-lt"/>
                <a:ea typeface="+mn-ea"/>
                <a:cs typeface="+mn-cs"/>
              </a:rPr>
              <a:t>A virtual network rule tells your SQL Database server to accept communications from every node that is on the subnet.</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References:</a:t>
            </a:r>
          </a:p>
          <a:p>
            <a:r>
              <a:rPr lang="en-US" sz="1200" b="0" i="0" kern="1200">
                <a:solidFill>
                  <a:schemeClr val="tx1"/>
                </a:solidFill>
                <a:effectLst/>
                <a:latin typeface="+mn-lt"/>
                <a:ea typeface="+mn-ea"/>
                <a:cs typeface="+mn-cs"/>
              </a:rPr>
              <a:t>https://docs.microsoft.com/en-us/azure/sql-database/sql-database-firewall-configure?toc=/azure/sql-data-warehouse/toc.json</a:t>
            </a:r>
          </a:p>
          <a:p>
            <a:r>
              <a:rPr lang="en-US" sz="1200" b="0" i="0" kern="1200">
                <a:solidFill>
                  <a:schemeClr val="tx1"/>
                </a:solidFill>
                <a:effectLst/>
                <a:latin typeface="+mn-lt"/>
                <a:ea typeface="+mn-ea"/>
                <a:cs typeface="+mn-cs"/>
              </a:rPr>
              <a:t>https://docs.microsoft.com/en-us/azure/sql-database/sql-database-vnet-service-endpoint-rule-overview?toc=/azure/sql-data-warehouse/toc.json</a:t>
            </a:r>
          </a:p>
          <a:p>
            <a:endParaRPr lang="en-US" sz="1200" b="0" i="0" kern="1200">
              <a:solidFill>
                <a:schemeClr val="tx1"/>
              </a:solidFill>
              <a:effectLst/>
              <a:latin typeface="+mn-lt"/>
              <a:ea typeface="+mn-ea"/>
              <a:cs typeface="+mn-cs"/>
            </a:endParaRPr>
          </a:p>
          <a:p>
            <a:endParaRPr lang="en-US" sz="1000" b="0" i="0" kern="120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2651933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kern="1200">
              <a:solidFill>
                <a:schemeClr val="tx1"/>
              </a:solidFill>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961512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a:solidFill>
                  <a:schemeClr val="tx1"/>
                </a:solidFill>
                <a:effectLst/>
                <a:latin typeface="+mn-lt"/>
                <a:ea typeface="+mn-ea"/>
                <a:cs typeface="+mn-cs"/>
              </a:rPr>
              <a:t>A distributed table appears as a single table, but the rows are actually stored across 60 distributions. The rows are distributed with a hash or round-robin algorithm.</a:t>
            </a:r>
          </a:p>
          <a:p>
            <a:endParaRPr lang="en-US" sz="1200" b="0" i="0" kern="1200">
              <a:solidFill>
                <a:schemeClr val="tx1"/>
              </a:solidFill>
              <a:effectLst/>
              <a:latin typeface="+mn-lt"/>
              <a:ea typeface="+mn-ea"/>
              <a:cs typeface="+mn-cs"/>
            </a:endParaRPr>
          </a:p>
          <a:p>
            <a:r>
              <a:rPr lang="en-US" sz="1200" b="1" i="0" kern="1200">
                <a:solidFill>
                  <a:schemeClr val="tx1"/>
                </a:solidFill>
                <a:effectLst/>
                <a:latin typeface="+mn-lt"/>
                <a:ea typeface="+mn-ea"/>
                <a:cs typeface="+mn-cs"/>
              </a:rPr>
              <a:t>Hash distributed</a:t>
            </a:r>
          </a:p>
          <a:p>
            <a:r>
              <a:rPr lang="en-US" sz="1200" b="0" i="0" kern="1200">
                <a:solidFill>
                  <a:schemeClr val="tx1"/>
                </a:solidFill>
                <a:effectLst/>
                <a:latin typeface="+mn-lt"/>
                <a:ea typeface="+mn-ea"/>
                <a:cs typeface="+mn-cs"/>
              </a:rPr>
              <a:t>A hash-distributed table distributes table rows across the Compute nodes by using a deterministic hash function to assign each row to one </a:t>
            </a:r>
            <a:r>
              <a:rPr lang="en-US" sz="1200" b="0" i="0" u="sng" kern="1200">
                <a:solidFill>
                  <a:schemeClr val="tx1"/>
                </a:solidFill>
                <a:effectLst/>
                <a:latin typeface="+mn-lt"/>
                <a:ea typeface="+mn-ea"/>
                <a:cs typeface="+mn-cs"/>
                <a:hlinkClick r:id="rId3"/>
              </a:rPr>
              <a:t>distribution</a:t>
            </a:r>
            <a:r>
              <a:rPr lang="en-US" sz="1200" b="0" i="0" kern="1200">
                <a:solidFill>
                  <a:schemeClr val="tx1"/>
                </a:solidFill>
                <a:effectLst/>
                <a:latin typeface="+mn-lt"/>
                <a:ea typeface="+mn-ea"/>
                <a:cs typeface="+mn-cs"/>
              </a:rPr>
              <a:t>.</a:t>
            </a:r>
            <a:endParaRPr lang="en-US" sz="1200" b="1"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Since identical values always hash to the same distribution, the data warehouse has built-in knowledge of the row locations. SQL Data Warehouse uses this knowledge to minimize data movement during queries, which improves query performance.</a:t>
            </a:r>
          </a:p>
          <a:p>
            <a:r>
              <a:rPr lang="en-US" sz="1200" b="0" i="0" kern="1200">
                <a:solidFill>
                  <a:schemeClr val="tx1"/>
                </a:solidFill>
                <a:effectLst/>
                <a:latin typeface="+mn-lt"/>
                <a:ea typeface="+mn-ea"/>
                <a:cs typeface="+mn-cs"/>
              </a:rPr>
              <a:t>Hash-distributed tables work well for large fact tables in a star schema. They can have very large numbers of rows and still achieve high performance. There are, of course, some design considerations that help you to get the performance the distributed system is designed to provide. Choosing a good distribution column is one such consideration that is described in this article.</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Consider using a hash-distributed table when:</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The table size on disk is more than 2 GB.</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The table has frequent insert, update, and delete operations.</a:t>
            </a:r>
          </a:p>
          <a:p>
            <a:pPr marL="171450" indent="-171450">
              <a:buFont typeface="Arial" panose="020B0604020202020204" pitchFamily="34" charset="0"/>
              <a:buChar char="•"/>
            </a:pPr>
            <a:endParaRPr lang="en-US" sz="1200" b="0" i="0" kern="1200">
              <a:solidFill>
                <a:schemeClr val="tx1"/>
              </a:solidFill>
              <a:effectLst/>
              <a:latin typeface="+mn-lt"/>
              <a:ea typeface="+mn-ea"/>
              <a:cs typeface="+mn-cs"/>
            </a:endParaRPr>
          </a:p>
          <a:p>
            <a:r>
              <a:rPr lang="en-US" sz="1200" b="1" i="0" kern="1200">
                <a:solidFill>
                  <a:schemeClr val="tx1"/>
                </a:solidFill>
                <a:effectLst/>
                <a:latin typeface="+mn-lt"/>
                <a:ea typeface="+mn-ea"/>
                <a:cs typeface="+mn-cs"/>
              </a:rPr>
              <a:t>Round-robin distributed</a:t>
            </a:r>
          </a:p>
          <a:p>
            <a:r>
              <a:rPr lang="en-US" sz="1200" b="0" i="0" kern="1200">
                <a:solidFill>
                  <a:schemeClr val="tx1"/>
                </a:solidFill>
                <a:effectLst/>
                <a:latin typeface="+mn-lt"/>
                <a:ea typeface="+mn-ea"/>
                <a:cs typeface="+mn-cs"/>
              </a:rPr>
              <a:t>A round-robin distributed table distributes table rows evenly across all distributions. The assignment of rows to distributions is random. Unlike hash-distributed tables, rows with equal values are not guaranteed to be assigned to the same distribution.</a:t>
            </a:r>
          </a:p>
          <a:p>
            <a:r>
              <a:rPr lang="en-US" sz="1200" b="0" i="0" kern="1200">
                <a:solidFill>
                  <a:schemeClr val="tx1"/>
                </a:solidFill>
                <a:effectLst/>
                <a:latin typeface="+mn-lt"/>
                <a:ea typeface="+mn-ea"/>
                <a:cs typeface="+mn-cs"/>
              </a:rPr>
              <a:t>As a result, the system sometimes needs to invoke a data movement operation to better organize your data before it can resolve a query. This extra step can slow down your queries. For example, joining a round-robin table usually requires reshuffling the rows, which is a performance hit.</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Consider using the round-robin distribution for your table in the following scenarios:</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When getting started as a simple starting point since it is the default</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If there is no obvious joining key</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If there is not good candidate column for hash distributing the table</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If the table does not share a common join key with other tables</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If the join is less significant than other joins in the query</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When the table is a temporary staging table</a:t>
            </a:r>
          </a:p>
          <a:p>
            <a:pPr marL="171450" indent="-171450">
              <a:buFont typeface="Arial" panose="020B0604020202020204" pitchFamily="34" charset="0"/>
              <a:buChar char="•"/>
            </a:pPr>
            <a:endParaRPr lang="en-US" sz="1200" b="0" i="0" kern="1200">
              <a:solidFill>
                <a:schemeClr val="tx1"/>
              </a:solidFill>
              <a:effectLst/>
              <a:latin typeface="+mn-lt"/>
              <a:ea typeface="+mn-ea"/>
              <a:cs typeface="+mn-cs"/>
            </a:endParaRPr>
          </a:p>
          <a:p>
            <a:pPr marL="0" indent="0">
              <a:buFont typeface="Arial" panose="020B0604020202020204" pitchFamily="34" charset="0"/>
              <a:buNone/>
            </a:pPr>
            <a:r>
              <a:rPr lang="en-US" sz="1200" b="1" i="0" kern="1200">
                <a:solidFill>
                  <a:schemeClr val="tx1"/>
                </a:solidFill>
                <a:effectLst/>
                <a:latin typeface="+mn-lt"/>
                <a:ea typeface="+mn-ea"/>
                <a:cs typeface="+mn-cs"/>
              </a:rPr>
              <a:t>Replicated Tables</a:t>
            </a:r>
          </a:p>
          <a:p>
            <a:r>
              <a:rPr lang="en-US" sz="1200" b="0" i="0" kern="1200">
                <a:solidFill>
                  <a:schemeClr val="tx1"/>
                </a:solidFill>
                <a:effectLst/>
                <a:latin typeface="+mn-lt"/>
                <a:ea typeface="+mn-ea"/>
                <a:cs typeface="+mn-cs"/>
              </a:rPr>
              <a:t>A replicated table has a full copy of the table accessible on each Compute node. Replicating a table removes the need to transfer data among Compute nodes before a join or aggregation. Since the table has multiple copies, replicated tables work best when the table size is less than 2 GB compressed.</a:t>
            </a:r>
          </a:p>
          <a:p>
            <a:r>
              <a:rPr lang="en-US" sz="1200" b="0" i="0" kern="1200">
                <a:solidFill>
                  <a:schemeClr val="tx1"/>
                </a:solidFill>
                <a:effectLst/>
                <a:latin typeface="+mn-lt"/>
                <a:ea typeface="+mn-ea"/>
                <a:cs typeface="+mn-cs"/>
              </a:rPr>
              <a:t>Replicated tables work well for small dimension tables in a star schema. Dimension tables are usually of a size that makes it feasible to store and maintain multiple copies. Dimensions store descriptive data that changes slowly, such as customer name and address, and product details. The slowly changing nature of the data leads to fewer rebuilds of the replicated table.</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Consider using a replicated table when:</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The table size on disk is less than 2 GB, regardless of the number of rows. To find the size of a table, you can use the </a:t>
            </a:r>
            <a:r>
              <a:rPr lang="en-US" sz="1200" b="0" i="0" u="none" strike="noStrike" kern="1200">
                <a:solidFill>
                  <a:schemeClr val="tx1"/>
                </a:solidFill>
                <a:effectLst/>
                <a:latin typeface="+mn-lt"/>
                <a:ea typeface="+mn-ea"/>
                <a:cs typeface="+mn-cs"/>
                <a:hlinkClick r:id="rId4"/>
              </a:rPr>
              <a:t>DBCC PDW_SHOWSPACEUSED</a:t>
            </a:r>
            <a:r>
              <a:rPr lang="en-US" sz="1200" b="0" i="0" kern="1200">
                <a:solidFill>
                  <a:schemeClr val="tx1"/>
                </a:solidFill>
                <a:effectLst/>
                <a:latin typeface="+mn-lt"/>
                <a:ea typeface="+mn-ea"/>
                <a:cs typeface="+mn-cs"/>
              </a:rPr>
              <a:t> command: DBCC PDW_SHOWSPACEUSED('</a:t>
            </a:r>
            <a:r>
              <a:rPr lang="en-US" sz="1200" b="0" i="0" kern="1200" err="1">
                <a:solidFill>
                  <a:schemeClr val="tx1"/>
                </a:solidFill>
                <a:effectLst/>
                <a:latin typeface="+mn-lt"/>
                <a:ea typeface="+mn-ea"/>
                <a:cs typeface="+mn-cs"/>
              </a:rPr>
              <a:t>ReplTableCandidate</a:t>
            </a:r>
            <a:r>
              <a:rPr lang="en-US" sz="1200" b="0" i="0" kern="1200">
                <a:solidFill>
                  <a:schemeClr val="tx1"/>
                </a:solidFill>
                <a:effectLst/>
                <a:latin typeface="+mn-lt"/>
                <a:ea typeface="+mn-ea"/>
                <a:cs typeface="+mn-cs"/>
              </a:rPr>
              <a:t>').</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The table is used in joins that would otherwise require data movement. When joining tables that are not distributed on the same column, such as a hash-distributed table to a round-robin table, data movement is required to complete the query. If one of the tables is small, consider a replicated table. We recommend using replicated tables instead of round-robin tables in most cases. To view data movement operations in query plans, use </a:t>
            </a:r>
            <a:r>
              <a:rPr lang="en-US" sz="1200" b="0" i="0" u="none" strike="noStrike" kern="1200" err="1">
                <a:solidFill>
                  <a:schemeClr val="tx1"/>
                </a:solidFill>
                <a:effectLst/>
                <a:latin typeface="+mn-lt"/>
                <a:ea typeface="+mn-ea"/>
                <a:cs typeface="+mn-cs"/>
                <a:hlinkClick r:id="rId5"/>
              </a:rPr>
              <a:t>sys.dm_pdw_request_steps</a:t>
            </a:r>
            <a:r>
              <a:rPr lang="en-US" sz="1200" b="0" i="0" kern="1200">
                <a:solidFill>
                  <a:schemeClr val="tx1"/>
                </a:solidFill>
                <a:effectLst/>
                <a:latin typeface="+mn-lt"/>
                <a:ea typeface="+mn-ea"/>
                <a:cs typeface="+mn-cs"/>
              </a:rPr>
              <a:t>. The </a:t>
            </a:r>
            <a:r>
              <a:rPr lang="en-US" sz="1200" b="0" i="0" kern="1200" err="1">
                <a:solidFill>
                  <a:schemeClr val="tx1"/>
                </a:solidFill>
                <a:effectLst/>
                <a:latin typeface="+mn-lt"/>
                <a:ea typeface="+mn-ea"/>
                <a:cs typeface="+mn-cs"/>
              </a:rPr>
              <a:t>BroadcastMoveOperation</a:t>
            </a:r>
            <a:r>
              <a:rPr lang="en-US" sz="1200" b="0" i="0" kern="1200">
                <a:solidFill>
                  <a:schemeClr val="tx1"/>
                </a:solidFill>
                <a:effectLst/>
                <a:latin typeface="+mn-lt"/>
                <a:ea typeface="+mn-ea"/>
                <a:cs typeface="+mn-cs"/>
              </a:rPr>
              <a:t> is the typical data movement operation that can be eliminated by using a replicated table.</a:t>
            </a:r>
          </a:p>
          <a:p>
            <a:endParaRPr lang="en-US" sz="1200" b="0" i="0" kern="1200">
              <a:solidFill>
                <a:schemeClr val="tx1"/>
              </a:solidFill>
              <a:effectLst/>
              <a:latin typeface="+mn-lt"/>
              <a:ea typeface="+mn-ea"/>
              <a:cs typeface="+mn-cs"/>
            </a:endParaRPr>
          </a:p>
          <a:p>
            <a:pPr marL="0" indent="0">
              <a:buFont typeface="Arial" panose="020B0604020202020204" pitchFamily="34" charset="0"/>
              <a:buNone/>
            </a:pPr>
            <a:endParaRPr lang="en-US" sz="1200" b="0" i="0" kern="1200">
              <a:solidFill>
                <a:schemeClr val="tx1"/>
              </a:solidFill>
              <a:effectLst/>
              <a:latin typeface="+mn-lt"/>
              <a:ea typeface="+mn-ea"/>
              <a:cs typeface="+mn-cs"/>
            </a:endParaRPr>
          </a:p>
          <a:p>
            <a:pPr marL="0" indent="0">
              <a:buFont typeface="Arial" panose="020B0604020202020204" pitchFamily="34" charset="0"/>
              <a:buNone/>
            </a:pPr>
            <a:r>
              <a:rPr lang="en-US" sz="1200" b="0" i="0" kern="1200">
                <a:solidFill>
                  <a:schemeClr val="tx1"/>
                </a:solidFill>
                <a:effectLst/>
                <a:latin typeface="+mn-lt"/>
                <a:ea typeface="+mn-ea"/>
                <a:cs typeface="+mn-cs"/>
              </a:rPr>
              <a:t>Source: https://docs.microsoft.com/en-us/azure/sql-data-warehouse/sql-data-warehouse-tables-distribute</a:t>
            </a:r>
          </a:p>
          <a:p>
            <a:pPr marL="0" indent="0">
              <a:buFont typeface="Arial" panose="020B0604020202020204" pitchFamily="34" charset="0"/>
              <a:buNone/>
            </a:pPr>
            <a:r>
              <a:rPr lang="en-US" sz="1200" b="0" i="0" kern="1200">
                <a:solidFill>
                  <a:schemeClr val="tx1"/>
                </a:solidFill>
                <a:effectLst/>
                <a:latin typeface="+mn-lt"/>
                <a:ea typeface="+mn-ea"/>
                <a:cs typeface="+mn-cs"/>
              </a:rPr>
              <a:t>https://docs.microsoft.com/en-us/azure/sql-data-warehouse/design-guidance-for-replicated-tables</a:t>
            </a:r>
          </a:p>
          <a:p>
            <a:pPr marL="0" indent="0">
              <a:buFont typeface="Arial" panose="020B0604020202020204" pitchFamily="34" charset="0"/>
              <a:buNone/>
            </a:pPr>
            <a:endParaRPr lang="en-US" sz="1200" b="0" i="0"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9906804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a:effectLst/>
                <a:latin typeface="Segoe UI" panose="020B0502040204020203" pitchFamily="34" charset="0"/>
                <a:cs typeface="Segoe UI" panose="020B0502040204020203" pitchFamily="34" charset="0"/>
              </a:rPr>
              <a:t>Objective: </a:t>
            </a:r>
            <a:r>
              <a:rPr lang="en-US" sz="1000">
                <a:latin typeface="Segoe UI" panose="020B0502040204020203" pitchFamily="34" charset="0"/>
                <a:cs typeface="Segoe UI" panose="020B0502040204020203" pitchFamily="34" charset="0"/>
              </a:rPr>
              <a:t>The first line of defense when controlling access to Microsoft Azure SQL Data Warehouse involves IP address and port filtering on the Azure SQL Server instance level, implemented as firewall rules defined in its master database. </a:t>
            </a:r>
            <a:endParaRPr lang="en-US" sz="1000" b="1">
              <a:effectLst/>
              <a:latin typeface="Segoe UI" panose="020B0502040204020203" pitchFamily="34" charset="0"/>
              <a:cs typeface="Segoe UI" panose="020B0502040204020203" pitchFamily="34" charset="0"/>
            </a:endParaRPr>
          </a:p>
          <a:p>
            <a:endParaRPr lang="en-US" sz="1000">
              <a:effectLst/>
              <a:latin typeface="Segoe UI" panose="020B0502040204020203" pitchFamily="34" charset="0"/>
              <a:cs typeface="Segoe UI" panose="020B0502040204020203" pitchFamily="34" charset="0"/>
            </a:endParaRPr>
          </a:p>
          <a:p>
            <a:r>
              <a:rPr lang="en-US" sz="1000" b="1">
                <a:effectLst/>
                <a:latin typeface="Segoe UI" panose="020B0502040204020203" pitchFamily="34" charset="0"/>
                <a:cs typeface="Segoe UI" panose="020B0502040204020203" pitchFamily="34" charset="0"/>
              </a:rPr>
              <a:t>Talking Points:</a:t>
            </a:r>
          </a:p>
          <a:p>
            <a:pPr marL="171450" indent="-171450">
              <a:buFont typeface="Arial" panose="020B0604020202020204" pitchFamily="34" charset="0"/>
              <a:buChar char="•"/>
            </a:pPr>
            <a:r>
              <a:rPr lang="en-US" sz="1000">
                <a:latin typeface="Segoe UI" panose="020B0502040204020203" pitchFamily="34" charset="0"/>
                <a:cs typeface="Segoe UI" panose="020B0502040204020203" pitchFamily="34" charset="0"/>
              </a:rPr>
              <a:t>The firewall restricts incoming traffic to TCP port 1433 only. In addition, by default, all external (from the Azure point of view) connections are blocked, so you need to explicitly enable them by specifying the public IP address (or IP address range) assigned to your Internet entry point.</a:t>
            </a:r>
          </a:p>
          <a:p>
            <a:pPr marL="173736" indent="-173736">
              <a:buFont typeface="Arial" panose="020B0604020202020204" pitchFamily="34" charset="0"/>
              <a:buChar char="•"/>
            </a:pPr>
            <a:r>
              <a:rPr lang="en-US" sz="1000">
                <a:solidFill>
                  <a:srgbClr val="0072C6"/>
                </a:solidFill>
                <a:latin typeface="Segoe UI" panose="020B0502040204020203" pitchFamily="34" charset="0"/>
                <a:cs typeface="Segoe UI" panose="020B0502040204020203" pitchFamily="34" charset="0"/>
              </a:rPr>
              <a:t>Azure Portal</a:t>
            </a:r>
            <a:endParaRPr lang="en-US"/>
          </a:p>
          <a:p>
            <a:endParaRPr lang="en-US"/>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73</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1003004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a:effectLst/>
                <a:latin typeface="Segoe UI" panose="020B0502040204020203" pitchFamily="34" charset="0"/>
                <a:cs typeface="Segoe UI" panose="020B0502040204020203" pitchFamily="34" charset="0"/>
              </a:rPr>
              <a:t>Objective: </a:t>
            </a:r>
            <a:r>
              <a:rPr lang="en-US" sz="1000" b="0" i="0" kern="1200">
                <a:solidFill>
                  <a:schemeClr val="tx1"/>
                </a:solidFill>
                <a:effectLst/>
                <a:latin typeface="Segoe UI" panose="020B0502040204020203" pitchFamily="34" charset="0"/>
                <a:cs typeface="Segoe UI" panose="020B0502040204020203" pitchFamily="34" charset="0"/>
              </a:rPr>
              <a:t>Microsoft Azure SQL Database uses firewall rules to allow connections to your servers and databases. You can define server-level and database-level firewall settings for the master or a user database in your Azure SQL Database server to selectively allow access to the database.</a:t>
            </a:r>
          </a:p>
          <a:p>
            <a:endParaRPr lang="en-US" sz="1000" b="0" i="0" kern="1200">
              <a:solidFill>
                <a:schemeClr val="tx1"/>
              </a:solidFill>
              <a:effectLst/>
              <a:latin typeface="Segoe UI" panose="020B0502040204020203" pitchFamily="34" charset="0"/>
              <a:cs typeface="Segoe UI" panose="020B0502040204020203" pitchFamily="34" charset="0"/>
            </a:endParaRPr>
          </a:p>
          <a:p>
            <a:r>
              <a:rPr lang="en-US" sz="1000" b="1">
                <a:effectLst/>
                <a:latin typeface="Segoe UI" panose="020B0502040204020203" pitchFamily="34" charset="0"/>
                <a:cs typeface="Segoe UI" panose="020B0502040204020203" pitchFamily="34" charset="0"/>
              </a:rPr>
              <a:t>Talking Points:</a:t>
            </a:r>
            <a:endParaRPr lang="en-US" sz="1000" b="0" i="0" kern="1200">
              <a:solidFill>
                <a:schemeClr val="tx1"/>
              </a:solidFill>
              <a:effectLst/>
              <a:latin typeface="Segoe UI" panose="020B0502040204020203" pitchFamily="34" charset="0"/>
              <a:cs typeface="Segoe UI" panose="020B0502040204020203" pitchFamily="34" charset="0"/>
            </a:endParaRPr>
          </a:p>
          <a:p>
            <a:pPr marL="171450" indent="-171450">
              <a:buFont typeface="Arial" panose="020B0604020202020204" pitchFamily="34" charset="0"/>
              <a:buChar char="•"/>
            </a:pPr>
            <a:r>
              <a:rPr lang="en-US" sz="1000" b="0" i="0" kern="1200">
                <a:solidFill>
                  <a:schemeClr val="tx1"/>
                </a:solidFill>
                <a:effectLst/>
                <a:latin typeface="Segoe UI" panose="020B0502040204020203" pitchFamily="34" charset="0"/>
                <a:cs typeface="Segoe UI" panose="020B0502040204020203" pitchFamily="34" charset="0"/>
              </a:rPr>
              <a:t>Microsoft Azure SQL Data Warehouse uses firewall rules to allow connections to your servers and databases. You can define server-level firewall settings using </a:t>
            </a:r>
            <a:r>
              <a:rPr lang="en-US" sz="1000" b="0" i="1" kern="1200">
                <a:solidFill>
                  <a:schemeClr val="tx1"/>
                </a:solidFill>
                <a:effectLst/>
                <a:latin typeface="Segoe UI" panose="020B0502040204020203" pitchFamily="34" charset="0"/>
                <a:cs typeface="Segoe UI" panose="020B0502040204020203" pitchFamily="34" charset="0"/>
              </a:rPr>
              <a:t>https://docs.microsoft.com/en-us/rest/api/sql/firewallrules</a:t>
            </a:r>
          </a:p>
          <a:p>
            <a:pPr marL="171450" indent="-171450">
              <a:buFont typeface="Arial" panose="020B0604020202020204" pitchFamily="34" charset="0"/>
              <a:buChar char="•"/>
            </a:pPr>
            <a:endParaRPr lang="en-US" sz="1000" b="0" i="0" kern="1200">
              <a:solidFill>
                <a:schemeClr val="tx1"/>
              </a:solidFill>
              <a:effectLst/>
              <a:latin typeface="Segoe UI" panose="020B0502040204020203" pitchFamily="34" charset="0"/>
              <a:cs typeface="Segoe UI" panose="020B0502040204020203" pitchFamily="34" charset="0"/>
            </a:endParaRPr>
          </a:p>
          <a:p>
            <a:pPr marL="171450" indent="-171450">
              <a:buFont typeface="Arial" panose="020B0604020202020204" pitchFamily="34" charset="0"/>
              <a:buChar char="•"/>
            </a:pPr>
            <a:r>
              <a:rPr lang="en-US" sz="1000" b="0" i="0" kern="1200">
                <a:solidFill>
                  <a:schemeClr val="tx1"/>
                </a:solidFill>
                <a:effectLst/>
                <a:latin typeface="Segoe UI" panose="020B0502040204020203" pitchFamily="34" charset="0"/>
                <a:cs typeface="Segoe UI" panose="020B0502040204020203" pitchFamily="34" charset="0"/>
              </a:rPr>
              <a:t>Manage server-level firewall rules through REST API</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b="0" i="0" kern="1200">
                <a:solidFill>
                  <a:schemeClr val="tx1"/>
                </a:solidFill>
                <a:effectLst/>
                <a:latin typeface="Segoe UI" panose="020B0502040204020203" pitchFamily="34" charset="0"/>
                <a:cs typeface="Segoe UI" panose="020B0502040204020203" pitchFamily="34" charset="0"/>
              </a:rPr>
              <a:t>Managing firewall rules through REST API must be authenticated</a:t>
            </a:r>
          </a:p>
          <a:p>
            <a:pPr marL="171450" indent="-171450">
              <a:buFont typeface="Arial" panose="020B0604020202020204" pitchFamily="34" charset="0"/>
              <a:buChar char="•"/>
            </a:pPr>
            <a:r>
              <a:rPr lang="en-US" sz="1000" b="0" i="0" kern="1200">
                <a:solidFill>
                  <a:schemeClr val="tx1"/>
                </a:solidFill>
                <a:effectLst/>
                <a:latin typeface="Segoe UI" panose="020B0502040204020203" pitchFamily="34" charset="0"/>
                <a:cs typeface="Segoe UI" panose="020B0502040204020203" pitchFamily="34" charset="0"/>
              </a:rPr>
              <a:t>Server-level rules can be created, updated, or deleted using REST API</a:t>
            </a:r>
          </a:p>
          <a:p>
            <a:pPr marL="171450" indent="-171450">
              <a:buFont typeface="Arial" panose="020B0604020202020204" pitchFamily="34" charset="0"/>
              <a:buChar char="•"/>
            </a:pPr>
            <a:r>
              <a:rPr lang="en-US" sz="1000" b="0" i="0" kern="1200">
                <a:solidFill>
                  <a:schemeClr val="tx1"/>
                </a:solidFill>
                <a:effectLst/>
                <a:latin typeface="Segoe UI" panose="020B0502040204020203" pitchFamily="34" charset="0"/>
                <a:cs typeface="Segoe UI" panose="020B0502040204020203" pitchFamily="34" charset="0"/>
              </a:rPr>
              <a:t>To create or update a server-level firewall rule, execute the PUT method</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b="0" i="0" kern="1200">
                <a:solidFill>
                  <a:schemeClr val="tx1"/>
                </a:solidFill>
                <a:effectLst/>
                <a:latin typeface="Segoe UI" panose="020B0502040204020203" pitchFamily="34" charset="0"/>
                <a:cs typeface="Segoe UI" panose="020B0502040204020203" pitchFamily="34" charset="0"/>
              </a:rPr>
              <a:t>To remove an existing server-level firewall rule, execute the DELETE method</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000" b="0" i="0" kern="1200">
              <a:solidFill>
                <a:schemeClr val="tx1"/>
              </a:solidFill>
              <a:effectLst/>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74</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3060884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a:effectLst/>
                <a:latin typeface="Segoe UI" panose="020B0502040204020203" pitchFamily="34" charset="0"/>
                <a:cs typeface="Segoe UI" panose="020B0502040204020203" pitchFamily="34" charset="0"/>
              </a:rPr>
              <a:t>Objective: </a:t>
            </a:r>
            <a:r>
              <a:rPr lang="en-US" sz="1000">
                <a:latin typeface="Segoe UI" panose="020B0502040204020203" pitchFamily="34" charset="0"/>
                <a:cs typeface="Segoe UI" panose="020B0502040204020203" pitchFamily="34" charset="0"/>
              </a:rPr>
              <a:t>The first line of defense when controlling access to Microsoft Azure SQL DW involves IP address and port filtering on the Azure SQL Server instance level, implemented as firewall rules defined in its master database. </a:t>
            </a:r>
            <a:endParaRPr lang="en-US" sz="1000" b="1">
              <a:effectLst/>
              <a:latin typeface="Segoe UI" panose="020B0502040204020203" pitchFamily="34" charset="0"/>
              <a:cs typeface="Segoe UI" panose="020B0502040204020203" pitchFamily="34" charset="0"/>
            </a:endParaRPr>
          </a:p>
          <a:p>
            <a:endParaRPr lang="en-US" sz="1000">
              <a:effectLst/>
              <a:latin typeface="Segoe UI" panose="020B0502040204020203" pitchFamily="34" charset="0"/>
              <a:cs typeface="Segoe UI" panose="020B0502040204020203" pitchFamily="34" charset="0"/>
            </a:endParaRPr>
          </a:p>
          <a:p>
            <a:r>
              <a:rPr lang="en-US" sz="1000" b="1">
                <a:effectLst/>
                <a:latin typeface="Segoe UI" panose="020B0502040204020203" pitchFamily="34" charset="0"/>
                <a:cs typeface="Segoe UI" panose="020B0502040204020203" pitchFamily="34" charset="0"/>
              </a:rPr>
              <a:t>Talking Points:</a:t>
            </a:r>
            <a:endParaRPr lang="en-US" sz="1000">
              <a:latin typeface="Segoe UI" panose="020B0502040204020203" pitchFamily="34" charset="0"/>
              <a:cs typeface="Segoe UI" panose="020B0502040204020203" pitchFamily="34" charset="0"/>
            </a:endParaRPr>
          </a:p>
          <a:p>
            <a:pPr marL="171450" indent="-171450">
              <a:buFont typeface="Arial" panose="020B0604020202020204" pitchFamily="34" charset="0"/>
              <a:buChar char="•"/>
            </a:pPr>
            <a:r>
              <a:rPr lang="en-US" sz="1000" b="0" i="0" kern="1200">
                <a:solidFill>
                  <a:schemeClr val="tx1"/>
                </a:solidFill>
                <a:effectLst/>
                <a:latin typeface="Segoe UI" panose="020B0502040204020203" pitchFamily="34" charset="0"/>
                <a:cs typeface="Segoe UI" panose="020B0502040204020203" pitchFamily="34" charset="0"/>
              </a:rPr>
              <a:t>In addition to the Azure Portal, firewall rules can be managed programmatically using Transact-SQL, REST API, and Azure PowerShell</a:t>
            </a:r>
          </a:p>
          <a:p>
            <a:pPr marL="171450" indent="-171450">
              <a:buFont typeface="Arial" panose="020B0604020202020204" pitchFamily="34" charset="0"/>
              <a:buChar char="•"/>
            </a:pPr>
            <a:r>
              <a:rPr lang="en-US" sz="1000" b="0" i="0" kern="1200">
                <a:solidFill>
                  <a:schemeClr val="tx1"/>
                </a:solidFill>
                <a:effectLst/>
                <a:latin typeface="Segoe UI" panose="020B0502040204020203" pitchFamily="34" charset="0"/>
                <a:cs typeface="Segoe UI" panose="020B0502040204020203" pitchFamily="34" charset="0"/>
              </a:rPr>
              <a:t>Azure PowerShell</a:t>
            </a:r>
          </a:p>
          <a:p>
            <a:pPr marL="628650" lvl="1" indent="-171450">
              <a:buFont typeface="Arial" panose="020B0604020202020204" pitchFamily="34" charset="0"/>
              <a:buChar char="•"/>
            </a:pPr>
            <a:r>
              <a:rPr lang="en-US" sz="1000" u="none" strike="noStrike" kern="1200">
                <a:solidFill>
                  <a:schemeClr val="tx1"/>
                </a:solidFill>
                <a:effectLst/>
                <a:latin typeface="Segoe UI" panose="020B0502040204020203" pitchFamily="34" charset="0"/>
                <a:cs typeface="Segoe UI" panose="020B0502040204020203" pitchFamily="34" charset="0"/>
                <a:hlinkClick r:id="rId3"/>
              </a:rPr>
              <a:t>Get-</a:t>
            </a:r>
            <a:r>
              <a:rPr lang="en-US" sz="1000" u="none" strike="noStrike" kern="1200" err="1">
                <a:solidFill>
                  <a:schemeClr val="tx1"/>
                </a:solidFill>
                <a:effectLst/>
                <a:latin typeface="Segoe UI" panose="020B0502040204020203" pitchFamily="34" charset="0"/>
                <a:cs typeface="Segoe UI" panose="020B0502040204020203" pitchFamily="34" charset="0"/>
                <a:hlinkClick r:id="rId3"/>
              </a:rPr>
              <a:t>AzureRmSqlServerFirewallRule</a:t>
            </a:r>
            <a:r>
              <a:rPr lang="en-US" sz="1000" u="none" strike="noStrike" kern="1200">
                <a:solidFill>
                  <a:schemeClr val="tx1"/>
                </a:solidFill>
                <a:effectLst/>
                <a:latin typeface="Segoe UI" panose="020B0502040204020203" pitchFamily="34" charset="0"/>
                <a:cs typeface="Segoe UI" panose="020B0502040204020203" pitchFamily="34" charset="0"/>
              </a:rPr>
              <a:t> </a:t>
            </a:r>
            <a:r>
              <a:rPr lang="en-US" sz="1000">
                <a:effectLst/>
                <a:latin typeface="Segoe UI" panose="020B0502040204020203" pitchFamily="34" charset="0"/>
                <a:cs typeface="Segoe UI" panose="020B0502040204020203" pitchFamily="34" charset="0"/>
              </a:rPr>
              <a:t>Returns the current server-level firewall rules</a:t>
            </a:r>
          </a:p>
          <a:p>
            <a:pPr marL="628650" lvl="1" indent="-171450">
              <a:buFont typeface="Arial" panose="020B0604020202020204" pitchFamily="34" charset="0"/>
              <a:buChar char="•"/>
            </a:pPr>
            <a:r>
              <a:rPr lang="en-US" sz="1000" u="none" strike="noStrike" kern="1200">
                <a:solidFill>
                  <a:schemeClr val="tx1"/>
                </a:solidFill>
                <a:effectLst/>
                <a:latin typeface="Segoe UI" panose="020B0502040204020203" pitchFamily="34" charset="0"/>
                <a:cs typeface="Segoe UI" panose="020B0502040204020203" pitchFamily="34" charset="0"/>
                <a:hlinkClick r:id="rId4"/>
              </a:rPr>
              <a:t>New-</a:t>
            </a:r>
            <a:r>
              <a:rPr lang="en-US" sz="1000" u="none" strike="noStrike" kern="1200" err="1">
                <a:solidFill>
                  <a:schemeClr val="tx1"/>
                </a:solidFill>
                <a:effectLst/>
                <a:latin typeface="Segoe UI" panose="020B0502040204020203" pitchFamily="34" charset="0"/>
                <a:cs typeface="Segoe UI" panose="020B0502040204020203" pitchFamily="34" charset="0"/>
                <a:hlinkClick r:id="rId4"/>
              </a:rPr>
              <a:t>AzureRmSqlServerFirewallRule</a:t>
            </a:r>
            <a:r>
              <a:rPr lang="en-US" sz="1000" u="none" strike="noStrike" kern="1200" baseline="0">
                <a:solidFill>
                  <a:schemeClr val="tx1"/>
                </a:solidFill>
                <a:effectLst/>
                <a:latin typeface="Segoe UI" panose="020B0502040204020203" pitchFamily="34" charset="0"/>
                <a:cs typeface="Segoe UI" panose="020B0502040204020203" pitchFamily="34" charset="0"/>
              </a:rPr>
              <a:t> </a:t>
            </a:r>
            <a:r>
              <a:rPr lang="en-US" sz="1000">
                <a:effectLst/>
                <a:latin typeface="Segoe UI" panose="020B0502040204020203" pitchFamily="34" charset="0"/>
                <a:cs typeface="Segoe UI" panose="020B0502040204020203" pitchFamily="34" charset="0"/>
              </a:rPr>
              <a:t>Creates a new server-level firewall rule</a:t>
            </a:r>
            <a:br>
              <a:rPr lang="en-US" sz="1000">
                <a:effectLst/>
                <a:latin typeface="Segoe UI" panose="020B0502040204020203" pitchFamily="34" charset="0"/>
                <a:cs typeface="Segoe UI" panose="020B0502040204020203" pitchFamily="34" charset="0"/>
              </a:rPr>
            </a:br>
            <a:r>
              <a:rPr lang="en-US" sz="1000" u="none" strike="noStrike" kern="1200">
                <a:solidFill>
                  <a:schemeClr val="tx1"/>
                </a:solidFill>
                <a:effectLst/>
                <a:latin typeface="Segoe UI" panose="020B0502040204020203" pitchFamily="34" charset="0"/>
                <a:cs typeface="Segoe UI" panose="020B0502040204020203" pitchFamily="34" charset="0"/>
                <a:hlinkClick r:id="rId5"/>
              </a:rPr>
              <a:t>Set-</a:t>
            </a:r>
            <a:r>
              <a:rPr lang="en-US" sz="1000" u="none" strike="noStrike" kern="1200" err="1">
                <a:solidFill>
                  <a:schemeClr val="tx1"/>
                </a:solidFill>
                <a:effectLst/>
                <a:latin typeface="Segoe UI" panose="020B0502040204020203" pitchFamily="34" charset="0"/>
                <a:cs typeface="Segoe UI" panose="020B0502040204020203" pitchFamily="34" charset="0"/>
                <a:hlinkClick r:id="rId5"/>
              </a:rPr>
              <a:t>AzureRmSqlServerFirewallRule</a:t>
            </a:r>
            <a:r>
              <a:rPr lang="en-US" sz="1000" u="none" strike="noStrike" kern="1200">
                <a:solidFill>
                  <a:schemeClr val="tx1"/>
                </a:solidFill>
                <a:effectLst/>
                <a:latin typeface="Segoe UI" panose="020B0502040204020203" pitchFamily="34" charset="0"/>
                <a:cs typeface="Segoe UI" panose="020B0502040204020203" pitchFamily="34" charset="0"/>
              </a:rPr>
              <a:t> </a:t>
            </a:r>
            <a:r>
              <a:rPr lang="en-US" sz="1000">
                <a:effectLst/>
                <a:latin typeface="Segoe UI" panose="020B0502040204020203" pitchFamily="34" charset="0"/>
                <a:cs typeface="Segoe UI" panose="020B0502040204020203" pitchFamily="34" charset="0"/>
              </a:rPr>
              <a:t>Updates the properties of an existing server-level firewall rule</a:t>
            </a:r>
          </a:p>
          <a:p>
            <a:pPr marL="628650" lvl="1" indent="-171450">
              <a:buFont typeface="Arial" panose="020B0604020202020204" pitchFamily="34" charset="0"/>
              <a:buChar char="•"/>
            </a:pPr>
            <a:r>
              <a:rPr lang="en-US" sz="1000" u="none" strike="noStrike" kern="1200">
                <a:solidFill>
                  <a:schemeClr val="tx1"/>
                </a:solidFill>
                <a:effectLst/>
                <a:latin typeface="Segoe UI" panose="020B0502040204020203" pitchFamily="34" charset="0"/>
                <a:cs typeface="Segoe UI" panose="020B0502040204020203" pitchFamily="34" charset="0"/>
                <a:hlinkClick r:id="rId6"/>
              </a:rPr>
              <a:t>Remove-</a:t>
            </a:r>
            <a:r>
              <a:rPr lang="en-US" sz="1000" u="none" strike="noStrike" kern="1200" err="1">
                <a:solidFill>
                  <a:schemeClr val="tx1"/>
                </a:solidFill>
                <a:effectLst/>
                <a:latin typeface="Segoe UI" panose="020B0502040204020203" pitchFamily="34" charset="0"/>
                <a:cs typeface="Segoe UI" panose="020B0502040204020203" pitchFamily="34" charset="0"/>
                <a:hlinkClick r:id="rId6"/>
              </a:rPr>
              <a:t>AzureRmSqlServerFirewallRule</a:t>
            </a:r>
            <a:r>
              <a:rPr lang="en-US" sz="1000" u="none" strike="noStrike" kern="1200">
                <a:solidFill>
                  <a:schemeClr val="tx1"/>
                </a:solidFill>
                <a:effectLst/>
                <a:latin typeface="Segoe UI" panose="020B0502040204020203" pitchFamily="34" charset="0"/>
                <a:cs typeface="Segoe UI" panose="020B0502040204020203" pitchFamily="34" charset="0"/>
              </a:rPr>
              <a:t> </a:t>
            </a:r>
            <a:r>
              <a:rPr lang="en-US" sz="1000">
                <a:effectLst/>
                <a:latin typeface="Segoe UI" panose="020B0502040204020203" pitchFamily="34" charset="0"/>
                <a:cs typeface="Segoe UI" panose="020B0502040204020203" pitchFamily="34" charset="0"/>
              </a:rPr>
              <a:t>Removes server-level firewall rules</a:t>
            </a:r>
            <a:endParaRPr lang="en-US" sz="1000" b="0">
              <a:effectLst/>
              <a:latin typeface="Segoe UI" panose="020B0502040204020203" pitchFamily="34" charset="0"/>
              <a:cs typeface="Segoe UI" panose="020B0502040204020203" pitchFamily="34" charset="0"/>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b="0" i="0" kern="1200">
                <a:solidFill>
                  <a:schemeClr val="tx1"/>
                </a:solidFill>
                <a:effectLst/>
                <a:latin typeface="Segoe UI" panose="020B0502040204020203" pitchFamily="34" charset="0"/>
                <a:cs typeface="Segoe UI" panose="020B0502040204020203" pitchFamily="34" charset="0"/>
              </a:rPr>
              <a:t>Transact-SQL</a:t>
            </a:r>
          </a:p>
          <a:p>
            <a:pPr marL="628650" lvl="1" indent="-171450">
              <a:buFont typeface="Arial" panose="020B0604020202020204" pitchFamily="34" charset="0"/>
              <a:buChar char="•"/>
            </a:pPr>
            <a:r>
              <a:rPr lang="en-US" sz="1000" err="1">
                <a:solidFill>
                  <a:schemeClr val="tx1"/>
                </a:solidFill>
                <a:latin typeface="Segoe UI" panose="020B0502040204020203" pitchFamily="34" charset="0"/>
                <a:cs typeface="Segoe UI" panose="020B0502040204020203" pitchFamily="34" charset="0"/>
              </a:rPr>
              <a:t>sp_set_firewall_rule</a:t>
            </a:r>
            <a:r>
              <a:rPr lang="en-US" sz="1000">
                <a:solidFill>
                  <a:schemeClr val="tx1"/>
                </a:solidFill>
                <a:latin typeface="Segoe UI" panose="020B0502040204020203" pitchFamily="34" charset="0"/>
                <a:cs typeface="Segoe UI" panose="020B0502040204020203" pitchFamily="34" charset="0"/>
              </a:rPr>
              <a:t> -</a:t>
            </a:r>
            <a:r>
              <a:rPr lang="en-US" sz="1000" b="0" i="0" kern="1200">
                <a:solidFill>
                  <a:schemeClr val="tx1"/>
                </a:solidFill>
                <a:effectLst/>
                <a:latin typeface="Segoe UI" panose="020B0502040204020203" pitchFamily="34" charset="0"/>
                <a:cs typeface="Segoe UI" panose="020B0502040204020203" pitchFamily="34" charset="0"/>
              </a:rPr>
              <a:t>Creates or updates server-level firewall rules</a:t>
            </a:r>
            <a:endParaRPr lang="en-US" sz="1000">
              <a:solidFill>
                <a:schemeClr val="tx1"/>
              </a:solidFill>
              <a:latin typeface="Segoe UI" panose="020B0502040204020203" pitchFamily="34" charset="0"/>
              <a:cs typeface="Segoe UI" panose="020B0502040204020203" pitchFamily="34" charset="0"/>
            </a:endParaRPr>
          </a:p>
          <a:p>
            <a:pPr marL="628650" lvl="1" indent="-171450">
              <a:buFont typeface="Arial" panose="020B0604020202020204" pitchFamily="34" charset="0"/>
              <a:buChar char="•"/>
            </a:pPr>
            <a:r>
              <a:rPr lang="en-US" sz="1000" err="1">
                <a:solidFill>
                  <a:schemeClr val="tx1"/>
                </a:solidFill>
                <a:latin typeface="Segoe UI" panose="020B0502040204020203" pitchFamily="34" charset="0"/>
                <a:cs typeface="Segoe UI" panose="020B0502040204020203" pitchFamily="34" charset="0"/>
              </a:rPr>
              <a:t>sp_delete_firewall_rule</a:t>
            </a:r>
            <a:r>
              <a:rPr lang="en-US" sz="1000">
                <a:solidFill>
                  <a:schemeClr val="tx1"/>
                </a:solidFill>
                <a:latin typeface="Segoe UI" panose="020B0502040204020203" pitchFamily="34" charset="0"/>
                <a:cs typeface="Segoe UI" panose="020B0502040204020203" pitchFamily="34" charset="0"/>
              </a:rPr>
              <a:t>- Deletes</a:t>
            </a:r>
            <a:r>
              <a:rPr lang="en-US" sz="1000" baseline="0">
                <a:solidFill>
                  <a:schemeClr val="tx1"/>
                </a:solidFill>
                <a:latin typeface="Segoe UI" panose="020B0502040204020203" pitchFamily="34" charset="0"/>
                <a:cs typeface="Segoe UI" panose="020B0502040204020203" pitchFamily="34" charset="0"/>
              </a:rPr>
              <a:t> the firewall rule</a:t>
            </a:r>
            <a:endParaRPr lang="en-US" sz="1000">
              <a:solidFill>
                <a:schemeClr val="tx1"/>
              </a:solidFill>
              <a:latin typeface="Segoe UI" panose="020B0502040204020203" pitchFamily="34" charset="0"/>
              <a:cs typeface="Segoe UI" panose="020B0502040204020203" pitchFamily="34" charset="0"/>
            </a:endParaRPr>
          </a:p>
          <a:p>
            <a:pPr marL="628650" lvl="1" indent="-171450">
              <a:buFont typeface="Arial" panose="020B0604020202020204" pitchFamily="34" charset="0"/>
              <a:buChar char="•"/>
            </a:pPr>
            <a:endParaRPr lang="en-US" sz="1000" baseline="0">
              <a:solidFill>
                <a:schemeClr val="tx1"/>
              </a:solidFill>
              <a:latin typeface="Segoe UI" panose="020B0502040204020203" pitchFamily="34" charset="0"/>
              <a:cs typeface="Segoe UI" panose="020B0502040204020203" pitchFamily="34" charset="0"/>
            </a:endParaRPr>
          </a:p>
          <a:p>
            <a:pPr marL="457200" lvl="1" indent="0">
              <a:buFont typeface="Arial" panose="020B0604020202020204" pitchFamily="34" charset="0"/>
              <a:buNone/>
            </a:pPr>
            <a:endParaRPr lang="en-US" sz="1000">
              <a:solidFill>
                <a:schemeClr val="tx1"/>
              </a:solidFill>
              <a:latin typeface="Segoe UI" panose="020B0502040204020203" pitchFamily="34" charset="0"/>
              <a:cs typeface="Segoe UI" panose="020B0502040204020203" pitchFamily="34" charset="0"/>
            </a:endParaRPr>
          </a:p>
          <a:p>
            <a:pPr marL="457200" lvl="1" indent="0">
              <a:buFont typeface="Arial" panose="020B0604020202020204" pitchFamily="34" charset="0"/>
              <a:buNone/>
            </a:pPr>
            <a:r>
              <a:rPr lang="en-US" sz="1000">
                <a:solidFill>
                  <a:schemeClr val="tx1"/>
                </a:solidFill>
                <a:latin typeface="Segoe UI" panose="020B0502040204020203" pitchFamily="34" charset="0"/>
                <a:cs typeface="Segoe UI" panose="020B0502040204020203" pitchFamily="34" charset="0"/>
              </a:rPr>
              <a:t>Source:  https://docs.microsoft.com/en-us/azure/sql-database/sql-database-firewall-configure?toc=%2Fazure%2Fsql-data-warehouse%2Ftoc.json#manage-firewall-rules-using-transact-sql</a:t>
            </a:r>
          </a:p>
          <a:p>
            <a:pPr marL="171450" indent="-171450">
              <a:buFont typeface="Arial" panose="020B0604020202020204" pitchFamily="34" charset="0"/>
              <a:buChar char="•"/>
            </a:pPr>
            <a:endParaRPr lang="en-US" sz="1000">
              <a:latin typeface="Segoe UI" panose="020B0502040204020203" pitchFamily="34" charset="0"/>
              <a:cs typeface="Segoe UI" panose="020B0502040204020203" pitchFamily="34" charset="0"/>
            </a:endParaRPr>
          </a:p>
          <a:p>
            <a:endParaRPr lang="en-US" sz="1000">
              <a:latin typeface="Segoe UI" panose="020B0502040204020203" pitchFamily="34" charset="0"/>
              <a:cs typeface="Segoe UI" panose="020B0502040204020203" pitchFamily="34" charset="0"/>
            </a:endParaRPr>
          </a:p>
          <a:p>
            <a:endParaRPr lang="en-US" sz="100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75</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6612499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kern="1200">
              <a:solidFill>
                <a:schemeClr val="tx1"/>
              </a:solidFill>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76</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9615125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kern="1200">
              <a:solidFill>
                <a:schemeClr val="tx1"/>
              </a:solidFill>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77</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9615125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kern="1200">
              <a:solidFill>
                <a:schemeClr val="tx1"/>
              </a:solidFill>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78</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9701086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kern="1200">
              <a:solidFill>
                <a:schemeClr val="tx1"/>
              </a:solidFill>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79</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9615125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0"/>
              <a:t>Managed private endpoints are private endpoints created in the Managed workspace Microsoft Azure Virtual Network establishing a private link to Azure resources. Azure Synapse manages these private endpoints on your behalf.</a:t>
            </a:r>
          </a:p>
          <a:p>
            <a:pPr marL="171450" indent="-171450">
              <a:buFont typeface="Arial" panose="020B0604020202020204" pitchFamily="34" charset="0"/>
              <a:buChar char="•"/>
            </a:pPr>
            <a:endParaRPr lang="en-US" sz="1000" b="0"/>
          </a:p>
          <a:p>
            <a:pPr marL="171450" indent="-171450">
              <a:buFont typeface="Arial" panose="020B0604020202020204" pitchFamily="34" charset="0"/>
              <a:buChar char="•"/>
            </a:pPr>
            <a:r>
              <a:rPr lang="en-US" sz="1000" b="0"/>
              <a:t>Only supported in Azure Synapse workspaces with a Managed workspace Virtual Network</a:t>
            </a:r>
          </a:p>
          <a:p>
            <a:pPr marL="171450" indent="-171450">
              <a:buFont typeface="Arial" panose="020B0604020202020204" pitchFamily="34" charset="0"/>
              <a:buChar char="•"/>
            </a:pPr>
            <a:r>
              <a:rPr lang="en-US" sz="1000" b="0"/>
              <a:t>Initially created in a “Pending” state in Azure Synapse, initiates an approval workflow, and can be approved/rejected by the Private link resource owner. </a:t>
            </a:r>
          </a:p>
          <a:p>
            <a:pPr marL="171450" indent="-171450">
              <a:buFont typeface="Arial" panose="020B0604020202020204" pitchFamily="34" charset="0"/>
              <a:buChar char="•"/>
            </a:pPr>
            <a:r>
              <a:rPr lang="en-US" sz="1000" b="0"/>
              <a:t>Only a Managed private endpoint in an </a:t>
            </a:r>
            <a:r>
              <a:rPr lang="en-US" sz="1000" b="0">
                <a:solidFill>
                  <a:srgbClr val="C00000"/>
                </a:solidFill>
              </a:rPr>
              <a:t>approved</a:t>
            </a:r>
            <a:r>
              <a:rPr lang="en-US" sz="1000" b="0"/>
              <a:t> state can send traffic to a given private link resource.</a:t>
            </a:r>
          </a:p>
          <a:p>
            <a:endParaRPr lang="en-US" sz="1000"/>
          </a:p>
          <a:p>
            <a:endParaRPr lang="en-US" sz="1000" kern="1200">
              <a:solidFill>
                <a:schemeClr val="tx1"/>
              </a:solidFill>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80</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9615125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6/21/2021 2:36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81</a:t>
            </a:fld>
            <a:endParaRPr lang="en-US"/>
          </a:p>
        </p:txBody>
      </p:sp>
    </p:spTree>
    <p:extLst>
      <p:ext uri="{BB962C8B-B14F-4D97-AF65-F5344CB8AC3E}">
        <p14:creationId xmlns:p14="http://schemas.microsoft.com/office/powerpoint/2010/main" val="386244573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Check this article to learn how to create private </a:t>
            </a:r>
            <a:r>
              <a:rPr lang="en-US" dirty="0" err="1"/>
              <a:t>endpoins</a:t>
            </a:r>
            <a:r>
              <a:rPr lang="en-US" dirty="0"/>
              <a:t> to your Azure Synapse workspace: </a:t>
            </a:r>
            <a:r>
              <a:rPr lang="en-US" dirty="0">
                <a:hlinkClick r:id="rId3"/>
              </a:rPr>
              <a:t>https://docs.microsoft.com/en-us/azure/synapse-analytics/security/how-to-connect-to-workspace-with-private-links</a:t>
            </a: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6/21/2021 2:36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82</a:t>
            </a:fld>
            <a:endParaRPr lang="en-US"/>
          </a:p>
        </p:txBody>
      </p:sp>
    </p:spTree>
    <p:extLst>
      <p:ext uri="{BB962C8B-B14F-4D97-AF65-F5344CB8AC3E}">
        <p14:creationId xmlns:p14="http://schemas.microsoft.com/office/powerpoint/2010/main" val="16770929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a:solidFill>
                  <a:schemeClr val="tx1"/>
                </a:solidFill>
                <a:effectLst/>
                <a:latin typeface="+mn-lt"/>
                <a:ea typeface="+mn-ea"/>
                <a:cs typeface="+mn-cs"/>
              </a:rPr>
              <a:t>What are table partitions?</a:t>
            </a:r>
          </a:p>
          <a:p>
            <a:r>
              <a:rPr lang="en-US" sz="1200" b="0" i="0" kern="1200">
                <a:solidFill>
                  <a:schemeClr val="tx1"/>
                </a:solidFill>
                <a:effectLst/>
                <a:latin typeface="+mn-lt"/>
                <a:ea typeface="+mn-ea"/>
                <a:cs typeface="+mn-cs"/>
              </a:rPr>
              <a:t>Table partitions enable you to divide your data into smaller groups of data. In most cases, table partitions are created on a date column. Partitioning is supported on all SQL Data Warehouse table types; including clustered columnstore, clustered index, and heap. Partitioning is also supported on all distribution types, including both hash or round robin distributed.</a:t>
            </a:r>
          </a:p>
          <a:p>
            <a:r>
              <a:rPr lang="en-US" sz="1200" b="0" i="0" kern="1200">
                <a:solidFill>
                  <a:schemeClr val="tx1"/>
                </a:solidFill>
                <a:effectLst/>
                <a:latin typeface="+mn-lt"/>
                <a:ea typeface="+mn-ea"/>
                <a:cs typeface="+mn-cs"/>
              </a:rPr>
              <a:t>Partitioning can benefit data maintenance and query performance. Whether it benefits both or just one is dependent on how data is loaded and whether the same column can be used for both purposes, since partitioning can only be done on one column.</a:t>
            </a:r>
          </a:p>
          <a:p>
            <a:r>
              <a:rPr lang="en-US" sz="1200" b="1" i="0" kern="1200">
                <a:solidFill>
                  <a:schemeClr val="tx1"/>
                </a:solidFill>
                <a:effectLst/>
                <a:latin typeface="+mn-lt"/>
                <a:ea typeface="+mn-ea"/>
                <a:cs typeface="+mn-cs"/>
              </a:rPr>
              <a:t>Benefits to loads</a:t>
            </a:r>
          </a:p>
          <a:p>
            <a:r>
              <a:rPr lang="en-US" sz="1200" b="0" i="0" kern="1200">
                <a:solidFill>
                  <a:schemeClr val="tx1"/>
                </a:solidFill>
                <a:effectLst/>
                <a:latin typeface="+mn-lt"/>
                <a:ea typeface="+mn-ea"/>
                <a:cs typeface="+mn-cs"/>
              </a:rPr>
              <a:t>The primary benefit of partitioning in SQL Data Warehouse is to improve the efficiency and performance of loading data by use of partition deletion, switching and merging. In most cases data is partitioned on a date column that is closely tied to the order in which the data is loaded into the database. One of the greatest benefits of using partitions to maintain data it the avoidance of transaction logging. While simply inserting, updating, or deleting data can be the most straightforward approach, with a little thought and effort, using partitioning during your load process can substantially improve performance.</a:t>
            </a:r>
          </a:p>
          <a:p>
            <a:r>
              <a:rPr lang="en-US" sz="1200" b="0" i="0" kern="1200">
                <a:solidFill>
                  <a:schemeClr val="tx1"/>
                </a:solidFill>
                <a:effectLst/>
                <a:latin typeface="+mn-lt"/>
                <a:ea typeface="+mn-ea"/>
                <a:cs typeface="+mn-cs"/>
              </a:rPr>
              <a:t>Partition switching can be used to quickly remove or replace a section of a table. For example, a sales fact table might contain just data for the past 36 months. At the end of every month, the oldest month of sales data is deleted from the table. This data could be deleted by using a delete statement to delete the data for the oldest month. However, deleting a large amount of data row-by-row with a delete statement can take too much time, as well as create the risk of large transactions that take a long time to rollback if something goes wrong. A more optimal approach is to drop the oldest partition of data. Where deleting the individual rows could take hours, deleting an entire partition could take seconds.</a:t>
            </a:r>
          </a:p>
          <a:p>
            <a:r>
              <a:rPr lang="en-US" sz="1200" b="1" i="0" kern="1200">
                <a:solidFill>
                  <a:schemeClr val="tx1"/>
                </a:solidFill>
                <a:effectLst/>
                <a:latin typeface="+mn-lt"/>
                <a:ea typeface="+mn-ea"/>
                <a:cs typeface="+mn-cs"/>
              </a:rPr>
              <a:t>Benefits to queries</a:t>
            </a:r>
          </a:p>
          <a:p>
            <a:r>
              <a:rPr lang="en-US" sz="1200" b="0" i="0" kern="1200">
                <a:solidFill>
                  <a:schemeClr val="tx1"/>
                </a:solidFill>
                <a:effectLst/>
                <a:latin typeface="+mn-lt"/>
                <a:ea typeface="+mn-ea"/>
                <a:cs typeface="+mn-cs"/>
              </a:rPr>
              <a:t>Partitioning can also be used to improve query performance. A query that applies a filter to partitioned data can limit the scan to only the qualifying partitions. This method of filtering can avoid a full table scan and only scan a smaller subset of data. With the introduction of clustered columnstore indexes, the predicate elimination performance benefits are less beneficial, but in some cases there can be a benefit to queries. For example, if the sales fact table is partitioned into 36 months using the sales date field, then queries that filter on the sale date can skip searching in partitions that don’t match the filter.</a:t>
            </a:r>
          </a:p>
          <a:p>
            <a:r>
              <a:rPr lang="en-US" sz="1200" b="1" i="0" kern="1200">
                <a:solidFill>
                  <a:schemeClr val="tx1"/>
                </a:solidFill>
                <a:effectLst/>
                <a:latin typeface="+mn-lt"/>
                <a:ea typeface="+mn-ea"/>
                <a:cs typeface="+mn-cs"/>
              </a:rPr>
              <a:t>Sizing partitions</a:t>
            </a:r>
          </a:p>
          <a:p>
            <a:r>
              <a:rPr lang="en-US" sz="1200" b="0" i="0" kern="1200">
                <a:solidFill>
                  <a:schemeClr val="tx1"/>
                </a:solidFill>
                <a:effectLst/>
                <a:latin typeface="+mn-lt"/>
                <a:ea typeface="+mn-ea"/>
                <a:cs typeface="+mn-cs"/>
              </a:rPr>
              <a:t>While partitioning can be used to improve performance some scenarios, creating a table with </a:t>
            </a:r>
            <a:r>
              <a:rPr lang="en-US" sz="1200" b="1" i="0" kern="1200">
                <a:solidFill>
                  <a:schemeClr val="tx1"/>
                </a:solidFill>
                <a:effectLst/>
                <a:latin typeface="+mn-lt"/>
                <a:ea typeface="+mn-ea"/>
                <a:cs typeface="+mn-cs"/>
              </a:rPr>
              <a:t>too many</a:t>
            </a:r>
            <a:r>
              <a:rPr lang="en-US" sz="1200" b="0" i="0" kern="1200">
                <a:solidFill>
                  <a:schemeClr val="tx1"/>
                </a:solidFill>
                <a:effectLst/>
                <a:latin typeface="+mn-lt"/>
                <a:ea typeface="+mn-ea"/>
                <a:cs typeface="+mn-cs"/>
              </a:rPr>
              <a:t> partitions can hurt performance under some circumstances. These concerns are especially true for clustered columnstore tables. For partitioning to be helpful, it is important to understand when to use partitioning and the number of partitions to create. There is no hard fast rule as to how many partitions are too many, it depends on your data and how many partitions you loading simultaneously. A successful partitioning scheme usually has tens to hundreds of partitions, not thousands.</a:t>
            </a:r>
          </a:p>
          <a:p>
            <a:r>
              <a:rPr lang="en-US" sz="1200" b="0" i="0" kern="1200">
                <a:solidFill>
                  <a:schemeClr val="tx1"/>
                </a:solidFill>
                <a:effectLst/>
                <a:latin typeface="+mn-lt"/>
                <a:ea typeface="+mn-ea"/>
                <a:cs typeface="+mn-cs"/>
              </a:rPr>
              <a:t>When creating partitions on </a:t>
            </a:r>
            <a:r>
              <a:rPr lang="en-US" sz="1200" b="1" i="0" kern="1200">
                <a:solidFill>
                  <a:schemeClr val="tx1"/>
                </a:solidFill>
                <a:effectLst/>
                <a:latin typeface="+mn-lt"/>
                <a:ea typeface="+mn-ea"/>
                <a:cs typeface="+mn-cs"/>
              </a:rPr>
              <a:t>clustered columnstore</a:t>
            </a:r>
            <a:r>
              <a:rPr lang="en-US" sz="1200" b="0" i="0" kern="1200">
                <a:solidFill>
                  <a:schemeClr val="tx1"/>
                </a:solidFill>
                <a:effectLst/>
                <a:latin typeface="+mn-lt"/>
                <a:ea typeface="+mn-ea"/>
                <a:cs typeface="+mn-cs"/>
              </a:rPr>
              <a:t> tables, it is important to consider how many rows belong to each partition. For optimal compression and performance of clustered columnstore tables, a minimum of 1 million rows per distribution and partition is needed. Before partitions are created, SQL Data Warehouse already divides each table into 60 distributed databases. Any partitioning added to a table is in addition to the distributions created behind the scenes. Using this example, if the sales fact table contained 36 monthly partitions, and given that SQL Data Warehouse has 60 distributions, then the sales fact table should contain 60 million rows per month, or 2.1 billion rows when all months are populated. If a table contains fewer than the recommended minimum number of rows per partition, consider using fewer partitions in order to increase the number of rows per partition. For more information, see the </a:t>
            </a:r>
            <a:r>
              <a:rPr lang="en-US" sz="1200" b="0" i="0" u="sng" kern="1200">
                <a:solidFill>
                  <a:schemeClr val="tx1"/>
                </a:solidFill>
                <a:effectLst/>
                <a:latin typeface="+mn-lt"/>
                <a:ea typeface="+mn-ea"/>
                <a:cs typeface="+mn-cs"/>
                <a:hlinkClick r:id="rId3"/>
              </a:rPr>
              <a:t>Indexing</a:t>
            </a:r>
            <a:r>
              <a:rPr lang="en-US" sz="1200" b="0" i="0" kern="1200">
                <a:solidFill>
                  <a:schemeClr val="tx1"/>
                </a:solidFill>
                <a:effectLst/>
                <a:latin typeface="+mn-lt"/>
                <a:ea typeface="+mn-ea"/>
                <a:cs typeface="+mn-cs"/>
              </a:rPr>
              <a:t> article, which includes queries that can assess the quality of cluster columnstore indexes.</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Source: https://docs.microsoft.com/en-us/azure/sql-data-warehouse/sql-data-warehouse-tables-partition</a:t>
            </a: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7643852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a:effectLst/>
                <a:latin typeface="Segoe UI" panose="020B0502040204020203" pitchFamily="34" charset="0"/>
                <a:cs typeface="Segoe UI" panose="020B0502040204020203" pitchFamily="34" charset="0"/>
              </a:rPr>
              <a:t>Objective: </a:t>
            </a:r>
            <a:r>
              <a:rPr lang="en-US" sz="1000">
                <a:latin typeface="Segoe UI" panose="020B0502040204020203" pitchFamily="34" charset="0"/>
                <a:cs typeface="Segoe UI" panose="020B0502040204020203" pitchFamily="34" charset="0"/>
              </a:rPr>
              <a:t>Azure Active Directory authentication is a mechanism for connecting to Microsoft Azure SQL Database or Data Warehouse by using identities in Azure Active Directory. Azure SQL Database is used to refer to both SQL Database and SQL Data Warehouse in the para below.</a:t>
            </a:r>
          </a:p>
          <a:p>
            <a:endParaRPr lang="en-US" sz="1000">
              <a:latin typeface="Segoe UI" panose="020B0502040204020203" pitchFamily="34" charset="0"/>
              <a:cs typeface="Segoe UI" panose="020B0502040204020203" pitchFamily="34" charset="0"/>
            </a:endParaRPr>
          </a:p>
          <a:p>
            <a:r>
              <a:rPr lang="en-US" sz="1000" b="1">
                <a:effectLst/>
                <a:latin typeface="Segoe UI" panose="020B0502040204020203" pitchFamily="34" charset="0"/>
                <a:cs typeface="Segoe UI" panose="020B0502040204020203" pitchFamily="34" charset="0"/>
              </a:rPr>
              <a:t>Talking Points:</a:t>
            </a:r>
            <a:endParaRPr lang="en-US" sz="1000">
              <a:latin typeface="Segoe UI" panose="020B0502040204020203" pitchFamily="34" charset="0"/>
              <a:cs typeface="Segoe UI" panose="020B0502040204020203" pitchFamily="34" charset="0"/>
            </a:endParaRPr>
          </a:p>
          <a:p>
            <a:r>
              <a:rPr lang="en-US" sz="1000">
                <a:latin typeface="Segoe UI" panose="020B0502040204020203" pitchFamily="34" charset="0"/>
                <a:cs typeface="Segoe UI" panose="020B0502040204020203" pitchFamily="34" charset="0"/>
              </a:rPr>
              <a:t>With Azure Active Directory authentication, you can centrally manage the identities of database users and other Microsoft services in a single location. Central identity management provides a single place to manage Azure SQL Database users and simplifies permission management. Benefits include:</a:t>
            </a:r>
          </a:p>
          <a:p>
            <a:pPr marL="630262" lvl="1" indent="-173062">
              <a:spcBef>
                <a:spcPts val="404"/>
              </a:spcBef>
              <a:buFont typeface="Arial" panose="020B0604020202020204" pitchFamily="34" charset="0"/>
              <a:buChar char="•"/>
            </a:pPr>
            <a:r>
              <a:rPr lang="en-US" sz="1000">
                <a:latin typeface="Segoe UI" panose="020B0502040204020203" pitchFamily="34" charset="0"/>
                <a:cs typeface="Segoe UI" panose="020B0502040204020203" pitchFamily="34" charset="0"/>
              </a:rPr>
              <a:t>An alternative to SQL Server authentication.</a:t>
            </a:r>
          </a:p>
          <a:p>
            <a:pPr marL="630262" lvl="1" indent="-173062">
              <a:spcBef>
                <a:spcPts val="404"/>
              </a:spcBef>
              <a:buFont typeface="Arial" panose="020B0604020202020204" pitchFamily="34" charset="0"/>
              <a:buChar char="•"/>
            </a:pPr>
            <a:r>
              <a:rPr lang="en-US" sz="1000">
                <a:latin typeface="Segoe UI" panose="020B0502040204020203" pitchFamily="34" charset="0"/>
                <a:cs typeface="Segoe UI" panose="020B0502040204020203" pitchFamily="34" charset="0"/>
              </a:rPr>
              <a:t>Help in stopping the proliferation of user identities across database servers.</a:t>
            </a:r>
          </a:p>
          <a:p>
            <a:pPr marL="630262" lvl="1" indent="-173062">
              <a:spcBef>
                <a:spcPts val="404"/>
              </a:spcBef>
              <a:buFont typeface="Arial" panose="020B0604020202020204" pitchFamily="34" charset="0"/>
              <a:buChar char="•"/>
            </a:pPr>
            <a:r>
              <a:rPr lang="en-US" sz="1000">
                <a:latin typeface="Segoe UI" panose="020B0502040204020203" pitchFamily="34" charset="0"/>
                <a:cs typeface="Segoe UI" panose="020B0502040204020203" pitchFamily="34" charset="0"/>
              </a:rPr>
              <a:t>The ability to perform password rotation in a single place.</a:t>
            </a:r>
          </a:p>
          <a:p>
            <a:pPr marL="630262" lvl="1" indent="-173062">
              <a:spcBef>
                <a:spcPts val="404"/>
              </a:spcBef>
              <a:buFont typeface="Arial" panose="020B0604020202020204" pitchFamily="34" charset="0"/>
              <a:buChar char="•"/>
            </a:pPr>
            <a:r>
              <a:rPr lang="en-US" sz="1000">
                <a:latin typeface="Segoe UI" panose="020B0502040204020203" pitchFamily="34" charset="0"/>
                <a:cs typeface="Segoe UI" panose="020B0502040204020203" pitchFamily="34" charset="0"/>
              </a:rPr>
              <a:t>Management of database permissions by using external Azure Active Directory groups.</a:t>
            </a:r>
          </a:p>
          <a:p>
            <a:pPr marL="630262" lvl="1" indent="-173062">
              <a:spcBef>
                <a:spcPts val="404"/>
              </a:spcBef>
              <a:buFont typeface="Arial" panose="020B0604020202020204" pitchFamily="34" charset="0"/>
              <a:buChar char="•"/>
            </a:pPr>
            <a:r>
              <a:rPr lang="en-US" sz="1000">
                <a:latin typeface="Segoe UI" panose="020B0502040204020203" pitchFamily="34" charset="0"/>
                <a:cs typeface="Segoe UI" panose="020B0502040204020203" pitchFamily="34" charset="0"/>
              </a:rPr>
              <a:t>Elimination of the need to store passwords: it enables integrated Windows authentication and other forms of authentication supported by Azure Active Directory.</a:t>
            </a:r>
            <a:endParaRPr lang="en-US" sz="1000">
              <a:solidFill>
                <a:srgbClr val="000000"/>
              </a:solidFill>
              <a:latin typeface="Segoe UI" panose="020B0502040204020203" pitchFamily="34" charset="0"/>
              <a:cs typeface="Segoe UI" panose="020B0502040204020203" pitchFamily="34" charset="0"/>
            </a:endParaRPr>
          </a:p>
          <a:p>
            <a:pPr marL="171450" indent="-171450" defTabSz="922995">
              <a:buFont typeface="Arial" panose="020B0604020202020204" pitchFamily="34" charset="0"/>
              <a:buChar char="•"/>
              <a:defRPr/>
            </a:pPr>
            <a:r>
              <a:rPr lang="en-US" sz="1000">
                <a:latin typeface="Segoe UI" panose="020B0502040204020203" pitchFamily="34" charset="0"/>
                <a:cs typeface="Segoe UI" panose="020B0502040204020203" pitchFamily="34" charset="0"/>
              </a:rPr>
              <a:t>Azure Active Directory authentication uses contained database users to authenticate identities at the database level.</a:t>
            </a:r>
          </a:p>
          <a:p>
            <a:pPr marL="171450" indent="-171450" defTabSz="922995">
              <a:buFont typeface="Arial" panose="020B0604020202020204" pitchFamily="34" charset="0"/>
              <a:buChar char="•"/>
              <a:defRPr/>
            </a:pPr>
            <a:r>
              <a:rPr lang="en-US" sz="1000">
                <a:latin typeface="Segoe UI" panose="020B0502040204020203" pitchFamily="34" charset="0"/>
                <a:cs typeface="Segoe UI" panose="020B0502040204020203" pitchFamily="34" charset="0"/>
              </a:rPr>
              <a:t>Azure Active Directory members created in the managed domain or with a federated domain can be provisioned in Azure SQL Database.</a:t>
            </a:r>
          </a:p>
          <a:p>
            <a:pPr marL="171450" marR="0" lvl="0" indent="-171450" algn="l" defTabSz="922995"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a:latin typeface="Segoe UI" panose="020B0502040204020203" pitchFamily="34" charset="0"/>
                <a:cs typeface="Segoe UI" panose="020B0502040204020203" pitchFamily="34" charset="0"/>
              </a:rPr>
              <a:t>Two-factor authentication or other forms of interactive authentication are supported.</a:t>
            </a:r>
          </a:p>
          <a:p>
            <a:pPr marL="0" indent="0" defTabSz="922995">
              <a:buFont typeface="Arial" panose="020B0604020202020204" pitchFamily="34" charset="0"/>
              <a:buNone/>
              <a:defRPr/>
            </a:pPr>
            <a:endParaRPr lang="en-US" sz="1000">
              <a:latin typeface="Segoe UI" panose="020B0502040204020203" pitchFamily="34" charset="0"/>
              <a:cs typeface="Segoe UI" panose="020B0502040204020203" pitchFamily="34" charset="0"/>
            </a:endParaRPr>
          </a:p>
          <a:p>
            <a:pPr marL="171450" indent="-171450" defTabSz="922995">
              <a:buFont typeface="Arial" panose="020B0604020202020204" pitchFamily="34" charset="0"/>
              <a:buChar char="•"/>
              <a:defRPr/>
            </a:pPr>
            <a:r>
              <a:rPr lang="en-US" sz="1000">
                <a:latin typeface="Segoe UI" panose="020B0502040204020203" pitchFamily="34" charset="0"/>
                <a:cs typeface="Segoe UI" panose="020B0502040204020203" pitchFamily="34" charset="0"/>
              </a:rPr>
              <a:t>Limitations:</a:t>
            </a:r>
          </a:p>
          <a:p>
            <a:pPr marL="630262" lvl="1" indent="-173062" defTabSz="922995">
              <a:buFont typeface="Arial" panose="020B0604020202020204" pitchFamily="34" charset="0"/>
              <a:buChar char="•"/>
              <a:defRPr/>
            </a:pPr>
            <a:r>
              <a:rPr lang="en-US" sz="1000">
                <a:latin typeface="Segoe UI" panose="020B0502040204020203" pitchFamily="34" charset="0"/>
                <a:cs typeface="Segoe UI" panose="020B0502040204020203" pitchFamily="34" charset="0"/>
              </a:rPr>
              <a:t>Microsoft accounts (for example outlook.com, hotmail.com, live.com) or other guest accounts (for example gmail.com, yahoo.com) are not supported.</a:t>
            </a:r>
            <a:endParaRPr lang="en-US" sz="1000">
              <a:solidFill>
                <a:srgbClr val="000000"/>
              </a:solidFill>
              <a:latin typeface="Segoe UI" panose="020B0502040204020203" pitchFamily="34" charset="0"/>
              <a:cs typeface="Segoe UI" panose="020B0502040204020203" pitchFamily="34" charset="0"/>
            </a:endParaRPr>
          </a:p>
          <a:p>
            <a:pPr marL="630262" lvl="1" indent="-173062">
              <a:buFont typeface="Arial" panose="020B0604020202020204" pitchFamily="34" charset="0"/>
              <a:buChar char="•"/>
            </a:pPr>
            <a:r>
              <a:rPr lang="en-US" sz="1000">
                <a:latin typeface="Segoe UI" panose="020B0502040204020203" pitchFamily="34" charset="0"/>
                <a:cs typeface="Segoe UI" panose="020B0502040204020203" pitchFamily="34" charset="0"/>
              </a:rPr>
              <a:t>Only one Azure Active Directory administrator (a user or group) can be configured for an Azure SQL Database at any time.</a:t>
            </a:r>
          </a:p>
          <a:p>
            <a:pPr marL="630262" lvl="1" indent="-173062">
              <a:buFont typeface="Arial" panose="020B0604020202020204" pitchFamily="34" charset="0"/>
              <a:buChar char="•"/>
            </a:pPr>
            <a:r>
              <a:rPr lang="en-US" sz="1000">
                <a:latin typeface="Segoe UI" panose="020B0502040204020203" pitchFamily="34" charset="0"/>
                <a:cs typeface="Segoe UI" panose="020B0502040204020203" pitchFamily="34" charset="0"/>
              </a:rPr>
              <a:t>Only an Azure Active Directory administrator can initially connect to the Azure SQL Database by using an Azure Active Directory account. The Azure Active Directory administrator can configure subsequent Azure Active Directory database users.</a:t>
            </a:r>
          </a:p>
          <a:p>
            <a:pPr marL="630262" lvl="1" indent="-173062">
              <a:buFont typeface="Arial" panose="020B0604020202020204" pitchFamily="34" charset="0"/>
              <a:buChar char="•"/>
            </a:pPr>
            <a:r>
              <a:rPr lang="en-US" sz="1000">
                <a:latin typeface="Segoe UI" panose="020B0502040204020203" pitchFamily="34" charset="0"/>
                <a:cs typeface="Segoe UI" panose="020B0502040204020203" pitchFamily="34" charset="0"/>
              </a:rPr>
              <a:t>Some tools, like business intelligence (BI) and Microsoft Office Excel, are not supported.</a:t>
            </a:r>
          </a:p>
          <a:p>
            <a:pPr marL="630262" lvl="1" indent="-173062">
              <a:buFont typeface="Arial" panose="020B0604020202020204" pitchFamily="34" charset="0"/>
              <a:buChar char="•"/>
            </a:pPr>
            <a:r>
              <a:rPr lang="en-US" sz="1000">
                <a:latin typeface="Segoe UI" panose="020B0502040204020203" pitchFamily="34" charset="0"/>
                <a:cs typeface="Segoe UI" panose="020B0502040204020203" pitchFamily="34" charset="0"/>
              </a:rPr>
              <a:t>Azure Active Directory authentication is supported by .NET Framework Data Provider for SQL Server (at least version in .NET Framework version 4.6). </a:t>
            </a:r>
          </a:p>
          <a:p>
            <a:pPr marL="1087462" lvl="2" indent="-173062">
              <a:buFont typeface="Arial" panose="020B0604020202020204" pitchFamily="34" charset="0"/>
              <a:buChar char="•"/>
            </a:pPr>
            <a:r>
              <a:rPr lang="en-US" sz="1000">
                <a:latin typeface="Segoe UI" panose="020B0502040204020203" pitchFamily="34" charset="0"/>
                <a:cs typeface="Segoe UI" panose="020B0502040204020203" pitchFamily="34" charset="0"/>
              </a:rPr>
              <a:t>Therefore SQL Server Management Studio (available with SQL Server 2016) and data-tier applications (DAC and .</a:t>
            </a:r>
            <a:r>
              <a:rPr lang="en-US" sz="1000" err="1">
                <a:latin typeface="Segoe UI" panose="020B0502040204020203" pitchFamily="34" charset="0"/>
                <a:cs typeface="Segoe UI" panose="020B0502040204020203" pitchFamily="34" charset="0"/>
              </a:rPr>
              <a:t>bacpac</a:t>
            </a:r>
            <a:r>
              <a:rPr lang="en-US" sz="1000">
                <a:latin typeface="Segoe UI" panose="020B0502040204020203" pitchFamily="34" charset="0"/>
                <a:cs typeface="Segoe UI" panose="020B0502040204020203" pitchFamily="34" charset="0"/>
              </a:rPr>
              <a:t>) can connect. </a:t>
            </a:r>
          </a:p>
          <a:p>
            <a:pPr marL="1087462" lvl="2" indent="-173062">
              <a:buFont typeface="Arial" panose="020B0604020202020204" pitchFamily="34" charset="0"/>
              <a:buChar char="•"/>
            </a:pPr>
            <a:r>
              <a:rPr lang="en-NZ" sz="1200" b="0" i="0" kern="1200">
                <a:solidFill>
                  <a:schemeClr val="tx1"/>
                </a:solidFill>
                <a:effectLst/>
                <a:latin typeface="+mn-lt"/>
                <a:ea typeface="+mn-ea"/>
                <a:cs typeface="+mn-cs"/>
                <a:hlinkClick r:id="rId3"/>
              </a:rPr>
              <a:t>ODBC version 13.1</a:t>
            </a:r>
            <a:r>
              <a:rPr lang="en-NZ" sz="1200" b="0" i="0" kern="1200">
                <a:solidFill>
                  <a:schemeClr val="tx1"/>
                </a:solidFill>
                <a:effectLst/>
                <a:latin typeface="+mn-lt"/>
                <a:ea typeface="+mn-ea"/>
                <a:cs typeface="+mn-cs"/>
              </a:rPr>
              <a:t> supports Azure Active Directory authentication</a:t>
            </a:r>
          </a:p>
          <a:p>
            <a:pPr marL="1087462" lvl="2" indent="-173062">
              <a:buFont typeface="Arial" panose="020B0604020202020204" pitchFamily="34" charset="0"/>
              <a:buChar char="•"/>
            </a:pPr>
            <a:r>
              <a:rPr lang="en-US" sz="1000">
                <a:latin typeface="Segoe UI" panose="020B0502040204020203" pitchFamily="34" charset="0"/>
                <a:cs typeface="Segoe UI" panose="020B0502040204020203" pitchFamily="34" charset="0"/>
              </a:rPr>
              <a:t>The sqlcmd.exe </a:t>
            </a:r>
            <a:r>
              <a:rPr lang="en-US" sz="1200" b="0" i="0" kern="1200">
                <a:solidFill>
                  <a:schemeClr val="tx1"/>
                </a:solidFill>
                <a:effectLst/>
                <a:latin typeface="+mn-lt"/>
                <a:ea typeface="+mn-ea"/>
                <a:cs typeface="+mn-cs"/>
              </a:rPr>
              <a:t>supports Azure Active Directory authentication beginning with version 13.1</a:t>
            </a:r>
          </a:p>
          <a:p>
            <a:pPr marL="1087462" marR="0" lvl="2" indent="-173062"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err="1">
                <a:solidFill>
                  <a:schemeClr val="tx1"/>
                </a:solidFill>
                <a:effectLst/>
                <a:latin typeface="+mn-lt"/>
                <a:ea typeface="+mn-ea"/>
                <a:cs typeface="+mn-cs"/>
              </a:rPr>
              <a:t>PolyBase</a:t>
            </a:r>
            <a:r>
              <a:rPr lang="en-US" sz="1200" b="0" i="0" kern="1200">
                <a:solidFill>
                  <a:schemeClr val="tx1"/>
                </a:solidFill>
                <a:effectLst/>
                <a:latin typeface="+mn-lt"/>
                <a:ea typeface="+mn-ea"/>
                <a:cs typeface="+mn-cs"/>
              </a:rPr>
              <a:t> cannot authenticate by using Azure AD authentication.</a:t>
            </a:r>
          </a:p>
          <a:p>
            <a:pPr marL="1087462" lvl="2" indent="-173062">
              <a:buFont typeface="Arial" panose="020B0604020202020204" pitchFamily="34" charset="0"/>
              <a:buChar char="•"/>
            </a:pPr>
            <a:r>
              <a:rPr lang="en-US" sz="1200" b="0" i="0" u="none" strike="noStrike" kern="1200">
                <a:solidFill>
                  <a:schemeClr val="tx1"/>
                </a:solidFill>
                <a:effectLst/>
                <a:latin typeface="+mn-lt"/>
                <a:ea typeface="+mn-ea"/>
                <a:cs typeface="+mn-cs"/>
                <a:hlinkClick r:id="rId4"/>
              </a:rPr>
              <a:t>Microsoft JDBC Driver 6.0 for SQL Server</a:t>
            </a:r>
            <a:r>
              <a:rPr lang="en-US" sz="1200" b="0" i="0" kern="1200">
                <a:solidFill>
                  <a:schemeClr val="tx1"/>
                </a:solidFill>
                <a:effectLst/>
                <a:latin typeface="+mn-lt"/>
                <a:ea typeface="+mn-ea"/>
                <a:cs typeface="+mn-cs"/>
              </a:rPr>
              <a:t> supports Azure AD authentication.</a:t>
            </a:r>
          </a:p>
          <a:p>
            <a:pPr marL="457200" lvl="1" indent="0">
              <a:buFont typeface="Arial" panose="020B0604020202020204" pitchFamily="34" charset="0"/>
              <a:buNone/>
            </a:pPr>
            <a:endParaRPr lang="en-US" sz="1000">
              <a:latin typeface="Segoe UI" panose="020B0502040204020203" pitchFamily="34" charset="0"/>
              <a:cs typeface="Segoe UI" panose="020B0502040204020203" pitchFamily="34" charset="0"/>
            </a:endParaRPr>
          </a:p>
          <a:p>
            <a:pPr marL="0" lvl="0" indent="0">
              <a:buFont typeface="Arial" panose="020B0604020202020204" pitchFamily="34" charset="0"/>
              <a:buNone/>
            </a:pPr>
            <a:r>
              <a:rPr lang="en-US" sz="1000">
                <a:latin typeface="Segoe UI" panose="020B0502040204020203" pitchFamily="34" charset="0"/>
                <a:cs typeface="Segoe UI" panose="020B0502040204020203" pitchFamily="34" charset="0"/>
              </a:rPr>
              <a:t>https://docs.microsoft.com/en-us/azure/sql-database/sql-database-aad-authentication</a:t>
            </a:r>
          </a:p>
          <a:p>
            <a:pPr marL="0" lvl="0" indent="0">
              <a:buFont typeface="Arial" panose="020B0604020202020204" pitchFamily="34" charset="0"/>
              <a:buNone/>
            </a:pPr>
            <a:endParaRPr lang="en-US" sz="1000">
              <a:latin typeface="Segoe UI" panose="020B0502040204020203" pitchFamily="34" charset="0"/>
              <a:cs typeface="Segoe UI" panose="020B0502040204020203" pitchFamily="34" charset="0"/>
            </a:endParaRPr>
          </a:p>
          <a:p>
            <a:pPr marL="0" lvl="0" indent="0">
              <a:buFont typeface="Arial" panose="020B0604020202020204" pitchFamily="34" charset="0"/>
              <a:buNone/>
            </a:pPr>
            <a:r>
              <a:rPr lang="en-US" sz="1000">
                <a:latin typeface="Segoe UI" panose="020B0502040204020203" pitchFamily="34" charset="0"/>
                <a:cs typeface="Segoe UI" panose="020B0502040204020203" pitchFamily="34" charset="0"/>
              </a:rPr>
              <a:t>MFA related:</a:t>
            </a:r>
          </a:p>
          <a:p>
            <a:pPr marL="0" lvl="0" indent="0">
              <a:buFont typeface="Arial" panose="020B0604020202020204" pitchFamily="34" charset="0"/>
              <a:buNone/>
            </a:pPr>
            <a:r>
              <a:rPr lang="en-US" sz="1000">
                <a:latin typeface="Segoe UI" panose="020B0502040204020203" pitchFamily="34" charset="0"/>
                <a:cs typeface="Segoe UI" panose="020B0502040204020203" pitchFamily="34" charset="0"/>
              </a:rPr>
              <a:t>https://docs.microsoft.com/en-us/azure/sql-database/sql-database-ssms-mfa-authentication?toc=/azure/sql-data-warehouse/toc.json</a:t>
            </a:r>
          </a:p>
          <a:p>
            <a:pPr marL="0" lvl="0" indent="0">
              <a:buFont typeface="Arial" panose="020B0604020202020204" pitchFamily="34" charset="0"/>
              <a:buNone/>
            </a:pPr>
            <a:r>
              <a:rPr lang="en-US" sz="1000">
                <a:latin typeface="Segoe UI" panose="020B0502040204020203" pitchFamily="34" charset="0"/>
                <a:cs typeface="Segoe UI" panose="020B0502040204020203" pitchFamily="34" charset="0"/>
              </a:rPr>
              <a:t>https://docs.microsoft.com/en-us/sql/ssdt/azure-active-directory?view=azuresqldb-current</a:t>
            </a:r>
          </a:p>
          <a:p>
            <a:pPr marL="0" lvl="0" indent="0">
              <a:buFont typeface="Arial" panose="020B0604020202020204" pitchFamily="34" charset="0"/>
              <a:buNone/>
            </a:pPr>
            <a:r>
              <a:rPr lang="en-US" sz="1000">
                <a:latin typeface="Segoe UI" panose="020B0502040204020203" pitchFamily="34" charset="0"/>
                <a:cs typeface="Segoe UI" panose="020B0502040204020203" pitchFamily="34" charset="0"/>
              </a:rPr>
              <a:t>https://docs.microsoft.com/en-us/sql/tools/sqlcmd-utility?view=sql-server-2017</a:t>
            </a:r>
          </a:p>
          <a:p>
            <a:pPr marL="0" lvl="0" indent="0">
              <a:buFont typeface="Arial" panose="020B0604020202020204" pitchFamily="34" charset="0"/>
              <a:buNone/>
            </a:pPr>
            <a:r>
              <a:rPr lang="en-US" sz="1000">
                <a:latin typeface="Segoe UI" panose="020B0502040204020203" pitchFamily="34" charset="0"/>
                <a:cs typeface="Segoe UI" panose="020B0502040204020203" pitchFamily="34" charset="0"/>
              </a:rPr>
              <a:t>https://docs.microsoft.com/en-us/sql/tools/bcp-utility?view=sql-server-2017</a:t>
            </a:r>
          </a:p>
          <a:p>
            <a:pPr marL="0" lvl="0" indent="0">
              <a:buFont typeface="Arial" panose="020B0604020202020204" pitchFamily="34" charset="0"/>
              <a:buNone/>
            </a:pPr>
            <a:endParaRPr lang="en-US" sz="100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85</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1600048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b="1">
                <a:effectLst/>
                <a:latin typeface="Segoe UI" panose="020B0502040204020203" pitchFamily="34" charset="0"/>
                <a:cs typeface="Segoe UI" panose="020B0502040204020203" pitchFamily="34" charset="0"/>
              </a:rPr>
              <a:t>Objective: </a:t>
            </a:r>
            <a:r>
              <a:rPr lang="en-US" sz="1000">
                <a:latin typeface="Segoe UI" panose="020B0502040204020203" pitchFamily="34" charset="0"/>
                <a:cs typeface="Segoe UI" panose="020B0502040204020203" pitchFamily="34" charset="0"/>
              </a:rPr>
              <a:t>Trust architecture between</a:t>
            </a:r>
            <a:r>
              <a:rPr lang="en-US" sz="1000" baseline="0">
                <a:latin typeface="Segoe UI" panose="020B0502040204020203" pitchFamily="34" charset="0"/>
                <a:cs typeface="Segoe UI" panose="020B0502040204020203" pitchFamily="34" charset="0"/>
              </a:rPr>
              <a:t> </a:t>
            </a:r>
            <a:r>
              <a:rPr kumimoji="0" lang="en-US" sz="1000" b="0" i="0" u="none" strike="noStrike" kern="0" cap="none" spc="0" normalizeH="0" baseline="0" noProof="0">
                <a:ln>
                  <a:noFill/>
                </a:ln>
                <a:effectLst/>
                <a:uLnTx/>
                <a:uFillTx/>
                <a:latin typeface="Segoe UI" panose="020B0502040204020203" pitchFamily="34" charset="0"/>
                <a:cs typeface="Segoe UI" panose="020B0502040204020203" pitchFamily="34" charset="0"/>
              </a:rPr>
              <a:t>Azure Active Directory and Azure Synapse Analytics</a:t>
            </a:r>
          </a:p>
          <a:p>
            <a:endParaRPr lang="en-US" sz="1000">
              <a:latin typeface="Segoe UI" panose="020B0502040204020203" pitchFamily="34" charset="0"/>
              <a:cs typeface="Segoe UI" panose="020B0502040204020203" pitchFamily="34" charset="0"/>
            </a:endParaRPr>
          </a:p>
          <a:p>
            <a:r>
              <a:rPr lang="en-US" sz="1000" b="1">
                <a:effectLst/>
                <a:latin typeface="Segoe UI" panose="020B0502040204020203" pitchFamily="34" charset="0"/>
                <a:cs typeface="Segoe UI" panose="020B0502040204020203" pitchFamily="34" charset="0"/>
              </a:rPr>
              <a:t>Talking Points:</a:t>
            </a:r>
            <a:endParaRPr lang="en-US" sz="1000">
              <a:latin typeface="Segoe UI" panose="020B0502040204020203" pitchFamily="34" charset="0"/>
              <a:cs typeface="Segoe UI" panose="020B0502040204020203" pitchFamily="34" charset="0"/>
            </a:endParaRPr>
          </a:p>
          <a:p>
            <a:pPr marL="171450" indent="-171450">
              <a:buFont typeface="Arial" panose="020B0604020202020204" pitchFamily="34" charset="0"/>
              <a:buChar char="•"/>
            </a:pPr>
            <a:r>
              <a:rPr lang="en-US" sz="1000" b="0" i="0" kern="1200">
                <a:effectLst/>
                <a:latin typeface="Segoe UI" panose="020B0502040204020203" pitchFamily="34" charset="0"/>
                <a:cs typeface="Segoe UI" panose="020B0502040204020203" pitchFamily="34" charset="0"/>
              </a:rPr>
              <a:t>Azure Active Directory authentication is a mechanism of connecting to Microsoft Azure SQL Data Warehouse by using identities in Azure Active Directory (Azure AD). With Azure Active Directory authentication you can centrally manage the identities of database users and other Microsoft services in one central location. Central ID management provides a single place to manage database users and simplifies permission management. Benefits include the following:</a:t>
            </a:r>
          </a:p>
          <a:p>
            <a:pPr marL="628650" lvl="1" indent="-171450">
              <a:buFont typeface="Arial" panose="020B0604020202020204" pitchFamily="34" charset="0"/>
              <a:buChar char="•"/>
            </a:pPr>
            <a:r>
              <a:rPr lang="en-US" sz="1000" b="0" i="0" kern="1200">
                <a:effectLst/>
                <a:latin typeface="Segoe UI" panose="020B0502040204020203" pitchFamily="34" charset="0"/>
                <a:cs typeface="Segoe UI" panose="020B0502040204020203" pitchFamily="34" charset="0"/>
              </a:rPr>
              <a:t>It provides an alternative to SQL authentication.</a:t>
            </a:r>
          </a:p>
          <a:p>
            <a:pPr marL="628650" lvl="1" indent="-171450">
              <a:buFont typeface="Arial" panose="020B0604020202020204" pitchFamily="34" charset="0"/>
              <a:buChar char="•"/>
            </a:pPr>
            <a:r>
              <a:rPr lang="en-US" sz="1000" b="0" i="0" kern="1200">
                <a:effectLst/>
                <a:latin typeface="Segoe UI" panose="020B0502040204020203" pitchFamily="34" charset="0"/>
                <a:cs typeface="Segoe UI" panose="020B0502040204020203" pitchFamily="34" charset="0"/>
              </a:rPr>
              <a:t>Helps stop the proliferation of user identities across database servers.</a:t>
            </a:r>
          </a:p>
          <a:p>
            <a:pPr marL="628650" lvl="1" indent="-171450">
              <a:buFont typeface="Arial" panose="020B0604020202020204" pitchFamily="34" charset="0"/>
              <a:buChar char="•"/>
            </a:pPr>
            <a:r>
              <a:rPr lang="en-US" sz="1000" b="0" i="0" kern="1200">
                <a:effectLst/>
                <a:latin typeface="Segoe UI" panose="020B0502040204020203" pitchFamily="34" charset="0"/>
                <a:cs typeface="Segoe UI" panose="020B0502040204020203" pitchFamily="34" charset="0"/>
              </a:rPr>
              <a:t>Allows password rotation in a single place</a:t>
            </a:r>
          </a:p>
          <a:p>
            <a:pPr marL="628650" lvl="1" indent="-171450">
              <a:buFont typeface="Arial" panose="020B0604020202020204" pitchFamily="34" charset="0"/>
              <a:buChar char="•"/>
            </a:pPr>
            <a:r>
              <a:rPr lang="en-US" sz="1000" b="0" i="0" kern="1200">
                <a:effectLst/>
                <a:latin typeface="Segoe UI" panose="020B0502040204020203" pitchFamily="34" charset="0"/>
                <a:cs typeface="Segoe UI" panose="020B0502040204020203" pitchFamily="34" charset="0"/>
              </a:rPr>
              <a:t>Customers can manage database permissions using external (AAD) groups.</a:t>
            </a:r>
          </a:p>
          <a:p>
            <a:pPr marL="628650" lvl="1" indent="-171450">
              <a:buFont typeface="Arial" panose="020B0604020202020204" pitchFamily="34" charset="0"/>
              <a:buChar char="•"/>
            </a:pPr>
            <a:r>
              <a:rPr lang="en-US" sz="1000" b="0" i="0" kern="1200">
                <a:effectLst/>
                <a:latin typeface="Segoe UI" panose="020B0502040204020203" pitchFamily="34" charset="0"/>
                <a:cs typeface="Segoe UI" panose="020B0502040204020203" pitchFamily="34" charset="0"/>
              </a:rPr>
              <a:t>It can eliminate storing passwords by enabling integrated Windows authentication and other forms of authentication supported by Azure Active Directory.</a:t>
            </a:r>
          </a:p>
          <a:p>
            <a:pPr marL="628650" lvl="1" indent="-171450">
              <a:buFont typeface="Arial" panose="020B0604020202020204" pitchFamily="34" charset="0"/>
              <a:buChar char="•"/>
            </a:pPr>
            <a:r>
              <a:rPr lang="en-US" sz="1000" b="0" i="0" kern="1200">
                <a:effectLst/>
                <a:latin typeface="Segoe UI" panose="020B0502040204020203" pitchFamily="34" charset="0"/>
                <a:cs typeface="Segoe UI" panose="020B0502040204020203" pitchFamily="34" charset="0"/>
              </a:rPr>
              <a:t>Azure Active Directory authentication uses contained database users to authenticate identities at the database level.</a:t>
            </a:r>
          </a:p>
          <a:p>
            <a:pPr marL="628650" lvl="1" indent="-171450">
              <a:buFont typeface="Arial" panose="020B0604020202020204" pitchFamily="34" charset="0"/>
              <a:buChar char="•"/>
            </a:pPr>
            <a:r>
              <a:rPr lang="en-US" sz="1000" b="0" i="0" kern="1200">
                <a:effectLst/>
                <a:latin typeface="Segoe UI" panose="020B0502040204020203" pitchFamily="34" charset="0"/>
                <a:cs typeface="Segoe UI" panose="020B0502040204020203" pitchFamily="34" charset="0"/>
              </a:rPr>
              <a:t>Azure Active Directory supports token-based authentication for applications token-based authentication for applications connecting to SQL Database.</a:t>
            </a:r>
          </a:p>
          <a:p>
            <a:endParaRPr lang="en-US" sz="1000" b="0" i="0" kern="1200">
              <a:effectLst/>
              <a:latin typeface="Segoe UI" panose="020B0502040204020203" pitchFamily="34" charset="0"/>
              <a:cs typeface="Segoe UI" panose="020B0502040204020203" pitchFamily="34" charset="0"/>
            </a:endParaRPr>
          </a:p>
          <a:p>
            <a:r>
              <a:rPr lang="en-US" sz="1000" b="0" i="0" kern="1200">
                <a:effectLst/>
                <a:latin typeface="Segoe UI" panose="020B0502040204020203" pitchFamily="34" charset="0"/>
                <a:cs typeface="Segoe UI" panose="020B0502040204020203" pitchFamily="34" charset="0"/>
              </a:rPr>
              <a:t>Source: </a:t>
            </a:r>
            <a:r>
              <a:rPr lang="en-US" sz="1200" kern="1200">
                <a:solidFill>
                  <a:schemeClr val="tx1"/>
                </a:solidFill>
                <a:latin typeface="+mn-lt"/>
                <a:ea typeface="+mn-ea"/>
                <a:cs typeface="+mn-cs"/>
              </a:rPr>
              <a:t>https://docs.microsoft.com/en-us/azure/sql-database/sql-database-aad-authentication</a:t>
            </a:r>
          </a:p>
          <a:p>
            <a:endParaRPr lang="en-US" sz="1000" b="0" i="0" kern="1200">
              <a:effectLst/>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86</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7475063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kern="1200">
              <a:solidFill>
                <a:schemeClr val="tx1"/>
              </a:solidFill>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87</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3653173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hlinkClick r:id="rId3"/>
              </a:rPr>
              <a:t>Synapse RBAC roles - Azure Synapse Analytics | Microsoft Docs</a:t>
            </a:r>
            <a:endParaRPr lang="en-US" sz="1000" kern="1200" dirty="0">
              <a:solidFill>
                <a:schemeClr val="tx1"/>
              </a:solidFill>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89</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9171981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7E65352-95B5-4433-84FB-24BF035F4B44}" type="slidenum">
              <a:rPr lang="en-US" smtClean="0"/>
              <a:t>90</a:t>
            </a:fld>
            <a:endParaRPr lang="en-US"/>
          </a:p>
        </p:txBody>
      </p:sp>
    </p:spTree>
    <p:extLst>
      <p:ext uri="{BB962C8B-B14F-4D97-AF65-F5344CB8AC3E}">
        <p14:creationId xmlns:p14="http://schemas.microsoft.com/office/powerpoint/2010/main" val="190921260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Azure SQL Data Warehouse (SQL DW) has industry-leading security capabilities with defense in-depth security model.</a:t>
            </a:r>
          </a:p>
          <a:p>
            <a:r>
              <a:rPr lang="en-US"/>
              <a:t>- Azure SQL Data Warehouse is built on top of SQL Server engine that’s proven to be great for the last 25 years! </a:t>
            </a:r>
          </a:p>
          <a:p>
            <a:r>
              <a:rPr lang="en-US"/>
              <a:t>- Also Azure SQL Data Warehouse shares infrastructure that Azure SQL Database is built upon.</a:t>
            </a:r>
          </a:p>
          <a:p>
            <a:pPr marL="171450" indent="-171450">
              <a:buFontTx/>
              <a:buChar char="-"/>
            </a:pPr>
            <a:r>
              <a:rPr lang="en-US" b="0"/>
              <a:t>Based on your feedback and what’s critical for you, w</a:t>
            </a:r>
            <a:r>
              <a:rPr lang="en-US"/>
              <a:t>e’ve been enabling various security capabilities with Azure SQL Data Warehouse that you may be already familiar with SQL Server and Azure SQL Database.</a:t>
            </a:r>
          </a:p>
          <a:p>
            <a:pPr marL="171450" indent="-171450">
              <a:buFontTx/>
              <a:buChar char="-"/>
            </a:pPr>
            <a:r>
              <a:rPr lang="en-US"/>
              <a:t>Diagram on this slide shows various security layers that enable you to solve critical security challenges.</a:t>
            </a:r>
          </a:p>
          <a:p>
            <a:r>
              <a:rPr lang="en-US"/>
              <a:t>- To add, Azure SQL has more compliance certifications than any other cloud provider and also meets GDPR regulations.</a:t>
            </a:r>
          </a:p>
          <a:p>
            <a:endParaRPr lang="en-US"/>
          </a:p>
        </p:txBody>
      </p:sp>
      <p:sp>
        <p:nvSpPr>
          <p:cNvPr id="4" name="Slide Number Placeholder 3"/>
          <p:cNvSpPr>
            <a:spLocks noGrp="1"/>
          </p:cNvSpPr>
          <p:nvPr>
            <p:ph type="sldNum" sz="quarter" idx="5"/>
          </p:nvPr>
        </p:nvSpPr>
        <p:spPr/>
        <p:txBody>
          <a:bodyPr/>
          <a:lstStyle/>
          <a:p>
            <a:fld id="{67E65352-95B5-4433-84FB-24BF035F4B44}" type="slidenum">
              <a:rPr lang="en-US" smtClean="0"/>
              <a:t>91</a:t>
            </a:fld>
            <a:endParaRPr lang="en-US"/>
          </a:p>
        </p:txBody>
      </p:sp>
    </p:spTree>
    <p:extLst>
      <p:ext uri="{BB962C8B-B14F-4D97-AF65-F5344CB8AC3E}">
        <p14:creationId xmlns:p14="http://schemas.microsoft.com/office/powerpoint/2010/main" val="20400887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F022759B-88B4-4CDE-A358-D8323665D5F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94822384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744538"/>
            <a:ext cx="6616700" cy="3722687"/>
          </a:xfrm>
          <a:prstGeom prst="rect">
            <a:avLst/>
          </a:prstGeom>
        </p:spPr>
      </p:sp>
      <p:sp>
        <p:nvSpPr>
          <p:cNvPr id="3" name="Notes Placeholder 2"/>
          <p:cNvSpPr>
            <a:spLocks noGrp="1"/>
          </p:cNvSpPr>
          <p:nvPr>
            <p:ph type="body" idx="1"/>
          </p:nvPr>
        </p:nvSpPr>
        <p:spPr>
          <a:xfrm>
            <a:off x="679768" y="4715907"/>
            <a:ext cx="5438140" cy="4467701"/>
          </a:xfrm>
          <a:prstGeom prst="rect">
            <a:avLst/>
          </a:prstGeom>
        </p:spPr>
        <p:txBody>
          <a:bodyPr>
            <a:normAutofit/>
          </a:bodyPr>
          <a:lstStyle/>
          <a:p>
            <a:pPr marL="0" marR="0" lvl="2" indent="0" algn="l" defTabSz="621720" rtl="0" eaLnBrk="1" fontAlgn="auto" latinLnBrk="0" hangingPunct="1">
              <a:lnSpc>
                <a:spcPct val="90000"/>
              </a:lnSpc>
              <a:spcBef>
                <a:spcPts val="600"/>
              </a:spcBef>
              <a:spcAft>
                <a:spcPts val="600"/>
              </a:spcAft>
              <a:buClrTx/>
              <a:buSzTx/>
              <a:buFont typeface="Wingdings" panose="05000000000000000000" pitchFamily="2" charset="2"/>
              <a:buNone/>
              <a:tabLst/>
              <a:defRPr/>
            </a:pPr>
            <a:r>
              <a:rPr lang="en-US" sz="900" b="0" kern="1200">
                <a:solidFill>
                  <a:schemeClr val="tx1"/>
                </a:solidFill>
                <a:effectLst/>
                <a:latin typeface="Segoe UI Light" pitchFamily="34" charset="0"/>
                <a:ea typeface="+mn-ea"/>
                <a:cs typeface="+mn-cs"/>
              </a:rPr>
              <a:t>SQL Auditing logs </a:t>
            </a:r>
            <a:r>
              <a:rPr lang="en-US" sz="900" b="1" kern="1200">
                <a:solidFill>
                  <a:schemeClr val="tx1"/>
                </a:solidFill>
                <a:effectLst/>
                <a:latin typeface="Segoe UI Light" pitchFamily="34" charset="0"/>
                <a:ea typeface="+mn-ea"/>
                <a:cs typeface="+mn-cs"/>
              </a:rPr>
              <a:t>can now be</a:t>
            </a:r>
            <a:r>
              <a:rPr lang="en-US" sz="900" kern="1200">
                <a:solidFill>
                  <a:schemeClr val="tx1"/>
                </a:solidFill>
                <a:effectLst/>
                <a:latin typeface="Segoe UI Light" pitchFamily="34" charset="0"/>
                <a:ea typeface="+mn-ea"/>
                <a:cs typeface="+mn-cs"/>
              </a:rPr>
              <a:t> </a:t>
            </a:r>
            <a:r>
              <a:rPr lang="en-US" sz="900" b="1" kern="1200">
                <a:solidFill>
                  <a:schemeClr val="tx1"/>
                </a:solidFill>
                <a:effectLst/>
                <a:latin typeface="Segoe UI Light" pitchFamily="34" charset="0"/>
                <a:ea typeface="+mn-ea"/>
                <a:cs typeface="+mn-cs"/>
              </a:rPr>
              <a:t>written</a:t>
            </a:r>
            <a:r>
              <a:rPr lang="en-US" sz="900" kern="1200">
                <a:solidFill>
                  <a:schemeClr val="tx1"/>
                </a:solidFill>
                <a:effectLst/>
                <a:latin typeface="Segoe UI Light" pitchFamily="34" charset="0"/>
                <a:ea typeface="+mn-ea"/>
                <a:cs typeface="+mn-cs"/>
              </a:rPr>
              <a:t> directly to </a:t>
            </a:r>
            <a:r>
              <a:rPr lang="en-US" sz="900" b="1" kern="1200">
                <a:solidFill>
                  <a:schemeClr val="tx1"/>
                </a:solidFill>
                <a:effectLst/>
                <a:latin typeface="Segoe UI Light" pitchFamily="34" charset="0"/>
                <a:ea typeface="+mn-ea"/>
                <a:cs typeface="+mn-cs"/>
              </a:rPr>
              <a:t>Azure Log Analytics </a:t>
            </a:r>
            <a:r>
              <a:rPr lang="en-US" sz="900" kern="1200">
                <a:solidFill>
                  <a:schemeClr val="tx1"/>
                </a:solidFill>
                <a:effectLst/>
                <a:latin typeface="Segoe UI Light" pitchFamily="34" charset="0"/>
                <a:ea typeface="+mn-ea"/>
                <a:cs typeface="+mn-cs"/>
              </a:rPr>
              <a:t>or </a:t>
            </a:r>
            <a:r>
              <a:rPr lang="en-US" sz="900" b="1" kern="1200">
                <a:solidFill>
                  <a:schemeClr val="tx1"/>
                </a:solidFill>
                <a:effectLst/>
                <a:latin typeface="Segoe UI Light" pitchFamily="34" charset="0"/>
                <a:ea typeface="+mn-ea"/>
                <a:cs typeface="+mn-cs"/>
              </a:rPr>
              <a:t>Azure Event Hubs</a:t>
            </a:r>
            <a:r>
              <a:rPr lang="en-US" sz="900" kern="1200">
                <a:solidFill>
                  <a:schemeClr val="tx1"/>
                </a:solidFill>
                <a:effectLst/>
                <a:latin typeface="Segoe UI Light" pitchFamily="34" charset="0"/>
                <a:ea typeface="+mn-ea"/>
                <a:cs typeface="+mn-cs"/>
              </a:rPr>
              <a:t>.</a:t>
            </a:r>
          </a:p>
          <a:p>
            <a:pPr marL="0" marR="0" lvl="2" indent="0" algn="l" defTabSz="621720" rtl="0" eaLnBrk="1" fontAlgn="auto" latinLnBrk="0" hangingPunct="1">
              <a:lnSpc>
                <a:spcPct val="90000"/>
              </a:lnSpc>
              <a:spcBef>
                <a:spcPts val="600"/>
              </a:spcBef>
              <a:spcAft>
                <a:spcPts val="600"/>
              </a:spcAft>
              <a:buClrTx/>
              <a:buSzTx/>
              <a:buFont typeface="Wingdings" panose="05000000000000000000" pitchFamily="2" charset="2"/>
              <a:buNone/>
              <a:tabLst/>
              <a:defRPr/>
            </a:pPr>
            <a:endParaRPr lang="en-US" sz="900" kern="1200">
              <a:solidFill>
                <a:schemeClr val="tx1"/>
              </a:solidFill>
              <a:effectLst/>
              <a:latin typeface="Segoe UI Light" pitchFamily="34" charset="0"/>
              <a:ea typeface="+mn-ea"/>
              <a:cs typeface="+mn-cs"/>
            </a:endParaRPr>
          </a:p>
          <a:p>
            <a:pPr marL="228600" marR="0" lvl="2" indent="-228600" algn="l" defTabSz="621720" rtl="0" eaLnBrk="1" fontAlgn="auto" latinLnBrk="0" hangingPunct="1">
              <a:lnSpc>
                <a:spcPct val="90000"/>
              </a:lnSpc>
              <a:spcBef>
                <a:spcPts val="600"/>
              </a:spcBef>
              <a:spcAft>
                <a:spcPts val="600"/>
              </a:spcAft>
              <a:buClrTx/>
              <a:buSzTx/>
              <a:buFont typeface="+mj-lt"/>
              <a:buAutoNum type="arabicPeriod"/>
              <a:tabLst/>
              <a:defRPr/>
            </a:pPr>
            <a:r>
              <a:rPr lang="en-US" sz="900" kern="1200">
                <a:solidFill>
                  <a:schemeClr val="tx1"/>
                </a:solidFill>
                <a:effectLst/>
                <a:latin typeface="Segoe UI Light" pitchFamily="34" charset="0"/>
                <a:ea typeface="+mn-ea"/>
                <a:cs typeface="+mn-cs"/>
              </a:rPr>
              <a:t>You can simply </a:t>
            </a:r>
            <a:r>
              <a:rPr lang="en-US" sz="900" b="1" kern="1200">
                <a:solidFill>
                  <a:schemeClr val="tx1"/>
                </a:solidFill>
                <a:effectLst/>
                <a:latin typeface="Segoe UI Light" pitchFamily="34" charset="0"/>
                <a:ea typeface="+mn-ea"/>
                <a:cs typeface="+mn-cs"/>
              </a:rPr>
              <a:t>configure this </a:t>
            </a:r>
            <a:r>
              <a:rPr lang="en-US" sz="900" kern="1200">
                <a:solidFill>
                  <a:schemeClr val="tx1"/>
                </a:solidFill>
                <a:effectLst/>
                <a:latin typeface="Segoe UI Light" pitchFamily="34" charset="0"/>
                <a:ea typeface="+mn-ea"/>
                <a:cs typeface="+mn-cs"/>
              </a:rPr>
              <a:t>from Azure portal and </a:t>
            </a:r>
            <a:r>
              <a:rPr lang="en-US" sz="900" b="1" kern="1200">
                <a:solidFill>
                  <a:schemeClr val="tx1"/>
                </a:solidFill>
                <a:effectLst/>
                <a:latin typeface="Segoe UI Light" pitchFamily="34" charset="0"/>
                <a:ea typeface="+mn-ea"/>
                <a:cs typeface="+mn-cs"/>
              </a:rPr>
              <a:t>centrally manage</a:t>
            </a:r>
            <a:r>
              <a:rPr lang="en-US" sz="900" kern="1200">
                <a:solidFill>
                  <a:schemeClr val="tx1"/>
                </a:solidFill>
                <a:effectLst/>
                <a:latin typeface="Segoe UI Light" pitchFamily="34" charset="0"/>
                <a:ea typeface="+mn-ea"/>
                <a:cs typeface="+mn-cs"/>
              </a:rPr>
              <a:t> all audit logs in one place.</a:t>
            </a:r>
          </a:p>
          <a:p>
            <a:pPr marL="228600" marR="0" lvl="2" indent="-228600" algn="l" defTabSz="621720" rtl="0" eaLnBrk="1" fontAlgn="auto" latinLnBrk="0" hangingPunct="1">
              <a:lnSpc>
                <a:spcPct val="90000"/>
              </a:lnSpc>
              <a:spcBef>
                <a:spcPts val="600"/>
              </a:spcBef>
              <a:spcAft>
                <a:spcPts val="600"/>
              </a:spcAft>
              <a:buClrTx/>
              <a:buSzTx/>
              <a:buFont typeface="+mj-lt"/>
              <a:buAutoNum type="arabicPeriod"/>
              <a:tabLst/>
              <a:defRPr/>
            </a:pPr>
            <a:r>
              <a:rPr lang="en-US" sz="900" kern="1200">
                <a:solidFill>
                  <a:schemeClr val="tx1"/>
                </a:solidFill>
                <a:effectLst/>
                <a:latin typeface="Segoe UI Light" pitchFamily="34" charset="0"/>
                <a:ea typeface="+mn-ea"/>
                <a:cs typeface="+mn-cs"/>
              </a:rPr>
              <a:t>In addition, it provides a </a:t>
            </a:r>
            <a:r>
              <a:rPr lang="en-US" sz="900" b="1" kern="1200">
                <a:solidFill>
                  <a:schemeClr val="tx1"/>
                </a:solidFill>
                <a:effectLst/>
                <a:latin typeface="Segoe UI Light" pitchFamily="34" charset="0"/>
                <a:ea typeface="+mn-ea"/>
                <a:cs typeface="+mn-cs"/>
              </a:rPr>
              <a:t>rich</a:t>
            </a:r>
            <a:r>
              <a:rPr lang="en-US" sz="900" kern="1200">
                <a:solidFill>
                  <a:schemeClr val="tx1"/>
                </a:solidFill>
                <a:effectLst/>
                <a:latin typeface="Segoe UI Light" pitchFamily="34" charset="0"/>
                <a:ea typeface="+mn-ea"/>
                <a:cs typeface="+mn-cs"/>
              </a:rPr>
              <a:t> </a:t>
            </a:r>
            <a:r>
              <a:rPr lang="en-US" sz="900" b="1" kern="1200">
                <a:solidFill>
                  <a:schemeClr val="tx1"/>
                </a:solidFill>
                <a:effectLst/>
                <a:latin typeface="Segoe UI Light" pitchFamily="34" charset="0"/>
                <a:ea typeface="+mn-ea"/>
                <a:cs typeface="+mn-cs"/>
              </a:rPr>
              <a:t>set of tools </a:t>
            </a:r>
            <a:r>
              <a:rPr lang="en-US" sz="900" b="0" kern="1200">
                <a:solidFill>
                  <a:schemeClr val="tx1"/>
                </a:solidFill>
                <a:effectLst/>
                <a:latin typeface="Segoe UI Light" pitchFamily="34" charset="0"/>
                <a:ea typeface="+mn-ea"/>
                <a:cs typeface="+mn-cs"/>
              </a:rPr>
              <a:t>for</a:t>
            </a:r>
            <a:r>
              <a:rPr lang="en-US" sz="900" kern="1200">
                <a:solidFill>
                  <a:schemeClr val="tx1"/>
                </a:solidFill>
                <a:effectLst/>
                <a:latin typeface="Segoe UI Light" pitchFamily="34" charset="0"/>
                <a:ea typeface="+mn-ea"/>
                <a:cs typeface="+mn-cs"/>
              </a:rPr>
              <a:t> analyzing database audit logs: </a:t>
            </a:r>
            <a:r>
              <a:rPr lang="en-US" sz="900" b="1" kern="1200">
                <a:solidFill>
                  <a:schemeClr val="tx1"/>
                </a:solidFill>
                <a:effectLst/>
                <a:latin typeface="Segoe UI Light" pitchFamily="34" charset="0"/>
                <a:ea typeface="+mn-ea"/>
                <a:cs typeface="+mn-cs"/>
              </a:rPr>
              <a:t>Log Analytics</a:t>
            </a:r>
            <a:r>
              <a:rPr lang="en-US" sz="900" kern="1200">
                <a:solidFill>
                  <a:schemeClr val="tx1"/>
                </a:solidFill>
                <a:effectLst/>
                <a:latin typeface="Segoe UI Light" pitchFamily="34" charset="0"/>
                <a:ea typeface="+mn-ea"/>
                <a:cs typeface="+mn-cs"/>
              </a:rPr>
              <a:t>, </a:t>
            </a:r>
            <a:r>
              <a:rPr lang="en-US" sz="900" b="1" kern="1200">
                <a:solidFill>
                  <a:schemeClr val="tx1"/>
                </a:solidFill>
                <a:effectLst/>
                <a:latin typeface="Segoe UI Light" pitchFamily="34" charset="0"/>
                <a:ea typeface="+mn-ea"/>
                <a:cs typeface="+mn-cs"/>
              </a:rPr>
              <a:t>Power BI </a:t>
            </a:r>
            <a:r>
              <a:rPr lang="en-US" sz="900" b="0" kern="1200">
                <a:solidFill>
                  <a:schemeClr val="tx1"/>
                </a:solidFill>
                <a:effectLst/>
                <a:latin typeface="Segoe UI Light" pitchFamily="34" charset="0"/>
                <a:ea typeface="+mn-ea"/>
                <a:cs typeface="+mn-cs"/>
              </a:rPr>
              <a:t>and</a:t>
            </a:r>
            <a:r>
              <a:rPr lang="en-US" sz="900" b="1" kern="1200">
                <a:solidFill>
                  <a:schemeClr val="tx1"/>
                </a:solidFill>
                <a:effectLst/>
                <a:latin typeface="Segoe UI Light" pitchFamily="34" charset="0"/>
                <a:ea typeface="+mn-ea"/>
                <a:cs typeface="+mn-cs"/>
              </a:rPr>
              <a:t> Custom Dashboards.</a:t>
            </a:r>
          </a:p>
          <a:p>
            <a:pPr marL="228600" marR="0" lvl="2" indent="-228600" algn="l" defTabSz="621720" rtl="0" eaLnBrk="1" fontAlgn="auto" latinLnBrk="0" hangingPunct="1">
              <a:lnSpc>
                <a:spcPct val="90000"/>
              </a:lnSpc>
              <a:spcBef>
                <a:spcPts val="600"/>
              </a:spcBef>
              <a:spcAft>
                <a:spcPts val="600"/>
              </a:spcAft>
              <a:buClrTx/>
              <a:buSzTx/>
              <a:buFont typeface="+mj-lt"/>
              <a:buAutoNum type="arabicPeriod"/>
              <a:tabLst/>
              <a:defRPr/>
            </a:pPr>
            <a:r>
              <a:rPr lang="en-US" sz="900" b="1" kern="1200">
                <a:solidFill>
                  <a:schemeClr val="tx1"/>
                </a:solidFill>
                <a:effectLst/>
                <a:latin typeface="Segoe UI Light" pitchFamily="34" charset="0"/>
                <a:ea typeface="+mn-ea"/>
                <a:cs typeface="+mn-cs"/>
              </a:rPr>
              <a:t>It is super helpful </a:t>
            </a:r>
            <a:r>
              <a:rPr lang="en-US" sz="900" b="0" kern="1200">
                <a:solidFill>
                  <a:schemeClr val="tx1"/>
                </a:solidFill>
                <a:effectLst/>
                <a:latin typeface="Segoe UI Light" pitchFamily="34" charset="0"/>
                <a:ea typeface="+mn-ea"/>
                <a:cs typeface="+mn-cs"/>
              </a:rPr>
              <a:t>for</a:t>
            </a:r>
            <a:r>
              <a:rPr lang="en-US" sz="900" b="1" kern="1200">
                <a:solidFill>
                  <a:schemeClr val="tx1"/>
                </a:solidFill>
                <a:effectLst/>
                <a:latin typeface="Segoe UI Light" pitchFamily="34" charset="0"/>
                <a:ea typeface="+mn-ea"/>
                <a:cs typeface="+mn-cs"/>
              </a:rPr>
              <a:t> </a:t>
            </a:r>
            <a:r>
              <a:rPr lang="en-US" sz="900" b="1" kern="1200">
                <a:solidFill>
                  <a:schemeClr val="tx1"/>
                </a:solidFill>
                <a:latin typeface="Segoe UI Light" pitchFamily="34" charset="0"/>
                <a:ea typeface="+mn-ea"/>
                <a:cs typeface="+mn-cs"/>
              </a:rPr>
              <a:t>investigating security alerts </a:t>
            </a:r>
            <a:r>
              <a:rPr lang="en-US" sz="900" kern="1200">
                <a:solidFill>
                  <a:schemeClr val="tx1"/>
                </a:solidFill>
                <a:latin typeface="Segoe UI Light" pitchFamily="34" charset="0"/>
                <a:ea typeface="+mn-ea"/>
                <a:cs typeface="+mn-cs"/>
              </a:rPr>
              <a:t>or for </a:t>
            </a:r>
            <a:r>
              <a:rPr lang="en-US" sz="900" b="1" kern="1200">
                <a:solidFill>
                  <a:schemeClr val="tx1"/>
                </a:solidFill>
                <a:latin typeface="Segoe UI Light" pitchFamily="34" charset="0"/>
                <a:ea typeface="+mn-ea"/>
                <a:cs typeface="+mn-cs"/>
              </a:rPr>
              <a:t>tracking access to your sensitive data.</a:t>
            </a:r>
          </a:p>
          <a:p>
            <a:pPr marL="0" marR="0" lvl="2" indent="0" algn="l" defTabSz="621720" rtl="0" eaLnBrk="1" fontAlgn="auto" latinLnBrk="0" hangingPunct="1">
              <a:lnSpc>
                <a:spcPct val="90000"/>
              </a:lnSpc>
              <a:spcBef>
                <a:spcPts val="600"/>
              </a:spcBef>
              <a:spcAft>
                <a:spcPts val="600"/>
              </a:spcAft>
              <a:buClrTx/>
              <a:buSzTx/>
              <a:buFont typeface="+mj-lt"/>
              <a:buNone/>
              <a:tabLst/>
              <a:defRPr/>
            </a:pPr>
            <a:endParaRPr lang="en-US" sz="900" b="0" kern="1200">
              <a:solidFill>
                <a:schemeClr val="tx1"/>
              </a:solidFill>
              <a:effectLst/>
              <a:latin typeface="Segoe UI Light" pitchFamily="34" charset="0"/>
              <a:ea typeface="+mn-ea"/>
              <a:cs typeface="+mn-cs"/>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lang="en-US" sz="900" b="1">
              <a:latin typeface="Calibri (Body)"/>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900" b="0">
              <a:effectLst/>
              <a:latin typeface="Calibri (Body)"/>
            </a:endParaRPr>
          </a:p>
          <a:p>
            <a:pPr marL="0" marR="0" lvl="2" indent="0" algn="l" defTabSz="621720" rtl="0" eaLnBrk="1" fontAlgn="auto" latinLnBrk="0" hangingPunct="1">
              <a:lnSpc>
                <a:spcPct val="90000"/>
              </a:lnSpc>
              <a:spcBef>
                <a:spcPts val="600"/>
              </a:spcBef>
              <a:spcAft>
                <a:spcPts val="600"/>
              </a:spcAft>
              <a:buClrTx/>
              <a:buSzTx/>
              <a:buFont typeface="Wingdings" panose="05000000000000000000" pitchFamily="2" charset="2"/>
              <a:buNone/>
              <a:tabLst/>
              <a:defRPr/>
            </a:pPr>
            <a:endParaRPr lang="en-US" sz="900" baseline="0">
              <a:latin typeface="Segoe UI Light" panose="020B0502040204020203" pitchFamily="34" charset="0"/>
              <a:cs typeface="Segoe UI Light" panose="020B0502040204020203" pitchFamily="34" charset="0"/>
            </a:endParaRPr>
          </a:p>
          <a:p>
            <a:pPr marL="0" marR="0" lvl="2" indent="0" algn="l" defTabSz="621720" rtl="0" eaLnBrk="1" fontAlgn="auto" latinLnBrk="0" hangingPunct="1">
              <a:lnSpc>
                <a:spcPct val="90000"/>
              </a:lnSpc>
              <a:spcBef>
                <a:spcPts val="600"/>
              </a:spcBef>
              <a:spcAft>
                <a:spcPts val="600"/>
              </a:spcAft>
              <a:buClrTx/>
              <a:buSzTx/>
              <a:buFont typeface="Wingdings" panose="05000000000000000000" pitchFamily="2" charset="2"/>
              <a:buNone/>
              <a:tabLst/>
              <a:defRPr/>
            </a:pPr>
            <a:endParaRPr lang="en-US" sz="900" b="0" kern="1200" baseline="0">
              <a:solidFill>
                <a:schemeClr val="tx1"/>
              </a:solidFill>
              <a:effectLst/>
              <a:latin typeface="Segoe UI Light" panose="020B0502040204020203" pitchFamily="34" charset="0"/>
              <a:ea typeface="+mn-ea"/>
              <a:cs typeface="Segoe UI Light" panose="020B0502040204020203" pitchFamily="34" charset="0"/>
            </a:endParaRPr>
          </a:p>
          <a:p>
            <a:pPr marL="0" marR="0" lvl="0" indent="0" algn="l" defTabSz="932742" rtl="0" eaLnBrk="1" fontAlgn="auto" latinLnBrk="0" hangingPunct="1">
              <a:lnSpc>
                <a:spcPct val="90000"/>
              </a:lnSpc>
              <a:spcBef>
                <a:spcPts val="0"/>
              </a:spcBef>
              <a:spcAft>
                <a:spcPts val="340"/>
              </a:spcAft>
              <a:buClrTx/>
              <a:buSzTx/>
              <a:buFont typeface="+mj-lt"/>
              <a:buNone/>
              <a:tabLst/>
              <a:defRPr/>
            </a:pPr>
            <a:endParaRPr lang="en-US" sz="900" b="0" baseline="0">
              <a:solidFill>
                <a:srgbClr val="FFFFFF"/>
              </a:solidFill>
            </a:endParaRPr>
          </a:p>
        </p:txBody>
      </p:sp>
      <p:sp>
        <p:nvSpPr>
          <p:cNvPr id="4" name="Date Placeholder 3"/>
          <p:cNvSpPr>
            <a:spLocks noGrp="1"/>
          </p:cNvSpPr>
          <p:nvPr>
            <p:ph type="dt" idx="10"/>
          </p:nvPr>
        </p:nvSpPr>
        <p:spPr>
          <a:xfrm>
            <a:off x="3850443" y="1"/>
            <a:ext cx="2945659" cy="496411"/>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2B2ED8-C573-45EF-BF68-CEC19505703A}" type="datetime8">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6/21/2021 2:36 PM</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2"/>
          </p:nvPr>
        </p:nvSpPr>
        <p:spPr>
          <a:xfrm>
            <a:off x="6117906" y="9430092"/>
            <a:ext cx="678195" cy="496411"/>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93</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6552510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744538"/>
            <a:ext cx="6616700" cy="3722687"/>
          </a:xfrm>
          <a:prstGeom prst="rect">
            <a:avLst/>
          </a:prstGeom>
        </p:spPr>
      </p:sp>
      <p:sp>
        <p:nvSpPr>
          <p:cNvPr id="3" name="Notes Placeholder 2"/>
          <p:cNvSpPr>
            <a:spLocks noGrp="1"/>
          </p:cNvSpPr>
          <p:nvPr>
            <p:ph type="body" idx="1"/>
          </p:nvPr>
        </p:nvSpPr>
        <p:spPr>
          <a:xfrm>
            <a:off x="679768" y="4715907"/>
            <a:ext cx="5438140" cy="4467701"/>
          </a:xfrm>
          <a:prstGeom prst="rect">
            <a:avLst/>
          </a:prstGeom>
        </p:spPr>
        <p:txBody>
          <a:bodyPr>
            <a:normAutofit/>
          </a:bodyPr>
          <a:lstStyle/>
          <a:p>
            <a:pPr marL="0" marR="0" lvl="2" indent="0" algn="l" defTabSz="621720" rtl="0" eaLnBrk="1" fontAlgn="auto" latinLnBrk="0" hangingPunct="1">
              <a:lnSpc>
                <a:spcPct val="90000"/>
              </a:lnSpc>
              <a:spcBef>
                <a:spcPts val="600"/>
              </a:spcBef>
              <a:spcAft>
                <a:spcPts val="600"/>
              </a:spcAft>
              <a:buClrTx/>
              <a:buSzTx/>
              <a:buFont typeface="Wingdings" panose="05000000000000000000" pitchFamily="2" charset="2"/>
              <a:buNone/>
              <a:tabLst/>
              <a:defRPr/>
            </a:pPr>
            <a:r>
              <a:rPr lang="en-US" sz="900">
                <a:solidFill>
                  <a:schemeClr val="bg2"/>
                </a:solidFill>
                <a:ea typeface="+mn-ea"/>
              </a:rPr>
              <a:t>SQL Threat Detection allows you to respond to </a:t>
            </a:r>
            <a:r>
              <a:rPr lang="en-US" sz="900">
                <a:gradFill>
                  <a:gsLst>
                    <a:gs pos="0">
                      <a:schemeClr val="tx2"/>
                    </a:gs>
                    <a:gs pos="100000">
                      <a:schemeClr val="tx2"/>
                    </a:gs>
                  </a:gsLst>
                  <a:lin ang="5400000" scaled="0"/>
                </a:gradFill>
                <a:cs typeface="Segoe UI Semilight" panose="020B0402040204020203" pitchFamily="34" charset="0"/>
              </a:rPr>
              <a:t>unusual and harmful attempts to breach your database.</a:t>
            </a:r>
            <a:endParaRPr lang="en-US" sz="900">
              <a:solidFill>
                <a:schemeClr val="bg2"/>
              </a:solidFill>
              <a:ea typeface="+mn-ea"/>
            </a:endParaRPr>
          </a:p>
          <a:p>
            <a:pPr marL="0" marR="0" lvl="2" indent="0" algn="l" defTabSz="621720" rtl="0" eaLnBrk="1" fontAlgn="auto" latinLnBrk="0" hangingPunct="1">
              <a:lnSpc>
                <a:spcPct val="90000"/>
              </a:lnSpc>
              <a:spcBef>
                <a:spcPts val="600"/>
              </a:spcBef>
              <a:spcAft>
                <a:spcPts val="600"/>
              </a:spcAft>
              <a:buClrTx/>
              <a:buSzTx/>
              <a:buFont typeface="Wingdings" panose="05000000000000000000" pitchFamily="2" charset="2"/>
              <a:buNone/>
              <a:tabLst/>
              <a:defRPr/>
            </a:pPr>
            <a:endParaRPr lang="en-US" sz="900">
              <a:solidFill>
                <a:schemeClr val="bg2"/>
              </a:solidFill>
              <a:ea typeface="+mn-ea"/>
            </a:endParaRPr>
          </a:p>
          <a:p>
            <a:pPr marL="0" marR="0" lvl="2" indent="0" algn="l" defTabSz="621720" rtl="0" eaLnBrk="1" fontAlgn="auto" latinLnBrk="0" hangingPunct="1">
              <a:lnSpc>
                <a:spcPct val="90000"/>
              </a:lnSpc>
              <a:spcBef>
                <a:spcPts val="600"/>
              </a:spcBef>
              <a:spcAft>
                <a:spcPts val="600"/>
              </a:spcAft>
              <a:buClrTx/>
              <a:buSzTx/>
              <a:buFont typeface="Wingdings" panose="05000000000000000000" pitchFamily="2" charset="2"/>
              <a:buNone/>
              <a:tabLst/>
              <a:defRPr/>
            </a:pPr>
            <a:r>
              <a:rPr lang="en-US" sz="900" b="1" kern="0">
                <a:solidFill>
                  <a:sysClr val="windowText" lastClr="000000"/>
                </a:solidFill>
                <a:latin typeface="Segoe UI Light" panose="020B0502040204020203" pitchFamily="34" charset="0"/>
                <a:cs typeface="Segoe UI Light" panose="020B0502040204020203" pitchFamily="34" charset="0"/>
              </a:rPr>
              <a:t>1) I</a:t>
            </a:r>
            <a:r>
              <a:rPr lang="en-US" sz="900" b="1">
                <a:latin typeface="Segoe UI Light" panose="020B0502040204020203" pitchFamily="34" charset="0"/>
                <a:cs typeface="Segoe UI Light" panose="020B0502040204020203" pitchFamily="34" charset="0"/>
              </a:rPr>
              <a:t>t is super simple to enable</a:t>
            </a:r>
            <a:r>
              <a:rPr lang="en-US" sz="900" b="0" baseline="0">
                <a:latin typeface="Segoe UI Light" panose="020B0502040204020203" pitchFamily="34" charset="0"/>
                <a:cs typeface="Segoe UI Light" panose="020B0502040204020203" pitchFamily="34" charset="0"/>
              </a:rPr>
              <a:t> </a:t>
            </a:r>
            <a:r>
              <a:rPr lang="en-US" sz="900" kern="1200">
                <a:solidFill>
                  <a:schemeClr val="tx1"/>
                </a:solidFill>
                <a:effectLst/>
                <a:latin typeface="Segoe UI Light" panose="020B0502040204020203" pitchFamily="34" charset="0"/>
                <a:ea typeface="+mn-ea"/>
                <a:cs typeface="Segoe UI Light" panose="020B0502040204020203" pitchFamily="34" charset="0"/>
              </a:rPr>
              <a:t>and </a:t>
            </a:r>
            <a:r>
              <a:rPr lang="en-US" sz="900" b="1" kern="1200">
                <a:solidFill>
                  <a:schemeClr val="tx1"/>
                </a:solidFill>
                <a:effectLst/>
                <a:latin typeface="Segoe UI Light" panose="020B0502040204020203" pitchFamily="34" charset="0"/>
                <a:ea typeface="+mn-ea"/>
                <a:cs typeface="Segoe UI Light" panose="020B0502040204020203" pitchFamily="34" charset="0"/>
              </a:rPr>
              <a:t>requires no modifications to your</a:t>
            </a:r>
            <a:r>
              <a:rPr lang="en-US" sz="900" b="1" kern="1200" baseline="0">
                <a:solidFill>
                  <a:schemeClr val="tx1"/>
                </a:solidFill>
                <a:effectLst/>
                <a:latin typeface="Segoe UI Light" panose="020B0502040204020203" pitchFamily="34" charset="0"/>
                <a:ea typeface="+mn-ea"/>
                <a:cs typeface="Segoe UI Light" panose="020B0502040204020203" pitchFamily="34" charset="0"/>
              </a:rPr>
              <a:t> application code.</a:t>
            </a:r>
          </a:p>
          <a:p>
            <a:pPr marL="0" marR="0" lvl="2" indent="0" algn="l" defTabSz="621720" rtl="0" eaLnBrk="1" fontAlgn="auto" latinLnBrk="0" hangingPunct="1">
              <a:lnSpc>
                <a:spcPct val="90000"/>
              </a:lnSpc>
              <a:spcBef>
                <a:spcPts val="600"/>
              </a:spcBef>
              <a:spcAft>
                <a:spcPts val="600"/>
              </a:spcAft>
              <a:buClrTx/>
              <a:buSzTx/>
              <a:buFont typeface="Wingdings" panose="05000000000000000000" pitchFamily="2" charset="2"/>
              <a:buNone/>
              <a:tabLst/>
              <a:defRPr/>
            </a:pPr>
            <a:r>
              <a:rPr lang="en-US" sz="900" b="1" kern="1200" baseline="0">
                <a:solidFill>
                  <a:schemeClr val="tx1"/>
                </a:solidFill>
                <a:effectLst/>
                <a:latin typeface="Segoe UI Light" panose="020B0502040204020203" pitchFamily="34" charset="0"/>
                <a:ea typeface="+mn-ea"/>
                <a:cs typeface="Segoe UI Light" panose="020B0502040204020203" pitchFamily="34" charset="0"/>
              </a:rPr>
              <a:t>2) </a:t>
            </a:r>
            <a:r>
              <a:rPr lang="en-US" sz="900" b="1">
                <a:solidFill>
                  <a:srgbClr val="FFC000"/>
                </a:solidFill>
                <a:latin typeface="Segoe UI Light" panose="020B0502040204020203" pitchFamily="34" charset="0"/>
                <a:cs typeface="Segoe UI Light" panose="020B0502040204020203" pitchFamily="34" charset="0"/>
              </a:rPr>
              <a:t>It provides you with</a:t>
            </a:r>
            <a:r>
              <a:rPr lang="en-US" sz="900" b="1" baseline="0">
                <a:solidFill>
                  <a:srgbClr val="FFC000"/>
                </a:solidFill>
                <a:latin typeface="Segoe UI Light" panose="020B0502040204020203" pitchFamily="34" charset="0"/>
                <a:cs typeface="Segoe UI Light" panose="020B0502040204020203" pitchFamily="34" charset="0"/>
              </a:rPr>
              <a:t> </a:t>
            </a:r>
            <a:r>
              <a:rPr lang="en-US" sz="900" b="1">
                <a:solidFill>
                  <a:srgbClr val="FFC000"/>
                </a:solidFill>
                <a:latin typeface="Segoe UI Light" panose="020B0502040204020203" pitchFamily="34" charset="0"/>
                <a:cs typeface="Segoe UI Light" panose="020B0502040204020203" pitchFamily="34" charset="0"/>
              </a:rPr>
              <a:t>a set of world-class algorithms </a:t>
            </a:r>
            <a:r>
              <a:rPr lang="en-US" sz="900">
                <a:latin typeface="Segoe UI Light" panose="020B0502040204020203" pitchFamily="34" charset="0"/>
                <a:cs typeface="Segoe UI Light" panose="020B0502040204020203" pitchFamily="34" charset="0"/>
              </a:rPr>
              <a:t>that learn, profile and detect </a:t>
            </a:r>
            <a:r>
              <a:rPr lang="en-US" sz="900" b="1">
                <a:latin typeface="Segoe UI Light" panose="020B0502040204020203" pitchFamily="34" charset="0"/>
                <a:cs typeface="Segoe UI Light" panose="020B0502040204020203" pitchFamily="34" charset="0"/>
              </a:rPr>
              <a:t>potential SQL injections </a:t>
            </a:r>
            <a:r>
              <a:rPr lang="en-US" sz="900">
                <a:latin typeface="Segoe UI Light" panose="020B0502040204020203" pitchFamily="34" charset="0"/>
                <a:cs typeface="Segoe UI Light" panose="020B0502040204020203" pitchFamily="34" charset="0"/>
              </a:rPr>
              <a:t>and </a:t>
            </a:r>
            <a:r>
              <a:rPr lang="en-US" sz="900" b="1">
                <a:latin typeface="Segoe UI Light" panose="020B0502040204020203" pitchFamily="34" charset="0"/>
                <a:cs typeface="Segoe UI Light" panose="020B0502040204020203" pitchFamily="34" charset="0"/>
              </a:rPr>
              <a:t>unusual behavior patterns.</a:t>
            </a:r>
          </a:p>
          <a:p>
            <a:pPr marL="0" marR="0" lvl="2" indent="0" algn="l" defTabSz="621720" rtl="0" eaLnBrk="1" fontAlgn="auto" latinLnBrk="0" hangingPunct="1">
              <a:lnSpc>
                <a:spcPct val="90000"/>
              </a:lnSpc>
              <a:spcBef>
                <a:spcPts val="600"/>
              </a:spcBef>
              <a:spcAft>
                <a:spcPts val="600"/>
              </a:spcAft>
              <a:buClrTx/>
              <a:buSzTx/>
              <a:buFont typeface="Wingdings" panose="05000000000000000000" pitchFamily="2" charset="2"/>
              <a:buNone/>
              <a:tabLst/>
              <a:defRPr/>
            </a:pPr>
            <a:r>
              <a:rPr lang="en-US" sz="900" b="1" kern="1200">
                <a:solidFill>
                  <a:schemeClr val="tx1"/>
                </a:solidFill>
                <a:effectLst/>
                <a:latin typeface="Segoe UI Light" panose="020B0502040204020203" pitchFamily="34" charset="0"/>
                <a:ea typeface="+mn-ea"/>
                <a:cs typeface="Segoe UI Light" panose="020B0502040204020203" pitchFamily="34" charset="0"/>
              </a:rPr>
              <a:t>3) </a:t>
            </a:r>
            <a:r>
              <a:rPr lang="en-US" sz="900" kern="1200">
                <a:solidFill>
                  <a:schemeClr val="tx1"/>
                </a:solidFill>
                <a:effectLst/>
                <a:latin typeface="Segoe UI Light" panose="020B0502040204020203" pitchFamily="34" charset="0"/>
                <a:ea typeface="+mn-ea"/>
                <a:cs typeface="Segoe UI Light" panose="020B0502040204020203" pitchFamily="34" charset="0"/>
              </a:rPr>
              <a:t>It triggers </a:t>
            </a:r>
            <a:r>
              <a:rPr lang="en-US" sz="900" b="1" kern="1200">
                <a:solidFill>
                  <a:schemeClr val="tx1"/>
                </a:solidFill>
                <a:effectLst/>
                <a:latin typeface="Segoe UI Light" panose="020B0502040204020203" pitchFamily="34" charset="0"/>
                <a:ea typeface="+mn-ea"/>
                <a:cs typeface="Segoe UI Light" panose="020B0502040204020203" pitchFamily="34" charset="0"/>
              </a:rPr>
              <a:t>security alerts upon detection</a:t>
            </a:r>
            <a:r>
              <a:rPr lang="en-US" sz="900" b="0" kern="1200" baseline="0">
                <a:solidFill>
                  <a:schemeClr val="tx1"/>
                </a:solidFill>
                <a:effectLst/>
                <a:latin typeface="Segoe UI Light" panose="020B0502040204020203" pitchFamily="34" charset="0"/>
                <a:ea typeface="+mn-ea"/>
                <a:cs typeface="Segoe UI Light" panose="020B0502040204020203" pitchFamily="34" charset="0"/>
              </a:rPr>
              <a:t>, which include clear description and </a:t>
            </a:r>
            <a:r>
              <a:rPr lang="en-US" sz="900" b="0">
                <a:latin typeface="Segoe UI Light" panose="020B0502040204020203" pitchFamily="34" charset="0"/>
                <a:cs typeface="Segoe UI Light" panose="020B0502040204020203" pitchFamily="34" charset="0"/>
              </a:rPr>
              <a:t>actionable </a:t>
            </a:r>
            <a:r>
              <a:rPr lang="en-US" sz="900">
                <a:latin typeface="Segoe UI Light" panose="020B0502040204020203" pitchFamily="34" charset="0"/>
                <a:cs typeface="Segoe UI Light" panose="020B0502040204020203" pitchFamily="34" charset="0"/>
              </a:rPr>
              <a:t>investigation and remediation</a:t>
            </a:r>
            <a:r>
              <a:rPr lang="en-US" sz="900" baseline="0">
                <a:latin typeface="Segoe UI Light" panose="020B0502040204020203" pitchFamily="34" charset="0"/>
                <a:cs typeface="Segoe UI Light" panose="020B0502040204020203" pitchFamily="34" charset="0"/>
              </a:rPr>
              <a:t> steps.</a:t>
            </a:r>
            <a:endParaRPr lang="en-US" sz="900" b="0" baseline="0">
              <a:solidFill>
                <a:srgbClr val="FFFFFF"/>
              </a:solidFill>
            </a:endParaRPr>
          </a:p>
        </p:txBody>
      </p:sp>
      <p:sp>
        <p:nvSpPr>
          <p:cNvPr id="4" name="Date Placeholder 3"/>
          <p:cNvSpPr>
            <a:spLocks noGrp="1"/>
          </p:cNvSpPr>
          <p:nvPr>
            <p:ph type="dt" idx="10"/>
          </p:nvPr>
        </p:nvSpPr>
        <p:spPr>
          <a:xfrm>
            <a:off x="3850443" y="1"/>
            <a:ext cx="2945659" cy="496411"/>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2B2ED8-C573-45EF-BF68-CEC19505703A}" type="datetime8">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6/21/2021 2:36 PM</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2"/>
          </p:nvPr>
        </p:nvSpPr>
        <p:spPr>
          <a:xfrm>
            <a:off x="6117906" y="9430092"/>
            <a:ext cx="678195" cy="496411"/>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94</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7767936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ctr" latinLnBrk="0" hangingPunct="1">
              <a:lnSpc>
                <a:spcPct val="100000"/>
              </a:lnSpc>
              <a:spcBef>
                <a:spcPts val="0"/>
              </a:spcBef>
              <a:spcAft>
                <a:spcPts val="0"/>
              </a:spcAft>
              <a:buClrTx/>
              <a:buSzTx/>
              <a:buFont typeface="Arial" panose="020B0604020202020204" pitchFamily="34" charset="0"/>
              <a:buNone/>
              <a:tabLst/>
              <a:defRPr/>
            </a:pPr>
            <a:r>
              <a:rPr lang="en-US" sz="900" b="1" spc="0">
                <a:ln>
                  <a:noFill/>
                </a:ln>
                <a:solidFill>
                  <a:schemeClr val="bg2"/>
                </a:solidFill>
                <a:latin typeface="Segoe UI Light" charset="0"/>
                <a:cs typeface="Segoe UI Light" charset="0"/>
              </a:rPr>
              <a:t>Lino</a:t>
            </a:r>
          </a:p>
          <a:p>
            <a:pPr marL="0" marR="0" lvl="0" indent="0" algn="l" defTabSz="914400" rtl="0" eaLnBrk="1" fontAlgn="ctr" latinLnBrk="0" hangingPunct="1">
              <a:lnSpc>
                <a:spcPct val="100000"/>
              </a:lnSpc>
              <a:spcBef>
                <a:spcPts val="0"/>
              </a:spcBef>
              <a:spcAft>
                <a:spcPts val="0"/>
              </a:spcAft>
              <a:buClrTx/>
              <a:buSzTx/>
              <a:buFont typeface="Arial" panose="020B0604020202020204" pitchFamily="34" charset="0"/>
              <a:buNone/>
              <a:tabLst/>
              <a:defRPr/>
            </a:pPr>
            <a:endParaRPr lang="en-US" sz="900" b="1" spc="0">
              <a:ln>
                <a:noFill/>
              </a:ln>
              <a:solidFill>
                <a:schemeClr val="bg2"/>
              </a:solidFill>
              <a:latin typeface="Segoe UI Light" charset="0"/>
              <a:cs typeface="Segoe UI Light" charset="0"/>
            </a:endParaRPr>
          </a:p>
          <a:p>
            <a:pPr marL="0" marR="0" lvl="0" indent="0" algn="l" defTabSz="914400" rtl="0" eaLnBrk="1" fontAlgn="ctr" latinLnBrk="0" hangingPunct="1">
              <a:lnSpc>
                <a:spcPct val="100000"/>
              </a:lnSpc>
              <a:spcBef>
                <a:spcPts val="0"/>
              </a:spcBef>
              <a:spcAft>
                <a:spcPts val="0"/>
              </a:spcAft>
              <a:buClrTx/>
              <a:buSzTx/>
              <a:buFont typeface="Arial" panose="020B0604020202020204" pitchFamily="34" charset="0"/>
              <a:buNone/>
              <a:tabLst/>
              <a:defRPr/>
            </a:pPr>
            <a:r>
              <a:rPr lang="en-US" sz="900" b="1" spc="0">
                <a:ln>
                  <a:noFill/>
                </a:ln>
                <a:solidFill>
                  <a:schemeClr val="bg2"/>
                </a:solidFill>
                <a:latin typeface="Segoe UI Light" charset="0"/>
                <a:cs typeface="Segoe UI Light" charset="0"/>
              </a:rPr>
              <a:t>SQL Data Classification </a:t>
            </a:r>
            <a:r>
              <a:rPr lang="en-US" sz="900" b="0" spc="0">
                <a:ln>
                  <a:noFill/>
                </a:ln>
                <a:solidFill>
                  <a:schemeClr val="bg2"/>
                </a:solidFill>
                <a:latin typeface="Segoe UI Light" charset="0"/>
                <a:cs typeface="Segoe UI Light" charset="0"/>
              </a:rPr>
              <a:t>is</a:t>
            </a:r>
            <a:r>
              <a:rPr lang="en-US" sz="900" b="1" spc="0">
                <a:ln>
                  <a:noFill/>
                </a:ln>
                <a:solidFill>
                  <a:schemeClr val="bg2"/>
                </a:solidFill>
                <a:latin typeface="Segoe UI Light" charset="0"/>
                <a:cs typeface="Segoe UI Light" charset="0"/>
              </a:rPr>
              <a:t> </a:t>
            </a:r>
            <a:r>
              <a:rPr lang="en-US" sz="900" b="0" spc="0">
                <a:ln>
                  <a:noFill/>
                </a:ln>
                <a:solidFill>
                  <a:schemeClr val="bg2"/>
                </a:solidFill>
                <a:latin typeface="Segoe UI Light" charset="0"/>
                <a:cs typeface="Segoe UI Light" charset="0"/>
              </a:rPr>
              <a:t>a</a:t>
            </a:r>
            <a:r>
              <a:rPr lang="en-US" sz="900" b="1" spc="0">
                <a:ln>
                  <a:noFill/>
                </a:ln>
                <a:solidFill>
                  <a:schemeClr val="bg2"/>
                </a:solidFill>
                <a:latin typeface="Segoe UI Light" charset="0"/>
                <a:cs typeface="Segoe UI Light" charset="0"/>
              </a:rPr>
              <a:t> </a:t>
            </a:r>
            <a:r>
              <a:rPr lang="en-US" sz="900" spc="0">
                <a:ln>
                  <a:noFill/>
                </a:ln>
                <a:solidFill>
                  <a:schemeClr val="bg2"/>
                </a:solidFill>
                <a:latin typeface="Segoe UI Light" charset="0"/>
                <a:cs typeface="Segoe UI Light" charset="0"/>
              </a:rPr>
              <a:t>new </a:t>
            </a:r>
            <a:r>
              <a:rPr lang="en-US" sz="900" kern="1200">
                <a:solidFill>
                  <a:schemeClr val="tx1"/>
                </a:solidFill>
                <a:effectLst/>
                <a:latin typeface="Segoe UI Light" pitchFamily="34" charset="0"/>
                <a:ea typeface="+mn-ea"/>
                <a:cs typeface="+mn-cs"/>
              </a:rPr>
              <a:t>feature in the Public Preview, that:   </a:t>
            </a:r>
          </a:p>
          <a:p>
            <a:pPr marL="228600" lvl="0" indent="-228600" fontAlgn="ctr">
              <a:buFont typeface="+mj-lt"/>
              <a:buAutoNum type="arabicPeriod"/>
            </a:pPr>
            <a:r>
              <a:rPr lang="en-US" sz="900" b="1" kern="1200">
                <a:solidFill>
                  <a:schemeClr val="tx1"/>
                </a:solidFill>
                <a:effectLst/>
                <a:latin typeface="Segoe UI Light" pitchFamily="34" charset="0"/>
                <a:ea typeface="+mn-ea"/>
                <a:cs typeface="+mn-cs"/>
              </a:rPr>
              <a:t>Automatically discovers </a:t>
            </a:r>
            <a:r>
              <a:rPr lang="en-US" sz="900" kern="1200">
                <a:solidFill>
                  <a:schemeClr val="tx1"/>
                </a:solidFill>
                <a:effectLst/>
                <a:latin typeface="Segoe UI Light" pitchFamily="34" charset="0"/>
                <a:ea typeface="+mn-ea"/>
                <a:cs typeface="+mn-cs"/>
              </a:rPr>
              <a:t>columns containing potentially sensitive data</a:t>
            </a:r>
          </a:p>
          <a:p>
            <a:pPr marL="228600" lvl="0" indent="-228600" fontAlgn="ctr">
              <a:buFont typeface="+mj-lt"/>
              <a:buAutoNum type="arabicPeriod"/>
            </a:pPr>
            <a:r>
              <a:rPr lang="en-US" sz="900" kern="1200">
                <a:solidFill>
                  <a:schemeClr val="tx1"/>
                </a:solidFill>
                <a:effectLst/>
                <a:latin typeface="Segoe UI Light" pitchFamily="34" charset="0"/>
                <a:ea typeface="+mn-ea"/>
                <a:cs typeface="+mn-cs"/>
              </a:rPr>
              <a:t>It provides a simple way to </a:t>
            </a:r>
            <a:r>
              <a:rPr lang="en-US" sz="900" b="1" kern="1200">
                <a:solidFill>
                  <a:schemeClr val="tx1"/>
                </a:solidFill>
                <a:effectLst/>
                <a:latin typeface="Segoe UI Light" pitchFamily="34" charset="0"/>
                <a:ea typeface="+mn-ea"/>
                <a:cs typeface="+mn-cs"/>
              </a:rPr>
              <a:t>review</a:t>
            </a:r>
            <a:r>
              <a:rPr lang="en-US" sz="900" kern="1200">
                <a:solidFill>
                  <a:schemeClr val="tx1"/>
                </a:solidFill>
                <a:effectLst/>
                <a:latin typeface="Segoe UI Light" pitchFamily="34" charset="0"/>
                <a:ea typeface="+mn-ea"/>
                <a:cs typeface="+mn-cs"/>
              </a:rPr>
              <a:t> and </a:t>
            </a:r>
            <a:r>
              <a:rPr lang="en-US" sz="900" b="1" kern="1200">
                <a:solidFill>
                  <a:schemeClr val="tx1"/>
                </a:solidFill>
                <a:effectLst/>
                <a:latin typeface="Segoe UI Light" pitchFamily="34" charset="0"/>
                <a:ea typeface="+mn-ea"/>
                <a:cs typeface="+mn-cs"/>
              </a:rPr>
              <a:t>apply</a:t>
            </a:r>
            <a:r>
              <a:rPr lang="en-US" sz="900" kern="1200">
                <a:solidFill>
                  <a:schemeClr val="tx1"/>
                </a:solidFill>
                <a:effectLst/>
                <a:latin typeface="Segoe UI Light" pitchFamily="34" charset="0"/>
                <a:ea typeface="+mn-ea"/>
                <a:cs typeface="+mn-cs"/>
              </a:rPr>
              <a:t> the </a:t>
            </a:r>
            <a:r>
              <a:rPr lang="en-US" sz="900" b="1" kern="1200">
                <a:solidFill>
                  <a:schemeClr val="tx1"/>
                </a:solidFill>
                <a:effectLst/>
                <a:latin typeface="Segoe UI Light" pitchFamily="34" charset="0"/>
                <a:ea typeface="+mn-ea"/>
                <a:cs typeface="+mn-cs"/>
              </a:rPr>
              <a:t>classification recommendations </a:t>
            </a:r>
            <a:r>
              <a:rPr lang="en-US" sz="900" b="0" kern="1200">
                <a:solidFill>
                  <a:schemeClr val="tx1"/>
                </a:solidFill>
                <a:effectLst/>
                <a:latin typeface="Segoe UI Light" pitchFamily="34" charset="0"/>
                <a:ea typeface="+mn-ea"/>
                <a:cs typeface="+mn-cs"/>
              </a:rPr>
              <a:t>through</a:t>
            </a:r>
            <a:r>
              <a:rPr lang="en-US" sz="900" kern="1200">
                <a:solidFill>
                  <a:schemeClr val="tx1"/>
                </a:solidFill>
                <a:effectLst/>
                <a:latin typeface="Segoe UI Light" pitchFamily="34" charset="0"/>
                <a:ea typeface="+mn-ea"/>
                <a:cs typeface="+mn-cs"/>
              </a:rPr>
              <a:t> the Azure portal.</a:t>
            </a:r>
          </a:p>
          <a:p>
            <a:pPr marL="228600" marR="0" lvl="0" indent="-228600" algn="l" defTabSz="932742" rtl="0" eaLnBrk="1" fontAlgn="ctr" latinLnBrk="0" hangingPunct="1">
              <a:lnSpc>
                <a:spcPct val="90000"/>
              </a:lnSpc>
              <a:spcBef>
                <a:spcPts val="0"/>
              </a:spcBef>
              <a:spcAft>
                <a:spcPts val="340"/>
              </a:spcAft>
              <a:buClrTx/>
              <a:buSzTx/>
              <a:buFont typeface="+mj-lt"/>
              <a:buAutoNum type="arabicPeriod"/>
              <a:tabLst/>
              <a:defRPr/>
            </a:pPr>
            <a:r>
              <a:rPr lang="en-US" sz="900" kern="1200">
                <a:solidFill>
                  <a:schemeClr val="tx1"/>
                </a:solidFill>
                <a:effectLst/>
                <a:latin typeface="Segoe UI Light" pitchFamily="34" charset="0"/>
                <a:ea typeface="+mn-ea"/>
                <a:cs typeface="+mn-cs"/>
              </a:rPr>
              <a:t>The sensitive data labels are </a:t>
            </a:r>
            <a:r>
              <a:rPr lang="en-US" sz="900" b="1" kern="1200">
                <a:solidFill>
                  <a:schemeClr val="tx1"/>
                </a:solidFill>
                <a:effectLst/>
                <a:latin typeface="Segoe UI Light" pitchFamily="34" charset="0"/>
                <a:ea typeface="+mn-ea"/>
                <a:cs typeface="+mn-cs"/>
              </a:rPr>
              <a:t>persisted in the database </a:t>
            </a:r>
            <a:r>
              <a:rPr lang="en-US" sz="900" b="0" kern="1200">
                <a:solidFill>
                  <a:schemeClr val="tx1"/>
                </a:solidFill>
                <a:effectLst/>
                <a:latin typeface="Segoe UI Light" pitchFamily="34" charset="0"/>
                <a:ea typeface="+mn-ea"/>
                <a:cs typeface="+mn-cs"/>
              </a:rPr>
              <a:t>(metadata attributes) and</a:t>
            </a:r>
            <a:r>
              <a:rPr lang="en-US" sz="900" b="1" kern="1200">
                <a:solidFill>
                  <a:schemeClr val="tx1"/>
                </a:solidFill>
                <a:effectLst/>
                <a:latin typeface="Segoe UI Light" pitchFamily="34" charset="0"/>
                <a:ea typeface="+mn-ea"/>
                <a:cs typeface="+mn-cs"/>
              </a:rPr>
              <a:t> </a:t>
            </a:r>
            <a:r>
              <a:rPr lang="en-US" sz="900" b="0" kern="1200">
                <a:solidFill>
                  <a:schemeClr val="tx1"/>
                </a:solidFill>
                <a:effectLst/>
                <a:latin typeface="Segoe UI Light" pitchFamily="34" charset="0"/>
                <a:ea typeface="+mn-ea"/>
                <a:cs typeface="+mn-cs"/>
              </a:rPr>
              <a:t>it </a:t>
            </a:r>
            <a:r>
              <a:rPr lang="en-US" sz="900" b="1">
                <a:solidFill>
                  <a:srgbClr val="FFFFFF"/>
                </a:solidFill>
              </a:rPr>
              <a:t>audits</a:t>
            </a:r>
            <a:r>
              <a:rPr lang="en-US" sz="900" b="0">
                <a:solidFill>
                  <a:srgbClr val="FFFFFF"/>
                </a:solidFill>
              </a:rPr>
              <a:t> and </a:t>
            </a:r>
            <a:r>
              <a:rPr lang="en-US" sz="900" b="1">
                <a:solidFill>
                  <a:srgbClr val="FFFFFF"/>
                </a:solidFill>
              </a:rPr>
              <a:t>detects </a:t>
            </a:r>
            <a:r>
              <a:rPr lang="en-US" sz="900">
                <a:solidFill>
                  <a:srgbClr val="FFFFFF"/>
                </a:solidFill>
              </a:rPr>
              <a:t>access to the sensitive data.</a:t>
            </a:r>
          </a:p>
          <a:p>
            <a:pPr marL="228600" marR="0" lvl="0" indent="-228600" algn="l" defTabSz="932742" rtl="0" eaLnBrk="1" fontAlgn="ctr" latinLnBrk="0" hangingPunct="1">
              <a:lnSpc>
                <a:spcPct val="90000"/>
              </a:lnSpc>
              <a:spcBef>
                <a:spcPts val="0"/>
              </a:spcBef>
              <a:spcAft>
                <a:spcPts val="340"/>
              </a:spcAft>
              <a:buClrTx/>
              <a:buSzTx/>
              <a:buFont typeface="+mj-lt"/>
              <a:buAutoNum type="arabicPeriod"/>
              <a:tabLst/>
              <a:defRPr/>
            </a:pPr>
            <a:r>
              <a:rPr lang="en-US" sz="900">
                <a:solidFill>
                  <a:srgbClr val="FFFFFF"/>
                </a:solidFill>
              </a:rPr>
              <a:t>We offer </a:t>
            </a:r>
            <a:r>
              <a:rPr lang="en-US" sz="900" b="1" kern="1200">
                <a:solidFill>
                  <a:schemeClr val="tx1"/>
                </a:solidFill>
                <a:effectLst/>
                <a:latin typeface="Segoe UI Light" pitchFamily="34" charset="0"/>
                <a:ea typeface="+mn-ea"/>
                <a:cs typeface="+mn-cs"/>
              </a:rPr>
              <a:t>built-in set of labels and information types, </a:t>
            </a:r>
            <a:r>
              <a:rPr lang="en-US" sz="900" b="0" kern="1200">
                <a:solidFill>
                  <a:schemeClr val="tx1"/>
                </a:solidFill>
                <a:effectLst/>
                <a:latin typeface="Segoe UI Light" pitchFamily="34" charset="0"/>
                <a:ea typeface="+mn-ea"/>
                <a:cs typeface="+mn-cs"/>
              </a:rPr>
              <a:t>however customers can chose to define </a:t>
            </a:r>
            <a:r>
              <a:rPr lang="en-US" sz="900" b="1" kern="1200">
                <a:solidFill>
                  <a:schemeClr val="tx1"/>
                </a:solidFill>
                <a:effectLst/>
                <a:latin typeface="Segoe UI Light" pitchFamily="34" charset="0"/>
                <a:ea typeface="+mn-ea"/>
                <a:cs typeface="+mn-cs"/>
              </a:rPr>
              <a:t>custom labels </a:t>
            </a:r>
            <a:r>
              <a:rPr lang="en-US" sz="900" kern="1200">
                <a:solidFill>
                  <a:schemeClr val="tx1"/>
                </a:solidFill>
                <a:effectLst/>
                <a:latin typeface="Segoe UI Light" pitchFamily="34" charset="0"/>
                <a:ea typeface="+mn-ea"/>
                <a:cs typeface="+mn-cs"/>
              </a:rPr>
              <a:t>across Azure tenant using </a:t>
            </a:r>
            <a:r>
              <a:rPr lang="en-US" sz="900" u="sng" kern="1200">
                <a:solidFill>
                  <a:schemeClr val="tx1"/>
                </a:solidFill>
                <a:effectLst/>
                <a:latin typeface="Segoe UI Light" pitchFamily="34" charset="0"/>
                <a:ea typeface="+mn-ea"/>
                <a:cs typeface="+mn-cs"/>
                <a:hlinkClick r:id="rId3"/>
              </a:rPr>
              <a:t>Azure Security Center</a:t>
            </a:r>
            <a:endParaRPr lang="en-US" sz="900" b="0" kern="120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6/21/2021 2:36 PM</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95</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25554325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5329097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sz="1000">
              <a:effectLst/>
              <a:latin typeface="Segoe UI" panose="020B0502040204020203" pitchFamily="34" charset="0"/>
              <a:cs typeface="Segoe UI" panose="020B0502040204020203" pitchFamily="34" charset="0"/>
            </a:endParaRPr>
          </a:p>
          <a:p>
            <a:pPr marL="0" indent="0">
              <a:buFont typeface="Arial" panose="020B0604020202020204" pitchFamily="34" charset="0"/>
              <a:buNone/>
            </a:pPr>
            <a:r>
              <a:rPr lang="en-US" sz="1000">
                <a:latin typeface="Segoe UI" panose="020B0502040204020203" pitchFamily="34" charset="0"/>
                <a:cs typeface="Segoe UI" panose="020B0502040204020203" pitchFamily="34" charset="0"/>
              </a:rPr>
              <a:t>Source: https://docs.microsoft.com/en-us/sql/t-sql/statements/grant-object-permissions-transact-sql?view=sql-server-2017</a:t>
            </a:r>
            <a:br>
              <a:rPr lang="en-US" sz="1000">
                <a:effectLst/>
                <a:latin typeface="Segoe UI" panose="020B0502040204020203" pitchFamily="34" charset="0"/>
                <a:cs typeface="Segoe UI" panose="020B0502040204020203" pitchFamily="34" charset="0"/>
              </a:rPr>
            </a:br>
            <a:endParaRPr lang="en-US" sz="1000">
              <a:effectLst/>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96</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2208626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a:effectLst/>
                <a:latin typeface="Segoe UI" panose="020B0502040204020203" pitchFamily="34" charset="0"/>
                <a:cs typeface="Segoe UI" panose="020B0502040204020203" pitchFamily="34" charset="0"/>
              </a:rPr>
              <a:t>Objective: </a:t>
            </a:r>
            <a:r>
              <a:rPr lang="en-US" sz="1000">
                <a:effectLst/>
                <a:latin typeface="Segoe UI" panose="020B0502040204020203" pitchFamily="34" charset="0"/>
                <a:cs typeface="Segoe UI" panose="020B0502040204020203" pitchFamily="34" charset="0"/>
              </a:rPr>
              <a:t>Row-Level Security (RLS) simplifies the design and coding of security in your application. </a:t>
            </a:r>
            <a:endParaRPr lang="en-US" sz="1000" b="1">
              <a:effectLst/>
              <a:latin typeface="Segoe UI" panose="020B0502040204020203" pitchFamily="34" charset="0"/>
              <a:cs typeface="Segoe UI" panose="020B0502040204020203" pitchFamily="34" charset="0"/>
            </a:endParaRPr>
          </a:p>
          <a:p>
            <a:endParaRPr lang="en-US" sz="1000">
              <a:effectLst/>
              <a:latin typeface="Segoe UI" panose="020B0502040204020203" pitchFamily="34" charset="0"/>
              <a:cs typeface="Segoe UI" panose="020B0502040204020203" pitchFamily="34" charset="0"/>
            </a:endParaRPr>
          </a:p>
          <a:p>
            <a:r>
              <a:rPr lang="en-US" sz="1000" b="1">
                <a:effectLst/>
                <a:latin typeface="Segoe UI" panose="020B0502040204020203" pitchFamily="34" charset="0"/>
                <a:cs typeface="Segoe UI" panose="020B0502040204020203" pitchFamily="34" charset="0"/>
              </a:rPr>
              <a:t>Talking Points:</a:t>
            </a:r>
          </a:p>
          <a:p>
            <a:pPr marL="171450"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RLS enables you to implement restrictions on data row access. For example, ensuring that workers can access only those data rows that are pertinent to their department, or restricting a customer's data access to only the data relevant to their company.</a:t>
            </a:r>
          </a:p>
          <a:p>
            <a:pPr marL="171450"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The access restriction logic is located in the database tier rather than away from the data in another application tier. The database system applies the access restrictions every time that data access is attempted from any tier. This makes your security system more reliable and robust by reducing the surface area of your security system.</a:t>
            </a:r>
          </a:p>
          <a:p>
            <a:pPr marL="171450"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Implement RLS by using the </a:t>
            </a:r>
            <a:r>
              <a:rPr lang="en-US" sz="1000">
                <a:effectLst/>
                <a:latin typeface="Segoe UI" panose="020B0502040204020203" pitchFamily="34" charset="0"/>
                <a:cs typeface="Segoe UI" panose="020B0502040204020203" pitchFamily="34" charset="0"/>
                <a:hlinkClick r:id="rId3"/>
              </a:rPr>
              <a:t>CREATE SECURITY POLICY</a:t>
            </a:r>
            <a:r>
              <a:rPr lang="en-US" sz="1000">
                <a:effectLst/>
                <a:latin typeface="Segoe UI" panose="020B0502040204020203" pitchFamily="34" charset="0"/>
                <a:cs typeface="Segoe UI" panose="020B0502040204020203" pitchFamily="34" charset="0"/>
              </a:rPr>
              <a:t> Transact-SQL statement, and predicates created as </a:t>
            </a:r>
            <a:r>
              <a:rPr lang="en-US" sz="1000">
                <a:effectLst/>
                <a:latin typeface="Segoe UI" panose="020B0502040204020203" pitchFamily="34" charset="0"/>
                <a:cs typeface="Segoe UI" panose="020B0502040204020203" pitchFamily="34" charset="0"/>
                <a:hlinkClick r:id="rId4"/>
              </a:rPr>
              <a:t>inline table valued functions</a:t>
            </a:r>
            <a:r>
              <a:rPr lang="en-US" sz="1000">
                <a:effectLst/>
                <a:latin typeface="Segoe UI" panose="020B0502040204020203" pitchFamily="34" charset="0"/>
                <a:cs typeface="Segoe UI" panose="020B0502040204020203" pitchFamily="34" charset="0"/>
              </a:rPr>
              <a:t>.</a:t>
            </a:r>
          </a:p>
          <a:p>
            <a:pPr marL="171450" indent="-171450">
              <a:buFont typeface="Arial" panose="020B0604020202020204" pitchFamily="34" charset="0"/>
              <a:buChar char="•"/>
            </a:pPr>
            <a:endParaRPr lang="en-US" sz="1000">
              <a:effectLst/>
              <a:latin typeface="Segoe UI" panose="020B0502040204020203" pitchFamily="34" charset="0"/>
              <a:cs typeface="Segoe UI" panose="020B0502040204020203" pitchFamily="34" charset="0"/>
            </a:endParaRPr>
          </a:p>
          <a:p>
            <a:pPr marL="0" indent="0">
              <a:buFont typeface="Arial" panose="020B0604020202020204" pitchFamily="34" charset="0"/>
              <a:buNone/>
            </a:pPr>
            <a:r>
              <a:rPr lang="en-US" sz="1000">
                <a:latin typeface="Segoe UI" panose="020B0502040204020203" pitchFamily="34" charset="0"/>
                <a:cs typeface="Segoe UI" panose="020B0502040204020203" pitchFamily="34" charset="0"/>
              </a:rPr>
              <a:t>Source: https://docs.microsoft.com/en-us/sql/relational-databases/security/row-level-security?toc=%2Fazure%2Fsql-data-warehouse%2Ftoc.json&amp;view=sql-server-2017</a:t>
            </a:r>
          </a:p>
          <a:p>
            <a:pPr marL="0" indent="0">
              <a:buFont typeface="Arial" panose="020B0604020202020204" pitchFamily="34" charset="0"/>
              <a:buNone/>
            </a:pPr>
            <a:br>
              <a:rPr lang="en-US" sz="1000">
                <a:effectLst/>
                <a:latin typeface="Segoe UI" panose="020B0502040204020203" pitchFamily="34" charset="0"/>
                <a:cs typeface="Segoe UI" panose="020B0502040204020203" pitchFamily="34" charset="0"/>
              </a:rPr>
            </a:br>
            <a:endParaRPr lang="en-US" sz="1000">
              <a:effectLst/>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97</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603987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a:effectLst/>
                <a:latin typeface="Segoe UI" panose="020B0502040204020203" pitchFamily="34" charset="0"/>
                <a:cs typeface="Segoe UI" panose="020B0502040204020203" pitchFamily="34" charset="0"/>
              </a:rPr>
              <a:t>Objective: </a:t>
            </a:r>
            <a:r>
              <a:rPr lang="en-US" sz="1000">
                <a:effectLst/>
                <a:latin typeface="Segoe UI" panose="020B0502040204020203" pitchFamily="34" charset="0"/>
                <a:cs typeface="Segoe UI" panose="020B0502040204020203" pitchFamily="34" charset="0"/>
              </a:rPr>
              <a:t>Row-level filtering of data selected from a table is enacted through a security predicate filter defined as an inline table valued function. The function is then invoked and enforced by a security policy. The policy can restrict the rows that may be viewed (a filter predicate), but does not restrict the rows that can be inserted or updated from a table (a blocking predicate). There is no indication to the application that rows have been filtered from the result set; if all rows are filtered, then a null set will be returned.</a:t>
            </a:r>
          </a:p>
          <a:p>
            <a:endParaRPr lang="en-US" sz="1000" b="1">
              <a:effectLst/>
              <a:latin typeface="Segoe UI" panose="020B0502040204020203" pitchFamily="34" charset="0"/>
              <a:cs typeface="Segoe UI" panose="020B0502040204020203" pitchFamily="34" charset="0"/>
            </a:endParaRPr>
          </a:p>
          <a:p>
            <a:r>
              <a:rPr lang="en-US" sz="1000" b="1">
                <a:effectLst/>
                <a:latin typeface="Segoe UI" panose="020B0502040204020203" pitchFamily="34" charset="0"/>
                <a:cs typeface="Segoe UI" panose="020B0502040204020203" pitchFamily="34" charset="0"/>
              </a:rPr>
              <a:t>**</a:t>
            </a:r>
            <a:r>
              <a:rPr lang="en-US" sz="1000" b="0">
                <a:effectLst/>
                <a:latin typeface="Segoe UI" panose="020B0502040204020203" pitchFamily="34" charset="0"/>
                <a:cs typeface="Segoe UI" panose="020B0502040204020203" pitchFamily="34" charset="0"/>
              </a:rPr>
              <a:t> Azure SQL Data Warehouse doesn’t yet support block predicates.</a:t>
            </a:r>
          </a:p>
          <a:p>
            <a:endParaRPr lang="en-US" sz="1000">
              <a:effectLst/>
              <a:latin typeface="Segoe UI" panose="020B0502040204020203" pitchFamily="34" charset="0"/>
              <a:cs typeface="Segoe UI" panose="020B0502040204020203" pitchFamily="34" charset="0"/>
            </a:endParaRPr>
          </a:p>
          <a:p>
            <a:r>
              <a:rPr lang="en-US" sz="1000" b="1">
                <a:effectLst/>
                <a:latin typeface="Segoe UI" panose="020B0502040204020203" pitchFamily="34" charset="0"/>
                <a:cs typeface="Segoe UI" panose="020B0502040204020203" pitchFamily="34" charset="0"/>
              </a:rPr>
              <a:t>Talking Points:</a:t>
            </a:r>
            <a:endParaRPr lang="en-US" sz="1000">
              <a:effectLst/>
              <a:latin typeface="Segoe UI" panose="020B0502040204020203" pitchFamily="34" charset="0"/>
              <a:cs typeface="Segoe UI" panose="020B0502040204020203" pitchFamily="34" charset="0"/>
            </a:endParaRPr>
          </a:p>
          <a:p>
            <a:pPr marL="171450"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Filter predicates are applied while reading data from the base table, and it affects all get operations: </a:t>
            </a:r>
            <a:r>
              <a:rPr lang="en-US" sz="1000" b="1">
                <a:effectLst/>
                <a:latin typeface="Segoe UI" panose="020B0502040204020203" pitchFamily="34" charset="0"/>
                <a:cs typeface="Segoe UI" panose="020B0502040204020203" pitchFamily="34" charset="0"/>
              </a:rPr>
              <a:t>SELECT</a:t>
            </a:r>
            <a:r>
              <a:rPr lang="en-US" sz="1000">
                <a:effectLst/>
                <a:latin typeface="Segoe UI" panose="020B0502040204020203" pitchFamily="34" charset="0"/>
                <a:cs typeface="Segoe UI" panose="020B0502040204020203" pitchFamily="34" charset="0"/>
              </a:rPr>
              <a:t>, </a:t>
            </a:r>
            <a:r>
              <a:rPr lang="en-US" sz="1000" b="1">
                <a:effectLst/>
                <a:latin typeface="Segoe UI" panose="020B0502040204020203" pitchFamily="34" charset="0"/>
                <a:cs typeface="Segoe UI" panose="020B0502040204020203" pitchFamily="34" charset="0"/>
              </a:rPr>
              <a:t>DELETE</a:t>
            </a:r>
            <a:r>
              <a:rPr lang="en-US" sz="1000">
                <a:effectLst/>
                <a:latin typeface="Segoe UI" panose="020B0502040204020203" pitchFamily="34" charset="0"/>
                <a:cs typeface="Segoe UI" panose="020B0502040204020203" pitchFamily="34" charset="0"/>
              </a:rPr>
              <a:t> (i.e. user cannot delete rows that are filtered), and </a:t>
            </a:r>
            <a:r>
              <a:rPr lang="en-US" sz="1000" b="1">
                <a:effectLst/>
                <a:latin typeface="Segoe UI" panose="020B0502040204020203" pitchFamily="34" charset="0"/>
                <a:cs typeface="Segoe UI" panose="020B0502040204020203" pitchFamily="34" charset="0"/>
              </a:rPr>
              <a:t>UPDATE</a:t>
            </a:r>
            <a:r>
              <a:rPr lang="en-US" sz="1000">
                <a:effectLst/>
                <a:latin typeface="Segoe UI" panose="020B0502040204020203" pitchFamily="34" charset="0"/>
                <a:cs typeface="Segoe UI" panose="020B0502040204020203" pitchFamily="34" charset="0"/>
              </a:rPr>
              <a:t> (i.e. user cannot update rows that are filtered, although it is possible to update rows in such way that they will be subsequently filtered). Blocking predicates are not available in this version of RLS, but equivalent functionality (i.e. user cannot INSERT or UPDATE rows such that they will subsequently be filtered) can be implemented using check constraints or triggers.</a:t>
            </a:r>
          </a:p>
          <a:p>
            <a:pPr marL="171450"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Filter predicates and security policies have the following behavior:</a:t>
            </a:r>
          </a:p>
          <a:p>
            <a:pPr marL="628650" lvl="1"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Define a security policy that filters the rows of a table. The application is unaware that any rows have been filtered for </a:t>
            </a:r>
            <a:r>
              <a:rPr lang="en-US" sz="1000" b="1">
                <a:effectLst/>
                <a:latin typeface="Segoe UI" panose="020B0502040204020203" pitchFamily="34" charset="0"/>
                <a:cs typeface="Segoe UI" panose="020B0502040204020203" pitchFamily="34" charset="0"/>
              </a:rPr>
              <a:t>SELECT</a:t>
            </a:r>
            <a:r>
              <a:rPr lang="en-US" sz="1000">
                <a:effectLst/>
                <a:latin typeface="Segoe UI" panose="020B0502040204020203" pitchFamily="34" charset="0"/>
                <a:cs typeface="Segoe UI" panose="020B0502040204020203" pitchFamily="34" charset="0"/>
              </a:rPr>
              <a:t>, </a:t>
            </a:r>
            <a:r>
              <a:rPr lang="en-US" sz="1000" b="1">
                <a:effectLst/>
                <a:latin typeface="Segoe UI" panose="020B0502040204020203" pitchFamily="34" charset="0"/>
                <a:cs typeface="Segoe UI" panose="020B0502040204020203" pitchFamily="34" charset="0"/>
              </a:rPr>
              <a:t>UPDATE</a:t>
            </a:r>
            <a:r>
              <a:rPr lang="en-US" sz="1000">
                <a:effectLst/>
                <a:latin typeface="Segoe UI" panose="020B0502040204020203" pitchFamily="34" charset="0"/>
                <a:cs typeface="Segoe UI" panose="020B0502040204020203" pitchFamily="34" charset="0"/>
              </a:rPr>
              <a:t>, and </a:t>
            </a:r>
            <a:r>
              <a:rPr lang="en-US" sz="1000" b="1">
                <a:effectLst/>
                <a:latin typeface="Segoe UI" panose="020B0502040204020203" pitchFamily="34" charset="0"/>
                <a:cs typeface="Segoe UI" panose="020B0502040204020203" pitchFamily="34" charset="0"/>
              </a:rPr>
              <a:t>DELETE</a:t>
            </a:r>
            <a:r>
              <a:rPr lang="en-US" sz="1000">
                <a:effectLst/>
                <a:latin typeface="Segoe UI" panose="020B0502040204020203" pitchFamily="34" charset="0"/>
                <a:cs typeface="Segoe UI" panose="020B0502040204020203" pitchFamily="34" charset="0"/>
              </a:rPr>
              <a:t> operations, including situations where all the rows have been filtered out. The application can </a:t>
            </a:r>
            <a:r>
              <a:rPr lang="en-US" sz="1000" b="1">
                <a:effectLst/>
                <a:latin typeface="Segoe UI" panose="020B0502040204020203" pitchFamily="34" charset="0"/>
                <a:cs typeface="Segoe UI" panose="020B0502040204020203" pitchFamily="34" charset="0"/>
              </a:rPr>
              <a:t>INSERT</a:t>
            </a:r>
            <a:r>
              <a:rPr lang="en-US" sz="1000">
                <a:effectLst/>
                <a:latin typeface="Segoe UI" panose="020B0502040204020203" pitchFamily="34" charset="0"/>
                <a:cs typeface="Segoe UI" panose="020B0502040204020203" pitchFamily="34" charset="0"/>
              </a:rPr>
              <a:t> any rows, regardless of whether or not they will be filtered during any other operation.</a:t>
            </a:r>
            <a:br>
              <a:rPr lang="en-US" sz="1000">
                <a:effectLst/>
                <a:latin typeface="Segoe UI" panose="020B0502040204020203" pitchFamily="34" charset="0"/>
                <a:cs typeface="Segoe UI" panose="020B0502040204020203" pitchFamily="34" charset="0"/>
              </a:rPr>
            </a:br>
            <a:r>
              <a:rPr lang="en-US" sz="1000">
                <a:effectLst/>
                <a:latin typeface="Segoe UI" panose="020B0502040204020203" pitchFamily="34" charset="0"/>
                <a:cs typeface="Segoe UI" panose="020B0502040204020203" pitchFamily="34" charset="0"/>
              </a:rPr>
              <a:t>Define a predicate function that joins with another table and/or invokes a function. The join/function is accessible from the query and works as expected without any additional permission checks.</a:t>
            </a:r>
          </a:p>
          <a:p>
            <a:pPr marL="628650" lvl="1"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Issue a query against a table that has a security predicate defined but disabled. Any rows that would have been filtered or restricted are not affected.</a:t>
            </a:r>
          </a:p>
          <a:p>
            <a:pPr marL="628650" lvl="1"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The dbo user, a member of the </a:t>
            </a:r>
            <a:r>
              <a:rPr lang="en-US" sz="1000" b="1" err="1">
                <a:effectLst/>
                <a:latin typeface="Segoe UI" panose="020B0502040204020203" pitchFamily="34" charset="0"/>
                <a:cs typeface="Segoe UI" panose="020B0502040204020203" pitchFamily="34" charset="0"/>
              </a:rPr>
              <a:t>db_owner</a:t>
            </a:r>
            <a:r>
              <a:rPr lang="en-US" sz="1000">
                <a:effectLst/>
                <a:latin typeface="Segoe UI" panose="020B0502040204020203" pitchFamily="34" charset="0"/>
                <a:cs typeface="Segoe UI" panose="020B0502040204020203" pitchFamily="34" charset="0"/>
              </a:rPr>
              <a:t> role, or the table owner queries against a table that has a security policy defined and enabled. Rows are filtered/restricted as defined by the security policy.</a:t>
            </a:r>
          </a:p>
          <a:p>
            <a:pPr marL="628650" lvl="1"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Attempts to alter the schema of a table bound by a security policy will result in an error. However, columns not referenced by the filter predicate can be altered.</a:t>
            </a:r>
          </a:p>
          <a:p>
            <a:pPr marL="628650" lvl="1"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Attempts to add a predicate on a table that already has one defined (regardless of whether it is enabled or disabled) results in an error.</a:t>
            </a:r>
          </a:p>
          <a:p>
            <a:pPr marL="628650" lvl="1"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Attempts to modify a function used as a predicate on a table within a security policy results in an error.</a:t>
            </a:r>
          </a:p>
          <a:p>
            <a:pPr marL="628650" lvl="1"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Defining multiple active security policies that contain non-overlapping predicates, succeeds.</a:t>
            </a:r>
          </a:p>
          <a:p>
            <a:pPr marL="0" indent="0">
              <a:buFont typeface="Arial" panose="020B0604020202020204" pitchFamily="34" charset="0"/>
              <a:buNone/>
            </a:pPr>
            <a:endParaRPr lang="en-US" sz="1000">
              <a:effectLst/>
              <a:latin typeface="Segoe UI" panose="020B0502040204020203" pitchFamily="34" charset="0"/>
              <a:cs typeface="Segoe UI" panose="020B0502040204020203" pitchFamily="34" charset="0"/>
            </a:endParaRPr>
          </a:p>
          <a:p>
            <a:pPr marL="0" indent="0">
              <a:buFont typeface="Arial" panose="020B0604020202020204" pitchFamily="34" charset="0"/>
              <a:buNone/>
            </a:pPr>
            <a:r>
              <a:rPr lang="en-US" sz="1000" i="1">
                <a:effectLst/>
                <a:latin typeface="Segoe UI" panose="020B0502040204020203" pitchFamily="34" charset="0"/>
                <a:cs typeface="Segoe UI" panose="020B0502040204020203" pitchFamily="34" charset="0"/>
              </a:rPr>
              <a:t>Source: https://docs.microsoft.com/en-us/sql/relational-databases/security/row-level-security?view=sql-server-2017</a:t>
            </a:r>
            <a:endParaRPr lang="en-US" sz="1000">
              <a:effectLst/>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98</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2604318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a:effectLst/>
                <a:latin typeface="Segoe UI" panose="020B0502040204020203" pitchFamily="34" charset="0"/>
                <a:cs typeface="Segoe UI" panose="020B0502040204020203" pitchFamily="34" charset="0"/>
              </a:rPr>
              <a:t>Objective: </a:t>
            </a:r>
            <a:r>
              <a:rPr lang="en-US" sz="1000">
                <a:effectLst/>
                <a:latin typeface="Segoe UI" panose="020B0502040204020203" pitchFamily="34" charset="0"/>
                <a:cs typeface="Segoe UI" panose="020B0502040204020203" pitchFamily="34" charset="0"/>
              </a:rPr>
              <a:t>Column-Level Security (CLS) simplifies the design and coding of security in your application. </a:t>
            </a:r>
            <a:endParaRPr lang="en-US" sz="1000" b="1">
              <a:effectLst/>
              <a:latin typeface="Segoe UI" panose="020B0502040204020203" pitchFamily="34" charset="0"/>
              <a:cs typeface="Segoe UI" panose="020B0502040204020203" pitchFamily="34" charset="0"/>
            </a:endParaRPr>
          </a:p>
          <a:p>
            <a:endParaRPr lang="en-US" sz="1000">
              <a:effectLst/>
              <a:latin typeface="Segoe UI" panose="020B0502040204020203" pitchFamily="34" charset="0"/>
              <a:cs typeface="Segoe UI" panose="020B0502040204020203" pitchFamily="34" charset="0"/>
            </a:endParaRPr>
          </a:p>
          <a:p>
            <a:r>
              <a:rPr lang="en-US" sz="1200" b="1" i="0" kern="1200">
                <a:solidFill>
                  <a:schemeClr val="tx1"/>
                </a:solidFill>
                <a:effectLst/>
                <a:latin typeface="+mn-lt"/>
                <a:ea typeface="+mn-ea"/>
                <a:cs typeface="+mn-cs"/>
              </a:rPr>
              <a:t>Use Cases</a:t>
            </a:r>
          </a:p>
          <a:p>
            <a:r>
              <a:rPr lang="en-US" sz="1200" b="0" i="0" kern="1200">
                <a:solidFill>
                  <a:schemeClr val="tx1"/>
                </a:solidFill>
                <a:effectLst/>
                <a:latin typeface="+mn-lt"/>
                <a:ea typeface="+mn-ea"/>
                <a:cs typeface="+mn-cs"/>
              </a:rPr>
              <a:t>Some examples of how CLS is being used today:</a:t>
            </a:r>
          </a:p>
          <a:p>
            <a:r>
              <a:rPr lang="en-US" sz="1200" b="0" i="0" kern="1200">
                <a:solidFill>
                  <a:schemeClr val="tx1"/>
                </a:solidFill>
                <a:effectLst/>
                <a:latin typeface="+mn-lt"/>
                <a:ea typeface="+mn-ea"/>
                <a:cs typeface="+mn-cs"/>
              </a:rPr>
              <a:t>A financial services firm allows only account managers to have access to customer social security numbers (SSN), phone numbers, and other personally identifiable information (PII).</a:t>
            </a:r>
          </a:p>
          <a:p>
            <a:r>
              <a:rPr lang="en-US" sz="1200" b="0" i="0" kern="1200">
                <a:solidFill>
                  <a:schemeClr val="tx1"/>
                </a:solidFill>
                <a:effectLst/>
                <a:latin typeface="+mn-lt"/>
                <a:ea typeface="+mn-ea"/>
                <a:cs typeface="+mn-cs"/>
              </a:rPr>
              <a:t>A health care provider allows only doctors and nurses to have access to sensitive medical records while not allowing members of the billing department to view this data.</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Source: https://docs.microsoft.com/en-us/azure/sql-data-warehouse/column-level-security</a:t>
            </a:r>
          </a:p>
          <a:p>
            <a:pPr marL="0" indent="0">
              <a:buFont typeface="Arial" panose="020B0604020202020204" pitchFamily="34" charset="0"/>
              <a:buNone/>
            </a:pPr>
            <a:br>
              <a:rPr lang="en-US" sz="1000">
                <a:effectLst/>
                <a:latin typeface="Segoe UI" panose="020B0502040204020203" pitchFamily="34" charset="0"/>
                <a:cs typeface="Segoe UI" panose="020B0502040204020203" pitchFamily="34" charset="0"/>
              </a:rPr>
            </a:br>
            <a:endParaRPr lang="en-US" sz="1000">
              <a:effectLst/>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99</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0428991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a:effectLst/>
                <a:latin typeface="Segoe UI" panose="020B0502040204020203" pitchFamily="34" charset="0"/>
                <a:cs typeface="Segoe UI" panose="020B0502040204020203" pitchFamily="34" charset="0"/>
              </a:rPr>
              <a:t>Objective: </a:t>
            </a:r>
            <a:r>
              <a:rPr lang="en-US" sz="1000">
                <a:effectLst/>
                <a:latin typeface="Segoe UI" panose="020B0502040204020203" pitchFamily="34" charset="0"/>
                <a:cs typeface="Segoe UI" panose="020B0502040204020203" pitchFamily="34" charset="0"/>
              </a:rPr>
              <a:t>Dynamic data masking limits sensitive data exposure by masking it to non-privileged users. Dynamic data masking helps prevent unauthorized access to sensitive data by enabling customers to designate how much of the sensitive data to reveal with minimal impact on the application layer. It’s a policy-based security feature that hides the sensitive data in the result set of a query over designated database fields, while the data in the database is not changed. Dynamic data masking is easy to use with existing applications, since masking rules are applied in the query results, and there is no need to modify existing queries.</a:t>
            </a:r>
          </a:p>
          <a:p>
            <a:endParaRPr lang="en-US" sz="1000" b="1">
              <a:effectLst/>
              <a:latin typeface="Segoe UI" panose="020B0502040204020203" pitchFamily="34" charset="0"/>
              <a:cs typeface="Segoe UI" panose="020B0502040204020203" pitchFamily="34" charset="0"/>
            </a:endParaRPr>
          </a:p>
          <a:p>
            <a:r>
              <a:rPr lang="en-US" sz="1000" b="1">
                <a:effectLst/>
                <a:latin typeface="Segoe UI" panose="020B0502040204020203" pitchFamily="34" charset="0"/>
                <a:cs typeface="Segoe UI" panose="020B0502040204020203" pitchFamily="34" charset="0"/>
              </a:rPr>
              <a:t>Talking Points:</a:t>
            </a:r>
            <a:endParaRPr lang="en-US" sz="1000">
              <a:effectLst/>
              <a:latin typeface="Segoe UI" panose="020B0502040204020203" pitchFamily="34" charset="0"/>
              <a:cs typeface="Segoe UI" panose="020B0502040204020203" pitchFamily="34" charset="0"/>
            </a:endParaRPr>
          </a:p>
          <a:p>
            <a:pPr marL="171450"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For example, a call center support person may identify callers by several digits of their social security number or credit card number, but those data items should not be fully exposed to the support person. A developer can define a masking rule to be applied to each query result that masks all but the last four digits of any social security number or credit card number in the result set. For another example, by using the appropriate data mask to protect personally identifiable information (PII) data, a developer can query production environments for troubleshooting purposes without violating compliance regulations.</a:t>
            </a:r>
          </a:p>
          <a:p>
            <a:pPr marL="171450"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Dynamic data masking limits the exposure of sensitive data and prevents accidental viewing by engineers that access directly databases for troubleshooting purposes or non-privileged application users. Dynamic data masking doesn’t aim to prevent privileged database users from connecting directly to the database and running exhaustive queries that expose pieces of the sensitive data. Dynamic data masking is complimentary to other SQL Server security features (auditing, encryption, row level security…) and it is highly recommended to enable them in addition in order to protect better the sensitive data in the database.</a:t>
            </a:r>
          </a:p>
          <a:p>
            <a:pPr marL="171450"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Since data is masked just before being returned to the user, changing the data type to an unmasked type will return unmasked data.</a:t>
            </a:r>
          </a:p>
          <a:p>
            <a:r>
              <a:rPr lang="en-US" sz="1000">
                <a:effectLst/>
                <a:latin typeface="Segoe UI" panose="020B0502040204020203" pitchFamily="34" charset="0"/>
                <a:cs typeface="Segoe UI" panose="020B0502040204020203" pitchFamily="34" charset="0"/>
              </a:rPr>
              <a:t>Dynamic data masking is available in SQL Server 2016 .However, to enable dynamic data masking, you must use trace flags 209 and 219. For  SQL Database, see </a:t>
            </a:r>
            <a:r>
              <a:rPr lang="en-US" sz="1000" b="0" i="1" kern="1200">
                <a:solidFill>
                  <a:schemeClr val="tx1"/>
                </a:solidFill>
                <a:effectLst/>
                <a:latin typeface="Segoe UI" panose="020B0502040204020203" pitchFamily="34" charset="0"/>
                <a:cs typeface="Segoe UI" panose="020B0502040204020203" pitchFamily="34" charset="0"/>
              </a:rPr>
              <a:t>https://docs.microsoft.com/en-us/azure/sql-database/sql-database-dynamic-data-masking-get-started.</a:t>
            </a:r>
          </a:p>
          <a:p>
            <a:endParaRPr lang="en-US" sz="1000">
              <a:latin typeface="Segoe UI" panose="020B0502040204020203" pitchFamily="34" charset="0"/>
              <a:cs typeface="Segoe UI" panose="020B0502040204020203" pitchFamily="34" charset="0"/>
            </a:endParaRPr>
          </a:p>
          <a:p>
            <a:r>
              <a:rPr lang="en-US" sz="1000" i="1">
                <a:latin typeface="Segoe UI" panose="020B0502040204020203" pitchFamily="34" charset="0"/>
                <a:cs typeface="Segoe UI" panose="020B0502040204020203" pitchFamily="34" charset="0"/>
              </a:rPr>
              <a:t>Source: https://msdn.microsoft.com/en-us/library/mt130841(v=sql.130).aspx</a:t>
            </a:r>
          </a:p>
          <a:p>
            <a:endParaRPr lang="en-US" sz="1000" kern="1200">
              <a:solidFill>
                <a:schemeClr val="tx1"/>
              </a:solidFill>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100</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6548329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hlinkClick r:id="rId3"/>
              </a:rPr>
              <a:t>Encrypt a Column of Data - SQL Server &amp; Azure Synapse Analytics &amp; Azure SQL Database &amp; SQL Managed Instance | Microsoft Docs</a:t>
            </a:r>
            <a:endParaRPr lang="en-US" sz="1000" kern="1200">
              <a:solidFill>
                <a:schemeClr val="tx1"/>
              </a:solidFill>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6548329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a:effectLst/>
                <a:latin typeface="Segoe UI" panose="020B0502040204020203" pitchFamily="34" charset="0"/>
                <a:cs typeface="Segoe UI" panose="020B0502040204020203" pitchFamily="34" charset="0"/>
              </a:rPr>
              <a:t>Objective: </a:t>
            </a:r>
            <a:r>
              <a:rPr lang="en-US" sz="1000" baseline="0">
                <a:latin typeface="Segoe UI" panose="020B0502040204020203" pitchFamily="34" charset="0"/>
                <a:cs typeface="Segoe UI" panose="020B0502040204020203" pitchFamily="34" charset="0"/>
              </a:rPr>
              <a:t>Azure SQL DW includes several additional security measures for data. This slide provides an overview of SQL encryption in transit, at rest, and end-to-end.</a:t>
            </a:r>
          </a:p>
          <a:p>
            <a:endParaRPr lang="en-US" sz="1000" baseline="0">
              <a:latin typeface="Segoe UI" panose="020B0502040204020203" pitchFamily="34" charset="0"/>
              <a:cs typeface="Segoe UI" panose="020B0502040204020203" pitchFamily="34" charset="0"/>
            </a:endParaRPr>
          </a:p>
          <a:p>
            <a:pPr marL="0" lvl="1" defTabSz="921738" fontAlgn="base">
              <a:lnSpc>
                <a:spcPct val="90000"/>
              </a:lnSpc>
              <a:spcBef>
                <a:spcPct val="0"/>
              </a:spcBef>
              <a:spcAft>
                <a:spcPts val="606"/>
              </a:spcAft>
            </a:pPr>
            <a:r>
              <a:rPr lang="en-US" sz="1000" b="1">
                <a:effectLst/>
                <a:latin typeface="Segoe UI" panose="020B0502040204020203" pitchFamily="34" charset="0"/>
                <a:cs typeface="Segoe UI" panose="020B0502040204020203" pitchFamily="34" charset="0"/>
              </a:rPr>
              <a:t>Talking Points:</a:t>
            </a:r>
            <a:endParaRPr lang="en-US" sz="1000" b="1">
              <a:solidFill>
                <a:srgbClr val="247BC2"/>
              </a:solidFill>
              <a:latin typeface="Segoe UI" panose="020B0502040204020203" pitchFamily="34" charset="0"/>
              <a:cs typeface="Segoe UI" panose="020B0502040204020203" pitchFamily="34" charset="0"/>
            </a:endParaRPr>
          </a:p>
          <a:p>
            <a:pPr marL="173038" lvl="1" indent="-173038" defTabSz="921738" fontAlgn="base">
              <a:lnSpc>
                <a:spcPct val="90000"/>
              </a:lnSpc>
              <a:spcBef>
                <a:spcPct val="0"/>
              </a:spcBef>
              <a:spcAft>
                <a:spcPts val="606"/>
              </a:spcAft>
              <a:buFont typeface="Arial" panose="020B0604020202020204" pitchFamily="34" charset="0"/>
              <a:buChar char="•"/>
            </a:pPr>
            <a:r>
              <a:rPr lang="en-US" sz="1000" b="0">
                <a:latin typeface="Segoe UI" panose="020B0502040204020203" pitchFamily="34" charset="0"/>
                <a:cs typeface="Segoe UI" panose="020B0502040204020203" pitchFamily="34" charset="0"/>
              </a:rPr>
              <a:t>Key takeaway: Encrypted </a:t>
            </a:r>
            <a:r>
              <a:rPr lang="en-US" sz="1000">
                <a:latin typeface="Segoe UI" panose="020B0502040204020203" pitchFamily="34" charset="0"/>
                <a:cs typeface="Segoe UI" panose="020B0502040204020203" pitchFamily="34" charset="0"/>
              </a:rPr>
              <a:t>sensitive data and its corresponding keys are never seen in plain text in SQL Server</a:t>
            </a:r>
          </a:p>
          <a:p>
            <a:pPr marL="173038" lvl="1" indent="-173038" defTabSz="921738" fontAlgn="base">
              <a:lnSpc>
                <a:spcPct val="90000"/>
              </a:lnSpc>
              <a:spcBef>
                <a:spcPct val="0"/>
              </a:spcBef>
              <a:spcAft>
                <a:spcPts val="606"/>
              </a:spcAft>
              <a:buFont typeface="Arial" panose="020B0604020202020204" pitchFamily="34" charset="0"/>
              <a:buChar char="•"/>
            </a:pPr>
            <a:r>
              <a:rPr lang="en-US" sz="1000">
                <a:latin typeface="Segoe UI" panose="020B0502040204020203" pitchFamily="34" charset="0"/>
                <a:cs typeface="Segoe UI" panose="020B0502040204020203" pitchFamily="34" charset="0"/>
              </a:rPr>
              <a:t>The customer will need</a:t>
            </a:r>
            <a:r>
              <a:rPr lang="en-US" sz="1000" b="1">
                <a:latin typeface="Segoe UI" panose="020B0502040204020203" pitchFamily="34" charset="0"/>
                <a:cs typeface="Segoe UI" panose="020B0502040204020203" pitchFamily="34" charset="0"/>
              </a:rPr>
              <a:t> </a:t>
            </a:r>
            <a:r>
              <a:rPr lang="en-US" sz="1000">
                <a:latin typeface="Segoe UI" panose="020B0502040204020203" pitchFamily="34" charset="0"/>
                <a:cs typeface="Segoe UI" panose="020B0502040204020203" pitchFamily="34" charset="0"/>
              </a:rPr>
              <a:t>to verify in the Azure Portal that the database is encrypted via PowerShell/T-SQL</a:t>
            </a:r>
          </a:p>
          <a:p>
            <a:pPr marL="171450" indent="-171450" rtl="0" eaLnBrk="1" fontAlgn="t" latinLnBrk="0" hangingPunct="1">
              <a:buFont typeface="Arial" panose="020B0604020202020204" pitchFamily="34" charset="0"/>
              <a:buChar char="•"/>
            </a:pPr>
            <a:r>
              <a:rPr lang="en-US" sz="1000">
                <a:latin typeface="Segoe UI" panose="020B0502040204020203" pitchFamily="34" charset="0"/>
                <a:cs typeface="Segoe UI" panose="020B0502040204020203" pitchFamily="34" charset="0"/>
              </a:rPr>
              <a:t>Encryption-In-Transit technologies:</a:t>
            </a:r>
          </a:p>
          <a:p>
            <a:pPr marL="628650" lvl="1" indent="-171450" rtl="0" eaLnBrk="1" fontAlgn="t" latinLnBrk="0" hangingPunct="1">
              <a:buFont typeface="Arial" panose="020B0604020202020204" pitchFamily="34" charset="0"/>
              <a:buChar char="•"/>
            </a:pPr>
            <a:r>
              <a:rPr lang="en-US" sz="1000">
                <a:latin typeface="Segoe UI" panose="020B0502040204020203" pitchFamily="34" charset="0"/>
                <a:cs typeface="Segoe UI" panose="020B0502040204020203" pitchFamily="34" charset="0"/>
              </a:rPr>
              <a:t>TLS from Client to Server</a:t>
            </a:r>
          </a:p>
          <a:p>
            <a:pPr marL="628650" lvl="1" indent="-171450" rtl="0" eaLnBrk="1" fontAlgn="t" latinLnBrk="0" hangingPunct="1">
              <a:buFont typeface="Arial" panose="020B0604020202020204" pitchFamily="34" charset="0"/>
              <a:buChar char="•"/>
            </a:pPr>
            <a:r>
              <a:rPr lang="en-US" sz="1000">
                <a:latin typeface="Segoe UI" panose="020B0502040204020203" pitchFamily="34" charset="0"/>
                <a:cs typeface="Segoe UI" panose="020B0502040204020203" pitchFamily="34" charset="0"/>
              </a:rPr>
              <a:t>TLS = Transport Layer Security</a:t>
            </a:r>
          </a:p>
          <a:p>
            <a:pPr marL="171450" indent="-171450">
              <a:buFont typeface="Arial" panose="020B0604020202020204" pitchFamily="34" charset="0"/>
              <a:buChar char="•"/>
            </a:pPr>
            <a:r>
              <a:rPr lang="en-US" sz="1000">
                <a:latin typeface="Segoe UI" panose="020B0502040204020203" pitchFamily="34" charset="0"/>
                <a:cs typeface="Segoe UI" panose="020B0502040204020203" pitchFamily="34" charset="0"/>
              </a:rPr>
              <a:t>Encryption at rest technologies: </a:t>
            </a:r>
          </a:p>
          <a:p>
            <a:pPr marL="628650" lvl="1" indent="-171450">
              <a:buFont typeface="Arial" panose="020B0604020202020204" pitchFamily="34" charset="0"/>
              <a:buChar char="•"/>
            </a:pPr>
            <a:r>
              <a:rPr lang="en-US" sz="1000">
                <a:latin typeface="Segoe UI" panose="020B0502040204020203" pitchFamily="34" charset="0"/>
                <a:cs typeface="Segoe UI" panose="020B0502040204020203" pitchFamily="34" charset="0"/>
              </a:rPr>
              <a:t>TDE = Transparent Data Encryption</a:t>
            </a:r>
            <a:endParaRPr lang="en-US"/>
          </a:p>
          <a:p>
            <a:endParaRPr lang="en-US"/>
          </a:p>
          <a:p>
            <a:r>
              <a:rPr lang="en-US"/>
              <a:t>** SQL Data Warehouse doesn’t support Always-Encryption yet.</a:t>
            </a: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116313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a:effectLst/>
                <a:latin typeface="Segoe UI" panose="020B0502040204020203" pitchFamily="34" charset="0"/>
                <a:cs typeface="Segoe UI" panose="020B0502040204020203" pitchFamily="34" charset="0"/>
              </a:rPr>
              <a:t>Talking Points:</a:t>
            </a:r>
          </a:p>
          <a:p>
            <a:pPr marL="630936" indent="-173736">
              <a:buFont typeface="Arial" panose="020B0604020202020204" pitchFamily="34" charset="0"/>
              <a:buChar char="•"/>
            </a:pPr>
            <a:r>
              <a:rPr lang="en-US" sz="1000" b="1">
                <a:latin typeface="Segoe UI" panose="020B0502040204020203" pitchFamily="34" charset="0"/>
                <a:cs typeface="Segoe UI" panose="020B0502040204020203" pitchFamily="34" charset="0"/>
              </a:rPr>
              <a:t>Fully managed by Azure</a:t>
            </a:r>
          </a:p>
          <a:p>
            <a:pPr marL="1085850" lvl="2" indent="-171450">
              <a:buFont typeface="Arial" panose="020B0604020202020204" pitchFamily="34" charset="0"/>
              <a:buChar char="•"/>
            </a:pPr>
            <a:r>
              <a:rPr lang="en-US" sz="1000">
                <a:latin typeface="Segoe UI" panose="020B0502040204020203" pitchFamily="34" charset="0"/>
                <a:cs typeface="Segoe UI" panose="020B0502040204020203" pitchFamily="34" charset="0"/>
              </a:rPr>
              <a:t>Support for user-managed TDE using Azure Key Vault</a:t>
            </a:r>
          </a:p>
          <a:p>
            <a:pPr marL="628650" lvl="1" indent="-171450" defTabSz="621720">
              <a:spcBef>
                <a:spcPts val="600"/>
              </a:spcBef>
              <a:spcAft>
                <a:spcPts val="600"/>
              </a:spcAft>
              <a:buFont typeface="Arial" panose="020B0604020202020204" pitchFamily="34" charset="0"/>
              <a:buChar char="•"/>
            </a:pPr>
            <a:r>
              <a:rPr lang="en-US" sz="1000" b="1" kern="1200">
                <a:solidFill>
                  <a:schemeClr val="tx1"/>
                </a:solidFill>
                <a:latin typeface="Segoe UI" panose="020B0502040204020203" pitchFamily="34" charset="0"/>
                <a:cs typeface="Segoe UI" panose="020B0502040204020203" pitchFamily="34" charset="0"/>
              </a:rPr>
              <a:t>Simple Interface</a:t>
            </a:r>
          </a:p>
          <a:p>
            <a:pPr marL="1085850" lvl="2" indent="-171450" defTabSz="621720">
              <a:spcBef>
                <a:spcPts val="600"/>
              </a:spcBef>
              <a:spcAft>
                <a:spcPts val="600"/>
              </a:spcAft>
              <a:buFont typeface="Arial" panose="020B0604020202020204" pitchFamily="34" charset="0"/>
              <a:buChar char="•"/>
            </a:pPr>
            <a:r>
              <a:rPr lang="en-US" sz="1000" kern="1200">
                <a:solidFill>
                  <a:schemeClr val="tx1"/>
                </a:solidFill>
                <a:latin typeface="Segoe UI" panose="020B0502040204020203" pitchFamily="34" charset="0"/>
                <a:cs typeface="Segoe UI" panose="020B0502040204020203" pitchFamily="34" charset="0"/>
              </a:rPr>
              <a:t>Single SQL Statement/API call to enable/disable</a:t>
            </a:r>
          </a:p>
          <a:p>
            <a:pPr marL="628650" lvl="1" indent="-171450" defTabSz="621720">
              <a:spcBef>
                <a:spcPts val="600"/>
              </a:spcBef>
              <a:spcAft>
                <a:spcPts val="600"/>
              </a:spcAft>
              <a:buFont typeface="Arial" panose="020B0604020202020204" pitchFamily="34" charset="0"/>
              <a:buChar char="•"/>
            </a:pPr>
            <a:r>
              <a:rPr lang="en-US" sz="1000" b="1">
                <a:solidFill>
                  <a:srgbClr val="000000"/>
                </a:solidFill>
                <a:latin typeface="Segoe UI" panose="020B0502040204020203" pitchFamily="34" charset="0"/>
                <a:cs typeface="Segoe UI" panose="020B0502040204020203" pitchFamily="34" charset="0"/>
              </a:rPr>
              <a:t>Predictable Encryption Performance</a:t>
            </a:r>
          </a:p>
          <a:p>
            <a:pPr marL="1085850" lvl="2" indent="-171450" defTabSz="621720">
              <a:spcBef>
                <a:spcPts val="600"/>
              </a:spcBef>
              <a:spcAft>
                <a:spcPts val="600"/>
              </a:spcAft>
              <a:buFont typeface="Arial" panose="020B0604020202020204" pitchFamily="34" charset="0"/>
              <a:buChar char="•"/>
            </a:pPr>
            <a:r>
              <a:rPr lang="en-US" sz="1000" kern="1200">
                <a:solidFill>
                  <a:schemeClr val="tx1"/>
                </a:solidFill>
                <a:latin typeface="Segoe UI" panose="020B0502040204020203" pitchFamily="34" charset="0"/>
                <a:cs typeface="Segoe UI" panose="020B0502040204020203" pitchFamily="34" charset="0"/>
              </a:rPr>
              <a:t>Uses Azure SQL Database’s editions to ensure predictable performance</a:t>
            </a:r>
          </a:p>
          <a:p>
            <a:pPr marL="628650" lvl="1" indent="-171450" defTabSz="621720">
              <a:spcBef>
                <a:spcPts val="600"/>
              </a:spcBef>
              <a:spcAft>
                <a:spcPts val="600"/>
              </a:spcAft>
              <a:buFont typeface="Arial" panose="020B0604020202020204" pitchFamily="34" charset="0"/>
              <a:buChar char="•"/>
            </a:pPr>
            <a:r>
              <a:rPr lang="en-US" sz="1000" b="1">
                <a:solidFill>
                  <a:srgbClr val="000000"/>
                </a:solidFill>
                <a:latin typeface="Segoe UI" panose="020B0502040204020203" pitchFamily="34" charset="0"/>
                <a:cs typeface="Segoe UI" panose="020B0502040204020203" pitchFamily="34" charset="0"/>
              </a:rPr>
              <a:t>AES-NI Hardware Acceleration</a:t>
            </a:r>
          </a:p>
          <a:p>
            <a:pPr marL="1085850" lvl="2" indent="-171450" defTabSz="621720">
              <a:spcBef>
                <a:spcPts val="600"/>
              </a:spcBef>
              <a:spcAft>
                <a:spcPts val="600"/>
              </a:spcAft>
              <a:buFont typeface="Arial" panose="020B0604020202020204" pitchFamily="34" charset="0"/>
              <a:buChar char="•"/>
            </a:pPr>
            <a:r>
              <a:rPr lang="en-US" sz="1000" kern="1200">
                <a:solidFill>
                  <a:schemeClr val="tx1"/>
                </a:solidFill>
                <a:latin typeface="Segoe UI" panose="020B0502040204020203" pitchFamily="34" charset="0"/>
                <a:cs typeface="Segoe UI" panose="020B0502040204020203" pitchFamily="34" charset="0"/>
              </a:rPr>
              <a:t>Intel’s AES-NI support in TDE means better performance and better value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9615125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a:effectLst/>
                <a:latin typeface="Segoe UI" panose="020B0502040204020203" pitchFamily="34" charset="0"/>
                <a:cs typeface="Segoe UI" panose="020B0502040204020203" pitchFamily="34" charset="0"/>
              </a:rPr>
              <a:t>Talking Points:</a:t>
            </a:r>
          </a:p>
          <a:p>
            <a:pPr marL="630936" indent="-173736">
              <a:buFont typeface="Arial" panose="020B0604020202020204" pitchFamily="34" charset="0"/>
              <a:buChar char="•"/>
            </a:pPr>
            <a:r>
              <a:rPr lang="en-US" sz="1000" b="1">
                <a:latin typeface="Segoe UI" panose="020B0502040204020203" pitchFamily="34" charset="0"/>
                <a:cs typeface="Segoe UI" panose="020B0502040204020203" pitchFamily="34" charset="0"/>
              </a:rPr>
              <a:t>Fully managed by Azure</a:t>
            </a:r>
          </a:p>
          <a:p>
            <a:pPr marL="1085850" lvl="2" indent="-171450">
              <a:buFont typeface="Arial" panose="020B0604020202020204" pitchFamily="34" charset="0"/>
              <a:buChar char="•"/>
            </a:pPr>
            <a:r>
              <a:rPr lang="en-US" sz="1000">
                <a:latin typeface="Segoe UI" panose="020B0502040204020203" pitchFamily="34" charset="0"/>
                <a:cs typeface="Segoe UI" panose="020B0502040204020203" pitchFamily="34" charset="0"/>
              </a:rPr>
              <a:t>Support for user-managed TDE using Azure Key Vault</a:t>
            </a:r>
          </a:p>
          <a:p>
            <a:pPr marL="628650" lvl="1" indent="-171450" defTabSz="621720">
              <a:spcBef>
                <a:spcPts val="600"/>
              </a:spcBef>
              <a:spcAft>
                <a:spcPts val="600"/>
              </a:spcAft>
              <a:buFont typeface="Arial" panose="020B0604020202020204" pitchFamily="34" charset="0"/>
              <a:buChar char="•"/>
            </a:pPr>
            <a:r>
              <a:rPr lang="en-US" sz="1000" b="1" kern="1200">
                <a:solidFill>
                  <a:schemeClr val="tx1"/>
                </a:solidFill>
                <a:latin typeface="Segoe UI" panose="020B0502040204020203" pitchFamily="34" charset="0"/>
                <a:cs typeface="Segoe UI" panose="020B0502040204020203" pitchFamily="34" charset="0"/>
              </a:rPr>
              <a:t>Simple Interface</a:t>
            </a:r>
          </a:p>
          <a:p>
            <a:pPr marL="1085850" lvl="2" indent="-171450" defTabSz="621720">
              <a:spcBef>
                <a:spcPts val="600"/>
              </a:spcBef>
              <a:spcAft>
                <a:spcPts val="600"/>
              </a:spcAft>
              <a:buFont typeface="Arial" panose="020B0604020202020204" pitchFamily="34" charset="0"/>
              <a:buChar char="•"/>
            </a:pPr>
            <a:r>
              <a:rPr lang="en-US" sz="1000" kern="1200">
                <a:solidFill>
                  <a:schemeClr val="tx1"/>
                </a:solidFill>
                <a:latin typeface="Segoe UI" panose="020B0502040204020203" pitchFamily="34" charset="0"/>
                <a:cs typeface="Segoe UI" panose="020B0502040204020203" pitchFamily="34" charset="0"/>
              </a:rPr>
              <a:t>Single SQL Statement/API call to enable/disable</a:t>
            </a:r>
          </a:p>
          <a:p>
            <a:pPr marL="628650" lvl="1" indent="-171450" defTabSz="621720">
              <a:spcBef>
                <a:spcPts val="600"/>
              </a:spcBef>
              <a:spcAft>
                <a:spcPts val="600"/>
              </a:spcAft>
              <a:buFont typeface="Arial" panose="020B0604020202020204" pitchFamily="34" charset="0"/>
              <a:buChar char="•"/>
            </a:pPr>
            <a:r>
              <a:rPr lang="en-US" sz="1000" b="1">
                <a:solidFill>
                  <a:srgbClr val="000000"/>
                </a:solidFill>
                <a:latin typeface="Segoe UI" panose="020B0502040204020203" pitchFamily="34" charset="0"/>
                <a:cs typeface="Segoe UI" panose="020B0502040204020203" pitchFamily="34" charset="0"/>
              </a:rPr>
              <a:t>Predictable Encryption Performance</a:t>
            </a:r>
          </a:p>
          <a:p>
            <a:pPr marL="1085850" lvl="2" indent="-171450" defTabSz="621720">
              <a:spcBef>
                <a:spcPts val="600"/>
              </a:spcBef>
              <a:spcAft>
                <a:spcPts val="600"/>
              </a:spcAft>
              <a:buFont typeface="Arial" panose="020B0604020202020204" pitchFamily="34" charset="0"/>
              <a:buChar char="•"/>
            </a:pPr>
            <a:r>
              <a:rPr lang="en-US" sz="1000" kern="1200">
                <a:solidFill>
                  <a:schemeClr val="tx1"/>
                </a:solidFill>
                <a:latin typeface="Segoe UI" panose="020B0502040204020203" pitchFamily="34" charset="0"/>
                <a:cs typeface="Segoe UI" panose="020B0502040204020203" pitchFamily="34" charset="0"/>
              </a:rPr>
              <a:t>Uses Azure SQL Database’s editions to ensure predictable performance</a:t>
            </a:r>
          </a:p>
          <a:p>
            <a:pPr marL="628650" lvl="1" indent="-171450" defTabSz="621720">
              <a:spcBef>
                <a:spcPts val="600"/>
              </a:spcBef>
              <a:spcAft>
                <a:spcPts val="600"/>
              </a:spcAft>
              <a:buFont typeface="Arial" panose="020B0604020202020204" pitchFamily="34" charset="0"/>
              <a:buChar char="•"/>
            </a:pPr>
            <a:r>
              <a:rPr lang="en-US" sz="1000" b="1">
                <a:solidFill>
                  <a:srgbClr val="000000"/>
                </a:solidFill>
                <a:latin typeface="Segoe UI" panose="020B0502040204020203" pitchFamily="34" charset="0"/>
                <a:cs typeface="Segoe UI" panose="020B0502040204020203" pitchFamily="34" charset="0"/>
              </a:rPr>
              <a:t>AES-NI Hardware Acceleration</a:t>
            </a:r>
          </a:p>
          <a:p>
            <a:pPr marL="1085850" lvl="2" indent="-171450" defTabSz="621720">
              <a:spcBef>
                <a:spcPts val="600"/>
              </a:spcBef>
              <a:spcAft>
                <a:spcPts val="600"/>
              </a:spcAft>
              <a:buFont typeface="Arial" panose="020B0604020202020204" pitchFamily="34" charset="0"/>
              <a:buChar char="•"/>
            </a:pPr>
            <a:r>
              <a:rPr lang="en-US" sz="1000" kern="1200">
                <a:solidFill>
                  <a:schemeClr val="tx1"/>
                </a:solidFill>
                <a:latin typeface="Segoe UI" panose="020B0502040204020203" pitchFamily="34" charset="0"/>
                <a:cs typeface="Segoe UI" panose="020B0502040204020203" pitchFamily="34" charset="0"/>
              </a:rPr>
              <a:t>Intel’s AES-NI support in TDE means better performance and better value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104</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0864588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6/21/2021 2:36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105</a:t>
            </a:fld>
            <a:endParaRPr lang="en-US"/>
          </a:p>
        </p:txBody>
      </p:sp>
    </p:spTree>
    <p:extLst>
      <p:ext uri="{BB962C8B-B14F-4D97-AF65-F5344CB8AC3E}">
        <p14:creationId xmlns:p14="http://schemas.microsoft.com/office/powerpoint/2010/main" val="14841819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044695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Answer: Because the risky part of the load is moving data from external storage into the SQL Pool – loading into a staging table (round robin/heap) ensures that the riskiest part of the load happens the fastest!</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6/21/2021 2:36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45354339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ags" Target="../tags/tag2.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2.xml"/><Relationship Id="rId1" Type="http://schemas.openxmlformats.org/officeDocument/2006/relationships/tags" Target="../tags/tag6.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2.xml"/><Relationship Id="rId1" Type="http://schemas.openxmlformats.org/officeDocument/2006/relationships/tags" Target="../tags/tag7.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3.xml"/><Relationship Id="rId1" Type="http://schemas.openxmlformats.org/officeDocument/2006/relationships/tags" Target="../tags/tag9.xml"/><Relationship Id="rId4" Type="http://schemas.openxmlformats.org/officeDocument/2006/relationships/image" Target="../media/image3.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3.xml"/><Relationship Id="rId1" Type="http://schemas.openxmlformats.org/officeDocument/2006/relationships/tags" Target="../tags/tag10.xml"/><Relationship Id="rId4" Type="http://schemas.openxmlformats.org/officeDocument/2006/relationships/image" Target="../media/image3.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Master" Target="../slideMasters/slideMaster3.xml"/><Relationship Id="rId1" Type="http://schemas.openxmlformats.org/officeDocument/2006/relationships/tags" Target="../tags/tag11.xml"/><Relationship Id="rId4" Type="http://schemas.openxmlformats.org/officeDocument/2006/relationships/image" Target="../media/image13.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slideMaster" Target="../slideMasters/slideMaster3.xml"/><Relationship Id="rId1" Type="http://schemas.openxmlformats.org/officeDocument/2006/relationships/tags" Target="../tags/tag12.xml"/><Relationship Id="rId4" Type="http://schemas.openxmlformats.org/officeDocument/2006/relationships/image" Target="../media/image13.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1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14.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15.xml"/><Relationship Id="rId4" Type="http://schemas.openxmlformats.org/officeDocument/2006/relationships/image" Target="../media/image2.jpe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slideMaster" Target="../slideMasters/slideMaster3.xml"/><Relationship Id="rId1" Type="http://schemas.openxmlformats.org/officeDocument/2006/relationships/tags" Target="../tags/tag16.xml"/><Relationship Id="rId5" Type="http://schemas.openxmlformats.org/officeDocument/2006/relationships/image" Target="../media/image4.jpeg"/><Relationship Id="rId4" Type="http://schemas.openxmlformats.org/officeDocument/2006/relationships/image" Target="../media/image15.png"/></Relationships>
</file>

<file path=ppt/slideLayouts/_rels/slideLayout3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7.xml"/></Relationships>
</file>

<file path=ppt/slideLayouts/_rels/slideLayout3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8.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3.png"/></Relationships>
</file>

<file path=ppt/slideLayouts/_rels/slideLayout4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9.xml"/></Relationships>
</file>

<file path=ppt/slideLayouts/_rels/slideLayout4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0.xml"/></Relationships>
</file>

<file path=ppt/slideLayouts/_rels/slideLayout4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1.xml"/></Relationships>
</file>

<file path=ppt/slideLayouts/_rels/slideLayout4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2.xml"/></Relationships>
</file>

<file path=ppt/slideLayouts/_rels/slideLayout4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3.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4.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5.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6.xml"/></Relationships>
</file>

<file path=ppt/slideLayouts/_rels/slideLayout4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7.xml"/></Relationships>
</file>

<file path=ppt/slideLayouts/_rels/slideLayout4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8.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9.xml"/></Relationships>
</file>

<file path=ppt/slideLayouts/_rels/slideLayout5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0.xml"/></Relationships>
</file>

<file path=ppt/slideLayouts/_rels/slideLayout5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1.xml"/></Relationships>
</file>

<file path=ppt/slideLayouts/_rels/slideLayout5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2.xml"/></Relationships>
</file>

<file path=ppt/slideLayouts/_rels/slideLayout5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3.xml"/></Relationships>
</file>

<file path=ppt/slideLayouts/_rels/slideLayout55.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4.xml"/></Relationships>
</file>

<file path=ppt/slideLayouts/_rels/slideLayout56.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5.xml"/></Relationships>
</file>

<file path=ppt/slideLayouts/_rels/slideLayout57.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6.xml"/></Relationships>
</file>

<file path=ppt/slideLayouts/_rels/slideLayout5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7.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3.xml"/><Relationship Id="rId1" Type="http://schemas.openxmlformats.org/officeDocument/2006/relationships/tags" Target="../tags/tag38.xml"/><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slideMaster" Target="../slideMasters/slideMaster3.xml"/><Relationship Id="rId1" Type="http://schemas.openxmlformats.org/officeDocument/2006/relationships/tags" Target="../tags/tag39.xml"/><Relationship Id="rId4" Type="http://schemas.openxmlformats.org/officeDocument/2006/relationships/image" Target="../media/image15.pn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40.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41.xml"/></Relationships>
</file>

<file path=ppt/slideLayouts/_rels/slideLayout6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2.xml"/></Relationships>
</file>

<file path=ppt/slideLayouts/_rels/slideLayout6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userDrawn="1"/>
        </p:nvPicPr>
        <p:blipFill rotWithShape="1">
          <a:blip r:embed="rId3"/>
          <a:srcRect l="8606" t="385" b="385"/>
          <a:stretch/>
        </p:blipFill>
        <p:spPr>
          <a:xfrm flipH="1">
            <a:off x="-1" y="0"/>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8686517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4927712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4324698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0238608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1"/>
            <a:ext cx="3468956" cy="1107996"/>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356100" y="2447039"/>
            <a:ext cx="7251192" cy="369332"/>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p:nvCxnSpPr>
        <p:spPr>
          <a:xfrm>
            <a:off x="4356100" y="2017713"/>
            <a:ext cx="72532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12512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5ACBF0"/>
          </p15:clr>
        </p15:guide>
        <p15:guide id="13" pos="2744">
          <p15:clr>
            <a:srgbClr val="5ACBF0"/>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2" orient="horz" pos="1728">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bwMode="auto">
          <a:xfrm>
            <a:off x="588263" y="3179701"/>
            <a:ext cx="3182621" cy="498598"/>
          </a:xfrm>
          <a:noFill/>
        </p:spPr>
        <p:txBody>
          <a:bodyPr vert="horz" wrap="square" lIns="0" tIns="0" rIns="0" bIns="0" rtlCol="0" anchor="ctr" anchorCtr="0">
            <a:spAutoFit/>
          </a:bodyPr>
          <a:lstStyle>
            <a:lvl1pPr>
              <a:defRPr lang="en-US" dirty="0">
                <a:solidFill>
                  <a:srgbClr val="FFFFFF"/>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28156469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5ACBF0"/>
          </p15:clr>
        </p15:guide>
        <p15:guide id="14" pos="3155">
          <p15:clr>
            <a:srgbClr val="5ACBF0"/>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a:xfrm>
            <a:off x="588263" y="3179701"/>
            <a:ext cx="3182621" cy="498598"/>
          </a:xfrm>
          <a:noFill/>
        </p:spPr>
        <p:txBody>
          <a:bodyPr vert="horz" wrap="square" lIns="0" tIns="0" rIns="0" bIns="0" rtlCol="0" anchor="ctr" anchorCtr="0">
            <a:spAutoFit/>
          </a:bodyPr>
          <a:lstStyle>
            <a:lvl1pPr>
              <a:defRPr lang="en-US" dirty="0">
                <a:solidFill>
                  <a:schemeClr val="tx1"/>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spAutoFit/>
          </a:bodyPr>
          <a:lstStyle>
            <a:lvl1pPr marL="0" indent="0">
              <a:spcAft>
                <a:spcPts val="1200"/>
              </a:spcAft>
              <a:buNone/>
              <a:defRPr sz="2800"/>
            </a:lvl1pPr>
            <a:lvl2pPr marL="228600" indent="0">
              <a:buNone/>
              <a:defRPr/>
            </a:lvl2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689448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guide id="30" pos="2376">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090029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6371021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642497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888663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9121126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24939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069348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1508546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spTree>
    <p:extLst>
      <p:ext uri="{BB962C8B-B14F-4D97-AF65-F5344CB8AC3E}">
        <p14:creationId xmlns:p14="http://schemas.microsoft.com/office/powerpoint/2010/main" val="13420329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7901251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Slide 3 ">
    <p:bg>
      <p:bgPr>
        <a:solidFill>
          <a:schemeClr val="accent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5F38AD-64EA-4B26-B7D3-C2F05493206B}"/>
              </a:ext>
            </a:extLst>
          </p:cNvPr>
          <p:cNvPicPr>
            <a:picLocks noChangeAspect="1"/>
          </p:cNvPicPr>
          <p:nvPr userDrawn="1"/>
        </p:nvPicPr>
        <p:blipFill>
          <a:blip r:embed="rId2"/>
          <a:stretch>
            <a:fillRect/>
          </a:stretch>
        </p:blipFill>
        <p:spPr>
          <a:xfrm>
            <a:off x="0" y="0"/>
            <a:ext cx="12192000" cy="6857997"/>
          </a:xfrm>
          <a:prstGeom prst="rect">
            <a:avLst/>
          </a:prstGeom>
        </p:spPr>
      </p:pic>
      <p:sp>
        <p:nvSpPr>
          <p:cNvPr id="3" name="Rectangle 2">
            <a:extLst>
              <a:ext uri="{FF2B5EF4-FFF2-40B4-BE49-F238E27FC236}">
                <a16:creationId xmlns:a16="http://schemas.microsoft.com/office/drawing/2014/main" id="{F0191069-9A1B-4D96-B56B-775F6023B787}"/>
              </a:ext>
            </a:extLst>
          </p:cNvPr>
          <p:cNvSpPr/>
          <p:nvPr userDrawn="1"/>
        </p:nvSpPr>
        <p:spPr bwMode="auto">
          <a:xfrm>
            <a:off x="0" y="0"/>
            <a:ext cx="12192000" cy="6858000"/>
          </a:xfrm>
          <a:prstGeom prst="rect">
            <a:avLst/>
          </a:prstGeom>
          <a:gradFill>
            <a:gsLst>
              <a:gs pos="0">
                <a:srgbClr val="000000">
                  <a:alpha val="15000"/>
                </a:srgbClr>
              </a:gs>
              <a:gs pos="100000">
                <a:srgbClr val="1A1A1A">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BA784868-C8AF-4D99-9BD8-43CBB496184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4248" y="257170"/>
            <a:ext cx="2266311" cy="569191"/>
          </a:xfrm>
          <a:prstGeom prst="rect">
            <a:avLst/>
          </a:prstGeom>
        </p:spPr>
      </p:pic>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464841" y="4847661"/>
            <a:ext cx="9602819"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407391" y="3029995"/>
            <a:ext cx="966026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31589703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3_Title Slide">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
        <p:nvSpPr>
          <p:cNvPr id="9" name="Title 1"/>
          <p:cNvSpPr>
            <a:spLocks noGrp="1"/>
          </p:cNvSpPr>
          <p:nvPr>
            <p:ph type="title" hasCustomPrompt="1"/>
          </p:nvPr>
        </p:nvSpPr>
        <p:spPr>
          <a:xfrm>
            <a:off x="584201" y="3035102"/>
            <a:ext cx="6501251" cy="498674"/>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1" y="3962401"/>
            <a:ext cx="6501251" cy="276999"/>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 text</a:t>
            </a:r>
          </a:p>
        </p:txBody>
      </p:sp>
      <p:sp>
        <p:nvSpPr>
          <p:cNvPr id="275" name="Oval 274">
            <a:extLst>
              <a:ext uri="{FF2B5EF4-FFF2-40B4-BE49-F238E27FC236}">
                <a16:creationId xmlns:a16="http://schemas.microsoft.com/office/drawing/2014/main" id="{3A24E08F-1AA5-474E-9DD9-5E82B74C4559}"/>
              </a:ext>
            </a:extLst>
          </p:cNvPr>
          <p:cNvSpPr/>
          <p:nvPr userDrawn="1"/>
        </p:nvSpPr>
        <p:spPr bwMode="auto">
          <a:xfrm>
            <a:off x="7377154" y="1312883"/>
            <a:ext cx="4232235" cy="4232235"/>
          </a:xfrm>
          <a:prstGeom prst="ellipse">
            <a:avLst/>
          </a:prstGeom>
          <a:solidFill>
            <a:schemeClr val="bg2"/>
          </a:solidFill>
          <a:ln>
            <a:noFill/>
          </a:ln>
          <a:effectLst>
            <a:innerShdw blurRad="254000">
              <a:prstClr val="black">
                <a:alpha val="32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grpSp>
        <p:nvGrpSpPr>
          <p:cNvPr id="276" name="Graphic 1">
            <a:extLst>
              <a:ext uri="{FF2B5EF4-FFF2-40B4-BE49-F238E27FC236}">
                <a16:creationId xmlns:a16="http://schemas.microsoft.com/office/drawing/2014/main" id="{29461418-0591-4D90-9B24-73480A0FE748}"/>
              </a:ext>
            </a:extLst>
          </p:cNvPr>
          <p:cNvGrpSpPr/>
          <p:nvPr userDrawn="1"/>
        </p:nvGrpSpPr>
        <p:grpSpPr>
          <a:xfrm>
            <a:off x="7540158" y="913033"/>
            <a:ext cx="3649174" cy="3855948"/>
            <a:chOff x="7301098" y="972580"/>
            <a:chExt cx="3649174" cy="3855948"/>
          </a:xfrm>
        </p:grpSpPr>
        <p:sp>
          <p:nvSpPr>
            <p:cNvPr id="277" name="Freeform: Shape 276">
              <a:extLst>
                <a:ext uri="{FF2B5EF4-FFF2-40B4-BE49-F238E27FC236}">
                  <a16:creationId xmlns:a16="http://schemas.microsoft.com/office/drawing/2014/main" id="{31300545-88A0-4735-9A01-19DEB9E50E74}"/>
                </a:ext>
              </a:extLst>
            </p:cNvPr>
            <p:cNvSpPr/>
            <p:nvPr/>
          </p:nvSpPr>
          <p:spPr>
            <a:xfrm>
              <a:off x="9150574" y="3947825"/>
              <a:ext cx="1799698" cy="880703"/>
            </a:xfrm>
            <a:custGeom>
              <a:avLst/>
              <a:gdLst>
                <a:gd name="connsiteX0" fmla="*/ 1577927 w 1799697"/>
                <a:gd name="connsiteY0" fmla="*/ 513425 h 880703"/>
                <a:gd name="connsiteX1" fmla="*/ 1509002 w 1799697"/>
                <a:gd name="connsiteY1" fmla="*/ 532570 h 880703"/>
                <a:gd name="connsiteX2" fmla="*/ 1509002 w 1799697"/>
                <a:gd name="connsiteY2" fmla="*/ 517254 h 880703"/>
                <a:gd name="connsiteX3" fmla="*/ 1256279 w 1799697"/>
                <a:gd name="connsiteY3" fmla="*/ 264530 h 880703"/>
                <a:gd name="connsiteX4" fmla="*/ 1083967 w 1799697"/>
                <a:gd name="connsiteY4" fmla="*/ 333455 h 880703"/>
                <a:gd name="connsiteX5" fmla="*/ 777635 w 1799697"/>
                <a:gd name="connsiteY5" fmla="*/ 115193 h 880703"/>
                <a:gd name="connsiteX6" fmla="*/ 452158 w 1799697"/>
                <a:gd name="connsiteY6" fmla="*/ 436842 h 880703"/>
                <a:gd name="connsiteX7" fmla="*/ 310480 w 1799697"/>
                <a:gd name="connsiteY7" fmla="*/ 375575 h 880703"/>
                <a:gd name="connsiteX8" fmla="*/ 115193 w 1799697"/>
                <a:gd name="connsiteY8" fmla="*/ 570862 h 880703"/>
                <a:gd name="connsiteX9" fmla="*/ 310480 w 1799697"/>
                <a:gd name="connsiteY9" fmla="*/ 766148 h 880703"/>
                <a:gd name="connsiteX10" fmla="*/ 1577927 w 1799697"/>
                <a:gd name="connsiteY10" fmla="*/ 766148 h 880703"/>
                <a:gd name="connsiteX11" fmla="*/ 1708118 w 1799697"/>
                <a:gd name="connsiteY11" fmla="*/ 635957 h 880703"/>
                <a:gd name="connsiteX12" fmla="*/ 1577927 w 1799697"/>
                <a:gd name="connsiteY12" fmla="*/ 513425 h 880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99697" h="880703">
                  <a:moveTo>
                    <a:pt x="1577927" y="513425"/>
                  </a:moveTo>
                  <a:cubicBezTo>
                    <a:pt x="1551123" y="513425"/>
                    <a:pt x="1528148" y="521083"/>
                    <a:pt x="1509002" y="532570"/>
                  </a:cubicBezTo>
                  <a:cubicBezTo>
                    <a:pt x="1509002" y="528741"/>
                    <a:pt x="1509002" y="524912"/>
                    <a:pt x="1509002" y="517254"/>
                  </a:cubicBezTo>
                  <a:cubicBezTo>
                    <a:pt x="1509002" y="379405"/>
                    <a:pt x="1397957" y="264530"/>
                    <a:pt x="1256279" y="264530"/>
                  </a:cubicBezTo>
                  <a:cubicBezTo>
                    <a:pt x="1187354" y="264530"/>
                    <a:pt x="1126088" y="291334"/>
                    <a:pt x="1083967" y="333455"/>
                  </a:cubicBezTo>
                  <a:cubicBezTo>
                    <a:pt x="1038017" y="207093"/>
                    <a:pt x="919314" y="115193"/>
                    <a:pt x="777635" y="115193"/>
                  </a:cubicBezTo>
                  <a:cubicBezTo>
                    <a:pt x="597666" y="115193"/>
                    <a:pt x="455987" y="260701"/>
                    <a:pt x="452158" y="436842"/>
                  </a:cubicBezTo>
                  <a:cubicBezTo>
                    <a:pt x="417696" y="398550"/>
                    <a:pt x="367917" y="375575"/>
                    <a:pt x="310480" y="375575"/>
                  </a:cubicBezTo>
                  <a:cubicBezTo>
                    <a:pt x="203264" y="375575"/>
                    <a:pt x="115193" y="463646"/>
                    <a:pt x="115193" y="570862"/>
                  </a:cubicBezTo>
                  <a:cubicBezTo>
                    <a:pt x="115193" y="678078"/>
                    <a:pt x="203264" y="766148"/>
                    <a:pt x="310480" y="766148"/>
                  </a:cubicBezTo>
                  <a:lnTo>
                    <a:pt x="1577927" y="766148"/>
                  </a:lnTo>
                  <a:cubicBezTo>
                    <a:pt x="1650681" y="766148"/>
                    <a:pt x="1708118" y="708711"/>
                    <a:pt x="1708118" y="635957"/>
                  </a:cubicBezTo>
                  <a:cubicBezTo>
                    <a:pt x="1708118" y="570862"/>
                    <a:pt x="1650681" y="513425"/>
                    <a:pt x="1577927" y="513425"/>
                  </a:cubicBezTo>
                </a:path>
              </a:pathLst>
            </a:custGeom>
            <a:solidFill>
              <a:srgbClr val="FFFFFF"/>
            </a:solidFill>
            <a:ln w="38206" cap="flat">
              <a:noFill/>
              <a:prstDash val="solid"/>
              <a:miter/>
            </a:ln>
          </p:spPr>
          <p:txBody>
            <a:bodyPr rtlCol="0" anchor="ctr"/>
            <a:lstStyle/>
            <a:p>
              <a:endParaRPr lang="en-US" sz="1800"/>
            </a:p>
          </p:txBody>
        </p:sp>
        <p:sp>
          <p:nvSpPr>
            <p:cNvPr id="278" name="Freeform: Shape 277">
              <a:extLst>
                <a:ext uri="{FF2B5EF4-FFF2-40B4-BE49-F238E27FC236}">
                  <a16:creationId xmlns:a16="http://schemas.microsoft.com/office/drawing/2014/main" id="{EE850908-A91F-45AA-A556-EEA0C1258EFA}"/>
                </a:ext>
              </a:extLst>
            </p:cNvPr>
            <p:cNvSpPr/>
            <p:nvPr/>
          </p:nvSpPr>
          <p:spPr>
            <a:xfrm>
              <a:off x="7301098" y="3227946"/>
              <a:ext cx="2297487" cy="1072161"/>
            </a:xfrm>
            <a:custGeom>
              <a:avLst/>
              <a:gdLst>
                <a:gd name="connsiteX0" fmla="*/ 272188 w 2297486"/>
                <a:gd name="connsiteY0" fmla="*/ 670420 h 1072160"/>
                <a:gd name="connsiteX1" fmla="*/ 383234 w 2297486"/>
                <a:gd name="connsiteY1" fmla="*/ 716369 h 1072160"/>
                <a:gd name="connsiteX2" fmla="*/ 383234 w 2297486"/>
                <a:gd name="connsiteY2" fmla="*/ 693394 h 1072160"/>
                <a:gd name="connsiteX3" fmla="*/ 670419 w 2297486"/>
                <a:gd name="connsiteY3" fmla="*/ 406208 h 1072160"/>
                <a:gd name="connsiteX4" fmla="*/ 919314 w 2297486"/>
                <a:gd name="connsiteY4" fmla="*/ 547887 h 1072160"/>
                <a:gd name="connsiteX5" fmla="*/ 919314 w 2297486"/>
                <a:gd name="connsiteY5" fmla="*/ 547887 h 1072160"/>
                <a:gd name="connsiteX6" fmla="*/ 1352007 w 2297486"/>
                <a:gd name="connsiteY6" fmla="*/ 115193 h 1072160"/>
                <a:gd name="connsiteX7" fmla="*/ 1784700 w 2297486"/>
                <a:gd name="connsiteY7" fmla="*/ 547887 h 1072160"/>
                <a:gd name="connsiteX8" fmla="*/ 1777042 w 2297486"/>
                <a:gd name="connsiteY8" fmla="*/ 635957 h 1072160"/>
                <a:gd name="connsiteX9" fmla="*/ 1979987 w 2297486"/>
                <a:gd name="connsiteY9" fmla="*/ 517254 h 1072160"/>
                <a:gd name="connsiteX10" fmla="*/ 2209736 w 2297486"/>
                <a:gd name="connsiteY10" fmla="*/ 747002 h 1072160"/>
                <a:gd name="connsiteX11" fmla="*/ 1979987 w 2297486"/>
                <a:gd name="connsiteY11" fmla="*/ 976751 h 1072160"/>
                <a:gd name="connsiteX12" fmla="*/ 1348178 w 2297486"/>
                <a:gd name="connsiteY12" fmla="*/ 976751 h 1072160"/>
                <a:gd name="connsiteX13" fmla="*/ 666590 w 2297486"/>
                <a:gd name="connsiteY13" fmla="*/ 976751 h 1072160"/>
                <a:gd name="connsiteX14" fmla="*/ 272188 w 2297486"/>
                <a:gd name="connsiteY14" fmla="*/ 976751 h 1072160"/>
                <a:gd name="connsiteX15" fmla="*/ 115193 w 2297486"/>
                <a:gd name="connsiteY15" fmla="*/ 819756 h 1072160"/>
                <a:gd name="connsiteX16" fmla="*/ 272188 w 2297486"/>
                <a:gd name="connsiteY16" fmla="*/ 670420 h 107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97486" h="1072160">
                  <a:moveTo>
                    <a:pt x="272188" y="670420"/>
                  </a:moveTo>
                  <a:cubicBezTo>
                    <a:pt x="314309" y="670420"/>
                    <a:pt x="356430" y="689565"/>
                    <a:pt x="383234" y="716369"/>
                  </a:cubicBezTo>
                  <a:cubicBezTo>
                    <a:pt x="383234" y="708711"/>
                    <a:pt x="383234" y="701053"/>
                    <a:pt x="383234" y="693394"/>
                  </a:cubicBezTo>
                  <a:cubicBezTo>
                    <a:pt x="383234" y="536399"/>
                    <a:pt x="509595" y="406208"/>
                    <a:pt x="670419" y="406208"/>
                  </a:cubicBezTo>
                  <a:cubicBezTo>
                    <a:pt x="777635" y="406208"/>
                    <a:pt x="869535" y="463646"/>
                    <a:pt x="919314" y="547887"/>
                  </a:cubicBezTo>
                  <a:cubicBezTo>
                    <a:pt x="919314" y="547887"/>
                    <a:pt x="919314" y="547887"/>
                    <a:pt x="919314" y="547887"/>
                  </a:cubicBezTo>
                  <a:cubicBezTo>
                    <a:pt x="919314" y="310480"/>
                    <a:pt x="1110771" y="115193"/>
                    <a:pt x="1352007" y="115193"/>
                  </a:cubicBezTo>
                  <a:cubicBezTo>
                    <a:pt x="1589414" y="115193"/>
                    <a:pt x="1784700" y="306651"/>
                    <a:pt x="1784700" y="547887"/>
                  </a:cubicBezTo>
                  <a:cubicBezTo>
                    <a:pt x="1784700" y="578520"/>
                    <a:pt x="1780871" y="605324"/>
                    <a:pt x="1777042" y="635957"/>
                  </a:cubicBezTo>
                  <a:cubicBezTo>
                    <a:pt x="1815334" y="563203"/>
                    <a:pt x="1891917" y="517254"/>
                    <a:pt x="1979987" y="517254"/>
                  </a:cubicBezTo>
                  <a:cubicBezTo>
                    <a:pt x="2106349" y="517254"/>
                    <a:pt x="2209736" y="620641"/>
                    <a:pt x="2209736" y="747002"/>
                  </a:cubicBezTo>
                  <a:cubicBezTo>
                    <a:pt x="2209736" y="873364"/>
                    <a:pt x="2106349" y="976751"/>
                    <a:pt x="1979987" y="976751"/>
                  </a:cubicBezTo>
                  <a:lnTo>
                    <a:pt x="1348178" y="976751"/>
                  </a:lnTo>
                  <a:lnTo>
                    <a:pt x="666590" y="976751"/>
                  </a:lnTo>
                  <a:lnTo>
                    <a:pt x="272188" y="976751"/>
                  </a:lnTo>
                  <a:cubicBezTo>
                    <a:pt x="187947" y="976751"/>
                    <a:pt x="115193" y="907826"/>
                    <a:pt x="115193" y="819756"/>
                  </a:cubicBezTo>
                  <a:cubicBezTo>
                    <a:pt x="115193" y="739344"/>
                    <a:pt x="184118" y="670420"/>
                    <a:pt x="272188" y="670420"/>
                  </a:cubicBezTo>
                </a:path>
              </a:pathLst>
            </a:custGeom>
            <a:solidFill>
              <a:srgbClr val="FFFFFF"/>
            </a:solidFill>
            <a:ln w="38206" cap="flat">
              <a:noFill/>
              <a:prstDash val="solid"/>
              <a:miter/>
            </a:ln>
          </p:spPr>
          <p:txBody>
            <a:bodyPr rtlCol="0" anchor="ctr"/>
            <a:lstStyle/>
            <a:p>
              <a:endParaRPr lang="en-US" sz="1800"/>
            </a:p>
          </p:txBody>
        </p:sp>
        <p:sp>
          <p:nvSpPr>
            <p:cNvPr id="279" name="Freeform: Shape 278">
              <a:extLst>
                <a:ext uri="{FF2B5EF4-FFF2-40B4-BE49-F238E27FC236}">
                  <a16:creationId xmlns:a16="http://schemas.microsoft.com/office/drawing/2014/main" id="{1943D4B6-9B78-4BA1-9BDE-E49889A1514E}"/>
                </a:ext>
              </a:extLst>
            </p:cNvPr>
            <p:cNvSpPr/>
            <p:nvPr/>
          </p:nvSpPr>
          <p:spPr>
            <a:xfrm>
              <a:off x="7856324" y="1194670"/>
              <a:ext cx="612663" cy="497789"/>
            </a:xfrm>
            <a:custGeom>
              <a:avLst/>
              <a:gdLst>
                <a:gd name="connsiteX0" fmla="*/ 478962 w 612663"/>
                <a:gd name="connsiteY0" fmla="*/ 314309 h 497788"/>
                <a:gd name="connsiteX1" fmla="*/ 459816 w 612663"/>
                <a:gd name="connsiteY1" fmla="*/ 318138 h 497788"/>
                <a:gd name="connsiteX2" fmla="*/ 478962 w 612663"/>
                <a:gd name="connsiteY2" fmla="*/ 253043 h 497788"/>
                <a:gd name="connsiteX3" fmla="*/ 341113 w 612663"/>
                <a:gd name="connsiteY3" fmla="*/ 115193 h 497788"/>
                <a:gd name="connsiteX4" fmla="*/ 203264 w 612663"/>
                <a:gd name="connsiteY4" fmla="*/ 253043 h 497788"/>
                <a:gd name="connsiteX5" fmla="*/ 203264 w 612663"/>
                <a:gd name="connsiteY5" fmla="*/ 264530 h 497788"/>
                <a:gd name="connsiteX6" fmla="*/ 180289 w 612663"/>
                <a:gd name="connsiteY6" fmla="*/ 260701 h 497788"/>
                <a:gd name="connsiteX7" fmla="*/ 115193 w 612663"/>
                <a:gd name="connsiteY7" fmla="*/ 325796 h 497788"/>
                <a:gd name="connsiteX8" fmla="*/ 180289 w 612663"/>
                <a:gd name="connsiteY8" fmla="*/ 390892 h 497788"/>
                <a:gd name="connsiteX9" fmla="*/ 478962 w 612663"/>
                <a:gd name="connsiteY9" fmla="*/ 390892 h 497788"/>
                <a:gd name="connsiteX10" fmla="*/ 517254 w 612663"/>
                <a:gd name="connsiteY10" fmla="*/ 352600 h 497788"/>
                <a:gd name="connsiteX11" fmla="*/ 478962 w 612663"/>
                <a:gd name="connsiteY11" fmla="*/ 314309 h 497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2663" h="497788">
                  <a:moveTo>
                    <a:pt x="478962" y="314309"/>
                  </a:moveTo>
                  <a:cubicBezTo>
                    <a:pt x="471304" y="314309"/>
                    <a:pt x="467475" y="314309"/>
                    <a:pt x="459816" y="318138"/>
                  </a:cubicBezTo>
                  <a:cubicBezTo>
                    <a:pt x="475133" y="298992"/>
                    <a:pt x="478962" y="276018"/>
                    <a:pt x="478962" y="253043"/>
                  </a:cubicBezTo>
                  <a:cubicBezTo>
                    <a:pt x="478962" y="176460"/>
                    <a:pt x="417696" y="115193"/>
                    <a:pt x="341113" y="115193"/>
                  </a:cubicBezTo>
                  <a:cubicBezTo>
                    <a:pt x="264530" y="115193"/>
                    <a:pt x="203264" y="176460"/>
                    <a:pt x="203264" y="253043"/>
                  </a:cubicBezTo>
                  <a:cubicBezTo>
                    <a:pt x="203264" y="256872"/>
                    <a:pt x="203264" y="260701"/>
                    <a:pt x="203264" y="264530"/>
                  </a:cubicBezTo>
                  <a:cubicBezTo>
                    <a:pt x="195605" y="260701"/>
                    <a:pt x="187947" y="260701"/>
                    <a:pt x="180289" y="260701"/>
                  </a:cubicBezTo>
                  <a:cubicBezTo>
                    <a:pt x="145827" y="260701"/>
                    <a:pt x="115193" y="287505"/>
                    <a:pt x="115193" y="325796"/>
                  </a:cubicBezTo>
                  <a:cubicBezTo>
                    <a:pt x="115193" y="360259"/>
                    <a:pt x="141997" y="390892"/>
                    <a:pt x="180289" y="390892"/>
                  </a:cubicBezTo>
                  <a:lnTo>
                    <a:pt x="478962" y="390892"/>
                  </a:lnTo>
                  <a:cubicBezTo>
                    <a:pt x="498108" y="390892"/>
                    <a:pt x="517254" y="375575"/>
                    <a:pt x="517254" y="352600"/>
                  </a:cubicBezTo>
                  <a:cubicBezTo>
                    <a:pt x="517254" y="329626"/>
                    <a:pt x="501937" y="314309"/>
                    <a:pt x="478962" y="314309"/>
                  </a:cubicBezTo>
                </a:path>
              </a:pathLst>
            </a:custGeom>
            <a:solidFill>
              <a:srgbClr val="00BCF2"/>
            </a:solidFill>
            <a:ln w="38206" cap="flat">
              <a:noFill/>
              <a:prstDash val="solid"/>
              <a:miter/>
            </a:ln>
          </p:spPr>
          <p:txBody>
            <a:bodyPr rtlCol="0" anchor="ctr"/>
            <a:lstStyle/>
            <a:p>
              <a:endParaRPr lang="en-US" sz="1800"/>
            </a:p>
          </p:txBody>
        </p:sp>
        <p:sp>
          <p:nvSpPr>
            <p:cNvPr id="280" name="Freeform: Shape 279">
              <a:extLst>
                <a:ext uri="{FF2B5EF4-FFF2-40B4-BE49-F238E27FC236}">
                  <a16:creationId xmlns:a16="http://schemas.microsoft.com/office/drawing/2014/main" id="{D604B253-DB64-4BAA-9F8C-F61F59D28464}"/>
                </a:ext>
              </a:extLst>
            </p:cNvPr>
            <p:cNvSpPr/>
            <p:nvPr/>
          </p:nvSpPr>
          <p:spPr>
            <a:xfrm>
              <a:off x="7661037" y="972580"/>
              <a:ext cx="3139898" cy="1837990"/>
            </a:xfrm>
            <a:custGeom>
              <a:avLst/>
              <a:gdLst>
                <a:gd name="connsiteX0" fmla="*/ 2921956 w 3139898"/>
                <a:gd name="connsiteY0" fmla="*/ 1520490 h 1837989"/>
                <a:gd name="connsiteX1" fmla="*/ 2845373 w 3139898"/>
                <a:gd name="connsiteY1" fmla="*/ 1554952 h 1837989"/>
                <a:gd name="connsiteX2" fmla="*/ 2845373 w 3139898"/>
                <a:gd name="connsiteY2" fmla="*/ 1539636 h 1837989"/>
                <a:gd name="connsiteX3" fmla="*/ 2642429 w 3139898"/>
                <a:gd name="connsiteY3" fmla="*/ 1336691 h 1837989"/>
                <a:gd name="connsiteX4" fmla="*/ 2496921 w 3139898"/>
                <a:gd name="connsiteY4" fmla="*/ 1397957 h 1837989"/>
                <a:gd name="connsiteX5" fmla="*/ 2496921 w 3139898"/>
                <a:gd name="connsiteY5" fmla="*/ 1221816 h 1837989"/>
                <a:gd name="connsiteX6" fmla="*/ 2378218 w 3139898"/>
                <a:gd name="connsiteY6" fmla="*/ 1221816 h 1837989"/>
                <a:gd name="connsiteX7" fmla="*/ 2370560 w 3139898"/>
                <a:gd name="connsiteY7" fmla="*/ 1214158 h 1837989"/>
                <a:gd name="connsiteX8" fmla="*/ 2370560 w 3139898"/>
                <a:gd name="connsiteY8" fmla="*/ 563203 h 1837989"/>
                <a:gd name="connsiteX9" fmla="*/ 1999133 w 3139898"/>
                <a:gd name="connsiteY9" fmla="*/ 563203 h 1837989"/>
                <a:gd name="connsiteX10" fmla="*/ 1999133 w 3139898"/>
                <a:gd name="connsiteY10" fmla="*/ 804440 h 1837989"/>
                <a:gd name="connsiteX11" fmla="*/ 1800017 w 3139898"/>
                <a:gd name="connsiteY11" fmla="*/ 804440 h 1837989"/>
                <a:gd name="connsiteX12" fmla="*/ 1800017 w 3139898"/>
                <a:gd name="connsiteY12" fmla="*/ 298992 h 1837989"/>
                <a:gd name="connsiteX13" fmla="*/ 1501344 w 3139898"/>
                <a:gd name="connsiteY13" fmla="*/ 298992 h 1837989"/>
                <a:gd name="connsiteX14" fmla="*/ 1501344 w 3139898"/>
                <a:gd name="connsiteY14" fmla="*/ 678078 h 1837989"/>
                <a:gd name="connsiteX15" fmla="*/ 1424761 w 3139898"/>
                <a:gd name="connsiteY15" fmla="*/ 678078 h 1837989"/>
                <a:gd name="connsiteX16" fmla="*/ 1424761 w 3139898"/>
                <a:gd name="connsiteY16" fmla="*/ 115193 h 1837989"/>
                <a:gd name="connsiteX17" fmla="*/ 1191183 w 3139898"/>
                <a:gd name="connsiteY17" fmla="*/ 348771 h 1837989"/>
                <a:gd name="connsiteX18" fmla="*/ 1191183 w 3139898"/>
                <a:gd name="connsiteY18" fmla="*/ 1145234 h 1837989"/>
                <a:gd name="connsiteX19" fmla="*/ 731686 w 3139898"/>
                <a:gd name="connsiteY19" fmla="*/ 1145234 h 1837989"/>
                <a:gd name="connsiteX20" fmla="*/ 731686 w 3139898"/>
                <a:gd name="connsiteY20" fmla="*/ 896339 h 1837989"/>
                <a:gd name="connsiteX21" fmla="*/ 563203 w 3139898"/>
                <a:gd name="connsiteY21" fmla="*/ 896339 h 1837989"/>
                <a:gd name="connsiteX22" fmla="*/ 563203 w 3139898"/>
                <a:gd name="connsiteY22" fmla="*/ 1317545 h 1837989"/>
                <a:gd name="connsiteX23" fmla="*/ 501937 w 3139898"/>
                <a:gd name="connsiteY23" fmla="*/ 1317545 h 1837989"/>
                <a:gd name="connsiteX24" fmla="*/ 501937 w 3139898"/>
                <a:gd name="connsiteY24" fmla="*/ 1160550 h 1837989"/>
                <a:gd name="connsiteX25" fmla="*/ 367917 w 3139898"/>
                <a:gd name="connsiteY25" fmla="*/ 1160550 h 1837989"/>
                <a:gd name="connsiteX26" fmla="*/ 367917 w 3139898"/>
                <a:gd name="connsiteY26" fmla="*/ 1317545 h 1837989"/>
                <a:gd name="connsiteX27" fmla="*/ 253043 w 3139898"/>
                <a:gd name="connsiteY27" fmla="*/ 1317545 h 1837989"/>
                <a:gd name="connsiteX28" fmla="*/ 253043 w 3139898"/>
                <a:gd name="connsiteY28" fmla="*/ 1474540 h 1837989"/>
                <a:gd name="connsiteX29" fmla="*/ 218580 w 3139898"/>
                <a:gd name="connsiteY29" fmla="*/ 1466882 h 1837989"/>
                <a:gd name="connsiteX30" fmla="*/ 115193 w 3139898"/>
                <a:gd name="connsiteY30" fmla="*/ 1570269 h 1837989"/>
                <a:gd name="connsiteX31" fmla="*/ 218580 w 3139898"/>
                <a:gd name="connsiteY31" fmla="*/ 1673656 h 1837989"/>
                <a:gd name="connsiteX32" fmla="*/ 635957 w 3139898"/>
                <a:gd name="connsiteY32" fmla="*/ 1673656 h 1837989"/>
                <a:gd name="connsiteX33" fmla="*/ 712540 w 3139898"/>
                <a:gd name="connsiteY33" fmla="*/ 1597073 h 1837989"/>
                <a:gd name="connsiteX34" fmla="*/ 662761 w 3139898"/>
                <a:gd name="connsiteY34" fmla="*/ 1524319 h 1837989"/>
                <a:gd name="connsiteX35" fmla="*/ 754661 w 3139898"/>
                <a:gd name="connsiteY35" fmla="*/ 1524319 h 1837989"/>
                <a:gd name="connsiteX36" fmla="*/ 1570268 w 3139898"/>
                <a:gd name="connsiteY36" fmla="*/ 1524319 h 1837989"/>
                <a:gd name="connsiteX37" fmla="*/ 1562610 w 3139898"/>
                <a:gd name="connsiteY37" fmla="*/ 1574098 h 1837989"/>
                <a:gd name="connsiteX38" fmla="*/ 1727263 w 3139898"/>
                <a:gd name="connsiteY38" fmla="*/ 1738751 h 1837989"/>
                <a:gd name="connsiteX39" fmla="*/ 2167615 w 3139898"/>
                <a:gd name="connsiteY39" fmla="*/ 1738751 h 1837989"/>
                <a:gd name="connsiteX40" fmla="*/ 2646258 w 3139898"/>
                <a:gd name="connsiteY40" fmla="*/ 1738751 h 1837989"/>
                <a:gd name="connsiteX41" fmla="*/ 2925786 w 3139898"/>
                <a:gd name="connsiteY41" fmla="*/ 1738751 h 1837989"/>
                <a:gd name="connsiteX42" fmla="*/ 3036831 w 3139898"/>
                <a:gd name="connsiteY42" fmla="*/ 1627706 h 1837989"/>
                <a:gd name="connsiteX43" fmla="*/ 2921956 w 3139898"/>
                <a:gd name="connsiteY43" fmla="*/ 1520490 h 1837989"/>
                <a:gd name="connsiteX44" fmla="*/ 605324 w 3139898"/>
                <a:gd name="connsiteY44" fmla="*/ 1528148 h 1837989"/>
                <a:gd name="connsiteX45" fmla="*/ 605324 w 3139898"/>
                <a:gd name="connsiteY45" fmla="*/ 1528148 h 1837989"/>
                <a:gd name="connsiteX46" fmla="*/ 609153 w 3139898"/>
                <a:gd name="connsiteY46" fmla="*/ 1524319 h 1837989"/>
                <a:gd name="connsiteX47" fmla="*/ 605324 w 3139898"/>
                <a:gd name="connsiteY47" fmla="*/ 1528148 h 1837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139898" h="1837989">
                  <a:moveTo>
                    <a:pt x="2921956" y="1520490"/>
                  </a:moveTo>
                  <a:cubicBezTo>
                    <a:pt x="2891323" y="1520490"/>
                    <a:pt x="2864519" y="1531977"/>
                    <a:pt x="2845373" y="1554952"/>
                  </a:cubicBezTo>
                  <a:cubicBezTo>
                    <a:pt x="2845373" y="1551123"/>
                    <a:pt x="2845373" y="1543465"/>
                    <a:pt x="2845373" y="1539636"/>
                  </a:cubicBezTo>
                  <a:cubicBezTo>
                    <a:pt x="2845373" y="1428590"/>
                    <a:pt x="2753474" y="1336691"/>
                    <a:pt x="2642429" y="1336691"/>
                  </a:cubicBezTo>
                  <a:cubicBezTo>
                    <a:pt x="2584992" y="1336691"/>
                    <a:pt x="2535213" y="1359666"/>
                    <a:pt x="2496921" y="1397957"/>
                  </a:cubicBezTo>
                  <a:lnTo>
                    <a:pt x="2496921" y="1221816"/>
                  </a:lnTo>
                  <a:lnTo>
                    <a:pt x="2378218" y="1221816"/>
                  </a:lnTo>
                  <a:cubicBezTo>
                    <a:pt x="2374389" y="1217987"/>
                    <a:pt x="2374389" y="1217987"/>
                    <a:pt x="2370560" y="1214158"/>
                  </a:cubicBezTo>
                  <a:lnTo>
                    <a:pt x="2370560" y="563203"/>
                  </a:lnTo>
                  <a:lnTo>
                    <a:pt x="1999133" y="563203"/>
                  </a:lnTo>
                  <a:lnTo>
                    <a:pt x="1999133" y="804440"/>
                  </a:lnTo>
                  <a:lnTo>
                    <a:pt x="1800017" y="804440"/>
                  </a:lnTo>
                  <a:lnTo>
                    <a:pt x="1800017" y="298992"/>
                  </a:lnTo>
                  <a:lnTo>
                    <a:pt x="1501344" y="298992"/>
                  </a:lnTo>
                  <a:lnTo>
                    <a:pt x="1501344" y="678078"/>
                  </a:lnTo>
                  <a:lnTo>
                    <a:pt x="1424761" y="678078"/>
                  </a:lnTo>
                  <a:lnTo>
                    <a:pt x="1424761" y="115193"/>
                  </a:lnTo>
                  <a:lnTo>
                    <a:pt x="1191183" y="348771"/>
                  </a:lnTo>
                  <a:lnTo>
                    <a:pt x="1191183" y="1145234"/>
                  </a:lnTo>
                  <a:lnTo>
                    <a:pt x="731686" y="1145234"/>
                  </a:lnTo>
                  <a:lnTo>
                    <a:pt x="731686" y="896339"/>
                  </a:lnTo>
                  <a:lnTo>
                    <a:pt x="563203" y="896339"/>
                  </a:lnTo>
                  <a:lnTo>
                    <a:pt x="563203" y="1317545"/>
                  </a:lnTo>
                  <a:lnTo>
                    <a:pt x="501937" y="1317545"/>
                  </a:lnTo>
                  <a:lnTo>
                    <a:pt x="501937" y="1160550"/>
                  </a:lnTo>
                  <a:lnTo>
                    <a:pt x="367917" y="1160550"/>
                  </a:lnTo>
                  <a:lnTo>
                    <a:pt x="367917" y="1317545"/>
                  </a:lnTo>
                  <a:lnTo>
                    <a:pt x="253043" y="1317545"/>
                  </a:lnTo>
                  <a:lnTo>
                    <a:pt x="253043" y="1474540"/>
                  </a:lnTo>
                  <a:cubicBezTo>
                    <a:pt x="241555" y="1470711"/>
                    <a:pt x="230068" y="1466882"/>
                    <a:pt x="218580" y="1466882"/>
                  </a:cubicBezTo>
                  <a:cubicBezTo>
                    <a:pt x="161143" y="1466882"/>
                    <a:pt x="115193" y="1512832"/>
                    <a:pt x="115193" y="1570269"/>
                  </a:cubicBezTo>
                  <a:cubicBezTo>
                    <a:pt x="115193" y="1627706"/>
                    <a:pt x="161143" y="1673656"/>
                    <a:pt x="218580" y="1673656"/>
                  </a:cubicBezTo>
                  <a:lnTo>
                    <a:pt x="635957" y="1673656"/>
                  </a:lnTo>
                  <a:cubicBezTo>
                    <a:pt x="678078" y="1673656"/>
                    <a:pt x="712540" y="1639193"/>
                    <a:pt x="712540" y="1597073"/>
                  </a:cubicBezTo>
                  <a:cubicBezTo>
                    <a:pt x="712540" y="1566440"/>
                    <a:pt x="693394" y="1535806"/>
                    <a:pt x="662761" y="1524319"/>
                  </a:cubicBezTo>
                  <a:lnTo>
                    <a:pt x="754661" y="1524319"/>
                  </a:lnTo>
                  <a:lnTo>
                    <a:pt x="1570268" y="1524319"/>
                  </a:lnTo>
                  <a:cubicBezTo>
                    <a:pt x="1566439" y="1539636"/>
                    <a:pt x="1562610" y="1558781"/>
                    <a:pt x="1562610" y="1574098"/>
                  </a:cubicBezTo>
                  <a:cubicBezTo>
                    <a:pt x="1562610" y="1665997"/>
                    <a:pt x="1635364" y="1738751"/>
                    <a:pt x="1727263" y="1738751"/>
                  </a:cubicBezTo>
                  <a:lnTo>
                    <a:pt x="2167615" y="1738751"/>
                  </a:lnTo>
                  <a:lnTo>
                    <a:pt x="2646258" y="1738751"/>
                  </a:lnTo>
                  <a:lnTo>
                    <a:pt x="2925786" y="1738751"/>
                  </a:lnTo>
                  <a:cubicBezTo>
                    <a:pt x="2987052" y="1738751"/>
                    <a:pt x="3036831" y="1688972"/>
                    <a:pt x="3036831" y="1627706"/>
                  </a:cubicBezTo>
                  <a:cubicBezTo>
                    <a:pt x="3033002" y="1570269"/>
                    <a:pt x="2983223" y="1520490"/>
                    <a:pt x="2921956" y="1520490"/>
                  </a:cubicBezTo>
                  <a:moveTo>
                    <a:pt x="605324" y="1528148"/>
                  </a:moveTo>
                  <a:cubicBezTo>
                    <a:pt x="605324" y="1528148"/>
                    <a:pt x="605324" y="1528148"/>
                    <a:pt x="605324" y="1528148"/>
                  </a:cubicBezTo>
                  <a:lnTo>
                    <a:pt x="609153" y="1524319"/>
                  </a:lnTo>
                  <a:cubicBezTo>
                    <a:pt x="609153" y="1528148"/>
                    <a:pt x="605324" y="1528148"/>
                    <a:pt x="605324" y="1528148"/>
                  </a:cubicBezTo>
                </a:path>
              </a:pathLst>
            </a:custGeom>
            <a:solidFill>
              <a:srgbClr val="00BCF2"/>
            </a:solidFill>
            <a:ln w="38206" cap="flat">
              <a:noFill/>
              <a:prstDash val="solid"/>
              <a:miter/>
            </a:ln>
          </p:spPr>
          <p:txBody>
            <a:bodyPr rtlCol="0" anchor="ctr"/>
            <a:lstStyle/>
            <a:p>
              <a:endParaRPr lang="en-US" sz="1800"/>
            </a:p>
          </p:txBody>
        </p:sp>
        <p:sp>
          <p:nvSpPr>
            <p:cNvPr id="281" name="Freeform: Shape 280">
              <a:extLst>
                <a:ext uri="{FF2B5EF4-FFF2-40B4-BE49-F238E27FC236}">
                  <a16:creationId xmlns:a16="http://schemas.microsoft.com/office/drawing/2014/main" id="{488ACE7A-4434-41FE-B815-B010E5DAF9F9}"/>
                </a:ext>
              </a:extLst>
            </p:cNvPr>
            <p:cNvSpPr/>
            <p:nvPr/>
          </p:nvSpPr>
          <p:spPr>
            <a:xfrm>
              <a:off x="8423037" y="1466539"/>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00"/>
            </a:p>
          </p:txBody>
        </p:sp>
        <p:sp>
          <p:nvSpPr>
            <p:cNvPr id="282" name="Freeform: Shape 281">
              <a:extLst>
                <a:ext uri="{FF2B5EF4-FFF2-40B4-BE49-F238E27FC236}">
                  <a16:creationId xmlns:a16="http://schemas.microsoft.com/office/drawing/2014/main" id="{411C7405-1453-48C2-AE04-CED590AF7D70}"/>
                </a:ext>
              </a:extLst>
            </p:cNvPr>
            <p:cNvSpPr/>
            <p:nvPr/>
          </p:nvSpPr>
          <p:spPr>
            <a:xfrm>
              <a:off x="8985921" y="1466539"/>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3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3" y="1286912"/>
                  </a:lnTo>
                  <a:close/>
                </a:path>
              </a:pathLst>
            </a:custGeom>
            <a:solidFill>
              <a:srgbClr val="1070C4"/>
            </a:solidFill>
            <a:ln w="38206" cap="flat">
              <a:noFill/>
              <a:prstDash val="solid"/>
              <a:miter/>
            </a:ln>
          </p:spPr>
          <p:txBody>
            <a:bodyPr rtlCol="0" anchor="ctr"/>
            <a:lstStyle/>
            <a:p>
              <a:endParaRPr lang="en-US" sz="1800"/>
            </a:p>
          </p:txBody>
        </p:sp>
        <p:sp>
          <p:nvSpPr>
            <p:cNvPr id="283" name="Freeform: Shape 282">
              <a:extLst>
                <a:ext uri="{FF2B5EF4-FFF2-40B4-BE49-F238E27FC236}">
                  <a16:creationId xmlns:a16="http://schemas.microsoft.com/office/drawing/2014/main" id="{9E5A9075-F4B9-4DDD-8DAD-A5F4AEDD8323}"/>
                </a:ext>
              </a:extLst>
            </p:cNvPr>
            <p:cNvSpPr/>
            <p:nvPr/>
          </p:nvSpPr>
          <p:spPr>
            <a:xfrm>
              <a:off x="8480474" y="152780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84" name="Freeform: Shape 283">
              <a:extLst>
                <a:ext uri="{FF2B5EF4-FFF2-40B4-BE49-F238E27FC236}">
                  <a16:creationId xmlns:a16="http://schemas.microsoft.com/office/drawing/2014/main" id="{66EB0EC2-A765-4550-9C66-7E7667400089}"/>
                </a:ext>
              </a:extLst>
            </p:cNvPr>
            <p:cNvSpPr/>
            <p:nvPr/>
          </p:nvSpPr>
          <p:spPr>
            <a:xfrm>
              <a:off x="8499620"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5" name="Freeform: Shape 284">
              <a:extLst>
                <a:ext uri="{FF2B5EF4-FFF2-40B4-BE49-F238E27FC236}">
                  <a16:creationId xmlns:a16="http://schemas.microsoft.com/office/drawing/2014/main" id="{6E53EE14-43E7-4D63-BEFB-98F3BC038CAF}"/>
                </a:ext>
              </a:extLst>
            </p:cNvPr>
            <p:cNvSpPr/>
            <p:nvPr/>
          </p:nvSpPr>
          <p:spPr>
            <a:xfrm>
              <a:off x="8534082"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6" name="Freeform: Shape 285">
              <a:extLst>
                <a:ext uri="{FF2B5EF4-FFF2-40B4-BE49-F238E27FC236}">
                  <a16:creationId xmlns:a16="http://schemas.microsoft.com/office/drawing/2014/main" id="{4DD058B5-9D7D-41E4-9BC1-BC924CF24F1A}"/>
                </a:ext>
              </a:extLst>
            </p:cNvPr>
            <p:cNvSpPr/>
            <p:nvPr/>
          </p:nvSpPr>
          <p:spPr>
            <a:xfrm>
              <a:off x="8568544"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7" name="Freeform: Shape 286">
              <a:extLst>
                <a:ext uri="{FF2B5EF4-FFF2-40B4-BE49-F238E27FC236}">
                  <a16:creationId xmlns:a16="http://schemas.microsoft.com/office/drawing/2014/main" id="{6A915E54-ADED-4F4B-9CCD-9554EA6339A1}"/>
                </a:ext>
              </a:extLst>
            </p:cNvPr>
            <p:cNvSpPr/>
            <p:nvPr/>
          </p:nvSpPr>
          <p:spPr>
            <a:xfrm>
              <a:off x="8603007"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8" name="Freeform: Shape 287">
              <a:extLst>
                <a:ext uri="{FF2B5EF4-FFF2-40B4-BE49-F238E27FC236}">
                  <a16:creationId xmlns:a16="http://schemas.microsoft.com/office/drawing/2014/main" id="{DD198495-BB7E-4E8B-AD89-F42C523807C8}"/>
                </a:ext>
              </a:extLst>
            </p:cNvPr>
            <p:cNvSpPr/>
            <p:nvPr/>
          </p:nvSpPr>
          <p:spPr>
            <a:xfrm>
              <a:off x="883275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289" name="Freeform: Shape 288">
              <a:extLst>
                <a:ext uri="{FF2B5EF4-FFF2-40B4-BE49-F238E27FC236}">
                  <a16:creationId xmlns:a16="http://schemas.microsoft.com/office/drawing/2014/main" id="{FEB2D473-06C1-496D-A3C6-2C94C71915E6}"/>
                </a:ext>
              </a:extLst>
            </p:cNvPr>
            <p:cNvSpPr/>
            <p:nvPr/>
          </p:nvSpPr>
          <p:spPr>
            <a:xfrm>
              <a:off x="887870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290" name="Freeform: Shape 289">
              <a:extLst>
                <a:ext uri="{FF2B5EF4-FFF2-40B4-BE49-F238E27FC236}">
                  <a16:creationId xmlns:a16="http://schemas.microsoft.com/office/drawing/2014/main" id="{009F8A0D-9A11-4C6D-9236-BC08B45F709F}"/>
                </a:ext>
              </a:extLst>
            </p:cNvPr>
            <p:cNvSpPr/>
            <p:nvPr/>
          </p:nvSpPr>
          <p:spPr>
            <a:xfrm>
              <a:off x="8480474" y="167714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91" name="Freeform: Shape 290">
              <a:extLst>
                <a:ext uri="{FF2B5EF4-FFF2-40B4-BE49-F238E27FC236}">
                  <a16:creationId xmlns:a16="http://schemas.microsoft.com/office/drawing/2014/main" id="{75CFED85-379B-4F41-B58B-39CD0C481F0B}"/>
                </a:ext>
              </a:extLst>
            </p:cNvPr>
            <p:cNvSpPr/>
            <p:nvPr/>
          </p:nvSpPr>
          <p:spPr>
            <a:xfrm>
              <a:off x="8499620"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2" name="Freeform: Shape 291">
              <a:extLst>
                <a:ext uri="{FF2B5EF4-FFF2-40B4-BE49-F238E27FC236}">
                  <a16:creationId xmlns:a16="http://schemas.microsoft.com/office/drawing/2014/main" id="{E7634456-B41A-49D0-817A-0A22275BF5AD}"/>
                </a:ext>
              </a:extLst>
            </p:cNvPr>
            <p:cNvSpPr/>
            <p:nvPr/>
          </p:nvSpPr>
          <p:spPr>
            <a:xfrm>
              <a:off x="8534082"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3" name="Freeform: Shape 292">
              <a:extLst>
                <a:ext uri="{FF2B5EF4-FFF2-40B4-BE49-F238E27FC236}">
                  <a16:creationId xmlns:a16="http://schemas.microsoft.com/office/drawing/2014/main" id="{42E09E20-E99C-4A92-A1BC-687A9A1FE976}"/>
                </a:ext>
              </a:extLst>
            </p:cNvPr>
            <p:cNvSpPr/>
            <p:nvPr/>
          </p:nvSpPr>
          <p:spPr>
            <a:xfrm>
              <a:off x="8568544"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4" name="Freeform: Shape 293">
              <a:extLst>
                <a:ext uri="{FF2B5EF4-FFF2-40B4-BE49-F238E27FC236}">
                  <a16:creationId xmlns:a16="http://schemas.microsoft.com/office/drawing/2014/main" id="{6E6447D0-546F-49D3-ABE5-0B788A68B119}"/>
                </a:ext>
              </a:extLst>
            </p:cNvPr>
            <p:cNvSpPr/>
            <p:nvPr/>
          </p:nvSpPr>
          <p:spPr>
            <a:xfrm>
              <a:off x="8603007"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5" name="Freeform: Shape 294">
              <a:extLst>
                <a:ext uri="{FF2B5EF4-FFF2-40B4-BE49-F238E27FC236}">
                  <a16:creationId xmlns:a16="http://schemas.microsoft.com/office/drawing/2014/main" id="{22950645-56D1-4F72-8C1C-EFCD5ED4A90D}"/>
                </a:ext>
              </a:extLst>
            </p:cNvPr>
            <p:cNvSpPr/>
            <p:nvPr/>
          </p:nvSpPr>
          <p:spPr>
            <a:xfrm>
              <a:off x="883275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296" name="Freeform: Shape 295">
              <a:extLst>
                <a:ext uri="{FF2B5EF4-FFF2-40B4-BE49-F238E27FC236}">
                  <a16:creationId xmlns:a16="http://schemas.microsoft.com/office/drawing/2014/main" id="{8DD48E9E-F4BE-495C-9B60-29AAE0F39522}"/>
                </a:ext>
              </a:extLst>
            </p:cNvPr>
            <p:cNvSpPr/>
            <p:nvPr/>
          </p:nvSpPr>
          <p:spPr>
            <a:xfrm>
              <a:off x="887870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297" name="Freeform: Shape 296">
              <a:extLst>
                <a:ext uri="{FF2B5EF4-FFF2-40B4-BE49-F238E27FC236}">
                  <a16:creationId xmlns:a16="http://schemas.microsoft.com/office/drawing/2014/main" id="{21E020CE-D7D8-401C-BFC0-FA416693D055}"/>
                </a:ext>
              </a:extLst>
            </p:cNvPr>
            <p:cNvSpPr/>
            <p:nvPr/>
          </p:nvSpPr>
          <p:spPr>
            <a:xfrm>
              <a:off x="8480474" y="182647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98" name="Freeform: Shape 297">
              <a:extLst>
                <a:ext uri="{FF2B5EF4-FFF2-40B4-BE49-F238E27FC236}">
                  <a16:creationId xmlns:a16="http://schemas.microsoft.com/office/drawing/2014/main" id="{C80C39EC-16C3-47F6-8B9F-F074404D6586}"/>
                </a:ext>
              </a:extLst>
            </p:cNvPr>
            <p:cNvSpPr/>
            <p:nvPr/>
          </p:nvSpPr>
          <p:spPr>
            <a:xfrm>
              <a:off x="8499620"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9" name="Freeform: Shape 298">
              <a:extLst>
                <a:ext uri="{FF2B5EF4-FFF2-40B4-BE49-F238E27FC236}">
                  <a16:creationId xmlns:a16="http://schemas.microsoft.com/office/drawing/2014/main" id="{170C84FD-7413-4868-8A1B-4E7FD060B7CC}"/>
                </a:ext>
              </a:extLst>
            </p:cNvPr>
            <p:cNvSpPr/>
            <p:nvPr/>
          </p:nvSpPr>
          <p:spPr>
            <a:xfrm>
              <a:off x="8534082"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0" name="Freeform: Shape 299">
              <a:extLst>
                <a:ext uri="{FF2B5EF4-FFF2-40B4-BE49-F238E27FC236}">
                  <a16:creationId xmlns:a16="http://schemas.microsoft.com/office/drawing/2014/main" id="{E50C041B-B8F8-4C30-AE1C-4E2F7D218725}"/>
                </a:ext>
              </a:extLst>
            </p:cNvPr>
            <p:cNvSpPr/>
            <p:nvPr/>
          </p:nvSpPr>
          <p:spPr>
            <a:xfrm>
              <a:off x="8568544"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1" name="Freeform: Shape 300">
              <a:extLst>
                <a:ext uri="{FF2B5EF4-FFF2-40B4-BE49-F238E27FC236}">
                  <a16:creationId xmlns:a16="http://schemas.microsoft.com/office/drawing/2014/main" id="{F75BDE90-FBF1-4175-82AD-780A10C3EF14}"/>
                </a:ext>
              </a:extLst>
            </p:cNvPr>
            <p:cNvSpPr/>
            <p:nvPr/>
          </p:nvSpPr>
          <p:spPr>
            <a:xfrm>
              <a:off x="8603007"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2" name="Freeform: Shape 301">
              <a:extLst>
                <a:ext uri="{FF2B5EF4-FFF2-40B4-BE49-F238E27FC236}">
                  <a16:creationId xmlns:a16="http://schemas.microsoft.com/office/drawing/2014/main" id="{1E07C0C7-FA68-4752-BC0B-68D70481BF63}"/>
                </a:ext>
              </a:extLst>
            </p:cNvPr>
            <p:cNvSpPr/>
            <p:nvPr/>
          </p:nvSpPr>
          <p:spPr>
            <a:xfrm>
              <a:off x="883275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03" name="Freeform: Shape 302">
              <a:extLst>
                <a:ext uri="{FF2B5EF4-FFF2-40B4-BE49-F238E27FC236}">
                  <a16:creationId xmlns:a16="http://schemas.microsoft.com/office/drawing/2014/main" id="{D90C0FF1-7C53-490B-A848-24D72DB77FA4}"/>
                </a:ext>
              </a:extLst>
            </p:cNvPr>
            <p:cNvSpPr/>
            <p:nvPr/>
          </p:nvSpPr>
          <p:spPr>
            <a:xfrm>
              <a:off x="887870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04" name="Freeform: Shape 303">
              <a:extLst>
                <a:ext uri="{FF2B5EF4-FFF2-40B4-BE49-F238E27FC236}">
                  <a16:creationId xmlns:a16="http://schemas.microsoft.com/office/drawing/2014/main" id="{63A1D85C-F3F5-4925-9FA3-A902938EAF0C}"/>
                </a:ext>
              </a:extLst>
            </p:cNvPr>
            <p:cNvSpPr/>
            <p:nvPr/>
          </p:nvSpPr>
          <p:spPr>
            <a:xfrm>
              <a:off x="8480474" y="197581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05" name="Freeform: Shape 304">
              <a:extLst>
                <a:ext uri="{FF2B5EF4-FFF2-40B4-BE49-F238E27FC236}">
                  <a16:creationId xmlns:a16="http://schemas.microsoft.com/office/drawing/2014/main" id="{44B769A6-8A2D-460E-9B96-85CF6229920D}"/>
                </a:ext>
              </a:extLst>
            </p:cNvPr>
            <p:cNvSpPr/>
            <p:nvPr/>
          </p:nvSpPr>
          <p:spPr>
            <a:xfrm>
              <a:off x="8499620"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6" name="Freeform: Shape 305">
              <a:extLst>
                <a:ext uri="{FF2B5EF4-FFF2-40B4-BE49-F238E27FC236}">
                  <a16:creationId xmlns:a16="http://schemas.microsoft.com/office/drawing/2014/main" id="{997DF74E-C993-4CB9-A69A-C6CC32EDEB69}"/>
                </a:ext>
              </a:extLst>
            </p:cNvPr>
            <p:cNvSpPr/>
            <p:nvPr/>
          </p:nvSpPr>
          <p:spPr>
            <a:xfrm>
              <a:off x="8534082"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7" name="Freeform: Shape 306">
              <a:extLst>
                <a:ext uri="{FF2B5EF4-FFF2-40B4-BE49-F238E27FC236}">
                  <a16:creationId xmlns:a16="http://schemas.microsoft.com/office/drawing/2014/main" id="{3D5F413D-0608-436B-A1E1-37467A8E981D}"/>
                </a:ext>
              </a:extLst>
            </p:cNvPr>
            <p:cNvSpPr/>
            <p:nvPr/>
          </p:nvSpPr>
          <p:spPr>
            <a:xfrm>
              <a:off x="8568544"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8" name="Freeform: Shape 307">
              <a:extLst>
                <a:ext uri="{FF2B5EF4-FFF2-40B4-BE49-F238E27FC236}">
                  <a16:creationId xmlns:a16="http://schemas.microsoft.com/office/drawing/2014/main" id="{01ABD533-CB74-4493-9A34-9E1180A16C01}"/>
                </a:ext>
              </a:extLst>
            </p:cNvPr>
            <p:cNvSpPr/>
            <p:nvPr/>
          </p:nvSpPr>
          <p:spPr>
            <a:xfrm>
              <a:off x="8603007"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9" name="Freeform: Shape 308">
              <a:extLst>
                <a:ext uri="{FF2B5EF4-FFF2-40B4-BE49-F238E27FC236}">
                  <a16:creationId xmlns:a16="http://schemas.microsoft.com/office/drawing/2014/main" id="{5C26E1AC-EDF3-46BD-8384-D2D69725404C}"/>
                </a:ext>
              </a:extLst>
            </p:cNvPr>
            <p:cNvSpPr/>
            <p:nvPr/>
          </p:nvSpPr>
          <p:spPr>
            <a:xfrm>
              <a:off x="8480474" y="212515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10" name="Freeform: Shape 309">
              <a:extLst>
                <a:ext uri="{FF2B5EF4-FFF2-40B4-BE49-F238E27FC236}">
                  <a16:creationId xmlns:a16="http://schemas.microsoft.com/office/drawing/2014/main" id="{A1D03A0E-ED26-4F56-90FA-AD6EC0B9E0A7}"/>
                </a:ext>
              </a:extLst>
            </p:cNvPr>
            <p:cNvSpPr/>
            <p:nvPr/>
          </p:nvSpPr>
          <p:spPr>
            <a:xfrm>
              <a:off x="8499620"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1" name="Freeform: Shape 310">
              <a:extLst>
                <a:ext uri="{FF2B5EF4-FFF2-40B4-BE49-F238E27FC236}">
                  <a16:creationId xmlns:a16="http://schemas.microsoft.com/office/drawing/2014/main" id="{9477E232-E3D9-4642-8F72-ACE1BFD1247A}"/>
                </a:ext>
              </a:extLst>
            </p:cNvPr>
            <p:cNvSpPr/>
            <p:nvPr/>
          </p:nvSpPr>
          <p:spPr>
            <a:xfrm>
              <a:off x="8534082"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2" name="Freeform: Shape 311">
              <a:extLst>
                <a:ext uri="{FF2B5EF4-FFF2-40B4-BE49-F238E27FC236}">
                  <a16:creationId xmlns:a16="http://schemas.microsoft.com/office/drawing/2014/main" id="{61B5A62F-4992-418A-90B9-B2E299F194CD}"/>
                </a:ext>
              </a:extLst>
            </p:cNvPr>
            <p:cNvSpPr/>
            <p:nvPr/>
          </p:nvSpPr>
          <p:spPr>
            <a:xfrm>
              <a:off x="8568544"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3" name="Freeform: Shape 312">
              <a:extLst>
                <a:ext uri="{FF2B5EF4-FFF2-40B4-BE49-F238E27FC236}">
                  <a16:creationId xmlns:a16="http://schemas.microsoft.com/office/drawing/2014/main" id="{4D663CB3-BDF8-4E18-8EA8-2FA53307D617}"/>
                </a:ext>
              </a:extLst>
            </p:cNvPr>
            <p:cNvSpPr/>
            <p:nvPr/>
          </p:nvSpPr>
          <p:spPr>
            <a:xfrm>
              <a:off x="8603007"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4" name="Freeform: Shape 313">
              <a:extLst>
                <a:ext uri="{FF2B5EF4-FFF2-40B4-BE49-F238E27FC236}">
                  <a16:creationId xmlns:a16="http://schemas.microsoft.com/office/drawing/2014/main" id="{57A42CFB-285C-44AE-9808-687D58A40931}"/>
                </a:ext>
              </a:extLst>
            </p:cNvPr>
            <p:cNvSpPr/>
            <p:nvPr/>
          </p:nvSpPr>
          <p:spPr>
            <a:xfrm>
              <a:off x="883275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15" name="Freeform: Shape 314">
              <a:extLst>
                <a:ext uri="{FF2B5EF4-FFF2-40B4-BE49-F238E27FC236}">
                  <a16:creationId xmlns:a16="http://schemas.microsoft.com/office/drawing/2014/main" id="{B1B2A8F5-0C41-41CB-B580-EDC6610CBD7B}"/>
                </a:ext>
              </a:extLst>
            </p:cNvPr>
            <p:cNvSpPr/>
            <p:nvPr/>
          </p:nvSpPr>
          <p:spPr>
            <a:xfrm>
              <a:off x="887870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16" name="Freeform: Shape 315">
              <a:extLst>
                <a:ext uri="{FF2B5EF4-FFF2-40B4-BE49-F238E27FC236}">
                  <a16:creationId xmlns:a16="http://schemas.microsoft.com/office/drawing/2014/main" id="{F213E0D2-F4A1-47C9-97C1-4DC88B08277D}"/>
                </a:ext>
              </a:extLst>
            </p:cNvPr>
            <p:cNvSpPr/>
            <p:nvPr/>
          </p:nvSpPr>
          <p:spPr>
            <a:xfrm>
              <a:off x="8480474" y="227448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17" name="Freeform: Shape 316">
              <a:extLst>
                <a:ext uri="{FF2B5EF4-FFF2-40B4-BE49-F238E27FC236}">
                  <a16:creationId xmlns:a16="http://schemas.microsoft.com/office/drawing/2014/main" id="{A058ADDF-28D1-4F0C-8ACF-CA33D0BF1B4C}"/>
                </a:ext>
              </a:extLst>
            </p:cNvPr>
            <p:cNvSpPr/>
            <p:nvPr/>
          </p:nvSpPr>
          <p:spPr>
            <a:xfrm>
              <a:off x="8499620"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8" name="Freeform: Shape 317">
              <a:extLst>
                <a:ext uri="{FF2B5EF4-FFF2-40B4-BE49-F238E27FC236}">
                  <a16:creationId xmlns:a16="http://schemas.microsoft.com/office/drawing/2014/main" id="{B035BE87-F7CD-417E-97E1-DFBD8EE54203}"/>
                </a:ext>
              </a:extLst>
            </p:cNvPr>
            <p:cNvSpPr/>
            <p:nvPr/>
          </p:nvSpPr>
          <p:spPr>
            <a:xfrm>
              <a:off x="8534082"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9" name="Freeform: Shape 318">
              <a:extLst>
                <a:ext uri="{FF2B5EF4-FFF2-40B4-BE49-F238E27FC236}">
                  <a16:creationId xmlns:a16="http://schemas.microsoft.com/office/drawing/2014/main" id="{F4257370-01A0-444E-B9CC-3C0B40456F88}"/>
                </a:ext>
              </a:extLst>
            </p:cNvPr>
            <p:cNvSpPr/>
            <p:nvPr/>
          </p:nvSpPr>
          <p:spPr>
            <a:xfrm>
              <a:off x="8568544"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0" name="Freeform: Shape 319">
              <a:extLst>
                <a:ext uri="{FF2B5EF4-FFF2-40B4-BE49-F238E27FC236}">
                  <a16:creationId xmlns:a16="http://schemas.microsoft.com/office/drawing/2014/main" id="{3F6B8C67-8EB8-4B5C-B2AB-2391F41F3C00}"/>
                </a:ext>
              </a:extLst>
            </p:cNvPr>
            <p:cNvSpPr/>
            <p:nvPr/>
          </p:nvSpPr>
          <p:spPr>
            <a:xfrm>
              <a:off x="8603007"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1" name="Freeform: Shape 320">
              <a:extLst>
                <a:ext uri="{FF2B5EF4-FFF2-40B4-BE49-F238E27FC236}">
                  <a16:creationId xmlns:a16="http://schemas.microsoft.com/office/drawing/2014/main" id="{215FF697-D9BD-4BBA-8E64-E1CC784AB553}"/>
                </a:ext>
              </a:extLst>
            </p:cNvPr>
            <p:cNvSpPr/>
            <p:nvPr/>
          </p:nvSpPr>
          <p:spPr>
            <a:xfrm>
              <a:off x="883275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22" name="Freeform: Shape 321">
              <a:extLst>
                <a:ext uri="{FF2B5EF4-FFF2-40B4-BE49-F238E27FC236}">
                  <a16:creationId xmlns:a16="http://schemas.microsoft.com/office/drawing/2014/main" id="{4F5B75D1-CE89-4946-AFAF-963C30754BEA}"/>
                </a:ext>
              </a:extLst>
            </p:cNvPr>
            <p:cNvSpPr/>
            <p:nvPr/>
          </p:nvSpPr>
          <p:spPr>
            <a:xfrm>
              <a:off x="887870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23" name="Freeform: Shape 322">
              <a:extLst>
                <a:ext uri="{FF2B5EF4-FFF2-40B4-BE49-F238E27FC236}">
                  <a16:creationId xmlns:a16="http://schemas.microsoft.com/office/drawing/2014/main" id="{D44F198B-8A4D-45A3-81B0-2A8626BF90D3}"/>
                </a:ext>
              </a:extLst>
            </p:cNvPr>
            <p:cNvSpPr/>
            <p:nvPr/>
          </p:nvSpPr>
          <p:spPr>
            <a:xfrm>
              <a:off x="8480474" y="2423826"/>
              <a:ext cx="650955" cy="344623"/>
            </a:xfrm>
            <a:custGeom>
              <a:avLst/>
              <a:gdLst>
                <a:gd name="connsiteX0" fmla="*/ 115193 w 650954"/>
                <a:gd name="connsiteY0" fmla="*/ 115194 h 344623"/>
                <a:gd name="connsiteX1" fmla="*/ 570862 w 650954"/>
                <a:gd name="connsiteY1" fmla="*/ 115194 h 344623"/>
                <a:gd name="connsiteX2" fmla="*/ 570862 w 650954"/>
                <a:gd name="connsiteY2" fmla="*/ 245385 h 344623"/>
                <a:gd name="connsiteX3" fmla="*/ 115193 w 650954"/>
                <a:gd name="connsiteY3" fmla="*/ 245385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4"/>
                  </a:moveTo>
                  <a:lnTo>
                    <a:pt x="570862" y="115194"/>
                  </a:lnTo>
                  <a:lnTo>
                    <a:pt x="570862" y="245385"/>
                  </a:lnTo>
                  <a:lnTo>
                    <a:pt x="115193" y="245385"/>
                  </a:lnTo>
                  <a:close/>
                </a:path>
              </a:pathLst>
            </a:custGeom>
            <a:solidFill>
              <a:srgbClr val="1070C4"/>
            </a:solidFill>
            <a:ln w="38206" cap="flat">
              <a:noFill/>
              <a:prstDash val="solid"/>
              <a:miter/>
            </a:ln>
          </p:spPr>
          <p:txBody>
            <a:bodyPr rtlCol="0" anchor="ctr"/>
            <a:lstStyle/>
            <a:p>
              <a:endParaRPr lang="en-US" sz="1800"/>
            </a:p>
          </p:txBody>
        </p:sp>
        <p:sp>
          <p:nvSpPr>
            <p:cNvPr id="324" name="Freeform: Shape 323">
              <a:extLst>
                <a:ext uri="{FF2B5EF4-FFF2-40B4-BE49-F238E27FC236}">
                  <a16:creationId xmlns:a16="http://schemas.microsoft.com/office/drawing/2014/main" id="{411E5A1C-97DB-472C-B5FF-C9654C95C8AB}"/>
                </a:ext>
              </a:extLst>
            </p:cNvPr>
            <p:cNvSpPr/>
            <p:nvPr/>
          </p:nvSpPr>
          <p:spPr>
            <a:xfrm>
              <a:off x="8499620"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5" name="Freeform: Shape 324">
              <a:extLst>
                <a:ext uri="{FF2B5EF4-FFF2-40B4-BE49-F238E27FC236}">
                  <a16:creationId xmlns:a16="http://schemas.microsoft.com/office/drawing/2014/main" id="{13AA027E-6D4E-4D29-9DE3-DCB30D2ECE67}"/>
                </a:ext>
              </a:extLst>
            </p:cNvPr>
            <p:cNvSpPr/>
            <p:nvPr/>
          </p:nvSpPr>
          <p:spPr>
            <a:xfrm>
              <a:off x="8534082"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6" name="Freeform: Shape 325">
              <a:extLst>
                <a:ext uri="{FF2B5EF4-FFF2-40B4-BE49-F238E27FC236}">
                  <a16:creationId xmlns:a16="http://schemas.microsoft.com/office/drawing/2014/main" id="{2915D979-4B59-4196-9BB8-74014D3EFF4F}"/>
                </a:ext>
              </a:extLst>
            </p:cNvPr>
            <p:cNvSpPr/>
            <p:nvPr/>
          </p:nvSpPr>
          <p:spPr>
            <a:xfrm>
              <a:off x="8568544"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7" name="Freeform: Shape 326">
              <a:extLst>
                <a:ext uri="{FF2B5EF4-FFF2-40B4-BE49-F238E27FC236}">
                  <a16:creationId xmlns:a16="http://schemas.microsoft.com/office/drawing/2014/main" id="{0C9C03F8-910D-4A5E-A98A-57EB9C160734}"/>
                </a:ext>
              </a:extLst>
            </p:cNvPr>
            <p:cNvSpPr/>
            <p:nvPr/>
          </p:nvSpPr>
          <p:spPr>
            <a:xfrm>
              <a:off x="8603007"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8" name="Freeform: Shape 327">
              <a:extLst>
                <a:ext uri="{FF2B5EF4-FFF2-40B4-BE49-F238E27FC236}">
                  <a16:creationId xmlns:a16="http://schemas.microsoft.com/office/drawing/2014/main" id="{76B4D598-1F2B-4889-8A6A-98E2C8F3D488}"/>
                </a:ext>
              </a:extLst>
            </p:cNvPr>
            <p:cNvSpPr/>
            <p:nvPr/>
          </p:nvSpPr>
          <p:spPr>
            <a:xfrm>
              <a:off x="883275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29" name="Freeform: Shape 328">
              <a:extLst>
                <a:ext uri="{FF2B5EF4-FFF2-40B4-BE49-F238E27FC236}">
                  <a16:creationId xmlns:a16="http://schemas.microsoft.com/office/drawing/2014/main" id="{4B46B271-D97A-4EE4-AABB-CDDBA30521DD}"/>
                </a:ext>
              </a:extLst>
            </p:cNvPr>
            <p:cNvSpPr/>
            <p:nvPr/>
          </p:nvSpPr>
          <p:spPr>
            <a:xfrm>
              <a:off x="887870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30" name="Freeform: Shape 329">
              <a:extLst>
                <a:ext uri="{FF2B5EF4-FFF2-40B4-BE49-F238E27FC236}">
                  <a16:creationId xmlns:a16="http://schemas.microsoft.com/office/drawing/2014/main" id="{0154CB14-7E06-42A0-874D-20E3114EF113}"/>
                </a:ext>
              </a:extLst>
            </p:cNvPr>
            <p:cNvSpPr/>
            <p:nvPr/>
          </p:nvSpPr>
          <p:spPr>
            <a:xfrm>
              <a:off x="9054846" y="1684801"/>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00"/>
            </a:p>
          </p:txBody>
        </p:sp>
        <p:sp>
          <p:nvSpPr>
            <p:cNvPr id="331" name="Freeform: Shape 330">
              <a:extLst>
                <a:ext uri="{FF2B5EF4-FFF2-40B4-BE49-F238E27FC236}">
                  <a16:creationId xmlns:a16="http://schemas.microsoft.com/office/drawing/2014/main" id="{EBE01124-1B97-4080-AFDF-3C697FF0D8E8}"/>
                </a:ext>
              </a:extLst>
            </p:cNvPr>
            <p:cNvSpPr/>
            <p:nvPr/>
          </p:nvSpPr>
          <p:spPr>
            <a:xfrm>
              <a:off x="9617730" y="1684801"/>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4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4" y="1286912"/>
                  </a:lnTo>
                  <a:close/>
                </a:path>
              </a:pathLst>
            </a:custGeom>
            <a:solidFill>
              <a:srgbClr val="1070C4"/>
            </a:solidFill>
            <a:ln w="38206" cap="flat">
              <a:noFill/>
              <a:prstDash val="solid"/>
              <a:miter/>
            </a:ln>
          </p:spPr>
          <p:txBody>
            <a:bodyPr rtlCol="0" anchor="ctr"/>
            <a:lstStyle/>
            <a:p>
              <a:endParaRPr lang="en-US" sz="1800"/>
            </a:p>
          </p:txBody>
        </p:sp>
        <p:sp>
          <p:nvSpPr>
            <p:cNvPr id="332" name="Freeform: Shape 331">
              <a:extLst>
                <a:ext uri="{FF2B5EF4-FFF2-40B4-BE49-F238E27FC236}">
                  <a16:creationId xmlns:a16="http://schemas.microsoft.com/office/drawing/2014/main" id="{698AD89F-82E4-4450-853C-CC5D0CE0DEF9}"/>
                </a:ext>
              </a:extLst>
            </p:cNvPr>
            <p:cNvSpPr/>
            <p:nvPr/>
          </p:nvSpPr>
          <p:spPr>
            <a:xfrm>
              <a:off x="9108454" y="174223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33" name="Freeform: Shape 332">
              <a:extLst>
                <a:ext uri="{FF2B5EF4-FFF2-40B4-BE49-F238E27FC236}">
                  <a16:creationId xmlns:a16="http://schemas.microsoft.com/office/drawing/2014/main" id="{7F5D86CF-450C-4407-952A-B00805A73F91}"/>
                </a:ext>
              </a:extLst>
            </p:cNvPr>
            <p:cNvSpPr/>
            <p:nvPr/>
          </p:nvSpPr>
          <p:spPr>
            <a:xfrm>
              <a:off x="9131429"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4" name="Freeform: Shape 333">
              <a:extLst>
                <a:ext uri="{FF2B5EF4-FFF2-40B4-BE49-F238E27FC236}">
                  <a16:creationId xmlns:a16="http://schemas.microsoft.com/office/drawing/2014/main" id="{8759E3FE-7B35-4363-9789-CBAED8B93C03}"/>
                </a:ext>
              </a:extLst>
            </p:cNvPr>
            <p:cNvSpPr/>
            <p:nvPr/>
          </p:nvSpPr>
          <p:spPr>
            <a:xfrm>
              <a:off x="9165891"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5" name="Freeform: Shape 334">
              <a:extLst>
                <a:ext uri="{FF2B5EF4-FFF2-40B4-BE49-F238E27FC236}">
                  <a16:creationId xmlns:a16="http://schemas.microsoft.com/office/drawing/2014/main" id="{8F6D961D-CFEE-49F7-A932-E44A4FCBE619}"/>
                </a:ext>
              </a:extLst>
            </p:cNvPr>
            <p:cNvSpPr/>
            <p:nvPr/>
          </p:nvSpPr>
          <p:spPr>
            <a:xfrm>
              <a:off x="9196524"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6" name="Freeform: Shape 335">
              <a:extLst>
                <a:ext uri="{FF2B5EF4-FFF2-40B4-BE49-F238E27FC236}">
                  <a16:creationId xmlns:a16="http://schemas.microsoft.com/office/drawing/2014/main" id="{AE5ADAE0-FA15-4741-A61C-5ED27BA44442}"/>
                </a:ext>
              </a:extLst>
            </p:cNvPr>
            <p:cNvSpPr/>
            <p:nvPr/>
          </p:nvSpPr>
          <p:spPr>
            <a:xfrm>
              <a:off x="9230986"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7" name="Freeform: Shape 336">
              <a:extLst>
                <a:ext uri="{FF2B5EF4-FFF2-40B4-BE49-F238E27FC236}">
                  <a16:creationId xmlns:a16="http://schemas.microsoft.com/office/drawing/2014/main" id="{217FB293-16BF-47EF-8D7F-0865AD5B87A0}"/>
                </a:ext>
              </a:extLst>
            </p:cNvPr>
            <p:cNvSpPr/>
            <p:nvPr/>
          </p:nvSpPr>
          <p:spPr>
            <a:xfrm>
              <a:off x="946073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38" name="Freeform: Shape 337">
              <a:extLst>
                <a:ext uri="{FF2B5EF4-FFF2-40B4-BE49-F238E27FC236}">
                  <a16:creationId xmlns:a16="http://schemas.microsoft.com/office/drawing/2014/main" id="{6209BB97-1F60-4115-9D28-EBFC56AEDA95}"/>
                </a:ext>
              </a:extLst>
            </p:cNvPr>
            <p:cNvSpPr/>
            <p:nvPr/>
          </p:nvSpPr>
          <p:spPr>
            <a:xfrm>
              <a:off x="950668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39" name="Freeform: Shape 338">
              <a:extLst>
                <a:ext uri="{FF2B5EF4-FFF2-40B4-BE49-F238E27FC236}">
                  <a16:creationId xmlns:a16="http://schemas.microsoft.com/office/drawing/2014/main" id="{0B197319-3504-4579-B46F-267E7CF8E59D}"/>
                </a:ext>
              </a:extLst>
            </p:cNvPr>
            <p:cNvSpPr/>
            <p:nvPr/>
          </p:nvSpPr>
          <p:spPr>
            <a:xfrm>
              <a:off x="9108454" y="189157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40" name="Freeform: Shape 339">
              <a:extLst>
                <a:ext uri="{FF2B5EF4-FFF2-40B4-BE49-F238E27FC236}">
                  <a16:creationId xmlns:a16="http://schemas.microsoft.com/office/drawing/2014/main" id="{CC7B3123-D5F8-4F2D-847A-A73BA4D5A2C1}"/>
                </a:ext>
              </a:extLst>
            </p:cNvPr>
            <p:cNvSpPr/>
            <p:nvPr/>
          </p:nvSpPr>
          <p:spPr>
            <a:xfrm>
              <a:off x="9131429"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1" name="Freeform: Shape 340">
              <a:extLst>
                <a:ext uri="{FF2B5EF4-FFF2-40B4-BE49-F238E27FC236}">
                  <a16:creationId xmlns:a16="http://schemas.microsoft.com/office/drawing/2014/main" id="{9EB51B1B-C2D1-48F3-917E-43E8B106A636}"/>
                </a:ext>
              </a:extLst>
            </p:cNvPr>
            <p:cNvSpPr/>
            <p:nvPr/>
          </p:nvSpPr>
          <p:spPr>
            <a:xfrm>
              <a:off x="9165891"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2" name="Freeform: Shape 341">
              <a:extLst>
                <a:ext uri="{FF2B5EF4-FFF2-40B4-BE49-F238E27FC236}">
                  <a16:creationId xmlns:a16="http://schemas.microsoft.com/office/drawing/2014/main" id="{3E14D1D2-9B19-4980-9923-48187BD90DD0}"/>
                </a:ext>
              </a:extLst>
            </p:cNvPr>
            <p:cNvSpPr/>
            <p:nvPr/>
          </p:nvSpPr>
          <p:spPr>
            <a:xfrm>
              <a:off x="9196524"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3" name="Freeform: Shape 342">
              <a:extLst>
                <a:ext uri="{FF2B5EF4-FFF2-40B4-BE49-F238E27FC236}">
                  <a16:creationId xmlns:a16="http://schemas.microsoft.com/office/drawing/2014/main" id="{D03CA0F5-27D2-4FF4-A323-D6C3537A68D8}"/>
                </a:ext>
              </a:extLst>
            </p:cNvPr>
            <p:cNvSpPr/>
            <p:nvPr/>
          </p:nvSpPr>
          <p:spPr>
            <a:xfrm>
              <a:off x="9230986"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4" name="Freeform: Shape 343">
              <a:extLst>
                <a:ext uri="{FF2B5EF4-FFF2-40B4-BE49-F238E27FC236}">
                  <a16:creationId xmlns:a16="http://schemas.microsoft.com/office/drawing/2014/main" id="{E6800396-DC3A-435B-AD5A-F366930E1F03}"/>
                </a:ext>
              </a:extLst>
            </p:cNvPr>
            <p:cNvSpPr/>
            <p:nvPr/>
          </p:nvSpPr>
          <p:spPr>
            <a:xfrm>
              <a:off x="946073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45" name="Freeform: Shape 344">
              <a:extLst>
                <a:ext uri="{FF2B5EF4-FFF2-40B4-BE49-F238E27FC236}">
                  <a16:creationId xmlns:a16="http://schemas.microsoft.com/office/drawing/2014/main" id="{51A994B5-D42F-4990-A99B-DC6D7BF74DD4}"/>
                </a:ext>
              </a:extLst>
            </p:cNvPr>
            <p:cNvSpPr/>
            <p:nvPr/>
          </p:nvSpPr>
          <p:spPr>
            <a:xfrm>
              <a:off x="950668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46" name="Freeform: Shape 345">
              <a:extLst>
                <a:ext uri="{FF2B5EF4-FFF2-40B4-BE49-F238E27FC236}">
                  <a16:creationId xmlns:a16="http://schemas.microsoft.com/office/drawing/2014/main" id="{541DB8FD-AB94-4CCA-BA34-293DC997F847}"/>
                </a:ext>
              </a:extLst>
            </p:cNvPr>
            <p:cNvSpPr/>
            <p:nvPr/>
          </p:nvSpPr>
          <p:spPr>
            <a:xfrm>
              <a:off x="9108454" y="204091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47" name="Freeform: Shape 346">
              <a:extLst>
                <a:ext uri="{FF2B5EF4-FFF2-40B4-BE49-F238E27FC236}">
                  <a16:creationId xmlns:a16="http://schemas.microsoft.com/office/drawing/2014/main" id="{F672FAFA-001B-4D3B-ADBF-9158BCD3A8E9}"/>
                </a:ext>
              </a:extLst>
            </p:cNvPr>
            <p:cNvSpPr/>
            <p:nvPr/>
          </p:nvSpPr>
          <p:spPr>
            <a:xfrm>
              <a:off x="9131429"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8" name="Freeform: Shape 347">
              <a:extLst>
                <a:ext uri="{FF2B5EF4-FFF2-40B4-BE49-F238E27FC236}">
                  <a16:creationId xmlns:a16="http://schemas.microsoft.com/office/drawing/2014/main" id="{98A980B2-81E3-4902-8ED1-AD4860AA494E}"/>
                </a:ext>
              </a:extLst>
            </p:cNvPr>
            <p:cNvSpPr/>
            <p:nvPr/>
          </p:nvSpPr>
          <p:spPr>
            <a:xfrm>
              <a:off x="9165891"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9" name="Freeform: Shape 348">
              <a:extLst>
                <a:ext uri="{FF2B5EF4-FFF2-40B4-BE49-F238E27FC236}">
                  <a16:creationId xmlns:a16="http://schemas.microsoft.com/office/drawing/2014/main" id="{3D01BE67-835A-419F-B167-97B7448A0DF7}"/>
                </a:ext>
              </a:extLst>
            </p:cNvPr>
            <p:cNvSpPr/>
            <p:nvPr/>
          </p:nvSpPr>
          <p:spPr>
            <a:xfrm>
              <a:off x="9196524"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0" name="Freeform: Shape 349">
              <a:extLst>
                <a:ext uri="{FF2B5EF4-FFF2-40B4-BE49-F238E27FC236}">
                  <a16:creationId xmlns:a16="http://schemas.microsoft.com/office/drawing/2014/main" id="{F465D8D8-E717-4428-81DA-AA4209AE888F}"/>
                </a:ext>
              </a:extLst>
            </p:cNvPr>
            <p:cNvSpPr/>
            <p:nvPr/>
          </p:nvSpPr>
          <p:spPr>
            <a:xfrm>
              <a:off x="9230986"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1" name="Freeform: Shape 350">
              <a:extLst>
                <a:ext uri="{FF2B5EF4-FFF2-40B4-BE49-F238E27FC236}">
                  <a16:creationId xmlns:a16="http://schemas.microsoft.com/office/drawing/2014/main" id="{BA16B663-CF5D-4533-B737-C380002288DA}"/>
                </a:ext>
              </a:extLst>
            </p:cNvPr>
            <p:cNvSpPr/>
            <p:nvPr/>
          </p:nvSpPr>
          <p:spPr>
            <a:xfrm>
              <a:off x="946073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52" name="Freeform: Shape 351">
              <a:extLst>
                <a:ext uri="{FF2B5EF4-FFF2-40B4-BE49-F238E27FC236}">
                  <a16:creationId xmlns:a16="http://schemas.microsoft.com/office/drawing/2014/main" id="{7A9D1C2D-3A73-420B-A464-444E387BE8A0}"/>
                </a:ext>
              </a:extLst>
            </p:cNvPr>
            <p:cNvSpPr/>
            <p:nvPr/>
          </p:nvSpPr>
          <p:spPr>
            <a:xfrm>
              <a:off x="950668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53" name="Freeform: Shape 352">
              <a:extLst>
                <a:ext uri="{FF2B5EF4-FFF2-40B4-BE49-F238E27FC236}">
                  <a16:creationId xmlns:a16="http://schemas.microsoft.com/office/drawing/2014/main" id="{44B15478-3B42-49ED-B46E-287FE532B254}"/>
                </a:ext>
              </a:extLst>
            </p:cNvPr>
            <p:cNvSpPr/>
            <p:nvPr/>
          </p:nvSpPr>
          <p:spPr>
            <a:xfrm>
              <a:off x="9108454" y="219024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54" name="Freeform: Shape 353">
              <a:extLst>
                <a:ext uri="{FF2B5EF4-FFF2-40B4-BE49-F238E27FC236}">
                  <a16:creationId xmlns:a16="http://schemas.microsoft.com/office/drawing/2014/main" id="{1587AB18-8891-4D97-8AB2-5366AA83ED31}"/>
                </a:ext>
              </a:extLst>
            </p:cNvPr>
            <p:cNvSpPr/>
            <p:nvPr/>
          </p:nvSpPr>
          <p:spPr>
            <a:xfrm>
              <a:off x="9131429"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5" name="Freeform: Shape 354">
              <a:extLst>
                <a:ext uri="{FF2B5EF4-FFF2-40B4-BE49-F238E27FC236}">
                  <a16:creationId xmlns:a16="http://schemas.microsoft.com/office/drawing/2014/main" id="{3EC4ED6C-6A3D-4EDC-B20F-93FA3111FCD8}"/>
                </a:ext>
              </a:extLst>
            </p:cNvPr>
            <p:cNvSpPr/>
            <p:nvPr/>
          </p:nvSpPr>
          <p:spPr>
            <a:xfrm>
              <a:off x="9165891"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6" name="Freeform: Shape 355">
              <a:extLst>
                <a:ext uri="{FF2B5EF4-FFF2-40B4-BE49-F238E27FC236}">
                  <a16:creationId xmlns:a16="http://schemas.microsoft.com/office/drawing/2014/main" id="{BF694AC8-2287-4908-9FA8-3F8F1D9963A2}"/>
                </a:ext>
              </a:extLst>
            </p:cNvPr>
            <p:cNvSpPr/>
            <p:nvPr/>
          </p:nvSpPr>
          <p:spPr>
            <a:xfrm>
              <a:off x="9196524"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7" name="Freeform: Shape 356">
              <a:extLst>
                <a:ext uri="{FF2B5EF4-FFF2-40B4-BE49-F238E27FC236}">
                  <a16:creationId xmlns:a16="http://schemas.microsoft.com/office/drawing/2014/main" id="{3DC74DCD-4E96-4222-A674-83AABA2F3F89}"/>
                </a:ext>
              </a:extLst>
            </p:cNvPr>
            <p:cNvSpPr/>
            <p:nvPr/>
          </p:nvSpPr>
          <p:spPr>
            <a:xfrm>
              <a:off x="9230986"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8" name="Freeform: Shape 357">
              <a:extLst>
                <a:ext uri="{FF2B5EF4-FFF2-40B4-BE49-F238E27FC236}">
                  <a16:creationId xmlns:a16="http://schemas.microsoft.com/office/drawing/2014/main" id="{CB036D2F-A72B-4281-ACD7-6604DD351745}"/>
                </a:ext>
              </a:extLst>
            </p:cNvPr>
            <p:cNvSpPr/>
            <p:nvPr/>
          </p:nvSpPr>
          <p:spPr>
            <a:xfrm>
              <a:off x="946073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59" name="Freeform: Shape 358">
              <a:extLst>
                <a:ext uri="{FF2B5EF4-FFF2-40B4-BE49-F238E27FC236}">
                  <a16:creationId xmlns:a16="http://schemas.microsoft.com/office/drawing/2014/main" id="{B85FE254-24EF-4B25-9824-86A924322AB0}"/>
                </a:ext>
              </a:extLst>
            </p:cNvPr>
            <p:cNvSpPr/>
            <p:nvPr/>
          </p:nvSpPr>
          <p:spPr>
            <a:xfrm>
              <a:off x="950668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60" name="Freeform: Shape 359">
              <a:extLst>
                <a:ext uri="{FF2B5EF4-FFF2-40B4-BE49-F238E27FC236}">
                  <a16:creationId xmlns:a16="http://schemas.microsoft.com/office/drawing/2014/main" id="{F4654756-DBE1-4C40-8204-E31706D489A0}"/>
                </a:ext>
              </a:extLst>
            </p:cNvPr>
            <p:cNvSpPr/>
            <p:nvPr/>
          </p:nvSpPr>
          <p:spPr>
            <a:xfrm>
              <a:off x="9108454" y="233958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61" name="Freeform: Shape 360">
              <a:extLst>
                <a:ext uri="{FF2B5EF4-FFF2-40B4-BE49-F238E27FC236}">
                  <a16:creationId xmlns:a16="http://schemas.microsoft.com/office/drawing/2014/main" id="{B44BEBC0-5338-43C0-BC4A-8E7303FB1CE7}"/>
                </a:ext>
              </a:extLst>
            </p:cNvPr>
            <p:cNvSpPr/>
            <p:nvPr/>
          </p:nvSpPr>
          <p:spPr>
            <a:xfrm>
              <a:off x="9131429"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2" name="Freeform: Shape 361">
              <a:extLst>
                <a:ext uri="{FF2B5EF4-FFF2-40B4-BE49-F238E27FC236}">
                  <a16:creationId xmlns:a16="http://schemas.microsoft.com/office/drawing/2014/main" id="{8AB74D4A-A73D-4E2F-8F0B-B6473EB2E98D}"/>
                </a:ext>
              </a:extLst>
            </p:cNvPr>
            <p:cNvSpPr/>
            <p:nvPr/>
          </p:nvSpPr>
          <p:spPr>
            <a:xfrm>
              <a:off x="9165891"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3" name="Freeform: Shape 362">
              <a:extLst>
                <a:ext uri="{FF2B5EF4-FFF2-40B4-BE49-F238E27FC236}">
                  <a16:creationId xmlns:a16="http://schemas.microsoft.com/office/drawing/2014/main" id="{9A69F310-A375-47D0-BC38-FEFE3137BB2D}"/>
                </a:ext>
              </a:extLst>
            </p:cNvPr>
            <p:cNvSpPr/>
            <p:nvPr/>
          </p:nvSpPr>
          <p:spPr>
            <a:xfrm>
              <a:off x="9196524"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4" name="Freeform: Shape 363">
              <a:extLst>
                <a:ext uri="{FF2B5EF4-FFF2-40B4-BE49-F238E27FC236}">
                  <a16:creationId xmlns:a16="http://schemas.microsoft.com/office/drawing/2014/main" id="{D2B972F7-9C5A-4E4C-8A1C-746C3A091DCF}"/>
                </a:ext>
              </a:extLst>
            </p:cNvPr>
            <p:cNvSpPr/>
            <p:nvPr/>
          </p:nvSpPr>
          <p:spPr>
            <a:xfrm>
              <a:off x="9230986"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5" name="Freeform: Shape 364">
              <a:extLst>
                <a:ext uri="{FF2B5EF4-FFF2-40B4-BE49-F238E27FC236}">
                  <a16:creationId xmlns:a16="http://schemas.microsoft.com/office/drawing/2014/main" id="{976047FF-C17C-4637-A384-4B0D5F6E3678}"/>
                </a:ext>
              </a:extLst>
            </p:cNvPr>
            <p:cNvSpPr/>
            <p:nvPr/>
          </p:nvSpPr>
          <p:spPr>
            <a:xfrm>
              <a:off x="946073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66" name="Freeform: Shape 365">
              <a:extLst>
                <a:ext uri="{FF2B5EF4-FFF2-40B4-BE49-F238E27FC236}">
                  <a16:creationId xmlns:a16="http://schemas.microsoft.com/office/drawing/2014/main" id="{49B8C671-613A-4BF8-B1BA-DE8CFC34AF34}"/>
                </a:ext>
              </a:extLst>
            </p:cNvPr>
            <p:cNvSpPr/>
            <p:nvPr/>
          </p:nvSpPr>
          <p:spPr>
            <a:xfrm>
              <a:off x="950668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67" name="Freeform: Shape 366">
              <a:extLst>
                <a:ext uri="{FF2B5EF4-FFF2-40B4-BE49-F238E27FC236}">
                  <a16:creationId xmlns:a16="http://schemas.microsoft.com/office/drawing/2014/main" id="{6F4A2B21-79E7-42CD-AA50-CAC9697F60FD}"/>
                </a:ext>
              </a:extLst>
            </p:cNvPr>
            <p:cNvSpPr/>
            <p:nvPr/>
          </p:nvSpPr>
          <p:spPr>
            <a:xfrm>
              <a:off x="9108454" y="248892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68" name="Freeform: Shape 367">
              <a:extLst>
                <a:ext uri="{FF2B5EF4-FFF2-40B4-BE49-F238E27FC236}">
                  <a16:creationId xmlns:a16="http://schemas.microsoft.com/office/drawing/2014/main" id="{5465431F-80D7-4E19-B49C-C4058A1F4069}"/>
                </a:ext>
              </a:extLst>
            </p:cNvPr>
            <p:cNvSpPr/>
            <p:nvPr/>
          </p:nvSpPr>
          <p:spPr>
            <a:xfrm>
              <a:off x="9131429"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9" name="Freeform: Shape 368">
              <a:extLst>
                <a:ext uri="{FF2B5EF4-FFF2-40B4-BE49-F238E27FC236}">
                  <a16:creationId xmlns:a16="http://schemas.microsoft.com/office/drawing/2014/main" id="{44645C6C-CAD4-4FCD-960B-9EC0C16C452D}"/>
                </a:ext>
              </a:extLst>
            </p:cNvPr>
            <p:cNvSpPr/>
            <p:nvPr/>
          </p:nvSpPr>
          <p:spPr>
            <a:xfrm>
              <a:off x="9165891"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0" name="Freeform: Shape 369">
              <a:extLst>
                <a:ext uri="{FF2B5EF4-FFF2-40B4-BE49-F238E27FC236}">
                  <a16:creationId xmlns:a16="http://schemas.microsoft.com/office/drawing/2014/main" id="{75B37EE5-7CF9-41BD-B04E-98939B0D5CB6}"/>
                </a:ext>
              </a:extLst>
            </p:cNvPr>
            <p:cNvSpPr/>
            <p:nvPr/>
          </p:nvSpPr>
          <p:spPr>
            <a:xfrm>
              <a:off x="9196524"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1" name="Freeform: Shape 370">
              <a:extLst>
                <a:ext uri="{FF2B5EF4-FFF2-40B4-BE49-F238E27FC236}">
                  <a16:creationId xmlns:a16="http://schemas.microsoft.com/office/drawing/2014/main" id="{48AF5486-4B9A-458F-8107-2E8FCF6063BB}"/>
                </a:ext>
              </a:extLst>
            </p:cNvPr>
            <p:cNvSpPr/>
            <p:nvPr/>
          </p:nvSpPr>
          <p:spPr>
            <a:xfrm>
              <a:off x="9230986"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2" name="Freeform: Shape 371">
              <a:extLst>
                <a:ext uri="{FF2B5EF4-FFF2-40B4-BE49-F238E27FC236}">
                  <a16:creationId xmlns:a16="http://schemas.microsoft.com/office/drawing/2014/main" id="{EA6E2A87-36DA-422A-BC65-F5C3285B8C12}"/>
                </a:ext>
              </a:extLst>
            </p:cNvPr>
            <p:cNvSpPr/>
            <p:nvPr/>
          </p:nvSpPr>
          <p:spPr>
            <a:xfrm>
              <a:off x="946073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73" name="Freeform: Shape 372">
              <a:extLst>
                <a:ext uri="{FF2B5EF4-FFF2-40B4-BE49-F238E27FC236}">
                  <a16:creationId xmlns:a16="http://schemas.microsoft.com/office/drawing/2014/main" id="{8593ADFF-0D23-44DE-9FC0-8241FFE03310}"/>
                </a:ext>
              </a:extLst>
            </p:cNvPr>
            <p:cNvSpPr/>
            <p:nvPr/>
          </p:nvSpPr>
          <p:spPr>
            <a:xfrm>
              <a:off x="950668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74" name="Freeform: Shape 373">
              <a:extLst>
                <a:ext uri="{FF2B5EF4-FFF2-40B4-BE49-F238E27FC236}">
                  <a16:creationId xmlns:a16="http://schemas.microsoft.com/office/drawing/2014/main" id="{ACD5D780-9A84-4EAD-82BD-6E576A7DFF42}"/>
                </a:ext>
              </a:extLst>
            </p:cNvPr>
            <p:cNvSpPr/>
            <p:nvPr/>
          </p:nvSpPr>
          <p:spPr>
            <a:xfrm>
              <a:off x="9108454" y="2642087"/>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75" name="Freeform: Shape 374">
              <a:extLst>
                <a:ext uri="{FF2B5EF4-FFF2-40B4-BE49-F238E27FC236}">
                  <a16:creationId xmlns:a16="http://schemas.microsoft.com/office/drawing/2014/main" id="{F6D5BC8C-6B0F-4B1B-8FA9-FD077B91D424}"/>
                </a:ext>
              </a:extLst>
            </p:cNvPr>
            <p:cNvSpPr/>
            <p:nvPr/>
          </p:nvSpPr>
          <p:spPr>
            <a:xfrm>
              <a:off x="9131429"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6" name="Freeform: Shape 375">
              <a:extLst>
                <a:ext uri="{FF2B5EF4-FFF2-40B4-BE49-F238E27FC236}">
                  <a16:creationId xmlns:a16="http://schemas.microsoft.com/office/drawing/2014/main" id="{26ED30F5-9AE9-469B-B171-BE3E67978DB9}"/>
                </a:ext>
              </a:extLst>
            </p:cNvPr>
            <p:cNvSpPr/>
            <p:nvPr/>
          </p:nvSpPr>
          <p:spPr>
            <a:xfrm>
              <a:off x="9165891"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7" name="Freeform: Shape 376">
              <a:extLst>
                <a:ext uri="{FF2B5EF4-FFF2-40B4-BE49-F238E27FC236}">
                  <a16:creationId xmlns:a16="http://schemas.microsoft.com/office/drawing/2014/main" id="{12A83750-B943-4BC6-9C64-C3C8C7F5F572}"/>
                </a:ext>
              </a:extLst>
            </p:cNvPr>
            <p:cNvSpPr/>
            <p:nvPr/>
          </p:nvSpPr>
          <p:spPr>
            <a:xfrm>
              <a:off x="9196524"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8" name="Freeform: Shape 377">
              <a:extLst>
                <a:ext uri="{FF2B5EF4-FFF2-40B4-BE49-F238E27FC236}">
                  <a16:creationId xmlns:a16="http://schemas.microsoft.com/office/drawing/2014/main" id="{28090948-4C5F-4619-A4E4-F5430149FCC4}"/>
                </a:ext>
              </a:extLst>
            </p:cNvPr>
            <p:cNvSpPr/>
            <p:nvPr/>
          </p:nvSpPr>
          <p:spPr>
            <a:xfrm>
              <a:off x="9230986"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9" name="Freeform: Shape 378">
              <a:extLst>
                <a:ext uri="{FF2B5EF4-FFF2-40B4-BE49-F238E27FC236}">
                  <a16:creationId xmlns:a16="http://schemas.microsoft.com/office/drawing/2014/main" id="{90CD2C70-58F9-4A08-97D5-91C924270FCC}"/>
                </a:ext>
              </a:extLst>
            </p:cNvPr>
            <p:cNvSpPr/>
            <p:nvPr/>
          </p:nvSpPr>
          <p:spPr>
            <a:xfrm>
              <a:off x="946073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80" name="Freeform: Shape 379">
              <a:extLst>
                <a:ext uri="{FF2B5EF4-FFF2-40B4-BE49-F238E27FC236}">
                  <a16:creationId xmlns:a16="http://schemas.microsoft.com/office/drawing/2014/main" id="{A86AF8D8-29D0-47A4-8145-F10D5525FA3A}"/>
                </a:ext>
              </a:extLst>
            </p:cNvPr>
            <p:cNvSpPr/>
            <p:nvPr/>
          </p:nvSpPr>
          <p:spPr>
            <a:xfrm>
              <a:off x="950668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81" name="Freeform: Shape 380">
              <a:extLst>
                <a:ext uri="{FF2B5EF4-FFF2-40B4-BE49-F238E27FC236}">
                  <a16:creationId xmlns:a16="http://schemas.microsoft.com/office/drawing/2014/main" id="{AF989642-4BE4-4520-BBE4-1C1020F62871}"/>
                </a:ext>
              </a:extLst>
            </p:cNvPr>
            <p:cNvSpPr/>
            <p:nvPr/>
          </p:nvSpPr>
          <p:spPr>
            <a:xfrm>
              <a:off x="7825690" y="2201735"/>
              <a:ext cx="2450652" cy="918995"/>
            </a:xfrm>
            <a:custGeom>
              <a:avLst/>
              <a:gdLst>
                <a:gd name="connsiteX0" fmla="*/ 2209736 w 2450652"/>
                <a:gd name="connsiteY0" fmla="*/ 567033 h 918994"/>
                <a:gd name="connsiteX1" fmla="*/ 2152298 w 2450652"/>
                <a:gd name="connsiteY1" fmla="*/ 578520 h 918994"/>
                <a:gd name="connsiteX2" fmla="*/ 2152298 w 2450652"/>
                <a:gd name="connsiteY2" fmla="*/ 567033 h 918994"/>
                <a:gd name="connsiteX3" fmla="*/ 1884258 w 2450652"/>
                <a:gd name="connsiteY3" fmla="*/ 298993 h 918994"/>
                <a:gd name="connsiteX4" fmla="*/ 1616218 w 2450652"/>
                <a:gd name="connsiteY4" fmla="*/ 544058 h 918994"/>
                <a:gd name="connsiteX5" fmla="*/ 1470711 w 2450652"/>
                <a:gd name="connsiteY5" fmla="*/ 471304 h 918994"/>
                <a:gd name="connsiteX6" fmla="*/ 1397957 w 2450652"/>
                <a:gd name="connsiteY6" fmla="*/ 486621 h 918994"/>
                <a:gd name="connsiteX7" fmla="*/ 1332861 w 2450652"/>
                <a:gd name="connsiteY7" fmla="*/ 459817 h 918994"/>
                <a:gd name="connsiteX8" fmla="*/ 1263937 w 2450652"/>
                <a:gd name="connsiteY8" fmla="*/ 490450 h 918994"/>
                <a:gd name="connsiteX9" fmla="*/ 1263937 w 2450652"/>
                <a:gd name="connsiteY9" fmla="*/ 475133 h 918994"/>
                <a:gd name="connsiteX10" fmla="*/ 1083967 w 2450652"/>
                <a:gd name="connsiteY10" fmla="*/ 295163 h 918994"/>
                <a:gd name="connsiteX11" fmla="*/ 926972 w 2450652"/>
                <a:gd name="connsiteY11" fmla="*/ 387063 h 918994"/>
                <a:gd name="connsiteX12" fmla="*/ 926972 w 2450652"/>
                <a:gd name="connsiteY12" fmla="*/ 387063 h 918994"/>
                <a:gd name="connsiteX13" fmla="*/ 655103 w 2450652"/>
                <a:gd name="connsiteY13" fmla="*/ 115193 h 918994"/>
                <a:gd name="connsiteX14" fmla="*/ 383234 w 2450652"/>
                <a:gd name="connsiteY14" fmla="*/ 387063 h 918994"/>
                <a:gd name="connsiteX15" fmla="*/ 387063 w 2450652"/>
                <a:gd name="connsiteY15" fmla="*/ 440671 h 918994"/>
                <a:gd name="connsiteX16" fmla="*/ 260701 w 2450652"/>
                <a:gd name="connsiteY16" fmla="*/ 364088 h 918994"/>
                <a:gd name="connsiteX17" fmla="*/ 115193 w 2450652"/>
                <a:gd name="connsiteY17" fmla="*/ 509596 h 918994"/>
                <a:gd name="connsiteX18" fmla="*/ 260701 w 2450652"/>
                <a:gd name="connsiteY18" fmla="*/ 655103 h 918994"/>
                <a:gd name="connsiteX19" fmla="*/ 655103 w 2450652"/>
                <a:gd name="connsiteY19" fmla="*/ 655103 h 918994"/>
                <a:gd name="connsiteX20" fmla="*/ 1083967 w 2450652"/>
                <a:gd name="connsiteY20" fmla="*/ 655103 h 918994"/>
                <a:gd name="connsiteX21" fmla="*/ 1290741 w 2450652"/>
                <a:gd name="connsiteY21" fmla="*/ 655103 h 918994"/>
                <a:gd name="connsiteX22" fmla="*/ 1474540 w 2450652"/>
                <a:gd name="connsiteY22" fmla="*/ 835073 h 918994"/>
                <a:gd name="connsiteX23" fmla="*/ 2213565 w 2450652"/>
                <a:gd name="connsiteY23" fmla="*/ 835073 h 918994"/>
                <a:gd name="connsiteX24" fmla="*/ 2347585 w 2450652"/>
                <a:gd name="connsiteY24" fmla="*/ 701053 h 918994"/>
                <a:gd name="connsiteX25" fmla="*/ 2209736 w 2450652"/>
                <a:gd name="connsiteY25" fmla="*/ 56703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450652" h="918994">
                  <a:moveTo>
                    <a:pt x="2209736" y="567033"/>
                  </a:moveTo>
                  <a:cubicBezTo>
                    <a:pt x="2190590" y="567033"/>
                    <a:pt x="2171444" y="570862"/>
                    <a:pt x="2152298" y="578520"/>
                  </a:cubicBezTo>
                  <a:cubicBezTo>
                    <a:pt x="2152298" y="574691"/>
                    <a:pt x="2152298" y="570862"/>
                    <a:pt x="2152298" y="567033"/>
                  </a:cubicBezTo>
                  <a:cubicBezTo>
                    <a:pt x="2152298" y="417696"/>
                    <a:pt x="2033595" y="298993"/>
                    <a:pt x="1884258" y="298993"/>
                  </a:cubicBezTo>
                  <a:cubicBezTo>
                    <a:pt x="1742580" y="298993"/>
                    <a:pt x="1627706" y="406209"/>
                    <a:pt x="1616218" y="544058"/>
                  </a:cubicBezTo>
                  <a:cubicBezTo>
                    <a:pt x="1581756" y="498108"/>
                    <a:pt x="1528148" y="471304"/>
                    <a:pt x="1470711" y="471304"/>
                  </a:cubicBezTo>
                  <a:cubicBezTo>
                    <a:pt x="1443907" y="471304"/>
                    <a:pt x="1420932" y="475133"/>
                    <a:pt x="1397957" y="486621"/>
                  </a:cubicBezTo>
                  <a:cubicBezTo>
                    <a:pt x="1378811" y="471304"/>
                    <a:pt x="1355836" y="459817"/>
                    <a:pt x="1332861" y="459817"/>
                  </a:cubicBezTo>
                  <a:cubicBezTo>
                    <a:pt x="1306057" y="459817"/>
                    <a:pt x="1279253" y="471304"/>
                    <a:pt x="1263937" y="490450"/>
                  </a:cubicBezTo>
                  <a:cubicBezTo>
                    <a:pt x="1263937" y="486621"/>
                    <a:pt x="1263937" y="482792"/>
                    <a:pt x="1263937" y="475133"/>
                  </a:cubicBezTo>
                  <a:cubicBezTo>
                    <a:pt x="1263937" y="375575"/>
                    <a:pt x="1183525" y="295163"/>
                    <a:pt x="1083967" y="295163"/>
                  </a:cubicBezTo>
                  <a:cubicBezTo>
                    <a:pt x="1018872" y="295163"/>
                    <a:pt x="957605" y="329626"/>
                    <a:pt x="926972" y="387063"/>
                  </a:cubicBezTo>
                  <a:cubicBezTo>
                    <a:pt x="926972" y="387063"/>
                    <a:pt x="926972" y="387063"/>
                    <a:pt x="926972" y="387063"/>
                  </a:cubicBezTo>
                  <a:cubicBezTo>
                    <a:pt x="926972" y="237726"/>
                    <a:pt x="804440" y="115193"/>
                    <a:pt x="655103" y="115193"/>
                  </a:cubicBezTo>
                  <a:cubicBezTo>
                    <a:pt x="505766" y="115193"/>
                    <a:pt x="383234" y="237726"/>
                    <a:pt x="383234" y="387063"/>
                  </a:cubicBezTo>
                  <a:cubicBezTo>
                    <a:pt x="383234" y="406209"/>
                    <a:pt x="383234" y="425354"/>
                    <a:pt x="387063" y="440671"/>
                  </a:cubicBezTo>
                  <a:cubicBezTo>
                    <a:pt x="360259" y="394721"/>
                    <a:pt x="314309" y="364088"/>
                    <a:pt x="260701" y="364088"/>
                  </a:cubicBezTo>
                  <a:cubicBezTo>
                    <a:pt x="180289" y="364088"/>
                    <a:pt x="115193" y="429183"/>
                    <a:pt x="115193" y="509596"/>
                  </a:cubicBezTo>
                  <a:cubicBezTo>
                    <a:pt x="115193" y="590008"/>
                    <a:pt x="180289" y="655103"/>
                    <a:pt x="260701" y="655103"/>
                  </a:cubicBezTo>
                  <a:lnTo>
                    <a:pt x="655103" y="655103"/>
                  </a:lnTo>
                  <a:lnTo>
                    <a:pt x="1083967" y="655103"/>
                  </a:lnTo>
                  <a:lnTo>
                    <a:pt x="1290741" y="655103"/>
                  </a:lnTo>
                  <a:cubicBezTo>
                    <a:pt x="1290741" y="754661"/>
                    <a:pt x="1374982" y="835073"/>
                    <a:pt x="1474540" y="835073"/>
                  </a:cubicBezTo>
                  <a:lnTo>
                    <a:pt x="2213565" y="835073"/>
                  </a:lnTo>
                  <a:cubicBezTo>
                    <a:pt x="2286319" y="835073"/>
                    <a:pt x="2347585" y="773807"/>
                    <a:pt x="2347585" y="701053"/>
                  </a:cubicBezTo>
                  <a:cubicBezTo>
                    <a:pt x="2343756" y="628299"/>
                    <a:pt x="2282489" y="567033"/>
                    <a:pt x="2209736" y="567033"/>
                  </a:cubicBezTo>
                </a:path>
              </a:pathLst>
            </a:custGeom>
            <a:solidFill>
              <a:srgbClr val="FFFFFF"/>
            </a:solidFill>
            <a:ln w="38206" cap="flat">
              <a:noFill/>
              <a:prstDash val="solid"/>
              <a:miter/>
            </a:ln>
          </p:spPr>
          <p:txBody>
            <a:bodyPr rtlCol="0" anchor="ctr"/>
            <a:lstStyle/>
            <a:p>
              <a:endParaRPr lang="en-US" sz="1800"/>
            </a:p>
          </p:txBody>
        </p:sp>
        <p:sp>
          <p:nvSpPr>
            <p:cNvPr id="382" name="Freeform: Shape 381">
              <a:extLst>
                <a:ext uri="{FF2B5EF4-FFF2-40B4-BE49-F238E27FC236}">
                  <a16:creationId xmlns:a16="http://schemas.microsoft.com/office/drawing/2014/main" id="{EE31705A-E2AA-41E5-9F75-1A9BBCBC329B}"/>
                </a:ext>
              </a:extLst>
            </p:cNvPr>
            <p:cNvSpPr/>
            <p:nvPr/>
          </p:nvSpPr>
          <p:spPr>
            <a:xfrm>
              <a:off x="7871640" y="3105413"/>
              <a:ext cx="1378492" cy="918995"/>
            </a:xfrm>
            <a:custGeom>
              <a:avLst/>
              <a:gdLst>
                <a:gd name="connsiteX0" fmla="*/ 115193 w 1378492"/>
                <a:gd name="connsiteY0" fmla="*/ 115193 h 918994"/>
                <a:gd name="connsiteX1" fmla="*/ 115193 w 1378492"/>
                <a:gd name="connsiteY1" fmla="*/ 815927 h 918994"/>
                <a:gd name="connsiteX2" fmla="*/ 528741 w 1378492"/>
                <a:gd name="connsiteY2" fmla="*/ 815927 h 918994"/>
                <a:gd name="connsiteX3" fmla="*/ 838902 w 1378492"/>
                <a:gd name="connsiteY3" fmla="*/ 708711 h 918994"/>
                <a:gd name="connsiteX4" fmla="*/ 1149063 w 1378492"/>
                <a:gd name="connsiteY4" fmla="*/ 815927 h 918994"/>
                <a:gd name="connsiteX5" fmla="*/ 1279253 w 1378492"/>
                <a:gd name="connsiteY5" fmla="*/ 815927 h 918994"/>
                <a:gd name="connsiteX6" fmla="*/ 1279253 w 1378492"/>
                <a:gd name="connsiteY6" fmla="*/ 115193 h 918994"/>
                <a:gd name="connsiteX7" fmla="*/ 115193 w 1378492"/>
                <a:gd name="connsiteY7" fmla="*/ 11519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8492" h="918994">
                  <a:moveTo>
                    <a:pt x="115193" y="115193"/>
                  </a:moveTo>
                  <a:lnTo>
                    <a:pt x="115193" y="815927"/>
                  </a:lnTo>
                  <a:lnTo>
                    <a:pt x="528741" y="815927"/>
                  </a:lnTo>
                  <a:cubicBezTo>
                    <a:pt x="612982" y="747002"/>
                    <a:pt x="724027" y="708711"/>
                    <a:pt x="838902" y="708711"/>
                  </a:cubicBezTo>
                  <a:cubicBezTo>
                    <a:pt x="957605" y="708711"/>
                    <a:pt x="1064821" y="750832"/>
                    <a:pt x="1149063" y="815927"/>
                  </a:cubicBezTo>
                  <a:lnTo>
                    <a:pt x="1279253" y="815927"/>
                  </a:lnTo>
                  <a:lnTo>
                    <a:pt x="1279253" y="115193"/>
                  </a:lnTo>
                  <a:lnTo>
                    <a:pt x="115193" y="115193"/>
                  </a:lnTo>
                  <a:close/>
                </a:path>
              </a:pathLst>
            </a:custGeom>
            <a:solidFill>
              <a:srgbClr val="1070C4"/>
            </a:solidFill>
            <a:ln w="38206" cap="flat">
              <a:noFill/>
              <a:prstDash val="solid"/>
              <a:miter/>
            </a:ln>
          </p:spPr>
          <p:txBody>
            <a:bodyPr rtlCol="0" anchor="ctr"/>
            <a:lstStyle/>
            <a:p>
              <a:endParaRPr lang="en-US" sz="1800"/>
            </a:p>
          </p:txBody>
        </p:sp>
        <p:sp>
          <p:nvSpPr>
            <p:cNvPr id="383" name="Freeform: Shape 382">
              <a:extLst>
                <a:ext uri="{FF2B5EF4-FFF2-40B4-BE49-F238E27FC236}">
                  <a16:creationId xmlns:a16="http://schemas.microsoft.com/office/drawing/2014/main" id="{DD87A5CD-63B8-4094-912E-A45264ED3B8B}"/>
                </a:ext>
              </a:extLst>
            </p:cNvPr>
            <p:cNvSpPr/>
            <p:nvPr/>
          </p:nvSpPr>
          <p:spPr>
            <a:xfrm>
              <a:off x="8621216" y="3105413"/>
              <a:ext cx="612663" cy="612663"/>
            </a:xfrm>
            <a:custGeom>
              <a:avLst/>
              <a:gdLst>
                <a:gd name="connsiteX0" fmla="*/ 115193 w 612663"/>
                <a:gd name="connsiteY0" fmla="*/ 115193 h 612663"/>
                <a:gd name="connsiteX1" fmla="*/ 528741 w 612663"/>
                <a:gd name="connsiteY1" fmla="*/ 528741 h 612663"/>
                <a:gd name="connsiteX2" fmla="*/ 528741 w 612663"/>
                <a:gd name="connsiteY2" fmla="*/ 115193 h 612663"/>
              </a:gdLst>
              <a:ahLst/>
              <a:cxnLst>
                <a:cxn ang="0">
                  <a:pos x="connsiteX0" y="connsiteY0"/>
                </a:cxn>
                <a:cxn ang="0">
                  <a:pos x="connsiteX1" y="connsiteY1"/>
                </a:cxn>
                <a:cxn ang="0">
                  <a:pos x="connsiteX2" y="connsiteY2"/>
                </a:cxn>
              </a:cxnLst>
              <a:rect l="l" t="t" r="r" b="b"/>
              <a:pathLst>
                <a:path w="612663" h="612663">
                  <a:moveTo>
                    <a:pt x="115193" y="115193"/>
                  </a:moveTo>
                  <a:lnTo>
                    <a:pt x="528741" y="528741"/>
                  </a:lnTo>
                  <a:lnTo>
                    <a:pt x="528741" y="115193"/>
                  </a:lnTo>
                  <a:close/>
                </a:path>
              </a:pathLst>
            </a:custGeom>
            <a:solidFill>
              <a:schemeClr val="accent1">
                <a:lumMod val="75000"/>
              </a:schemeClr>
            </a:solidFill>
            <a:ln w="38206" cap="flat">
              <a:noFill/>
              <a:prstDash val="solid"/>
              <a:miter/>
            </a:ln>
          </p:spPr>
          <p:txBody>
            <a:bodyPr rtlCol="0" anchor="ctr"/>
            <a:lstStyle/>
            <a:p>
              <a:endParaRPr lang="en-US" sz="1800"/>
            </a:p>
          </p:txBody>
        </p:sp>
        <p:sp>
          <p:nvSpPr>
            <p:cNvPr id="384" name="Freeform: Shape 383">
              <a:extLst>
                <a:ext uri="{FF2B5EF4-FFF2-40B4-BE49-F238E27FC236}">
                  <a16:creationId xmlns:a16="http://schemas.microsoft.com/office/drawing/2014/main" id="{46C63360-6C62-43F4-BEB4-01AE9F138FF8}"/>
                </a:ext>
              </a:extLst>
            </p:cNvPr>
            <p:cNvSpPr/>
            <p:nvPr/>
          </p:nvSpPr>
          <p:spPr>
            <a:xfrm>
              <a:off x="7948223" y="3147534"/>
              <a:ext cx="1225326" cy="842412"/>
            </a:xfrm>
            <a:custGeom>
              <a:avLst/>
              <a:gdLst>
                <a:gd name="connsiteX0" fmla="*/ 766148 w 1225326"/>
                <a:gd name="connsiteY0" fmla="*/ 666590 h 842411"/>
                <a:gd name="connsiteX1" fmla="*/ 1015042 w 1225326"/>
                <a:gd name="connsiteY1" fmla="*/ 731686 h 842411"/>
                <a:gd name="connsiteX2" fmla="*/ 1129917 w 1225326"/>
                <a:gd name="connsiteY2" fmla="*/ 731686 h 842411"/>
                <a:gd name="connsiteX3" fmla="*/ 1129917 w 1225326"/>
                <a:gd name="connsiteY3" fmla="*/ 115193 h 842411"/>
                <a:gd name="connsiteX4" fmla="*/ 115193 w 1225326"/>
                <a:gd name="connsiteY4" fmla="*/ 115193 h 842411"/>
                <a:gd name="connsiteX5" fmla="*/ 115193 w 1225326"/>
                <a:gd name="connsiteY5" fmla="*/ 735515 h 842411"/>
                <a:gd name="connsiteX6" fmla="*/ 513424 w 1225326"/>
                <a:gd name="connsiteY6" fmla="*/ 735515 h 842411"/>
                <a:gd name="connsiteX7" fmla="*/ 766148 w 1225326"/>
                <a:gd name="connsiteY7" fmla="*/ 666590 h 84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5326" h="842411">
                  <a:moveTo>
                    <a:pt x="766148" y="666590"/>
                  </a:moveTo>
                  <a:cubicBezTo>
                    <a:pt x="858047" y="666590"/>
                    <a:pt x="942289" y="689565"/>
                    <a:pt x="1015042" y="731686"/>
                  </a:cubicBezTo>
                  <a:lnTo>
                    <a:pt x="1129917" y="731686"/>
                  </a:lnTo>
                  <a:lnTo>
                    <a:pt x="1129917" y="115193"/>
                  </a:lnTo>
                  <a:lnTo>
                    <a:pt x="115193" y="115193"/>
                  </a:lnTo>
                  <a:lnTo>
                    <a:pt x="115193" y="735515"/>
                  </a:lnTo>
                  <a:lnTo>
                    <a:pt x="513424" y="735515"/>
                  </a:lnTo>
                  <a:cubicBezTo>
                    <a:pt x="590007" y="693395"/>
                    <a:pt x="674249" y="666590"/>
                    <a:pt x="766148" y="666590"/>
                  </a:cubicBezTo>
                </a:path>
              </a:pathLst>
            </a:custGeom>
            <a:solidFill>
              <a:srgbClr val="EDAC28"/>
            </a:solidFill>
            <a:ln w="38206" cap="flat">
              <a:noFill/>
              <a:prstDash val="solid"/>
              <a:miter/>
            </a:ln>
          </p:spPr>
          <p:txBody>
            <a:bodyPr rtlCol="0" anchor="ctr"/>
            <a:lstStyle/>
            <a:p>
              <a:endParaRPr lang="en-US" sz="1800"/>
            </a:p>
          </p:txBody>
        </p:sp>
        <p:sp>
          <p:nvSpPr>
            <p:cNvPr id="385" name="Freeform: Shape 384">
              <a:extLst>
                <a:ext uri="{FF2B5EF4-FFF2-40B4-BE49-F238E27FC236}">
                  <a16:creationId xmlns:a16="http://schemas.microsoft.com/office/drawing/2014/main" id="{544630B0-F18F-4FE5-81CE-4ED83342F6FF}"/>
                </a:ext>
              </a:extLst>
            </p:cNvPr>
            <p:cNvSpPr/>
            <p:nvPr/>
          </p:nvSpPr>
          <p:spPr>
            <a:xfrm>
              <a:off x="8909338" y="3806147"/>
              <a:ext cx="497789" cy="268040"/>
            </a:xfrm>
            <a:custGeom>
              <a:avLst/>
              <a:gdLst>
                <a:gd name="connsiteX0" fmla="*/ 115193 w 497788"/>
                <a:gd name="connsiteY0" fmla="*/ 115193 h 268040"/>
                <a:gd name="connsiteX1" fmla="*/ 184118 w 497788"/>
                <a:gd name="connsiteY1" fmla="*/ 180289 h 268040"/>
                <a:gd name="connsiteX2" fmla="*/ 371746 w 497788"/>
                <a:gd name="connsiteY2" fmla="*/ 180289 h 268040"/>
                <a:gd name="connsiteX3" fmla="*/ 413867 w 497788"/>
                <a:gd name="connsiteY3" fmla="*/ 138168 h 268040"/>
                <a:gd name="connsiteX4" fmla="*/ 413867 w 497788"/>
                <a:gd name="connsiteY4" fmla="*/ 115193 h 268040"/>
                <a:gd name="connsiteX5" fmla="*/ 115193 w 49778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7788" h="268040">
                  <a:moveTo>
                    <a:pt x="115193" y="115193"/>
                  </a:moveTo>
                  <a:cubicBezTo>
                    <a:pt x="138168" y="134339"/>
                    <a:pt x="161143" y="157314"/>
                    <a:pt x="184118" y="180289"/>
                  </a:cubicBezTo>
                  <a:lnTo>
                    <a:pt x="371746" y="180289"/>
                  </a:lnTo>
                  <a:cubicBezTo>
                    <a:pt x="394721" y="180289"/>
                    <a:pt x="413867" y="161143"/>
                    <a:pt x="413867" y="138168"/>
                  </a:cubicBezTo>
                  <a:lnTo>
                    <a:pt x="413867" y="115193"/>
                  </a:lnTo>
                  <a:lnTo>
                    <a:pt x="115193" y="115193"/>
                  </a:lnTo>
                  <a:close/>
                </a:path>
              </a:pathLst>
            </a:custGeom>
            <a:solidFill>
              <a:srgbClr val="09538F"/>
            </a:solidFill>
            <a:ln w="38206" cap="flat">
              <a:noFill/>
              <a:prstDash val="solid"/>
              <a:miter/>
            </a:ln>
          </p:spPr>
          <p:txBody>
            <a:bodyPr rtlCol="0" anchor="ctr"/>
            <a:lstStyle/>
            <a:p>
              <a:endParaRPr lang="en-US" sz="1800"/>
            </a:p>
          </p:txBody>
        </p:sp>
        <p:sp>
          <p:nvSpPr>
            <p:cNvPr id="386" name="Freeform: Shape 385">
              <a:extLst>
                <a:ext uri="{FF2B5EF4-FFF2-40B4-BE49-F238E27FC236}">
                  <a16:creationId xmlns:a16="http://schemas.microsoft.com/office/drawing/2014/main" id="{C42727CA-84B4-4134-923A-82E7E0FF380D}"/>
                </a:ext>
              </a:extLst>
            </p:cNvPr>
            <p:cNvSpPr/>
            <p:nvPr/>
          </p:nvSpPr>
          <p:spPr>
            <a:xfrm>
              <a:off x="7703158" y="3806147"/>
              <a:ext cx="804120" cy="268040"/>
            </a:xfrm>
            <a:custGeom>
              <a:avLst/>
              <a:gdLst>
                <a:gd name="connsiteX0" fmla="*/ 697223 w 804120"/>
                <a:gd name="connsiteY0" fmla="*/ 115193 h 268040"/>
                <a:gd name="connsiteX1" fmla="*/ 115193 w 804120"/>
                <a:gd name="connsiteY1" fmla="*/ 115193 h 268040"/>
                <a:gd name="connsiteX2" fmla="*/ 115193 w 804120"/>
                <a:gd name="connsiteY2" fmla="*/ 138168 h 268040"/>
                <a:gd name="connsiteX3" fmla="*/ 157314 w 804120"/>
                <a:gd name="connsiteY3" fmla="*/ 180289 h 268040"/>
                <a:gd name="connsiteX4" fmla="*/ 628299 w 804120"/>
                <a:gd name="connsiteY4" fmla="*/ 180289 h 268040"/>
                <a:gd name="connsiteX5" fmla="*/ 697223 w 804120"/>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4120" h="268040">
                  <a:moveTo>
                    <a:pt x="697223" y="115193"/>
                  </a:moveTo>
                  <a:lnTo>
                    <a:pt x="115193" y="115193"/>
                  </a:lnTo>
                  <a:lnTo>
                    <a:pt x="115193" y="138168"/>
                  </a:lnTo>
                  <a:cubicBezTo>
                    <a:pt x="115193" y="161143"/>
                    <a:pt x="134339" y="180289"/>
                    <a:pt x="157314" y="180289"/>
                  </a:cubicBezTo>
                  <a:lnTo>
                    <a:pt x="628299" y="180289"/>
                  </a:lnTo>
                  <a:cubicBezTo>
                    <a:pt x="651274" y="157314"/>
                    <a:pt x="674249" y="138168"/>
                    <a:pt x="697223" y="115193"/>
                  </a:cubicBezTo>
                </a:path>
              </a:pathLst>
            </a:custGeom>
            <a:solidFill>
              <a:srgbClr val="09538F"/>
            </a:solidFill>
            <a:ln w="38206" cap="flat">
              <a:noFill/>
              <a:prstDash val="solid"/>
              <a:miter/>
            </a:ln>
          </p:spPr>
          <p:txBody>
            <a:bodyPr rtlCol="0" anchor="ctr"/>
            <a:lstStyle/>
            <a:p>
              <a:endParaRPr lang="en-US" sz="1800"/>
            </a:p>
          </p:txBody>
        </p:sp>
        <p:sp>
          <p:nvSpPr>
            <p:cNvPr id="387" name="Freeform: Shape 386">
              <a:extLst>
                <a:ext uri="{FF2B5EF4-FFF2-40B4-BE49-F238E27FC236}">
                  <a16:creationId xmlns:a16="http://schemas.microsoft.com/office/drawing/2014/main" id="{8EBD1077-1C57-4390-842C-49ADEEB20269}"/>
                </a:ext>
              </a:extLst>
            </p:cNvPr>
            <p:cNvSpPr/>
            <p:nvPr/>
          </p:nvSpPr>
          <p:spPr>
            <a:xfrm>
              <a:off x="8580032" y="3201142"/>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00"/>
            </a:p>
          </p:txBody>
        </p:sp>
        <p:sp>
          <p:nvSpPr>
            <p:cNvPr id="388" name="Freeform: Shape 387">
              <a:extLst>
                <a:ext uri="{FF2B5EF4-FFF2-40B4-BE49-F238E27FC236}">
                  <a16:creationId xmlns:a16="http://schemas.microsoft.com/office/drawing/2014/main" id="{60B0E438-CFEC-4CB6-8523-D6776DD3F148}"/>
                </a:ext>
              </a:extLst>
            </p:cNvPr>
            <p:cNvSpPr/>
            <p:nvPr/>
          </p:nvSpPr>
          <p:spPr>
            <a:xfrm>
              <a:off x="8580032" y="3270067"/>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00"/>
            </a:p>
          </p:txBody>
        </p:sp>
        <p:sp>
          <p:nvSpPr>
            <p:cNvPr id="389" name="Freeform: Shape 388">
              <a:extLst>
                <a:ext uri="{FF2B5EF4-FFF2-40B4-BE49-F238E27FC236}">
                  <a16:creationId xmlns:a16="http://schemas.microsoft.com/office/drawing/2014/main" id="{98BB83DA-B95F-40CE-932D-6A02C2CF4D5C}"/>
                </a:ext>
              </a:extLst>
            </p:cNvPr>
            <p:cNvSpPr/>
            <p:nvPr/>
          </p:nvSpPr>
          <p:spPr>
            <a:xfrm>
              <a:off x="8580032" y="3338991"/>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0" name="Freeform: Shape 389">
              <a:extLst>
                <a:ext uri="{FF2B5EF4-FFF2-40B4-BE49-F238E27FC236}">
                  <a16:creationId xmlns:a16="http://schemas.microsoft.com/office/drawing/2014/main" id="{4581B1C1-ACC7-47D2-88AC-7B9EBA451C67}"/>
                </a:ext>
              </a:extLst>
            </p:cNvPr>
            <p:cNvSpPr/>
            <p:nvPr/>
          </p:nvSpPr>
          <p:spPr>
            <a:xfrm>
              <a:off x="8580032" y="3407916"/>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1" name="Freeform: Shape 390">
              <a:extLst>
                <a:ext uri="{FF2B5EF4-FFF2-40B4-BE49-F238E27FC236}">
                  <a16:creationId xmlns:a16="http://schemas.microsoft.com/office/drawing/2014/main" id="{95C56807-6D4D-4984-87D7-F0794B9255AE}"/>
                </a:ext>
              </a:extLst>
            </p:cNvPr>
            <p:cNvSpPr/>
            <p:nvPr/>
          </p:nvSpPr>
          <p:spPr>
            <a:xfrm>
              <a:off x="8580032" y="3476841"/>
              <a:ext cx="497789" cy="229749"/>
            </a:xfrm>
            <a:custGeom>
              <a:avLst/>
              <a:gdLst>
                <a:gd name="connsiteX0" fmla="*/ 115193 w 497788"/>
                <a:gd name="connsiteY0" fmla="*/ 115194 h 229748"/>
                <a:gd name="connsiteX1" fmla="*/ 410038 w 497788"/>
                <a:gd name="connsiteY1" fmla="*/ 115194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4"/>
                  </a:moveTo>
                  <a:lnTo>
                    <a:pt x="410038" y="115194"/>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2" name="Freeform: Shape 391">
              <a:extLst>
                <a:ext uri="{FF2B5EF4-FFF2-40B4-BE49-F238E27FC236}">
                  <a16:creationId xmlns:a16="http://schemas.microsoft.com/office/drawing/2014/main" id="{73528C74-6BAC-4385-AEAC-DE0FC4DB9C0F}"/>
                </a:ext>
              </a:extLst>
            </p:cNvPr>
            <p:cNvSpPr/>
            <p:nvPr/>
          </p:nvSpPr>
          <p:spPr>
            <a:xfrm>
              <a:off x="8580032" y="3545765"/>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3" name="Freeform: Shape 392">
              <a:extLst>
                <a:ext uri="{FF2B5EF4-FFF2-40B4-BE49-F238E27FC236}">
                  <a16:creationId xmlns:a16="http://schemas.microsoft.com/office/drawing/2014/main" id="{11256DAF-CBB1-4555-ABE5-05CAFB8F70B5}"/>
                </a:ext>
              </a:extLst>
            </p:cNvPr>
            <p:cNvSpPr/>
            <p:nvPr/>
          </p:nvSpPr>
          <p:spPr>
            <a:xfrm>
              <a:off x="8580032" y="3618519"/>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4" name="Freeform: Shape 393">
              <a:extLst>
                <a:ext uri="{FF2B5EF4-FFF2-40B4-BE49-F238E27FC236}">
                  <a16:creationId xmlns:a16="http://schemas.microsoft.com/office/drawing/2014/main" id="{EBE3FD5A-908A-4300-9519-60B9696E1F7B}"/>
                </a:ext>
              </a:extLst>
            </p:cNvPr>
            <p:cNvSpPr/>
            <p:nvPr/>
          </p:nvSpPr>
          <p:spPr>
            <a:xfrm>
              <a:off x="8587690" y="3687444"/>
              <a:ext cx="497789" cy="229749"/>
            </a:xfrm>
            <a:custGeom>
              <a:avLst/>
              <a:gdLst>
                <a:gd name="connsiteX0" fmla="*/ 126681 w 497788"/>
                <a:gd name="connsiteY0" fmla="*/ 126681 h 229748"/>
                <a:gd name="connsiteX1" fmla="*/ 245384 w 497788"/>
                <a:gd name="connsiteY1" fmla="*/ 141997 h 229748"/>
                <a:gd name="connsiteX2" fmla="*/ 410038 w 497788"/>
                <a:gd name="connsiteY2" fmla="*/ 141997 h 229748"/>
                <a:gd name="connsiteX3" fmla="*/ 410038 w 497788"/>
                <a:gd name="connsiteY3" fmla="*/ 115193 h 229748"/>
                <a:gd name="connsiteX4" fmla="*/ 115193 w 497788"/>
                <a:gd name="connsiteY4" fmla="*/ 115193 h 229748"/>
                <a:gd name="connsiteX5" fmla="*/ 115193 w 497788"/>
                <a:gd name="connsiteY5" fmla="*/ 130510 h 229748"/>
                <a:gd name="connsiteX6" fmla="*/ 126681 w 497788"/>
                <a:gd name="connsiteY6" fmla="*/ 126681 h 229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7788" h="229748">
                  <a:moveTo>
                    <a:pt x="126681" y="126681"/>
                  </a:moveTo>
                  <a:cubicBezTo>
                    <a:pt x="168802" y="126681"/>
                    <a:pt x="207093" y="130510"/>
                    <a:pt x="245384" y="141997"/>
                  </a:cubicBezTo>
                  <a:lnTo>
                    <a:pt x="410038" y="141997"/>
                  </a:lnTo>
                  <a:lnTo>
                    <a:pt x="410038" y="115193"/>
                  </a:lnTo>
                  <a:lnTo>
                    <a:pt x="115193" y="115193"/>
                  </a:lnTo>
                  <a:lnTo>
                    <a:pt x="115193" y="130510"/>
                  </a:lnTo>
                  <a:cubicBezTo>
                    <a:pt x="115193" y="126681"/>
                    <a:pt x="119023" y="126681"/>
                    <a:pt x="126681" y="126681"/>
                  </a:cubicBezTo>
                </a:path>
              </a:pathLst>
            </a:custGeom>
            <a:solidFill>
              <a:srgbClr val="C58D1F"/>
            </a:solidFill>
            <a:ln w="38206" cap="flat">
              <a:noFill/>
              <a:prstDash val="solid"/>
              <a:miter/>
            </a:ln>
          </p:spPr>
          <p:txBody>
            <a:bodyPr rtlCol="0" anchor="ctr"/>
            <a:lstStyle/>
            <a:p>
              <a:endParaRPr lang="en-US" sz="1800"/>
            </a:p>
          </p:txBody>
        </p:sp>
        <p:sp>
          <p:nvSpPr>
            <p:cNvPr id="395" name="Freeform: Shape 394">
              <a:extLst>
                <a:ext uri="{FF2B5EF4-FFF2-40B4-BE49-F238E27FC236}">
                  <a16:creationId xmlns:a16="http://schemas.microsoft.com/office/drawing/2014/main" id="{EBD7CAA4-C749-4DC5-943B-9124E0B1AED4}"/>
                </a:ext>
              </a:extLst>
            </p:cNvPr>
            <p:cNvSpPr/>
            <p:nvPr/>
          </p:nvSpPr>
          <p:spPr>
            <a:xfrm>
              <a:off x="8020977" y="3197313"/>
              <a:ext cx="459497" cy="459497"/>
            </a:xfrm>
            <a:custGeom>
              <a:avLst/>
              <a:gdLst>
                <a:gd name="connsiteX0" fmla="*/ 364088 w 459497"/>
                <a:gd name="connsiteY0" fmla="*/ 375575 h 459497"/>
                <a:gd name="connsiteX1" fmla="*/ 115193 w 459497"/>
                <a:gd name="connsiteY1" fmla="*/ 295163 h 459497"/>
                <a:gd name="connsiteX2" fmla="*/ 364088 w 459497"/>
                <a:gd name="connsiteY2" fmla="*/ 115193 h 459497"/>
                <a:gd name="connsiteX3" fmla="*/ 364088 w 459497"/>
                <a:gd name="connsiteY3" fmla="*/ 375575 h 459497"/>
              </a:gdLst>
              <a:ahLst/>
              <a:cxnLst>
                <a:cxn ang="0">
                  <a:pos x="connsiteX0" y="connsiteY0"/>
                </a:cxn>
                <a:cxn ang="0">
                  <a:pos x="connsiteX1" y="connsiteY1"/>
                </a:cxn>
                <a:cxn ang="0">
                  <a:pos x="connsiteX2" y="connsiteY2"/>
                </a:cxn>
                <a:cxn ang="0">
                  <a:pos x="connsiteX3" y="connsiteY3"/>
                </a:cxn>
              </a:cxnLst>
              <a:rect l="l" t="t" r="r" b="b"/>
              <a:pathLst>
                <a:path w="459497" h="459497">
                  <a:moveTo>
                    <a:pt x="364088" y="375575"/>
                  </a:moveTo>
                  <a:lnTo>
                    <a:pt x="115193" y="295163"/>
                  </a:lnTo>
                  <a:cubicBezTo>
                    <a:pt x="149656" y="187947"/>
                    <a:pt x="245384" y="115193"/>
                    <a:pt x="364088" y="115193"/>
                  </a:cubicBezTo>
                  <a:lnTo>
                    <a:pt x="364088" y="375575"/>
                  </a:lnTo>
                  <a:close/>
                </a:path>
              </a:pathLst>
            </a:custGeom>
            <a:solidFill>
              <a:srgbClr val="FFFFFF"/>
            </a:solidFill>
            <a:ln w="38206" cap="flat">
              <a:noFill/>
              <a:prstDash val="solid"/>
              <a:miter/>
            </a:ln>
          </p:spPr>
          <p:txBody>
            <a:bodyPr rtlCol="0" anchor="ctr"/>
            <a:lstStyle/>
            <a:p>
              <a:endParaRPr lang="en-US" sz="1800"/>
            </a:p>
          </p:txBody>
        </p:sp>
        <p:sp>
          <p:nvSpPr>
            <p:cNvPr id="396" name="Freeform: Shape 395">
              <a:extLst>
                <a:ext uri="{FF2B5EF4-FFF2-40B4-BE49-F238E27FC236}">
                  <a16:creationId xmlns:a16="http://schemas.microsoft.com/office/drawing/2014/main" id="{E5DE2A6F-FC17-4409-BB15-E2C2315624C5}"/>
                </a:ext>
              </a:extLst>
            </p:cNvPr>
            <p:cNvSpPr/>
            <p:nvPr/>
          </p:nvSpPr>
          <p:spPr>
            <a:xfrm>
              <a:off x="8021930" y="3456742"/>
              <a:ext cx="459497" cy="421206"/>
            </a:xfrm>
            <a:custGeom>
              <a:avLst/>
              <a:gdLst>
                <a:gd name="connsiteX0" fmla="*/ 364088 w 459497"/>
                <a:gd name="connsiteY0" fmla="*/ 115193 h 421205"/>
                <a:gd name="connsiteX1" fmla="*/ 210922 w 459497"/>
                <a:gd name="connsiteY1" fmla="*/ 325796 h 421205"/>
                <a:gd name="connsiteX2" fmla="*/ 115193 w 459497"/>
                <a:gd name="connsiteY2" fmla="*/ 195605 h 421205"/>
                <a:gd name="connsiteX3" fmla="*/ 364088 w 459497"/>
                <a:gd name="connsiteY3" fmla="*/ 115193 h 421205"/>
              </a:gdLst>
              <a:ahLst/>
              <a:cxnLst>
                <a:cxn ang="0">
                  <a:pos x="connsiteX0" y="connsiteY0"/>
                </a:cxn>
                <a:cxn ang="0">
                  <a:pos x="connsiteX1" y="connsiteY1"/>
                </a:cxn>
                <a:cxn ang="0">
                  <a:pos x="connsiteX2" y="connsiteY2"/>
                </a:cxn>
                <a:cxn ang="0">
                  <a:pos x="connsiteX3" y="connsiteY3"/>
                </a:cxn>
              </a:cxnLst>
              <a:rect l="l" t="t" r="r" b="b"/>
              <a:pathLst>
                <a:path w="459497" h="421205">
                  <a:moveTo>
                    <a:pt x="364088" y="115193"/>
                  </a:moveTo>
                  <a:lnTo>
                    <a:pt x="210922" y="325796"/>
                  </a:lnTo>
                  <a:cubicBezTo>
                    <a:pt x="164972" y="291334"/>
                    <a:pt x="134339" y="249214"/>
                    <a:pt x="115193" y="195605"/>
                  </a:cubicBezTo>
                  <a:lnTo>
                    <a:pt x="364088" y="115193"/>
                  </a:lnTo>
                  <a:close/>
                </a:path>
              </a:pathLst>
            </a:custGeom>
            <a:solidFill>
              <a:schemeClr val="accent3"/>
            </a:solidFill>
            <a:ln w="38206" cap="flat">
              <a:noFill/>
              <a:prstDash val="solid"/>
              <a:miter/>
            </a:ln>
          </p:spPr>
          <p:txBody>
            <a:bodyPr rtlCol="0" anchor="ctr"/>
            <a:lstStyle/>
            <a:p>
              <a:endParaRPr lang="en-US" sz="1800"/>
            </a:p>
          </p:txBody>
        </p:sp>
        <p:sp>
          <p:nvSpPr>
            <p:cNvPr id="397" name="Freeform: Shape 396">
              <a:extLst>
                <a:ext uri="{FF2B5EF4-FFF2-40B4-BE49-F238E27FC236}">
                  <a16:creationId xmlns:a16="http://schemas.microsoft.com/office/drawing/2014/main" id="{31AE8655-C955-4A48-8553-C31F20B90267}"/>
                </a:ext>
              </a:extLst>
            </p:cNvPr>
            <p:cNvSpPr/>
            <p:nvPr/>
          </p:nvSpPr>
          <p:spPr>
            <a:xfrm>
              <a:off x="8114782" y="3452930"/>
              <a:ext cx="612663" cy="459497"/>
            </a:xfrm>
            <a:custGeom>
              <a:avLst/>
              <a:gdLst>
                <a:gd name="connsiteX0" fmla="*/ 272188 w 612663"/>
                <a:gd name="connsiteY0" fmla="*/ 115193 h 459497"/>
                <a:gd name="connsiteX1" fmla="*/ 517254 w 612663"/>
                <a:gd name="connsiteY1" fmla="*/ 195605 h 459497"/>
                <a:gd name="connsiteX2" fmla="*/ 187947 w 612663"/>
                <a:gd name="connsiteY2" fmla="*/ 364088 h 459497"/>
                <a:gd name="connsiteX3" fmla="*/ 115193 w 612663"/>
                <a:gd name="connsiteY3" fmla="*/ 325796 h 459497"/>
                <a:gd name="connsiteX4" fmla="*/ 272188 w 612663"/>
                <a:gd name="connsiteY4" fmla="*/ 115193 h 459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2663" h="459497">
                  <a:moveTo>
                    <a:pt x="272188" y="115193"/>
                  </a:moveTo>
                  <a:lnTo>
                    <a:pt x="517254" y="195605"/>
                  </a:lnTo>
                  <a:cubicBezTo>
                    <a:pt x="471304" y="333455"/>
                    <a:pt x="325796" y="406208"/>
                    <a:pt x="187947" y="364088"/>
                  </a:cubicBezTo>
                  <a:cubicBezTo>
                    <a:pt x="161143" y="356429"/>
                    <a:pt x="138168" y="344942"/>
                    <a:pt x="115193" y="325796"/>
                  </a:cubicBezTo>
                  <a:lnTo>
                    <a:pt x="272188" y="115193"/>
                  </a:lnTo>
                  <a:close/>
                </a:path>
              </a:pathLst>
            </a:custGeom>
            <a:solidFill>
              <a:srgbClr val="1070C4"/>
            </a:solidFill>
            <a:ln w="38206" cap="flat">
              <a:noFill/>
              <a:prstDash val="solid"/>
              <a:miter/>
            </a:ln>
          </p:spPr>
          <p:txBody>
            <a:bodyPr rtlCol="0" anchor="ctr"/>
            <a:lstStyle/>
            <a:p>
              <a:endParaRPr lang="en-US" sz="1800"/>
            </a:p>
          </p:txBody>
        </p:sp>
        <p:sp>
          <p:nvSpPr>
            <p:cNvPr id="398" name="Freeform: Shape 397">
              <a:extLst>
                <a:ext uri="{FF2B5EF4-FFF2-40B4-BE49-F238E27FC236}">
                  <a16:creationId xmlns:a16="http://schemas.microsoft.com/office/drawing/2014/main" id="{35AE8F77-FC8B-4093-8780-C2FCA12145DA}"/>
                </a:ext>
              </a:extLst>
            </p:cNvPr>
            <p:cNvSpPr/>
            <p:nvPr/>
          </p:nvSpPr>
          <p:spPr>
            <a:xfrm>
              <a:off x="8266059" y="3197313"/>
              <a:ext cx="459497" cy="536080"/>
            </a:xfrm>
            <a:custGeom>
              <a:avLst/>
              <a:gdLst>
                <a:gd name="connsiteX0" fmla="*/ 115193 w 459497"/>
                <a:gd name="connsiteY0" fmla="*/ 375575 h 536080"/>
                <a:gd name="connsiteX1" fmla="*/ 115193 w 459497"/>
                <a:gd name="connsiteY1" fmla="*/ 115193 h 536080"/>
                <a:gd name="connsiteX2" fmla="*/ 375575 w 459497"/>
                <a:gd name="connsiteY2" fmla="*/ 375575 h 536080"/>
                <a:gd name="connsiteX3" fmla="*/ 364088 w 459497"/>
                <a:gd name="connsiteY3" fmla="*/ 455987 h 536080"/>
                <a:gd name="connsiteX4" fmla="*/ 115193 w 459497"/>
                <a:gd name="connsiteY4" fmla="*/ 375575 h 5360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497" h="536080">
                  <a:moveTo>
                    <a:pt x="115193" y="375575"/>
                  </a:moveTo>
                  <a:lnTo>
                    <a:pt x="115193" y="115193"/>
                  </a:lnTo>
                  <a:cubicBezTo>
                    <a:pt x="256872" y="115193"/>
                    <a:pt x="375575" y="230068"/>
                    <a:pt x="375575" y="375575"/>
                  </a:cubicBezTo>
                  <a:cubicBezTo>
                    <a:pt x="375575" y="402379"/>
                    <a:pt x="371746" y="429184"/>
                    <a:pt x="364088" y="455987"/>
                  </a:cubicBezTo>
                  <a:lnTo>
                    <a:pt x="115193" y="375575"/>
                  </a:lnTo>
                  <a:close/>
                </a:path>
              </a:pathLst>
            </a:custGeom>
            <a:solidFill>
              <a:schemeClr val="accent4"/>
            </a:solidFill>
            <a:ln w="38206" cap="flat">
              <a:noFill/>
              <a:prstDash val="solid"/>
              <a:miter/>
            </a:ln>
          </p:spPr>
          <p:txBody>
            <a:bodyPr rtlCol="0" anchor="ctr"/>
            <a:lstStyle/>
            <a:p>
              <a:endParaRPr lang="en-US" sz="1800"/>
            </a:p>
          </p:txBody>
        </p:sp>
        <p:sp>
          <p:nvSpPr>
            <p:cNvPr id="399" name="Freeform: Shape 398">
              <a:extLst>
                <a:ext uri="{FF2B5EF4-FFF2-40B4-BE49-F238E27FC236}">
                  <a16:creationId xmlns:a16="http://schemas.microsoft.com/office/drawing/2014/main" id="{C7B2655D-C465-4FD5-99C4-C5248F365601}"/>
                </a:ext>
              </a:extLst>
            </p:cNvPr>
            <p:cNvSpPr/>
            <p:nvPr/>
          </p:nvSpPr>
          <p:spPr>
            <a:xfrm>
              <a:off x="9602413" y="3898047"/>
              <a:ext cx="995578" cy="689246"/>
            </a:xfrm>
            <a:custGeom>
              <a:avLst/>
              <a:gdLst>
                <a:gd name="connsiteX0" fmla="*/ 115193 w 995577"/>
                <a:gd name="connsiteY0" fmla="*/ 115193 h 689246"/>
                <a:gd name="connsiteX1" fmla="*/ 115193 w 995577"/>
                <a:gd name="connsiteY1" fmla="*/ 578520 h 689246"/>
                <a:gd name="connsiteX2" fmla="*/ 168802 w 995577"/>
                <a:gd name="connsiteY2" fmla="*/ 578520 h 689246"/>
                <a:gd name="connsiteX3" fmla="*/ 310480 w 995577"/>
                <a:gd name="connsiteY3" fmla="*/ 544058 h 689246"/>
                <a:gd name="connsiteX4" fmla="*/ 452158 w 995577"/>
                <a:gd name="connsiteY4" fmla="*/ 578520 h 689246"/>
                <a:gd name="connsiteX5" fmla="*/ 888681 w 995577"/>
                <a:gd name="connsiteY5" fmla="*/ 578520 h 689246"/>
                <a:gd name="connsiteX6" fmla="*/ 888681 w 995577"/>
                <a:gd name="connsiteY6" fmla="*/ 115193 h 689246"/>
                <a:gd name="connsiteX7" fmla="*/ 115193 w 995577"/>
                <a:gd name="connsiteY7" fmla="*/ 115193 h 689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5577" h="689246">
                  <a:moveTo>
                    <a:pt x="115193" y="115193"/>
                  </a:moveTo>
                  <a:lnTo>
                    <a:pt x="115193" y="578520"/>
                  </a:lnTo>
                  <a:lnTo>
                    <a:pt x="168802" y="578520"/>
                  </a:lnTo>
                  <a:cubicBezTo>
                    <a:pt x="210922" y="555545"/>
                    <a:pt x="260701" y="544058"/>
                    <a:pt x="310480" y="544058"/>
                  </a:cubicBezTo>
                  <a:cubicBezTo>
                    <a:pt x="360259" y="544058"/>
                    <a:pt x="410038" y="555545"/>
                    <a:pt x="452158" y="578520"/>
                  </a:cubicBezTo>
                  <a:lnTo>
                    <a:pt x="888681" y="578520"/>
                  </a:lnTo>
                  <a:lnTo>
                    <a:pt x="888681" y="115193"/>
                  </a:lnTo>
                  <a:lnTo>
                    <a:pt x="115193" y="115193"/>
                  </a:lnTo>
                  <a:close/>
                </a:path>
              </a:pathLst>
            </a:custGeom>
            <a:solidFill>
              <a:srgbClr val="1070C4"/>
            </a:solidFill>
            <a:ln w="38206" cap="flat">
              <a:noFill/>
              <a:prstDash val="solid"/>
              <a:miter/>
            </a:ln>
          </p:spPr>
          <p:txBody>
            <a:bodyPr rtlCol="0" anchor="ctr"/>
            <a:lstStyle/>
            <a:p>
              <a:endParaRPr lang="en-US" sz="1800"/>
            </a:p>
          </p:txBody>
        </p:sp>
        <p:sp>
          <p:nvSpPr>
            <p:cNvPr id="400" name="Freeform: Shape 399">
              <a:extLst>
                <a:ext uri="{FF2B5EF4-FFF2-40B4-BE49-F238E27FC236}">
                  <a16:creationId xmlns:a16="http://schemas.microsoft.com/office/drawing/2014/main" id="{5AF0994F-82B5-421A-A200-5CB2E54F9728}"/>
                </a:ext>
              </a:extLst>
            </p:cNvPr>
            <p:cNvSpPr/>
            <p:nvPr/>
          </p:nvSpPr>
          <p:spPr>
            <a:xfrm>
              <a:off x="10096373" y="3898047"/>
              <a:ext cx="497789" cy="497789"/>
            </a:xfrm>
            <a:custGeom>
              <a:avLst/>
              <a:gdLst>
                <a:gd name="connsiteX0" fmla="*/ 115193 w 497788"/>
                <a:gd name="connsiteY0" fmla="*/ 115193 h 497788"/>
                <a:gd name="connsiteX1" fmla="*/ 390892 w 497788"/>
                <a:gd name="connsiteY1" fmla="*/ 387063 h 497788"/>
                <a:gd name="connsiteX2" fmla="*/ 390892 w 497788"/>
                <a:gd name="connsiteY2" fmla="*/ 115193 h 497788"/>
              </a:gdLst>
              <a:ahLst/>
              <a:cxnLst>
                <a:cxn ang="0">
                  <a:pos x="connsiteX0" y="connsiteY0"/>
                </a:cxn>
                <a:cxn ang="0">
                  <a:pos x="connsiteX1" y="connsiteY1"/>
                </a:cxn>
                <a:cxn ang="0">
                  <a:pos x="connsiteX2" y="connsiteY2"/>
                </a:cxn>
              </a:cxnLst>
              <a:rect l="l" t="t" r="r" b="b"/>
              <a:pathLst>
                <a:path w="497788" h="497788">
                  <a:moveTo>
                    <a:pt x="115193" y="115193"/>
                  </a:moveTo>
                  <a:lnTo>
                    <a:pt x="390892" y="387063"/>
                  </a:lnTo>
                  <a:lnTo>
                    <a:pt x="390892" y="115193"/>
                  </a:lnTo>
                  <a:close/>
                </a:path>
              </a:pathLst>
            </a:custGeom>
            <a:solidFill>
              <a:srgbClr val="1070C4"/>
            </a:solidFill>
            <a:ln w="38206" cap="flat">
              <a:noFill/>
              <a:prstDash val="solid"/>
              <a:miter/>
            </a:ln>
          </p:spPr>
          <p:txBody>
            <a:bodyPr rtlCol="0" anchor="ctr"/>
            <a:lstStyle/>
            <a:p>
              <a:endParaRPr lang="en-US" sz="1800"/>
            </a:p>
          </p:txBody>
        </p:sp>
        <p:sp>
          <p:nvSpPr>
            <p:cNvPr id="401" name="Freeform: Shape 400">
              <a:extLst>
                <a:ext uri="{FF2B5EF4-FFF2-40B4-BE49-F238E27FC236}">
                  <a16:creationId xmlns:a16="http://schemas.microsoft.com/office/drawing/2014/main" id="{545F793B-6DC8-433F-BCF6-B87167A66B19}"/>
                </a:ext>
              </a:extLst>
            </p:cNvPr>
            <p:cNvSpPr/>
            <p:nvPr/>
          </p:nvSpPr>
          <p:spPr>
            <a:xfrm>
              <a:off x="9487539" y="4357544"/>
              <a:ext cx="382914" cy="268040"/>
            </a:xfrm>
            <a:custGeom>
              <a:avLst/>
              <a:gdLst>
                <a:gd name="connsiteX0" fmla="*/ 279847 w 382914"/>
                <a:gd name="connsiteY0" fmla="*/ 115193 h 268040"/>
                <a:gd name="connsiteX1" fmla="*/ 115193 w 382914"/>
                <a:gd name="connsiteY1" fmla="*/ 115193 h 268040"/>
                <a:gd name="connsiteX2" fmla="*/ 115193 w 382914"/>
                <a:gd name="connsiteY2" fmla="*/ 130510 h 268040"/>
                <a:gd name="connsiteX3" fmla="*/ 145827 w 382914"/>
                <a:gd name="connsiteY3" fmla="*/ 161143 h 268040"/>
                <a:gd name="connsiteX4" fmla="*/ 214751 w 382914"/>
                <a:gd name="connsiteY4" fmla="*/ 161143 h 268040"/>
                <a:gd name="connsiteX5" fmla="*/ 279847 w 382914"/>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2914" h="268040">
                  <a:moveTo>
                    <a:pt x="279847" y="115193"/>
                  </a:moveTo>
                  <a:lnTo>
                    <a:pt x="115193" y="115193"/>
                  </a:lnTo>
                  <a:lnTo>
                    <a:pt x="115193" y="130510"/>
                  </a:lnTo>
                  <a:cubicBezTo>
                    <a:pt x="115193" y="145826"/>
                    <a:pt x="126681" y="161143"/>
                    <a:pt x="145827" y="161143"/>
                  </a:cubicBezTo>
                  <a:lnTo>
                    <a:pt x="214751" y="161143"/>
                  </a:lnTo>
                  <a:cubicBezTo>
                    <a:pt x="237726" y="141997"/>
                    <a:pt x="256872" y="126681"/>
                    <a:pt x="279847" y="115193"/>
                  </a:cubicBezTo>
                </a:path>
              </a:pathLst>
            </a:custGeom>
            <a:solidFill>
              <a:srgbClr val="09538F"/>
            </a:solidFill>
            <a:ln w="38206" cap="flat">
              <a:noFill/>
              <a:prstDash val="solid"/>
              <a:miter/>
            </a:ln>
          </p:spPr>
          <p:txBody>
            <a:bodyPr rtlCol="0" anchor="ctr"/>
            <a:lstStyle/>
            <a:p>
              <a:endParaRPr lang="en-US" sz="1800"/>
            </a:p>
          </p:txBody>
        </p:sp>
        <p:sp>
          <p:nvSpPr>
            <p:cNvPr id="402" name="Freeform: Shape 401">
              <a:extLst>
                <a:ext uri="{FF2B5EF4-FFF2-40B4-BE49-F238E27FC236}">
                  <a16:creationId xmlns:a16="http://schemas.microsoft.com/office/drawing/2014/main" id="{3135ABD0-BE3D-42FB-8FA6-D74E161D6E38}"/>
                </a:ext>
              </a:extLst>
            </p:cNvPr>
            <p:cNvSpPr/>
            <p:nvPr/>
          </p:nvSpPr>
          <p:spPr>
            <a:xfrm>
              <a:off x="9935549" y="4353715"/>
              <a:ext cx="765829" cy="268040"/>
            </a:xfrm>
            <a:custGeom>
              <a:avLst/>
              <a:gdLst>
                <a:gd name="connsiteX0" fmla="*/ 115193 w 765828"/>
                <a:gd name="connsiteY0" fmla="*/ 119023 h 268040"/>
                <a:gd name="connsiteX1" fmla="*/ 180289 w 765828"/>
                <a:gd name="connsiteY1" fmla="*/ 161143 h 268040"/>
                <a:gd name="connsiteX2" fmla="*/ 635957 w 765828"/>
                <a:gd name="connsiteY2" fmla="*/ 161143 h 268040"/>
                <a:gd name="connsiteX3" fmla="*/ 666590 w 765828"/>
                <a:gd name="connsiteY3" fmla="*/ 130510 h 268040"/>
                <a:gd name="connsiteX4" fmla="*/ 666590 w 765828"/>
                <a:gd name="connsiteY4" fmla="*/ 115193 h 268040"/>
                <a:gd name="connsiteX5" fmla="*/ 115193 w 76582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5828" h="268040">
                  <a:moveTo>
                    <a:pt x="115193" y="119023"/>
                  </a:moveTo>
                  <a:cubicBezTo>
                    <a:pt x="138168" y="130510"/>
                    <a:pt x="161143" y="145826"/>
                    <a:pt x="180289" y="161143"/>
                  </a:cubicBezTo>
                  <a:lnTo>
                    <a:pt x="635957" y="161143"/>
                  </a:lnTo>
                  <a:cubicBezTo>
                    <a:pt x="651274" y="161143"/>
                    <a:pt x="666590" y="149656"/>
                    <a:pt x="666590" y="130510"/>
                  </a:cubicBezTo>
                  <a:lnTo>
                    <a:pt x="666590" y="115193"/>
                  </a:lnTo>
                  <a:lnTo>
                    <a:pt x="115193" y="115193"/>
                  </a:lnTo>
                  <a:close/>
                </a:path>
              </a:pathLst>
            </a:custGeom>
            <a:solidFill>
              <a:srgbClr val="09538F"/>
            </a:solidFill>
            <a:ln w="38206" cap="flat">
              <a:noFill/>
              <a:prstDash val="solid"/>
              <a:miter/>
            </a:ln>
          </p:spPr>
          <p:txBody>
            <a:bodyPr rtlCol="0" anchor="ctr"/>
            <a:lstStyle/>
            <a:p>
              <a:endParaRPr lang="en-US" sz="1800"/>
            </a:p>
          </p:txBody>
        </p:sp>
        <p:sp>
          <p:nvSpPr>
            <p:cNvPr id="403" name="Freeform: Shape 402">
              <a:extLst>
                <a:ext uri="{FF2B5EF4-FFF2-40B4-BE49-F238E27FC236}">
                  <a16:creationId xmlns:a16="http://schemas.microsoft.com/office/drawing/2014/main" id="{443F6F5D-0ED1-4089-9C7F-1244458D96B4}"/>
                </a:ext>
              </a:extLst>
            </p:cNvPr>
            <p:cNvSpPr/>
            <p:nvPr/>
          </p:nvSpPr>
          <p:spPr>
            <a:xfrm>
              <a:off x="9510514" y="1792017"/>
              <a:ext cx="1033869" cy="2756985"/>
            </a:xfrm>
            <a:custGeom>
              <a:avLst/>
              <a:gdLst>
                <a:gd name="connsiteX0" fmla="*/ 582349 w 1033869"/>
                <a:gd name="connsiteY0" fmla="*/ 2248027 h 2756984"/>
                <a:gd name="connsiteX1" fmla="*/ 582349 w 1033869"/>
                <a:gd name="connsiteY1" fmla="*/ 287505 h 2756984"/>
                <a:gd name="connsiteX2" fmla="*/ 410038 w 1033869"/>
                <a:gd name="connsiteY2" fmla="*/ 115193 h 2756984"/>
                <a:gd name="connsiteX3" fmla="*/ 130510 w 1033869"/>
                <a:gd name="connsiteY3" fmla="*/ 115193 h 2756984"/>
                <a:gd name="connsiteX4" fmla="*/ 115193 w 1033869"/>
                <a:gd name="connsiteY4" fmla="*/ 130510 h 2756984"/>
                <a:gd name="connsiteX5" fmla="*/ 130510 w 1033869"/>
                <a:gd name="connsiteY5" fmla="*/ 145827 h 2756984"/>
                <a:gd name="connsiteX6" fmla="*/ 410038 w 1033869"/>
                <a:gd name="connsiteY6" fmla="*/ 145827 h 2756984"/>
                <a:gd name="connsiteX7" fmla="*/ 555545 w 1033869"/>
                <a:gd name="connsiteY7" fmla="*/ 291334 h 2756984"/>
                <a:gd name="connsiteX8" fmla="*/ 555545 w 1033869"/>
                <a:gd name="connsiteY8" fmla="*/ 2248027 h 2756984"/>
                <a:gd name="connsiteX9" fmla="*/ 260701 w 1033869"/>
                <a:gd name="connsiteY9" fmla="*/ 2248027 h 2756984"/>
                <a:gd name="connsiteX10" fmla="*/ 260701 w 1033869"/>
                <a:gd name="connsiteY10" fmla="*/ 2657746 h 2756984"/>
                <a:gd name="connsiteX11" fmla="*/ 341113 w 1033869"/>
                <a:gd name="connsiteY11" fmla="*/ 2657746 h 2756984"/>
                <a:gd name="connsiteX12" fmla="*/ 402379 w 1033869"/>
                <a:gd name="connsiteY12" fmla="*/ 2650088 h 2756984"/>
                <a:gd name="connsiteX13" fmla="*/ 463646 w 1033869"/>
                <a:gd name="connsiteY13" fmla="*/ 2657746 h 2756984"/>
                <a:gd name="connsiteX14" fmla="*/ 926972 w 1033869"/>
                <a:gd name="connsiteY14" fmla="*/ 2657746 h 2756984"/>
                <a:gd name="connsiteX15" fmla="*/ 926972 w 1033869"/>
                <a:gd name="connsiteY15" fmla="*/ 2248027 h 2756984"/>
                <a:gd name="connsiteX16" fmla="*/ 582349 w 1033869"/>
                <a:gd name="connsiteY16" fmla="*/ 2248027 h 2756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3869" h="2756984">
                  <a:moveTo>
                    <a:pt x="582349" y="2248027"/>
                  </a:moveTo>
                  <a:lnTo>
                    <a:pt x="582349" y="287505"/>
                  </a:lnTo>
                  <a:cubicBezTo>
                    <a:pt x="582349" y="191776"/>
                    <a:pt x="505766" y="115193"/>
                    <a:pt x="410038" y="115193"/>
                  </a:cubicBezTo>
                  <a:lnTo>
                    <a:pt x="130510" y="115193"/>
                  </a:lnTo>
                  <a:cubicBezTo>
                    <a:pt x="122852" y="115193"/>
                    <a:pt x="115193" y="122852"/>
                    <a:pt x="115193" y="130510"/>
                  </a:cubicBezTo>
                  <a:cubicBezTo>
                    <a:pt x="115193" y="138168"/>
                    <a:pt x="122852" y="145827"/>
                    <a:pt x="130510" y="145827"/>
                  </a:cubicBezTo>
                  <a:lnTo>
                    <a:pt x="410038" y="145827"/>
                  </a:lnTo>
                  <a:cubicBezTo>
                    <a:pt x="490450" y="145827"/>
                    <a:pt x="555545" y="210922"/>
                    <a:pt x="555545" y="291334"/>
                  </a:cubicBezTo>
                  <a:lnTo>
                    <a:pt x="555545" y="2248027"/>
                  </a:lnTo>
                  <a:lnTo>
                    <a:pt x="260701" y="2248027"/>
                  </a:lnTo>
                  <a:lnTo>
                    <a:pt x="260701" y="2657746"/>
                  </a:lnTo>
                  <a:lnTo>
                    <a:pt x="341113" y="2657746"/>
                  </a:lnTo>
                  <a:cubicBezTo>
                    <a:pt x="360259" y="2653917"/>
                    <a:pt x="383233" y="2650088"/>
                    <a:pt x="402379" y="2650088"/>
                  </a:cubicBezTo>
                  <a:cubicBezTo>
                    <a:pt x="421525" y="2650088"/>
                    <a:pt x="444500" y="2653917"/>
                    <a:pt x="463646" y="2657746"/>
                  </a:cubicBezTo>
                  <a:lnTo>
                    <a:pt x="926972" y="2657746"/>
                  </a:lnTo>
                  <a:lnTo>
                    <a:pt x="926972" y="2248027"/>
                  </a:lnTo>
                  <a:lnTo>
                    <a:pt x="582349" y="2248027"/>
                  </a:lnTo>
                  <a:close/>
                </a:path>
              </a:pathLst>
            </a:custGeom>
            <a:solidFill>
              <a:srgbClr val="FEC94E"/>
            </a:solidFill>
            <a:ln w="38206" cap="flat">
              <a:noFill/>
              <a:prstDash val="solid"/>
              <a:miter/>
            </a:ln>
          </p:spPr>
          <p:txBody>
            <a:bodyPr rtlCol="0" anchor="ctr"/>
            <a:lstStyle/>
            <a:p>
              <a:endParaRPr lang="en-US" sz="1800"/>
            </a:p>
          </p:txBody>
        </p:sp>
        <p:sp>
          <p:nvSpPr>
            <p:cNvPr id="404" name="Freeform: Shape 403">
              <a:extLst>
                <a:ext uri="{FF2B5EF4-FFF2-40B4-BE49-F238E27FC236}">
                  <a16:creationId xmlns:a16="http://schemas.microsoft.com/office/drawing/2014/main" id="{F0DEDEEF-6F34-474D-B53C-6CA444FBB331}"/>
                </a:ext>
              </a:extLst>
            </p:cNvPr>
            <p:cNvSpPr/>
            <p:nvPr/>
          </p:nvSpPr>
          <p:spPr>
            <a:xfrm>
              <a:off x="8269871" y="2025594"/>
              <a:ext cx="842412" cy="1378492"/>
            </a:xfrm>
            <a:custGeom>
              <a:avLst/>
              <a:gdLst>
                <a:gd name="connsiteX0" fmla="*/ 130510 w 842411"/>
                <a:gd name="connsiteY0" fmla="*/ 1267766 h 1378492"/>
                <a:gd name="connsiteX1" fmla="*/ 115193 w 842411"/>
                <a:gd name="connsiteY1" fmla="*/ 1252450 h 1378492"/>
                <a:gd name="connsiteX2" fmla="*/ 115193 w 842411"/>
                <a:gd name="connsiteY2" fmla="*/ 329626 h 1378492"/>
                <a:gd name="connsiteX3" fmla="*/ 329626 w 842411"/>
                <a:gd name="connsiteY3" fmla="*/ 115193 h 1378492"/>
                <a:gd name="connsiteX4" fmla="*/ 739344 w 842411"/>
                <a:gd name="connsiteY4" fmla="*/ 115193 h 1378492"/>
                <a:gd name="connsiteX5" fmla="*/ 754661 w 842411"/>
                <a:gd name="connsiteY5" fmla="*/ 130510 h 1378492"/>
                <a:gd name="connsiteX6" fmla="*/ 739344 w 842411"/>
                <a:gd name="connsiteY6" fmla="*/ 145827 h 1378492"/>
                <a:gd name="connsiteX7" fmla="*/ 329626 w 842411"/>
                <a:gd name="connsiteY7" fmla="*/ 145827 h 1378492"/>
                <a:gd name="connsiteX8" fmla="*/ 145827 w 842411"/>
                <a:gd name="connsiteY8" fmla="*/ 329626 h 1378492"/>
                <a:gd name="connsiteX9" fmla="*/ 145827 w 842411"/>
                <a:gd name="connsiteY9" fmla="*/ 1252450 h 1378492"/>
                <a:gd name="connsiteX10" fmla="*/ 130510 w 842411"/>
                <a:gd name="connsiteY10" fmla="*/ 1267766 h 1378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42411" h="1378492">
                  <a:moveTo>
                    <a:pt x="130510" y="1267766"/>
                  </a:moveTo>
                  <a:cubicBezTo>
                    <a:pt x="122852" y="1267766"/>
                    <a:pt x="115193" y="1260108"/>
                    <a:pt x="115193" y="1252450"/>
                  </a:cubicBezTo>
                  <a:lnTo>
                    <a:pt x="115193" y="329626"/>
                  </a:lnTo>
                  <a:cubicBezTo>
                    <a:pt x="115193" y="210922"/>
                    <a:pt x="210922" y="115193"/>
                    <a:pt x="329626" y="115193"/>
                  </a:cubicBezTo>
                  <a:lnTo>
                    <a:pt x="739344" y="115193"/>
                  </a:lnTo>
                  <a:cubicBezTo>
                    <a:pt x="747002" y="115193"/>
                    <a:pt x="754661" y="122852"/>
                    <a:pt x="754661" y="130510"/>
                  </a:cubicBezTo>
                  <a:cubicBezTo>
                    <a:pt x="754661" y="138168"/>
                    <a:pt x="747002" y="145827"/>
                    <a:pt x="739344" y="145827"/>
                  </a:cubicBezTo>
                  <a:lnTo>
                    <a:pt x="329626" y="145827"/>
                  </a:lnTo>
                  <a:cubicBezTo>
                    <a:pt x="226239" y="145827"/>
                    <a:pt x="145827" y="230068"/>
                    <a:pt x="145827" y="329626"/>
                  </a:cubicBezTo>
                  <a:lnTo>
                    <a:pt x="145827" y="1252450"/>
                  </a:lnTo>
                  <a:cubicBezTo>
                    <a:pt x="141997" y="1263937"/>
                    <a:pt x="138168" y="1267766"/>
                    <a:pt x="130510" y="1267766"/>
                  </a:cubicBezTo>
                </a:path>
              </a:pathLst>
            </a:custGeom>
            <a:solidFill>
              <a:srgbClr val="EDAC28"/>
            </a:solidFill>
            <a:ln w="38206" cap="flat">
              <a:noFill/>
              <a:prstDash val="solid"/>
              <a:miter/>
            </a:ln>
          </p:spPr>
          <p:txBody>
            <a:bodyPr rtlCol="0" anchor="ctr"/>
            <a:lstStyle/>
            <a:p>
              <a:endParaRPr lang="en-US" sz="1800"/>
            </a:p>
          </p:txBody>
        </p:sp>
        <p:sp>
          <p:nvSpPr>
            <p:cNvPr id="405" name="Freeform: Shape 404">
              <a:extLst>
                <a:ext uri="{FF2B5EF4-FFF2-40B4-BE49-F238E27FC236}">
                  <a16:creationId xmlns:a16="http://schemas.microsoft.com/office/drawing/2014/main" id="{8C53CFAB-D1DA-4378-B4B8-16BB29C96D45}"/>
                </a:ext>
              </a:extLst>
            </p:cNvPr>
            <p:cNvSpPr/>
            <p:nvPr/>
          </p:nvSpPr>
          <p:spPr>
            <a:xfrm>
              <a:off x="9828333" y="4192891"/>
              <a:ext cx="306332" cy="344623"/>
            </a:xfrm>
            <a:custGeom>
              <a:avLst/>
              <a:gdLst>
                <a:gd name="connsiteX0" fmla="*/ 115193 w 306331"/>
                <a:gd name="connsiteY0" fmla="*/ 115193 h 344623"/>
                <a:gd name="connsiteX1" fmla="*/ 191776 w 306331"/>
                <a:gd name="connsiteY1" fmla="*/ 115193 h 344623"/>
                <a:gd name="connsiteX2" fmla="*/ 191776 w 306331"/>
                <a:gd name="connsiteY2" fmla="*/ 230068 h 344623"/>
                <a:gd name="connsiteX3" fmla="*/ 115193 w 306331"/>
                <a:gd name="connsiteY3" fmla="*/ 230068 h 344623"/>
              </a:gdLst>
              <a:ahLst/>
              <a:cxnLst>
                <a:cxn ang="0">
                  <a:pos x="connsiteX0" y="connsiteY0"/>
                </a:cxn>
                <a:cxn ang="0">
                  <a:pos x="connsiteX1" y="connsiteY1"/>
                </a:cxn>
                <a:cxn ang="0">
                  <a:pos x="connsiteX2" y="connsiteY2"/>
                </a:cxn>
                <a:cxn ang="0">
                  <a:pos x="connsiteX3" y="connsiteY3"/>
                </a:cxn>
              </a:cxnLst>
              <a:rect l="l" t="t" r="r" b="b"/>
              <a:pathLst>
                <a:path w="306331" h="344623">
                  <a:moveTo>
                    <a:pt x="115193" y="115193"/>
                  </a:moveTo>
                  <a:lnTo>
                    <a:pt x="191776" y="115193"/>
                  </a:lnTo>
                  <a:lnTo>
                    <a:pt x="191776" y="230068"/>
                  </a:lnTo>
                  <a:lnTo>
                    <a:pt x="115193" y="230068"/>
                  </a:lnTo>
                  <a:close/>
                </a:path>
              </a:pathLst>
            </a:custGeom>
            <a:solidFill>
              <a:schemeClr val="accent4"/>
            </a:solidFill>
            <a:ln w="38206" cap="flat">
              <a:noFill/>
              <a:prstDash val="solid"/>
              <a:miter/>
            </a:ln>
          </p:spPr>
          <p:txBody>
            <a:bodyPr rtlCol="0" anchor="ctr"/>
            <a:lstStyle/>
            <a:p>
              <a:endParaRPr lang="en-US" sz="1800"/>
            </a:p>
          </p:txBody>
        </p:sp>
        <p:sp>
          <p:nvSpPr>
            <p:cNvPr id="406" name="Freeform: Shape 405">
              <a:extLst>
                <a:ext uri="{FF2B5EF4-FFF2-40B4-BE49-F238E27FC236}">
                  <a16:creationId xmlns:a16="http://schemas.microsoft.com/office/drawing/2014/main" id="{F3619657-B97D-474D-AD1D-BA2771947948}"/>
                </a:ext>
              </a:extLst>
            </p:cNvPr>
            <p:cNvSpPr/>
            <p:nvPr/>
          </p:nvSpPr>
          <p:spPr>
            <a:xfrm>
              <a:off x="9943207" y="4062700"/>
              <a:ext cx="306332" cy="459497"/>
            </a:xfrm>
            <a:custGeom>
              <a:avLst/>
              <a:gdLst>
                <a:gd name="connsiteX0" fmla="*/ 115193 w 306331"/>
                <a:gd name="connsiteY0" fmla="*/ 115193 h 459497"/>
                <a:gd name="connsiteX1" fmla="*/ 191776 w 306331"/>
                <a:gd name="connsiteY1" fmla="*/ 115193 h 459497"/>
                <a:gd name="connsiteX2" fmla="*/ 191776 w 306331"/>
                <a:gd name="connsiteY2" fmla="*/ 356430 h 459497"/>
                <a:gd name="connsiteX3" fmla="*/ 115193 w 306331"/>
                <a:gd name="connsiteY3" fmla="*/ 356430 h 459497"/>
              </a:gdLst>
              <a:ahLst/>
              <a:cxnLst>
                <a:cxn ang="0">
                  <a:pos x="connsiteX0" y="connsiteY0"/>
                </a:cxn>
                <a:cxn ang="0">
                  <a:pos x="connsiteX1" y="connsiteY1"/>
                </a:cxn>
                <a:cxn ang="0">
                  <a:pos x="connsiteX2" y="connsiteY2"/>
                </a:cxn>
                <a:cxn ang="0">
                  <a:pos x="connsiteX3" y="connsiteY3"/>
                </a:cxn>
              </a:cxnLst>
              <a:rect l="l" t="t" r="r" b="b"/>
              <a:pathLst>
                <a:path w="306331" h="459497">
                  <a:moveTo>
                    <a:pt x="115193" y="115193"/>
                  </a:moveTo>
                  <a:lnTo>
                    <a:pt x="191776" y="115193"/>
                  </a:lnTo>
                  <a:lnTo>
                    <a:pt x="191776" y="356430"/>
                  </a:lnTo>
                  <a:lnTo>
                    <a:pt x="115193" y="356430"/>
                  </a:lnTo>
                  <a:close/>
                </a:path>
              </a:pathLst>
            </a:custGeom>
            <a:solidFill>
              <a:schemeClr val="accent2"/>
            </a:solidFill>
            <a:ln w="38206" cap="flat">
              <a:noFill/>
              <a:prstDash val="solid"/>
              <a:miter/>
            </a:ln>
          </p:spPr>
          <p:txBody>
            <a:bodyPr rtlCol="0" anchor="ctr"/>
            <a:lstStyle/>
            <a:p>
              <a:endParaRPr lang="en-US" sz="1800"/>
            </a:p>
          </p:txBody>
        </p:sp>
        <p:sp>
          <p:nvSpPr>
            <p:cNvPr id="407" name="Freeform: Shape 406">
              <a:extLst>
                <a:ext uri="{FF2B5EF4-FFF2-40B4-BE49-F238E27FC236}">
                  <a16:creationId xmlns:a16="http://schemas.microsoft.com/office/drawing/2014/main" id="{8C2C5EB4-0B08-455C-91B9-1FC99CFB3205}"/>
                </a:ext>
              </a:extLst>
            </p:cNvPr>
            <p:cNvSpPr/>
            <p:nvPr/>
          </p:nvSpPr>
          <p:spPr>
            <a:xfrm>
              <a:off x="10058082" y="3959313"/>
              <a:ext cx="306332" cy="574372"/>
            </a:xfrm>
            <a:custGeom>
              <a:avLst/>
              <a:gdLst>
                <a:gd name="connsiteX0" fmla="*/ 115193 w 306331"/>
                <a:gd name="connsiteY0" fmla="*/ 115193 h 574371"/>
                <a:gd name="connsiteX1" fmla="*/ 191776 w 306331"/>
                <a:gd name="connsiteY1" fmla="*/ 115193 h 574371"/>
                <a:gd name="connsiteX2" fmla="*/ 191776 w 306331"/>
                <a:gd name="connsiteY2" fmla="*/ 459817 h 574371"/>
                <a:gd name="connsiteX3" fmla="*/ 115193 w 306331"/>
                <a:gd name="connsiteY3" fmla="*/ 459817 h 574371"/>
              </a:gdLst>
              <a:ahLst/>
              <a:cxnLst>
                <a:cxn ang="0">
                  <a:pos x="connsiteX0" y="connsiteY0"/>
                </a:cxn>
                <a:cxn ang="0">
                  <a:pos x="connsiteX1" y="connsiteY1"/>
                </a:cxn>
                <a:cxn ang="0">
                  <a:pos x="connsiteX2" y="connsiteY2"/>
                </a:cxn>
                <a:cxn ang="0">
                  <a:pos x="connsiteX3" y="connsiteY3"/>
                </a:cxn>
              </a:cxnLst>
              <a:rect l="l" t="t" r="r" b="b"/>
              <a:pathLst>
                <a:path w="306331" h="574371">
                  <a:moveTo>
                    <a:pt x="115193" y="115193"/>
                  </a:moveTo>
                  <a:lnTo>
                    <a:pt x="191776" y="115193"/>
                  </a:lnTo>
                  <a:lnTo>
                    <a:pt x="191776" y="459817"/>
                  </a:lnTo>
                  <a:lnTo>
                    <a:pt x="115193" y="459817"/>
                  </a:lnTo>
                  <a:close/>
                </a:path>
              </a:pathLst>
            </a:custGeom>
            <a:solidFill>
              <a:schemeClr val="accent3"/>
            </a:solidFill>
            <a:ln w="38206" cap="flat">
              <a:noFill/>
              <a:prstDash val="solid"/>
              <a:miter/>
            </a:ln>
          </p:spPr>
          <p:txBody>
            <a:bodyPr rtlCol="0" anchor="ctr"/>
            <a:lstStyle/>
            <a:p>
              <a:endParaRPr lang="en-US" sz="1800"/>
            </a:p>
          </p:txBody>
        </p:sp>
        <p:sp>
          <p:nvSpPr>
            <p:cNvPr id="408" name="Freeform: Shape 407">
              <a:extLst>
                <a:ext uri="{FF2B5EF4-FFF2-40B4-BE49-F238E27FC236}">
                  <a16:creationId xmlns:a16="http://schemas.microsoft.com/office/drawing/2014/main" id="{43486A89-633D-40D6-A1DD-FBCEC48BB222}"/>
                </a:ext>
              </a:extLst>
            </p:cNvPr>
            <p:cNvSpPr/>
            <p:nvPr/>
          </p:nvSpPr>
          <p:spPr>
            <a:xfrm>
              <a:off x="9839820" y="4089504"/>
              <a:ext cx="497789" cy="344623"/>
            </a:xfrm>
            <a:custGeom>
              <a:avLst/>
              <a:gdLst>
                <a:gd name="connsiteX0" fmla="*/ 371746 w 497788"/>
                <a:gd name="connsiteY0" fmla="*/ 195605 h 344623"/>
                <a:gd name="connsiteX1" fmla="*/ 356429 w 497788"/>
                <a:gd name="connsiteY1" fmla="*/ 199435 h 344623"/>
                <a:gd name="connsiteX2" fmla="*/ 276017 w 497788"/>
                <a:gd name="connsiteY2" fmla="*/ 145826 h 344623"/>
                <a:gd name="connsiteX3" fmla="*/ 276017 w 497788"/>
                <a:gd name="connsiteY3" fmla="*/ 138168 h 344623"/>
                <a:gd name="connsiteX4" fmla="*/ 253043 w 497788"/>
                <a:gd name="connsiteY4" fmla="*/ 115193 h 344623"/>
                <a:gd name="connsiteX5" fmla="*/ 230068 w 497788"/>
                <a:gd name="connsiteY5" fmla="*/ 138168 h 344623"/>
                <a:gd name="connsiteX6" fmla="*/ 230068 w 497788"/>
                <a:gd name="connsiteY6" fmla="*/ 138168 h 344623"/>
                <a:gd name="connsiteX7" fmla="*/ 157314 w 497788"/>
                <a:gd name="connsiteY7" fmla="*/ 161143 h 344623"/>
                <a:gd name="connsiteX8" fmla="*/ 138168 w 497788"/>
                <a:gd name="connsiteY8" fmla="*/ 149656 h 344623"/>
                <a:gd name="connsiteX9" fmla="*/ 115193 w 497788"/>
                <a:gd name="connsiteY9" fmla="*/ 172631 h 344623"/>
                <a:gd name="connsiteX10" fmla="*/ 138168 w 497788"/>
                <a:gd name="connsiteY10" fmla="*/ 195605 h 344623"/>
                <a:gd name="connsiteX11" fmla="*/ 161143 w 497788"/>
                <a:gd name="connsiteY11" fmla="*/ 172631 h 344623"/>
                <a:gd name="connsiteX12" fmla="*/ 161143 w 497788"/>
                <a:gd name="connsiteY12" fmla="*/ 172631 h 344623"/>
                <a:gd name="connsiteX13" fmla="*/ 233897 w 497788"/>
                <a:gd name="connsiteY13" fmla="*/ 149656 h 344623"/>
                <a:gd name="connsiteX14" fmla="*/ 253043 w 497788"/>
                <a:gd name="connsiteY14" fmla="*/ 161143 h 344623"/>
                <a:gd name="connsiteX15" fmla="*/ 268359 w 497788"/>
                <a:gd name="connsiteY15" fmla="*/ 157314 h 344623"/>
                <a:gd name="connsiteX16" fmla="*/ 348771 w 497788"/>
                <a:gd name="connsiteY16" fmla="*/ 210922 h 344623"/>
                <a:gd name="connsiteX17" fmla="*/ 348771 w 497788"/>
                <a:gd name="connsiteY17" fmla="*/ 218580 h 344623"/>
                <a:gd name="connsiteX18" fmla="*/ 371746 w 497788"/>
                <a:gd name="connsiteY18" fmla="*/ 241555 h 344623"/>
                <a:gd name="connsiteX19" fmla="*/ 394721 w 497788"/>
                <a:gd name="connsiteY19" fmla="*/ 218580 h 344623"/>
                <a:gd name="connsiteX20" fmla="*/ 371746 w 497788"/>
                <a:gd name="connsiteY20" fmla="*/ 195605 h 344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97788" h="344623">
                  <a:moveTo>
                    <a:pt x="371746" y="195605"/>
                  </a:moveTo>
                  <a:cubicBezTo>
                    <a:pt x="367917" y="195605"/>
                    <a:pt x="360258" y="199435"/>
                    <a:pt x="356429" y="199435"/>
                  </a:cubicBezTo>
                  <a:lnTo>
                    <a:pt x="276017" y="145826"/>
                  </a:lnTo>
                  <a:cubicBezTo>
                    <a:pt x="276017" y="141997"/>
                    <a:pt x="276017" y="141997"/>
                    <a:pt x="276017" y="138168"/>
                  </a:cubicBezTo>
                  <a:cubicBezTo>
                    <a:pt x="276017" y="126681"/>
                    <a:pt x="264530" y="115193"/>
                    <a:pt x="253043" y="115193"/>
                  </a:cubicBezTo>
                  <a:cubicBezTo>
                    <a:pt x="241555" y="115193"/>
                    <a:pt x="230068" y="126681"/>
                    <a:pt x="230068" y="138168"/>
                  </a:cubicBezTo>
                  <a:cubicBezTo>
                    <a:pt x="230068" y="138168"/>
                    <a:pt x="230068" y="138168"/>
                    <a:pt x="230068" y="138168"/>
                  </a:cubicBezTo>
                  <a:lnTo>
                    <a:pt x="157314" y="161143"/>
                  </a:lnTo>
                  <a:cubicBezTo>
                    <a:pt x="153485" y="153485"/>
                    <a:pt x="145826" y="149656"/>
                    <a:pt x="138168" y="149656"/>
                  </a:cubicBezTo>
                  <a:cubicBezTo>
                    <a:pt x="126681" y="149656"/>
                    <a:pt x="115193" y="161143"/>
                    <a:pt x="115193" y="172631"/>
                  </a:cubicBezTo>
                  <a:cubicBezTo>
                    <a:pt x="115193" y="184118"/>
                    <a:pt x="126681" y="195605"/>
                    <a:pt x="138168" y="195605"/>
                  </a:cubicBezTo>
                  <a:cubicBezTo>
                    <a:pt x="149656" y="195605"/>
                    <a:pt x="161143" y="184118"/>
                    <a:pt x="161143" y="172631"/>
                  </a:cubicBezTo>
                  <a:cubicBezTo>
                    <a:pt x="161143" y="172631"/>
                    <a:pt x="161143" y="172631"/>
                    <a:pt x="161143" y="172631"/>
                  </a:cubicBezTo>
                  <a:lnTo>
                    <a:pt x="233897" y="149656"/>
                  </a:lnTo>
                  <a:cubicBezTo>
                    <a:pt x="237726" y="157314"/>
                    <a:pt x="245384" y="161143"/>
                    <a:pt x="253043" y="161143"/>
                  </a:cubicBezTo>
                  <a:cubicBezTo>
                    <a:pt x="256872" y="161143"/>
                    <a:pt x="264530" y="157314"/>
                    <a:pt x="268359" y="157314"/>
                  </a:cubicBezTo>
                  <a:lnTo>
                    <a:pt x="348771" y="210922"/>
                  </a:lnTo>
                  <a:cubicBezTo>
                    <a:pt x="348771" y="214751"/>
                    <a:pt x="348771" y="214751"/>
                    <a:pt x="348771" y="218580"/>
                  </a:cubicBezTo>
                  <a:cubicBezTo>
                    <a:pt x="348771" y="230068"/>
                    <a:pt x="360258" y="241555"/>
                    <a:pt x="371746" y="241555"/>
                  </a:cubicBezTo>
                  <a:cubicBezTo>
                    <a:pt x="383234" y="241555"/>
                    <a:pt x="394721" y="230068"/>
                    <a:pt x="394721" y="218580"/>
                  </a:cubicBezTo>
                  <a:cubicBezTo>
                    <a:pt x="394721" y="207093"/>
                    <a:pt x="383234" y="195605"/>
                    <a:pt x="371746" y="195605"/>
                  </a:cubicBezTo>
                </a:path>
              </a:pathLst>
            </a:custGeom>
            <a:solidFill>
              <a:srgbClr val="09538F"/>
            </a:solidFill>
            <a:ln w="38206"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773060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type="obj">
  <p:cSld name="Content Slide with Title">
    <p:spTree>
      <p:nvGrpSpPr>
        <p:cNvPr id="1" name=""/>
        <p:cNvGrpSpPr/>
        <p:nvPr/>
      </p:nvGrpSpPr>
      <p:grpSpPr>
        <a:xfrm>
          <a:off x="0" y="0"/>
          <a:ext cx="0" cy="0"/>
          <a:chOff x="0" y="0"/>
          <a:chExt cx="0" cy="0"/>
        </a:xfrm>
      </p:grpSpPr>
      <p:sp>
        <p:nvSpPr>
          <p:cNvPr id="2" name="Title 1"/>
          <p:cNvSpPr>
            <a:spLocks noGrp="1"/>
          </p:cNvSpPr>
          <p:nvPr>
            <p:ph type="title"/>
          </p:nvPr>
        </p:nvSpPr>
        <p:spPr>
          <a:xfrm>
            <a:off x="376881" y="249795"/>
            <a:ext cx="10515600" cy="1325563"/>
          </a:xfrm>
        </p:spPr>
        <p:txBody>
          <a:bodyPr>
            <a:normAutofit/>
          </a:bodyPr>
          <a:lstStyle>
            <a:lvl1pPr>
              <a:defRPr sz="5400"/>
            </a:lvl1pPr>
          </a:lstStyle>
          <a:p>
            <a:r>
              <a:rPr lang="en-US"/>
              <a:t>Click to edit Master title style</a:t>
            </a:r>
          </a:p>
        </p:txBody>
      </p:sp>
      <p:sp>
        <p:nvSpPr>
          <p:cNvPr id="3" name="Content Placeholder 2"/>
          <p:cNvSpPr>
            <a:spLocks noGrp="1"/>
          </p:cNvSpPr>
          <p:nvPr>
            <p:ph idx="1"/>
          </p:nvPr>
        </p:nvSpPr>
        <p:spPr>
          <a:xfrm>
            <a:off x="376881" y="1710295"/>
            <a:ext cx="10515600" cy="4351338"/>
          </a:xfr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lvl1pPr>
              <a:defRPr>
                <a:latin typeface="Segoe UI" panose="020B0502040204020203" pitchFamily="34" charset="0"/>
                <a:cs typeface="Segoe UI" panose="020B0502040204020203" pitchFamily="34" charset="0"/>
              </a:defRPr>
            </a:lvl1pPr>
          </a:lstStyle>
          <a:p>
            <a:endParaRPr lang="en-US"/>
          </a:p>
        </p:txBody>
      </p:sp>
      <p:sp>
        <p:nvSpPr>
          <p:cNvPr id="6" name="Slide Number Placeholder 5"/>
          <p:cNvSpPr>
            <a:spLocks noGrp="1"/>
          </p:cNvSpPr>
          <p:nvPr>
            <p:ph type="sldNum" sz="quarter" idx="12"/>
          </p:nvPr>
        </p:nvSpPr>
        <p:spPr>
          <a:xfrm>
            <a:off x="11650361" y="6430491"/>
            <a:ext cx="461319" cy="365125"/>
          </a:xfrm>
        </p:spPr>
        <p:txBody>
          <a:bodyPr/>
          <a:lstStyle>
            <a:lvl1pPr>
              <a:defRPr>
                <a:latin typeface="Segoe UI" panose="020B0502040204020203" pitchFamily="34" charset="0"/>
                <a:cs typeface="Segoe UI" panose="020B0502040204020203" pitchFamily="34" charset="0"/>
              </a:defRPr>
            </a:lvl1pPr>
          </a:lstStyle>
          <a:p>
            <a:fld id="{066A2566-BF17-4568-96F5-227DF6133B55}" type="slidenum">
              <a:rPr lang="en-US" smtClean="0"/>
              <a:pPr/>
              <a:t>‹#›</a:t>
            </a:fld>
            <a:endParaRPr lang="en-US"/>
          </a:p>
        </p:txBody>
      </p:sp>
      <p:sp>
        <p:nvSpPr>
          <p:cNvPr id="9" name="MSIPCM14a64b898e42b736a360ea21" descr="{&quot;HashCode&quot;:-1634785317,&quot;Placement&quot;:&quot;Footer&quot;,&quot;Top&quot;:530.093,&quot;Left&quot;:0.0,&quot;SlideWidth&quot;:979,&quot;SlideHeight&quot;:550}">
            <a:extLst>
              <a:ext uri="{FF2B5EF4-FFF2-40B4-BE49-F238E27FC236}">
                <a16:creationId xmlns:a16="http://schemas.microsoft.com/office/drawing/2014/main" id="{99058D42-882B-493C-A843-23BDBB50A86F}"/>
              </a:ext>
            </a:extLst>
          </p:cNvPr>
          <p:cNvSpPr txBox="1"/>
          <p:nvPr/>
        </p:nvSpPr>
        <p:spPr>
          <a:xfrm>
            <a:off x="595908" y="6608324"/>
            <a:ext cx="1243013" cy="153888"/>
          </a:xfrm>
          <a:prstGeom prst="rect">
            <a:avLst/>
          </a:prstGeom>
          <a:noFill/>
        </p:spPr>
        <p:txBody>
          <a:bodyPr vert="horz" wrap="square" lIns="0" tIns="0" rIns="0" bIns="0" rtlCol="0" anchor="ctr" anchorCtr="1">
            <a:noAutofit/>
          </a:bodyPr>
          <a:lstStyle/>
          <a:p>
            <a:pPr algn="l">
              <a:spcBef>
                <a:spcPts val="0"/>
              </a:spcBef>
              <a:spcAft>
                <a:spcPts val="0"/>
              </a:spcAft>
            </a:pPr>
            <a:r>
              <a:rPr lang="nl-NL" sz="1000">
                <a:solidFill>
                  <a:schemeClr val="accent6"/>
                </a:solidFill>
                <a:latin typeface="Calibri" panose="020F0502020204030204" pitchFamily="34" charset="0"/>
              </a:rPr>
              <a:t>Microsoft Confidential</a:t>
            </a:r>
          </a:p>
        </p:txBody>
      </p:sp>
    </p:spTree>
    <p:extLst>
      <p:ext uri="{BB962C8B-B14F-4D97-AF65-F5344CB8AC3E}">
        <p14:creationId xmlns:p14="http://schemas.microsoft.com/office/powerpoint/2010/main" val="12058613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46571157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26965869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2465479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07">
          <p15:clr>
            <a:srgbClr val="5ACBF0"/>
          </p15:clr>
        </p15:guide>
        <p15:guide id="3" orient="horz" pos="1874">
          <p15:clr>
            <a:srgbClr val="5ACBF0"/>
          </p15:clr>
        </p15:guide>
        <p15:guide id="4" orient="horz" pos="245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Slide 1 ">
    <p:bg>
      <p:bgRef idx="1001">
        <a:schemeClr val="bg1"/>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2030639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pic>
        <p:nvPicPr>
          <p:cNvPr id="7" name="Picture 6">
            <a:extLst>
              <a:ext uri="{FF2B5EF4-FFF2-40B4-BE49-F238E27FC236}">
                <a16:creationId xmlns:a16="http://schemas.microsoft.com/office/drawing/2014/main" id="{3DE7FD18-5C7F-4413-AE30-56CD270C18A7}"/>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8" name="Rectangle 7">
            <a:extLst>
              <a:ext uri="{FF2B5EF4-FFF2-40B4-BE49-F238E27FC236}">
                <a16:creationId xmlns:a16="http://schemas.microsoft.com/office/drawing/2014/main" id="{AC831A08-9AF5-49C0-9324-B2676844C5F6}"/>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a:extLst>
              <a:ext uri="{FF2B5EF4-FFF2-40B4-BE49-F238E27FC236}">
                <a16:creationId xmlns:a16="http://schemas.microsoft.com/office/drawing/2014/main" id="{0458DEA5-776D-46C7-BDF5-8373A425B2AC}"/>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1380460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Slide 3">
    <p:bg>
      <p:bgRef idx="1001">
        <a:schemeClr val="bg1"/>
      </p:bgRef>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13CDEEC8-BFE4-4E34-8902-D67BBAF7909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9570" y="0"/>
            <a:ext cx="12199781" cy="6858000"/>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p:nvSpPr>
        <p:spPr bwMode="auto">
          <a:xfrm>
            <a:off x="-29570" y="0"/>
            <a:ext cx="7590041" cy="6858000"/>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a:t>Speaker name or subtitle text</a:t>
            </a:r>
          </a:p>
        </p:txBody>
      </p:sp>
      <p:pic>
        <p:nvPicPr>
          <p:cNvPr id="4" name="Picture 3">
            <a:extLst>
              <a:ext uri="{FF2B5EF4-FFF2-40B4-BE49-F238E27FC236}">
                <a16:creationId xmlns:a16="http://schemas.microsoft.com/office/drawing/2014/main" id="{3818D161-E057-4198-A2E8-D2C4BDF05499}"/>
              </a:ext>
            </a:extLst>
          </p:cNvPr>
          <p:cNvPicPr>
            <a:picLocks noChangeAspect="1"/>
          </p:cNvPicPr>
          <p:nvPr/>
        </p:nvPicPr>
        <p:blipFill>
          <a:blip r:embed="rId4"/>
          <a:stretch>
            <a:fillRect/>
          </a:stretch>
        </p:blipFill>
        <p:spPr>
          <a:xfrm>
            <a:off x="536021" y="557853"/>
            <a:ext cx="4215342" cy="342596"/>
          </a:xfrm>
          <a:prstGeom prst="rect">
            <a:avLst/>
          </a:prstGeom>
        </p:spPr>
      </p:pic>
    </p:spTree>
    <p:custDataLst>
      <p:tags r:id="rId1"/>
    </p:custDataLst>
    <p:extLst>
      <p:ext uri="{BB962C8B-B14F-4D97-AF65-F5344CB8AC3E}">
        <p14:creationId xmlns:p14="http://schemas.microsoft.com/office/powerpoint/2010/main" val="6089329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Slide 4">
    <p:bg>
      <p:bgRef idx="1001">
        <a:schemeClr val="bg1"/>
      </p:bgRef>
    </p:bg>
    <p:spTree>
      <p:nvGrpSpPr>
        <p:cNvPr id="1" name=""/>
        <p:cNvGrpSpPr/>
        <p:nvPr/>
      </p:nvGrpSpPr>
      <p:grpSpPr>
        <a:xfrm>
          <a:off x="0" y="0"/>
          <a:ext cx="0" cy="0"/>
          <a:chOff x="0" y="0"/>
          <a:chExt cx="0" cy="0"/>
        </a:xfrm>
      </p:grpSpPr>
      <p:pic>
        <p:nvPicPr>
          <p:cNvPr id="13" name="Picture 12" descr="A picture containing wall, sky&#10;&#10;Description automatically generated">
            <a:extLst>
              <a:ext uri="{FF2B5EF4-FFF2-40B4-BE49-F238E27FC236}">
                <a16:creationId xmlns:a16="http://schemas.microsoft.com/office/drawing/2014/main" id="{727A6542-FA47-4C99-9B0D-5D0D03140F19}"/>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1"/>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p:nvSpPr>
        <p:spPr bwMode="auto">
          <a:xfrm>
            <a:off x="0" y="0"/>
            <a:ext cx="7590041" cy="6857999"/>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a:t>Speaker name or subtitle text</a:t>
            </a:r>
          </a:p>
        </p:txBody>
      </p:sp>
      <p:pic>
        <p:nvPicPr>
          <p:cNvPr id="8" name="Picture 7">
            <a:extLst>
              <a:ext uri="{FF2B5EF4-FFF2-40B4-BE49-F238E27FC236}">
                <a16:creationId xmlns:a16="http://schemas.microsoft.com/office/drawing/2014/main" id="{E833CBE1-E4C9-4925-BB63-7CE5BB0EEA52}"/>
              </a:ext>
            </a:extLst>
          </p:cNvPr>
          <p:cNvPicPr>
            <a:picLocks noChangeAspect="1"/>
          </p:cNvPicPr>
          <p:nvPr/>
        </p:nvPicPr>
        <p:blipFill>
          <a:blip r:embed="rId4"/>
          <a:stretch>
            <a:fillRect/>
          </a:stretch>
        </p:blipFill>
        <p:spPr>
          <a:xfrm>
            <a:off x="534293" y="557851"/>
            <a:ext cx="4196636" cy="341075"/>
          </a:xfrm>
          <a:prstGeom prst="rect">
            <a:avLst/>
          </a:prstGeom>
        </p:spPr>
      </p:pic>
    </p:spTree>
    <p:custDataLst>
      <p:tags r:id="rId1"/>
    </p:custDataLst>
    <p:extLst>
      <p:ext uri="{BB962C8B-B14F-4D97-AF65-F5344CB8AC3E}">
        <p14:creationId xmlns:p14="http://schemas.microsoft.com/office/powerpoint/2010/main" val="4186276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Slide: Dark">
    <p:bg>
      <p:bgPr>
        <a:solidFill>
          <a:schemeClr val="tx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2" name="Picture 1">
            <a:extLst>
              <a:ext uri="{FF2B5EF4-FFF2-40B4-BE49-F238E27FC236}">
                <a16:creationId xmlns:a16="http://schemas.microsoft.com/office/drawing/2014/main" id="{F2BAA601-8DBD-43B2-9159-8439E78EF6B9}"/>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5251686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Slide: Light">
    <p:bg>
      <p:bgPr>
        <a:solidFill>
          <a:schemeClr val="bg1">
            <a:lumMod val="95000"/>
          </a:schemeClr>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9048682F-F1F2-470A-A3DC-CC09D31EC7F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26482318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itle Slide - Square Photo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a:t>
            </a:r>
          </a:p>
        </p:txBody>
      </p:sp>
      <p:pic>
        <p:nvPicPr>
          <p:cNvPr id="27" name="Picture 26">
            <a:extLst>
              <a:ext uri="{FF2B5EF4-FFF2-40B4-BE49-F238E27FC236}">
                <a16:creationId xmlns:a16="http://schemas.microsoft.com/office/drawing/2014/main" id="{E84D8BDE-8B37-4EEA-984D-98A35C36EE9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4" name="Picture 3">
            <a:extLst>
              <a:ext uri="{FF2B5EF4-FFF2-40B4-BE49-F238E27FC236}">
                <a16:creationId xmlns:a16="http://schemas.microsoft.com/office/drawing/2014/main" id="{40B9B169-E29E-4C92-916F-A28EA737646E}"/>
              </a:ext>
            </a:extLst>
          </p:cNvPr>
          <p:cNvPicPr>
            <a:picLocks noChangeAspect="1"/>
          </p:cNvPicPr>
          <p:nvPr/>
        </p:nvPicPr>
        <p:blipFill rotWithShape="1">
          <a:blip r:embed="rId4"/>
          <a:srcRect l="25172" t="385" r="22607" b="385"/>
          <a:stretch/>
        </p:blipFill>
        <p:spPr>
          <a:xfrm flipH="1">
            <a:off x="5229139" y="0"/>
            <a:ext cx="6970638" cy="6857999"/>
          </a:xfrm>
          <a:prstGeom prst="rect">
            <a:avLst/>
          </a:prstGeom>
          <a:noFill/>
        </p:spPr>
      </p:pic>
    </p:spTree>
    <p:custDataLst>
      <p:tags r:id="rId1"/>
    </p:custDataLst>
    <p:extLst>
      <p:ext uri="{BB962C8B-B14F-4D97-AF65-F5344CB8AC3E}">
        <p14:creationId xmlns:p14="http://schemas.microsoft.com/office/powerpoint/2010/main" val="19462280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le Slid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16" name="Picture 15" descr="A person sitting at a table using a computer&#10;&#10;Description automatically generated">
            <a:extLst>
              <a:ext uri="{FF2B5EF4-FFF2-40B4-BE49-F238E27FC236}">
                <a16:creationId xmlns:a16="http://schemas.microsoft.com/office/drawing/2014/main" id="{C18A40F7-366E-4159-91E1-4993F794941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229145" y="0"/>
            <a:ext cx="6962855" cy="6858000"/>
          </a:xfrm>
          <a:prstGeom prst="rect">
            <a:avLst/>
          </a:prstGeom>
        </p:spPr>
      </p:pic>
      <p:pic>
        <p:nvPicPr>
          <p:cNvPr id="19" name="Picture 18">
            <a:extLst>
              <a:ext uri="{FF2B5EF4-FFF2-40B4-BE49-F238E27FC236}">
                <a16:creationId xmlns:a16="http://schemas.microsoft.com/office/drawing/2014/main" id="{AD2ACA0A-F32A-4532-9FBD-221FA7CE291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3" name="Picture 2">
            <a:extLst>
              <a:ext uri="{FF2B5EF4-FFF2-40B4-BE49-F238E27FC236}">
                <a16:creationId xmlns:a16="http://schemas.microsoft.com/office/drawing/2014/main" id="{050F8003-7EBB-4FA1-9F38-725C30889F71}"/>
              </a:ext>
            </a:extLst>
          </p:cNvPr>
          <p:cNvPicPr>
            <a:picLocks noChangeAspect="1"/>
          </p:cNvPicPr>
          <p:nvPr/>
        </p:nvPicPr>
        <p:blipFill rotWithShape="1">
          <a:blip r:embed="rId5"/>
          <a:srcRect l="25286" t="4539" r="17526" b="15358"/>
          <a:stretch/>
        </p:blipFill>
        <p:spPr>
          <a:xfrm>
            <a:off x="5219620" y="-16403"/>
            <a:ext cx="6972379" cy="6874403"/>
          </a:xfrm>
          <a:prstGeom prst="rect">
            <a:avLst/>
          </a:prstGeom>
        </p:spPr>
      </p:pic>
    </p:spTree>
    <p:custDataLst>
      <p:tags r:id="rId1"/>
    </p:custDataLst>
    <p:extLst>
      <p:ext uri="{BB962C8B-B14F-4D97-AF65-F5344CB8AC3E}">
        <p14:creationId xmlns:p14="http://schemas.microsoft.com/office/powerpoint/2010/main" val="20198209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atin typeface="+mj-lt"/>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100463556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lvl1pPr>
              <a:defRPr>
                <a:latin typeface="+mj-lt"/>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404659696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Slide 2">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3131638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1111874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9032681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113953298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7008243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179736"/>
            <a:ext cx="5508419" cy="485848"/>
          </a:xfrm>
        </p:spPr>
        <p:txBody>
          <a:bodyPr tIns="64008"/>
          <a:lstStyle>
            <a:lvl1pPr>
              <a:defRPr sz="2745" spc="0">
                <a:solidFill>
                  <a:schemeClr val="tx2"/>
                </a:solidFill>
                <a:latin typeface="+mj-lt"/>
                <a:cs typeface="Segoe UI" panose="020B0502040204020203" pitchFamily="34" charset="0"/>
              </a:defRPr>
            </a:lvl1pPr>
          </a:lstStyle>
          <a:p>
            <a:r>
              <a:rPr lang="en-US"/>
              <a:t>Click to edit Master title style</a:t>
            </a:r>
          </a:p>
        </p:txBody>
      </p:sp>
    </p:spTree>
    <p:custDataLst>
      <p:tags r:id="rId1"/>
    </p:custDataLst>
    <p:extLst>
      <p:ext uri="{BB962C8B-B14F-4D97-AF65-F5344CB8AC3E}">
        <p14:creationId xmlns:p14="http://schemas.microsoft.com/office/powerpoint/2010/main" val="101054566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1961">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7443675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89164773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77480366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23461100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5307046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6111008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39870177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25446611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Section Title: Dark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accent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37010529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877895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Section Title: Light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1063861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Section Title: Light 2">
    <p:bg>
      <p:bgRef idx="1001">
        <a:schemeClr val="bg1"/>
      </p:bgRef>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666291E-6B74-4E99-A780-376C2257BA8B}"/>
              </a:ext>
            </a:extLst>
          </p:cNvPr>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3655817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105291690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69631641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2"/>
                </a:solidFill>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232376897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hank you slid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891154-14BE-460A-9BE6-DDFB35DDDD37}"/>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4" name="Rectangle 3">
            <a:extLst>
              <a:ext uri="{FF2B5EF4-FFF2-40B4-BE49-F238E27FC236}">
                <a16:creationId xmlns:a16="http://schemas.microsoft.com/office/drawing/2014/main" id="{1EF5C77D-5042-4EDE-A433-2778904B3494}"/>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85000"/>
                  </a:schemeClr>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650F9EC5-2A92-41F9-A121-0864C60483BB}"/>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9769472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69332"/>
          </a:xfrm>
          <a:noFill/>
        </p:spPr>
        <p:txBody>
          <a:bodyPr wrap="square" lIns="0" tIns="0" rIns="0" bIns="0">
            <a:spAutoFit/>
          </a:bodyPr>
          <a:lstStyle>
            <a:lvl1pPr marL="0" indent="0">
              <a:spcBef>
                <a:spcPts val="0"/>
              </a:spcBef>
              <a:buNone/>
              <a:defRPr sz="24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750531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1_Thank you slide">
    <p:bg>
      <p:bgRef idx="1001">
        <a:schemeClr val="bg2"/>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F655746-0C3B-471F-A078-7ABA6DFB596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a:extLst>
              <a:ext uri="{FF2B5EF4-FFF2-40B4-BE49-F238E27FC236}">
                <a16:creationId xmlns:a16="http://schemas.microsoft.com/office/drawing/2014/main" id="{9C53D068-1EFE-4D02-84E8-90FD7FBD3FAB}"/>
              </a:ext>
            </a:extLst>
          </p:cNvPr>
          <p:cNvSpPr/>
          <p:nvPr/>
        </p:nvSpPr>
        <p:spPr bwMode="auto">
          <a:xfrm>
            <a:off x="1" y="0"/>
            <a:ext cx="9009380" cy="6857999"/>
          </a:xfrm>
          <a:prstGeom prst="rect">
            <a:avLst/>
          </a:prstGeom>
          <a:gradFill flip="none" rotWithShape="1">
            <a:gsLst>
              <a:gs pos="0">
                <a:schemeClr val="bg1">
                  <a:alpha val="0"/>
                </a:schemeClr>
              </a:gs>
              <a:gs pos="100000">
                <a:schemeClr val="bg1">
                  <a:alpha val="92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9" name="Picture 8">
            <a:extLst>
              <a:ext uri="{FF2B5EF4-FFF2-40B4-BE49-F238E27FC236}">
                <a16:creationId xmlns:a16="http://schemas.microsoft.com/office/drawing/2014/main" id="{C2D1B6C6-8D40-495F-A7D4-74B5B4E512E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3028627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tx2"/>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65000"/>
                  </a:schemeClr>
                </a:solidFill>
                <a:cs typeface="Segoe UI" pitchFamily="34" charset="0"/>
              </a:rPr>
              <a:t>© Copyright Microsoft Corporation. All rights reserved. </a:t>
            </a:r>
          </a:p>
        </p:txBody>
      </p:sp>
      <p:pic>
        <p:nvPicPr>
          <p:cNvPr id="3" name="Picture 2">
            <a:extLst>
              <a:ext uri="{FF2B5EF4-FFF2-40B4-BE49-F238E27FC236}">
                <a16:creationId xmlns:a16="http://schemas.microsoft.com/office/drawing/2014/main" id="{C042D301-16C4-4565-8EF4-58070018D32A}"/>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8362887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1_Closing logo slide">
    <p:bg>
      <p:bgPr>
        <a:solidFill>
          <a:schemeClr val="bg1">
            <a:lumMod val="95000"/>
          </a:schemeClr>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CC8BA942-27B6-4AF2-BD7A-E0D59837700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9982159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chemeClr val="bg2"/>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accent2"/>
                </a:solidFill>
                <a:latin typeface="+mj-lt"/>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j-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chemeClr val="accent2"/>
          </a:solidFill>
        </p:spPr>
        <p:txBody>
          <a:bodyPr wrap="square" lIns="155457" tIns="77729" rIns="155457" bIns="45720" anchor="b" anchorCtr="0">
            <a:noAutofit/>
          </a:bodyPr>
          <a:lstStyle>
            <a:lvl1pPr algn="r">
              <a:buFont typeface="Arial" pitchFamily="34" charset="0"/>
              <a:buNone/>
              <a:defRPr sz="3700" spc="-51" baseline="0">
                <a:solidFill>
                  <a:schemeClr val="bg2"/>
                </a:solidFill>
                <a:effectLst/>
                <a:latin typeface="+mj-lt"/>
                <a:ea typeface="Segoe UI" pitchFamily="34" charset="0"/>
                <a:cs typeface="Segoe UI" pitchFamily="34" charset="0"/>
              </a:defRPr>
            </a:lvl1pPr>
          </a:lstStyle>
          <a:p>
            <a:pPr lvl="0"/>
            <a:r>
              <a:rPr lang="en-US"/>
              <a:t>Next:</a:t>
            </a:r>
          </a:p>
        </p:txBody>
      </p:sp>
    </p:spTree>
    <p:custDataLst>
      <p:tags r:id="rId1"/>
    </p:custDataLst>
    <p:extLst>
      <p:ext uri="{BB962C8B-B14F-4D97-AF65-F5344CB8AC3E}">
        <p14:creationId xmlns:p14="http://schemas.microsoft.com/office/powerpoint/2010/main" val="10575242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Icon librar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63546" y="425183"/>
            <a:ext cx="5288906" cy="120674"/>
          </a:xfrm>
        </p:spPr>
        <p:txBody>
          <a:bodyPr wrap="square" lIns="0" tIns="0" rIns="0" bIns="0" anchor="ctr">
            <a:spAutoFit/>
          </a:bodyPr>
          <a:lstStyle>
            <a:lvl1pPr>
              <a:defRPr sz="784" spc="0">
                <a:gradFill>
                  <a:gsLst>
                    <a:gs pos="0">
                      <a:schemeClr val="tx1">
                        <a:lumMod val="60000"/>
                        <a:lumOff val="40000"/>
                      </a:schemeClr>
                    </a:gs>
                    <a:gs pos="100000">
                      <a:schemeClr val="tx1">
                        <a:lumMod val="60000"/>
                        <a:lumOff val="40000"/>
                      </a:schemeClr>
                    </a:gs>
                  </a:gsLst>
                  <a:lin ang="5400000" scaled="0"/>
                </a:gradFill>
                <a:latin typeface="Segoe UI Semibold" panose="020B0702040204020203" pitchFamily="34" charset="0"/>
                <a:cs typeface="Segoe UI Semibold" panose="020B0702040204020203" pitchFamily="34" charset="0"/>
              </a:defRPr>
            </a:lvl1pPr>
          </a:lstStyle>
          <a:p>
            <a:r>
              <a:rPr lang="en-US"/>
              <a:t>Section title</a:t>
            </a:r>
          </a:p>
        </p:txBody>
      </p:sp>
      <p:sp>
        <p:nvSpPr>
          <p:cNvPr id="3" name="TextBox 2"/>
          <p:cNvSpPr txBox="1"/>
          <p:nvPr/>
        </p:nvSpPr>
        <p:spPr>
          <a:xfrm>
            <a:off x="445198" y="431210"/>
            <a:ext cx="2065142" cy="108619"/>
          </a:xfrm>
          <a:prstGeom prst="rect">
            <a:avLst/>
          </a:prstGeom>
        </p:spPr>
        <p:txBody>
          <a:bodyPr vert="horz" wrap="square" lIns="0" tIns="0" rIns="0" bIns="0" rtlCol="0" anchor="ctr">
            <a:spAutoFit/>
          </a:bodyPr>
          <a:lstStyle>
            <a:lvl1pPr algn="l" defTabSz="932742" eaLnBrk="1" latinLnBrk="0" hangingPunct="1">
              <a:lnSpc>
                <a:spcPct val="90000"/>
              </a:lnSpc>
              <a:spcBef>
                <a:spcPct val="0"/>
              </a:spcBef>
              <a:buNone/>
              <a:defRPr lang="en-US" sz="1000" b="0" cap="none" spc="0" baseline="0" dirty="0" smtClean="0">
                <a:ln w="3175">
                  <a:noFill/>
                </a:ln>
                <a:gradFill>
                  <a:gsLst>
                    <a:gs pos="0">
                      <a:schemeClr val="tx1">
                        <a:lumMod val="60000"/>
                        <a:lumOff val="40000"/>
                      </a:schemeClr>
                    </a:gs>
                    <a:gs pos="100000">
                      <a:schemeClr val="tx1">
                        <a:lumMod val="60000"/>
                        <a:lumOff val="40000"/>
                      </a:schemeClr>
                    </a:gs>
                  </a:gsLst>
                  <a:lin ang="5400000" scaled="0"/>
                </a:gradFill>
                <a:effectLst/>
                <a:cs typeface="Segoe UI" pitchFamily="34" charset="0"/>
              </a:defRPr>
            </a:lvl1pPr>
          </a:lstStyle>
          <a:p>
            <a:pPr lvl="0"/>
            <a:r>
              <a:rPr lang="en-US" sz="784">
                <a:latin typeface="Segoe UI Semibold" panose="020B0702040204020203" pitchFamily="34" charset="0"/>
                <a:cs typeface="Segoe UI Semibold" panose="020B0702040204020203" pitchFamily="34" charset="0"/>
              </a:rPr>
              <a:t>Monoline icons   </a:t>
            </a:r>
            <a:r>
              <a:rPr lang="en-US" sz="784" b="0" kern="1200" cap="none" spc="0" baseline="0">
                <a:ln w="3175">
                  <a:noFill/>
                </a:ln>
                <a:gradFill>
                  <a:gsLst>
                    <a:gs pos="0">
                      <a:schemeClr val="tx1">
                        <a:lumMod val="60000"/>
                        <a:lumOff val="40000"/>
                      </a:schemeClr>
                    </a:gs>
                    <a:gs pos="100000">
                      <a:schemeClr val="tx1">
                        <a:lumMod val="60000"/>
                        <a:lumOff val="40000"/>
                      </a:schemeClr>
                    </a:gs>
                  </a:gsLst>
                  <a:lin ang="5400000" scaled="0"/>
                </a:gradFill>
                <a:effectLst/>
                <a:latin typeface="+mn-lt"/>
                <a:ea typeface="+mn-ea"/>
                <a:cs typeface="Segoe UI Semibold" panose="020B0702040204020203" pitchFamily="34" charset="0"/>
              </a:rPr>
              <a:t>/   PowerPoint</a:t>
            </a:r>
            <a:endParaRPr lang="en-US" sz="784">
              <a:latin typeface="+mn-lt"/>
              <a:cs typeface="Segoe UI Semibold" panose="020B0702040204020203" pitchFamily="34" charset="0"/>
            </a:endParaRPr>
          </a:p>
        </p:txBody>
      </p:sp>
      <p:grpSp>
        <p:nvGrpSpPr>
          <p:cNvPr id="4" name="Group 3"/>
          <p:cNvGrpSpPr>
            <a:grpSpLocks noChangeAspect="1"/>
          </p:cNvGrpSpPr>
          <p:nvPr/>
        </p:nvGrpSpPr>
        <p:grpSpPr>
          <a:xfrm>
            <a:off x="11023168" y="412549"/>
            <a:ext cx="719065" cy="153377"/>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grpSp>
    </p:spTree>
    <p:custDataLst>
      <p:tags r:id="rId1"/>
    </p:custDataLst>
    <p:extLst>
      <p:ext uri="{BB962C8B-B14F-4D97-AF65-F5344CB8AC3E}">
        <p14:creationId xmlns:p14="http://schemas.microsoft.com/office/powerpoint/2010/main" val="3476170920"/>
      </p:ext>
    </p:extLst>
  </p:cSld>
  <p:clrMapOvr>
    <a:masterClrMapping/>
  </p:clrMapOvr>
  <p:transition>
    <p:fade/>
  </p:transition>
  <p:extLst>
    <p:ext uri="{DCECCB84-F9BA-43D5-87BE-67443E8EF086}">
      <p15:sldGuideLst xmlns:p15="http://schemas.microsoft.com/office/powerpoint/2012/main"/>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0069C-8DCB-4C42-86E3-57E0651CFF2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C0695EB-EE53-4C33-B012-1586FBF489F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CE854D7-17DC-43B7-BB79-068000C16560}"/>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316D0EB0-3F0A-491D-85F7-02FCBA28229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5A3239-D1BC-4227-9ADE-487C02DB44B9}"/>
              </a:ext>
            </a:extLst>
          </p:cNvPr>
          <p:cNvSpPr>
            <a:spLocks noGrp="1"/>
          </p:cNvSpPr>
          <p:nvPr>
            <p:ph type="sldNum" sz="quarter" idx="12"/>
          </p:nvPr>
        </p:nvSpPr>
        <p:spPr/>
        <p:txBody>
          <a:bodyPr/>
          <a:lstStyle/>
          <a:p>
            <a:fld id="{C6018CF8-4E0A-4ED3-88DE-7EF7497EA5CF}" type="slidenum">
              <a:rPr lang="en-US" smtClean="0"/>
              <a:t>‹#›</a:t>
            </a:fld>
            <a:endParaRPr lang="en-US"/>
          </a:p>
        </p:txBody>
      </p:sp>
    </p:spTree>
    <p:extLst>
      <p:ext uri="{BB962C8B-B14F-4D97-AF65-F5344CB8AC3E}">
        <p14:creationId xmlns:p14="http://schemas.microsoft.com/office/powerpoint/2010/main" val="53360206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4"/>
            <a:ext cx="11339774" cy="947824"/>
          </a:xfrm>
        </p:spPr>
        <p:txBody>
          <a:bodyPr wrap="square" lIns="0" tIns="0" rIns="0" bIns="0">
            <a:spAutoFit/>
          </a:bodyPr>
          <a:lstStyle>
            <a:lvl1pPr marL="0" marR="0" indent="0" algn="l" defTabSz="914016"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indent="0">
              <a:lnSpc>
                <a:spcPct val="110000"/>
              </a:lnSpc>
              <a:spcBef>
                <a:spcPts val="0"/>
              </a:spcBef>
              <a:spcAft>
                <a:spcPts val="600"/>
              </a:spcAft>
              <a:buNone/>
              <a:defRPr sz="1600">
                <a:solidFill>
                  <a:srgbClr val="000000"/>
                </a:solidFill>
              </a:defRPr>
            </a:lvl2pPr>
            <a:lvl3pPr marL="0" indent="0">
              <a:lnSpc>
                <a:spcPct val="110000"/>
              </a:lnSpc>
              <a:spcBef>
                <a:spcPts val="0"/>
              </a:spcBef>
              <a:spcAft>
                <a:spcPts val="600"/>
              </a:spcAft>
              <a:buNone/>
              <a:defRPr sz="1400">
                <a:solidFill>
                  <a:srgbClr val="000000"/>
                </a:solidFill>
                <a:latin typeface="+mn-lt"/>
              </a:defRPr>
            </a:lvl3pPr>
            <a:lvl4pPr marL="672032" indent="0">
              <a:spcBef>
                <a:spcPts val="0"/>
              </a:spcBef>
              <a:spcAft>
                <a:spcPts val="1272"/>
              </a:spcAft>
              <a:buNone/>
              <a:defRPr sz="1961"/>
            </a:lvl4pPr>
            <a:lvl5pPr marL="896042" indent="0">
              <a:buNone/>
              <a:defRPr/>
            </a:lvl5pPr>
          </a:lstStyle>
          <a:p>
            <a:pPr lvl="0"/>
            <a:r>
              <a:rPr lang="en-US"/>
              <a:t>First level Segoe UI </a:t>
            </a:r>
            <a:r>
              <a:rPr lang="en-US" err="1"/>
              <a:t>Semibold</a:t>
            </a:r>
            <a:r>
              <a:rPr lang="en-US"/>
              <a:t> 18pt</a:t>
            </a:r>
          </a:p>
          <a:p>
            <a:pPr lvl="1"/>
            <a:r>
              <a:rPr lang="en-US"/>
              <a:t>Second level Segoe UI 16pt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5"/>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34pt</a:t>
            </a:r>
          </a:p>
        </p:txBody>
      </p:sp>
    </p:spTree>
    <p:extLst>
      <p:ext uri="{BB962C8B-B14F-4D97-AF65-F5344CB8AC3E}">
        <p14:creationId xmlns:p14="http://schemas.microsoft.com/office/powerpoint/2010/main" val="1393472094"/>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2"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p:nvPr>
        </p:nvSpPr>
        <p:spPr>
          <a:xfrm>
            <a:off x="426427" y="222583"/>
            <a:ext cx="5555966" cy="758022"/>
          </a:xfrm>
          <a:prstGeom prst="rect">
            <a:avLst/>
          </a:prstGeom>
        </p:spPr>
        <p:txBody>
          <a:bodyPr vert="horz" wrap="square" lIns="0" tIns="164592" rIns="0" bIns="0" rtlCol="0" anchor="t">
            <a:noAutofit/>
          </a:bodyPr>
          <a:lstStyle>
            <a:lvl1pPr>
              <a:defRPr sz="3400"/>
            </a:lvl1pPr>
          </a:lstStyle>
          <a:p>
            <a:endParaRPr lang="en-US"/>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1129915"/>
            <a:ext cx="5555965" cy="2573509"/>
          </a:xfrm>
        </p:spPr>
        <p:txBody>
          <a:bodyPr wrap="square" lIns="0" tIns="0" rIns="0" bIns="0">
            <a:noAutofit/>
          </a:bodyPr>
          <a:lstStyle>
            <a:lvl1pPr marL="0" marR="0" indent="0" algn="l" defTabSz="914016"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a:solidFill>
                  <a:srgbClr val="000000"/>
                </a:solidFill>
                <a:latin typeface="+mn-lt"/>
              </a:defRPr>
            </a:lvl1pPr>
            <a:lvl2pPr marL="224011" marR="0" indent="0" algn="l" defTabSz="914016"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021" indent="0">
              <a:buNone/>
              <a:defRPr/>
            </a:lvl3pPr>
            <a:lvl4pPr marL="672032" indent="0">
              <a:buNone/>
              <a:defRPr/>
            </a:lvl4pPr>
            <a:lvl5pPr marL="896042" indent="0">
              <a:buNone/>
              <a:defRPr/>
            </a:lvl5pPr>
          </a:lstStyle>
          <a:p>
            <a:pPr lvl="0"/>
            <a:r>
              <a:rPr lang="pt-BR"/>
              <a:t>Subhead Segoe UI 24pt</a:t>
            </a:r>
          </a:p>
          <a:p>
            <a:pPr lvl="0"/>
            <a:r>
              <a:rPr lang="pt-BR"/>
              <a:t>Subhead Segoe UI 24pt</a:t>
            </a:r>
          </a:p>
          <a:p>
            <a:pPr lvl="0"/>
            <a:r>
              <a:rPr lang="pt-BR"/>
              <a:t>Subhead Segoe UI 24pt</a:t>
            </a:r>
          </a:p>
        </p:txBody>
      </p:sp>
    </p:spTree>
    <p:extLst>
      <p:ext uri="{BB962C8B-B14F-4D97-AF65-F5344CB8AC3E}">
        <p14:creationId xmlns:p14="http://schemas.microsoft.com/office/powerpoint/2010/main" val="1785678577"/>
      </p:ext>
    </p:extLst>
  </p:cSld>
  <p:clrMapOvr>
    <a:masterClrMapping/>
  </p:clrMapOvr>
  <p:transition>
    <p:fade/>
  </p:transition>
  <p:extLst>
    <p:ext uri="{DCECCB84-F9BA-43D5-87BE-67443E8EF086}">
      <p15:sldGuideLst xmlns:p15="http://schemas.microsoft.com/office/powerpoint/2012/main"/>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sz="3400">
                <a:solidFill>
                  <a:schemeClr val="tx2"/>
                </a:solidFill>
              </a:defRPr>
            </a:lvl1pPr>
          </a:lstStyle>
          <a:p>
            <a:r>
              <a:rPr lang="en-US"/>
              <a:t>Title</a:t>
            </a:r>
          </a:p>
        </p:txBody>
      </p:sp>
    </p:spTree>
    <p:extLst>
      <p:ext uri="{BB962C8B-B14F-4D97-AF65-F5344CB8AC3E}">
        <p14:creationId xmlns:p14="http://schemas.microsoft.com/office/powerpoint/2010/main" val="1388947187"/>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5812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5760517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9169512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1_Title - Square Photo ">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4939815-CDA9-4BD2-AE23-EA448861114A}"/>
              </a:ext>
            </a:extLst>
          </p:cNvPr>
          <p:cNvSpPr/>
          <p:nvPr userDrawn="1"/>
        </p:nvSpPr>
        <p:spPr bwMode="auto">
          <a:xfrm>
            <a:off x="5334002" y="0"/>
            <a:ext cx="68580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14"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4202" y="2025527"/>
            <a:ext cx="4161981" cy="1108121"/>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2000">
                <a:latin typeface="+mn-lt"/>
              </a:defRPr>
            </a:lvl1pPr>
            <a:lvl2pPr marL="228512" indent="0">
              <a:buNone/>
              <a:defRPr/>
            </a:lvl2pPr>
            <a:lvl3pPr marL="457025" indent="0">
              <a:buNone/>
              <a:defRPr/>
            </a:lvl3pPr>
            <a:lvl4pPr marL="661734" indent="0">
              <a:buNone/>
              <a:defRPr/>
            </a:lvl4pPr>
            <a:lvl5pPr marL="855334" indent="0">
              <a:buNone/>
              <a:defRPr/>
            </a:lvl5pPr>
          </a:lstStyle>
          <a:p>
            <a:pPr lvl="0"/>
            <a:r>
              <a:rPr lang="en-US"/>
              <a:t>Edit Master text styles</a:t>
            </a:r>
          </a:p>
        </p:txBody>
      </p:sp>
    </p:spTree>
    <p:extLst>
      <p:ext uri="{BB962C8B-B14F-4D97-AF65-F5344CB8AC3E}">
        <p14:creationId xmlns:p14="http://schemas.microsoft.com/office/powerpoint/2010/main" val="174284506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42753A23-792C-40D7-B7DD-2E442FBADF63}" type="datetimeFigureOut">
              <a:rPr lang="en-US" smtClean="0"/>
              <a:t>6/21/2021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750C89-F0F5-4BE6-BF1F-EC04C8CC680D}" type="slidenum">
              <a:rPr lang="en-US" smtClean="0"/>
              <a:t>‹#›</a:t>
            </a:fld>
            <a:endParaRPr lang="en-US"/>
          </a:p>
        </p:txBody>
      </p:sp>
    </p:spTree>
    <p:extLst>
      <p:ext uri="{BB962C8B-B14F-4D97-AF65-F5344CB8AC3E}">
        <p14:creationId xmlns:p14="http://schemas.microsoft.com/office/powerpoint/2010/main" val="4786380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9247104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729908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ags" Target="../tags/tag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slideLayout" Target="../slideLayouts/slideLayout17.xml"/><Relationship Id="rId18" Type="http://schemas.openxmlformats.org/officeDocument/2006/relationships/slideLayout" Target="../slideLayouts/slideLayout22.xml"/><Relationship Id="rId26" Type="http://schemas.openxmlformats.org/officeDocument/2006/relationships/theme" Target="../theme/theme2.xml"/><Relationship Id="rId3" Type="http://schemas.openxmlformats.org/officeDocument/2006/relationships/slideLayout" Target="../slideLayouts/slideLayout7.xml"/><Relationship Id="rId21" Type="http://schemas.openxmlformats.org/officeDocument/2006/relationships/slideLayout" Target="../slideLayouts/slideLayout25.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17" Type="http://schemas.openxmlformats.org/officeDocument/2006/relationships/slideLayout" Target="../slideLayouts/slideLayout21.xml"/><Relationship Id="rId25" Type="http://schemas.openxmlformats.org/officeDocument/2006/relationships/slideLayout" Target="../slideLayouts/slideLayout29.xml"/><Relationship Id="rId2" Type="http://schemas.openxmlformats.org/officeDocument/2006/relationships/slideLayout" Target="../slideLayouts/slideLayout6.xml"/><Relationship Id="rId16" Type="http://schemas.openxmlformats.org/officeDocument/2006/relationships/slideLayout" Target="../slideLayouts/slideLayout20.xml"/><Relationship Id="rId20" Type="http://schemas.openxmlformats.org/officeDocument/2006/relationships/slideLayout" Target="../slideLayouts/slideLayout24.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24" Type="http://schemas.openxmlformats.org/officeDocument/2006/relationships/slideLayout" Target="../slideLayouts/slideLayout28.xml"/><Relationship Id="rId5" Type="http://schemas.openxmlformats.org/officeDocument/2006/relationships/slideLayout" Target="../slideLayouts/slideLayout9.xml"/><Relationship Id="rId15" Type="http://schemas.openxmlformats.org/officeDocument/2006/relationships/slideLayout" Target="../slideLayouts/slideLayout19.xml"/><Relationship Id="rId23" Type="http://schemas.openxmlformats.org/officeDocument/2006/relationships/slideLayout" Target="../slideLayouts/slideLayout27.xml"/><Relationship Id="rId10" Type="http://schemas.openxmlformats.org/officeDocument/2006/relationships/slideLayout" Target="../slideLayouts/slideLayout14.xml"/><Relationship Id="rId19" Type="http://schemas.openxmlformats.org/officeDocument/2006/relationships/slideLayout" Target="../slideLayouts/slideLayout23.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slideLayout" Target="../slideLayouts/slideLayout18.xml"/><Relationship Id="rId22" Type="http://schemas.openxmlformats.org/officeDocument/2006/relationships/slideLayout" Target="../slideLayouts/slideLayout26.xml"/><Relationship Id="rId27" Type="http://schemas.openxmlformats.org/officeDocument/2006/relationships/image" Target="../media/image5.emf"/></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slideLayout" Target="../slideLayouts/slideLayout55.xml"/><Relationship Id="rId39" Type="http://schemas.openxmlformats.org/officeDocument/2006/relationships/slideLayout" Target="../slideLayouts/slideLayout68.xml"/><Relationship Id="rId3" Type="http://schemas.openxmlformats.org/officeDocument/2006/relationships/slideLayout" Target="../slideLayouts/slideLayout32.xml"/><Relationship Id="rId21" Type="http://schemas.openxmlformats.org/officeDocument/2006/relationships/slideLayout" Target="../slideLayouts/slideLayout50.xml"/><Relationship Id="rId34" Type="http://schemas.openxmlformats.org/officeDocument/2006/relationships/slideLayout" Target="../slideLayouts/slideLayout63.xml"/><Relationship Id="rId42" Type="http://schemas.openxmlformats.org/officeDocument/2006/relationships/slideLayout" Target="../slideLayouts/slideLayout71.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slideLayout" Target="../slideLayouts/slideLayout54.xml"/><Relationship Id="rId33" Type="http://schemas.openxmlformats.org/officeDocument/2006/relationships/slideLayout" Target="../slideLayouts/slideLayout62.xml"/><Relationship Id="rId38" Type="http://schemas.openxmlformats.org/officeDocument/2006/relationships/slideLayout" Target="../slideLayouts/slideLayout67.xml"/><Relationship Id="rId46" Type="http://schemas.openxmlformats.org/officeDocument/2006/relationships/image" Target="../media/image11.png"/><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29" Type="http://schemas.openxmlformats.org/officeDocument/2006/relationships/slideLayout" Target="../slideLayouts/slideLayout58.xml"/><Relationship Id="rId41" Type="http://schemas.openxmlformats.org/officeDocument/2006/relationships/slideLayout" Target="../slideLayouts/slideLayout70.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32" Type="http://schemas.openxmlformats.org/officeDocument/2006/relationships/slideLayout" Target="../slideLayouts/slideLayout61.xml"/><Relationship Id="rId37" Type="http://schemas.openxmlformats.org/officeDocument/2006/relationships/slideLayout" Target="../slideLayouts/slideLayout66.xml"/><Relationship Id="rId40" Type="http://schemas.openxmlformats.org/officeDocument/2006/relationships/slideLayout" Target="../slideLayouts/slideLayout69.xml"/><Relationship Id="rId45" Type="http://schemas.openxmlformats.org/officeDocument/2006/relationships/image" Target="../media/image1.emf"/><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28" Type="http://schemas.openxmlformats.org/officeDocument/2006/relationships/slideLayout" Target="../slideLayouts/slideLayout57.xml"/><Relationship Id="rId36" Type="http://schemas.openxmlformats.org/officeDocument/2006/relationships/slideLayout" Target="../slideLayouts/slideLayout65.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31" Type="http://schemas.openxmlformats.org/officeDocument/2006/relationships/slideLayout" Target="../slideLayouts/slideLayout60.xml"/><Relationship Id="rId44" Type="http://schemas.openxmlformats.org/officeDocument/2006/relationships/tags" Target="../tags/tag8.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 Id="rId27" Type="http://schemas.openxmlformats.org/officeDocument/2006/relationships/slideLayout" Target="../slideLayouts/slideLayout56.xml"/><Relationship Id="rId30" Type="http://schemas.openxmlformats.org/officeDocument/2006/relationships/slideLayout" Target="../slideLayouts/slideLayout59.xml"/><Relationship Id="rId35" Type="http://schemas.openxmlformats.org/officeDocument/2006/relationships/slideLayout" Target="../slideLayouts/slideLayout64.xml"/><Relationship Id="rId43"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custDataLst>
      <p:tags r:id="rId6"/>
    </p:custDataLst>
    <p:extLst>
      <p:ext uri="{BB962C8B-B14F-4D97-AF65-F5344CB8AC3E}">
        <p14:creationId xmlns:p14="http://schemas.microsoft.com/office/powerpoint/2010/main" val="370274908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Lst>
  <p:transition>
    <p:fade/>
  </p:transition>
  <p:hf sldNum="0" hdr="0" ftr="0" dt="0"/>
  <p:txStyles>
    <p:titleStyle>
      <a:lvl1pPr algn="l" defTabSz="951304" rtl="0" eaLnBrk="1" latinLnBrk="0" hangingPunct="1">
        <a:lnSpc>
          <a:spcPct val="100000"/>
        </a:lnSpc>
        <a:spcBef>
          <a:spcPct val="0"/>
        </a:spcBef>
        <a:buNone/>
        <a:defRPr lang="en-US" sz="3600" b="0" kern="1200" cap="none" spc="-51" baseline="0" dirty="0" smtClean="0">
          <a:ln w="3175">
            <a:noFill/>
          </a:ln>
          <a:solidFill>
            <a:schemeClr val="tx2"/>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1">
          <p15:clr>
            <a:srgbClr val="C35EA4"/>
          </p15:clr>
        </p15:guide>
        <p15:guide id="17" pos="7169">
          <p15:clr>
            <a:srgbClr val="C35EA4"/>
          </p15:clr>
        </p15:guide>
        <p15:guide id="25" orient="horz" pos="362">
          <p15:clr>
            <a:srgbClr val="C35EA4"/>
          </p15:clr>
        </p15:guide>
        <p15:guide id="26" orient="horz" pos="3872">
          <p15:clr>
            <a:srgbClr val="C35EA4"/>
          </p15:clr>
        </p15:guide>
        <p15:guide id="27" orient="horz" pos="180">
          <p15:clr>
            <a:srgbClr val="A4A3A4"/>
          </p15:clr>
        </p15:guide>
        <p15:guide id="28" pos="181">
          <p15:clr>
            <a:srgbClr val="A4A3A4"/>
          </p15:clr>
        </p15:guide>
        <p15:guide id="29" orient="horz" pos="4054">
          <p15:clr>
            <a:srgbClr val="A4A3A4"/>
          </p15:clr>
        </p15:guide>
        <p15:guide id="30" pos="7348">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27"/>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630146882"/>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715" r:id="rId13"/>
    <p:sldLayoutId id="2147483716" r:id="rId14"/>
    <p:sldLayoutId id="2147483717" r:id="rId15"/>
    <p:sldLayoutId id="2147483718" r:id="rId16"/>
    <p:sldLayoutId id="2147483719" r:id="rId17"/>
    <p:sldLayoutId id="2147483720" r:id="rId18"/>
    <p:sldLayoutId id="2147483721" r:id="rId19"/>
    <p:sldLayoutId id="2147483722" r:id="rId20"/>
    <p:sldLayoutId id="2147483723" r:id="rId21"/>
    <p:sldLayoutId id="2147483724" r:id="rId22"/>
    <p:sldLayoutId id="2147483725" r:id="rId23"/>
    <p:sldLayoutId id="2147483726" r:id="rId24"/>
    <p:sldLayoutId id="2147483727" r:id="rId25"/>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p:nvPicPr>
        <p:blipFill>
          <a:blip r:embed="rId45"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47">
            <a:extLst>
              <a:ext uri="{FF2B5EF4-FFF2-40B4-BE49-F238E27FC236}">
                <a16:creationId xmlns:a16="http://schemas.microsoft.com/office/drawing/2014/main" id="{7E39865E-69CD-41A6-B5C7-264D70385964}"/>
              </a:ext>
            </a:extLst>
          </p:cNvPr>
          <p:cNvPicPr>
            <a:picLocks noChangeAspect="1"/>
          </p:cNvPicPr>
          <p:nvPr userDrawn="1"/>
        </p:nvPicPr>
        <p:blipFill>
          <a:blip r:embed="rId46"/>
          <a:stretch>
            <a:fillRect/>
          </a:stretch>
        </p:blipFill>
        <p:spPr>
          <a:xfrm rot="5400000">
            <a:off x="9208748" y="2991033"/>
            <a:ext cx="6858623" cy="876557"/>
          </a:xfrm>
          <a:prstGeom prst="rect">
            <a:avLst/>
          </a:prstGeom>
        </p:spPr>
      </p:pic>
    </p:spTree>
    <p:custDataLst>
      <p:tags r:id="rId44"/>
    </p:custDataLst>
    <p:extLst>
      <p:ext uri="{BB962C8B-B14F-4D97-AF65-F5344CB8AC3E}">
        <p14:creationId xmlns:p14="http://schemas.microsoft.com/office/powerpoint/2010/main" val="3488132328"/>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 id="2147483696" r:id="rId18"/>
    <p:sldLayoutId id="2147483697" r:id="rId19"/>
    <p:sldLayoutId id="2147483698" r:id="rId20"/>
    <p:sldLayoutId id="2147483699" r:id="rId21"/>
    <p:sldLayoutId id="2147483700" r:id="rId22"/>
    <p:sldLayoutId id="2147483701" r:id="rId23"/>
    <p:sldLayoutId id="2147483702" r:id="rId24"/>
    <p:sldLayoutId id="2147483703" r:id="rId25"/>
    <p:sldLayoutId id="2147483704" r:id="rId26"/>
    <p:sldLayoutId id="2147483705" r:id="rId27"/>
    <p:sldLayoutId id="2147483706" r:id="rId28"/>
    <p:sldLayoutId id="2147483707" r:id="rId29"/>
    <p:sldLayoutId id="2147483708" r:id="rId30"/>
    <p:sldLayoutId id="2147483709" r:id="rId31"/>
    <p:sldLayoutId id="2147483710" r:id="rId32"/>
    <p:sldLayoutId id="2147483711" r:id="rId33"/>
    <p:sldLayoutId id="2147483712" r:id="rId34"/>
    <p:sldLayoutId id="2147483713" r:id="rId35"/>
    <p:sldLayoutId id="2147483714" r:id="rId36"/>
    <p:sldLayoutId id="2147483730" r:id="rId37"/>
    <p:sldLayoutId id="2147483731" r:id="rId38"/>
    <p:sldLayoutId id="2147483732" r:id="rId39"/>
    <p:sldLayoutId id="2147483729" r:id="rId40"/>
    <p:sldLayoutId id="2147483733" r:id="rId41"/>
    <p:sldLayoutId id="2147483734" r:id="rId42"/>
  </p:sldLayoutIdLst>
  <p:transition>
    <p:fade/>
  </p:transition>
  <p:txStyles>
    <p:titleStyle>
      <a:lvl1pPr algn="l" defTabSz="932563" rtl="0" eaLnBrk="1" latinLnBrk="0" hangingPunct="1">
        <a:lnSpc>
          <a:spcPct val="100000"/>
        </a:lnSpc>
        <a:spcBef>
          <a:spcPct val="0"/>
        </a:spcBef>
        <a:buNone/>
        <a:defRPr lang="en-US" sz="3529" b="0" kern="1200" cap="none" spc="-50" baseline="0" dirty="0" smtClean="0">
          <a:ln w="3175">
            <a:noFill/>
          </a:ln>
          <a:solidFill>
            <a:schemeClr val="tx2"/>
          </a:soli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68"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44.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6.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66.xml"/></Relationships>
</file>

<file path=ppt/slides/_rels/slide101.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75.xml"/><Relationship Id="rId1" Type="http://schemas.openxmlformats.org/officeDocument/2006/relationships/slideLayout" Target="../slideLayouts/slideLayout66.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68.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66.xml"/></Relationships>
</file>

<file path=ppt/slides/_rels/slide104.xml.rels><?xml version="1.0" encoding="UTF-8" standalone="yes"?>
<Relationships xmlns="http://schemas.openxmlformats.org/package/2006/relationships"><Relationship Id="rId3" Type="http://schemas.openxmlformats.org/officeDocument/2006/relationships/image" Target="../media/image149.emf"/><Relationship Id="rId2" Type="http://schemas.openxmlformats.org/officeDocument/2006/relationships/notesSlide" Target="../notesSlides/notesSlide78.xml"/><Relationship Id="rId1" Type="http://schemas.openxmlformats.org/officeDocument/2006/relationships/slideLayout" Target="../slideLayouts/slideLayout66.xml"/><Relationship Id="rId5" Type="http://schemas.openxmlformats.org/officeDocument/2006/relationships/image" Target="../media/image150.emf"/><Relationship Id="rId4" Type="http://schemas.openxmlformats.org/officeDocument/2006/relationships/image" Target="../media/image90.emf"/></Relationships>
</file>

<file path=ppt/slides/_rels/slide105.xml.rels><?xml version="1.0" encoding="UTF-8" standalone="yes"?>
<Relationships xmlns="http://schemas.openxmlformats.org/package/2006/relationships"><Relationship Id="rId3" Type="http://schemas.openxmlformats.org/officeDocument/2006/relationships/notesSlide" Target="../notesSlides/notesSlide79.xml"/><Relationship Id="rId2" Type="http://schemas.openxmlformats.org/officeDocument/2006/relationships/slideLayout" Target="../slideLayouts/slideLayout59.xml"/><Relationship Id="rId1" Type="http://schemas.openxmlformats.org/officeDocument/2006/relationships/tags" Target="../tags/tag53.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8.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70.xml"/><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sv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6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6.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66.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6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6.xml"/></Relationships>
</file>

<file path=ppt/slides/_rels/slide28.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png"/><Relationship Id="rId7" Type="http://schemas.openxmlformats.org/officeDocument/2006/relationships/image" Target="../media/image35.jpeg"/><Relationship Id="rId2" Type="http://schemas.openxmlformats.org/officeDocument/2006/relationships/image" Target="../media/image30.jpeg"/><Relationship Id="rId1" Type="http://schemas.openxmlformats.org/officeDocument/2006/relationships/slideLayout" Target="../slideLayouts/slideLayout67.xml"/><Relationship Id="rId6" Type="http://schemas.openxmlformats.org/officeDocument/2006/relationships/image" Target="../media/image34.png"/><Relationship Id="rId5" Type="http://schemas.openxmlformats.org/officeDocument/2006/relationships/image" Target="../media/image33.png"/><Relationship Id="rId10" Type="http://schemas.openxmlformats.org/officeDocument/2006/relationships/image" Target="../media/image38.png"/><Relationship Id="rId4" Type="http://schemas.openxmlformats.org/officeDocument/2006/relationships/image" Target="../media/image32.png"/><Relationship Id="rId9" Type="http://schemas.openxmlformats.org/officeDocument/2006/relationships/image" Target="../media/image37.png"/></Relationships>
</file>

<file path=ppt/slides/_rels/slide29.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notesSlide" Target="../notesSlides/notesSlide20.xml"/><Relationship Id="rId1" Type="http://schemas.openxmlformats.org/officeDocument/2006/relationships/slideLayout" Target="../slideLayouts/slideLayout66.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9.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9.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59.xml"/><Relationship Id="rId1" Type="http://schemas.openxmlformats.org/officeDocument/2006/relationships/tags" Target="../tags/tag47.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30.xml"/><Relationship Id="rId1" Type="http://schemas.openxmlformats.org/officeDocument/2006/relationships/tags" Target="../tags/tag48.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30.xml"/><Relationship Id="rId1" Type="http://schemas.openxmlformats.org/officeDocument/2006/relationships/tags" Target="../tags/tag45.xml"/></Relationships>
</file>

<file path=ppt/slides/_rels/slide4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6.xml"/><Relationship Id="rId1" Type="http://schemas.openxmlformats.org/officeDocument/2006/relationships/slideLayout" Target="../slideLayouts/slideLayout70.xml"/><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sv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42.xml"/><Relationship Id="rId1" Type="http://schemas.openxmlformats.org/officeDocument/2006/relationships/tags" Target="../tags/tag49.xml"/><Relationship Id="rId4" Type="http://schemas.openxmlformats.org/officeDocument/2006/relationships/image" Target="../media/image2.jpe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6.xml"/></Relationships>
</file>

<file path=ppt/slides/_rels/slide44.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notesSlide" Target="../notesSlides/notesSlide29.xml"/><Relationship Id="rId1" Type="http://schemas.openxmlformats.org/officeDocument/2006/relationships/slideLayout" Target="../slideLayouts/slideLayout66.xml"/><Relationship Id="rId6" Type="http://schemas.openxmlformats.org/officeDocument/2006/relationships/image" Target="../media/image47.svg"/><Relationship Id="rId5" Type="http://schemas.openxmlformats.org/officeDocument/2006/relationships/image" Target="../media/image46.png"/><Relationship Id="rId4" Type="http://schemas.openxmlformats.org/officeDocument/2006/relationships/image" Target="../media/image45.sv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47.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31.xml"/><Relationship Id="rId1" Type="http://schemas.openxmlformats.org/officeDocument/2006/relationships/slideLayout" Target="../slideLayouts/slideLayout66.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6.xml"/></Relationships>
</file>

<file path=ppt/slides/_rels/slide49.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33.xml"/><Relationship Id="rId1" Type="http://schemas.openxmlformats.org/officeDocument/2006/relationships/slideLayout" Target="../slideLayouts/slideLayout66.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42.xml"/><Relationship Id="rId1" Type="http://schemas.openxmlformats.org/officeDocument/2006/relationships/tags" Target="../tags/tag46.xml"/><Relationship Id="rId4" Type="http://schemas.openxmlformats.org/officeDocument/2006/relationships/image" Target="../media/image2.jpe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6.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6.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9.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7.xml"/></Relationships>
</file>

<file path=ppt/slides/_rels/slide60.xml.rels><?xml version="1.0" encoding="UTF-8" standalone="yes"?>
<Relationships xmlns="http://schemas.openxmlformats.org/package/2006/relationships"><Relationship Id="rId8" Type="http://schemas.openxmlformats.org/officeDocument/2006/relationships/image" Target="../media/image56.svg"/><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notesSlide" Target="../notesSlides/notesSlide38.xml"/><Relationship Id="rId1" Type="http://schemas.openxmlformats.org/officeDocument/2006/relationships/slideLayout" Target="../slideLayouts/slideLayout70.xml"/><Relationship Id="rId6" Type="http://schemas.openxmlformats.org/officeDocument/2006/relationships/image" Target="../media/image54.svg"/><Relationship Id="rId5" Type="http://schemas.openxmlformats.org/officeDocument/2006/relationships/image" Target="../media/image53.png"/><Relationship Id="rId10" Type="http://schemas.openxmlformats.org/officeDocument/2006/relationships/image" Target="../media/image58.svg"/><Relationship Id="rId4" Type="http://schemas.openxmlformats.org/officeDocument/2006/relationships/image" Target="../media/image52.svg"/><Relationship Id="rId9" Type="http://schemas.openxmlformats.org/officeDocument/2006/relationships/image" Target="../media/image57.png"/></Relationships>
</file>

<file path=ppt/slides/_rels/slide61.xml.rels><?xml version="1.0" encoding="UTF-8" standalone="yes"?>
<Relationships xmlns="http://schemas.openxmlformats.org/package/2006/relationships"><Relationship Id="rId8" Type="http://schemas.openxmlformats.org/officeDocument/2006/relationships/image" Target="../media/image56.svg"/><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notesSlide" Target="../notesSlides/notesSlide39.xml"/><Relationship Id="rId1" Type="http://schemas.openxmlformats.org/officeDocument/2006/relationships/slideLayout" Target="../slideLayouts/slideLayout70.xml"/><Relationship Id="rId6" Type="http://schemas.openxmlformats.org/officeDocument/2006/relationships/image" Target="../media/image54.svg"/><Relationship Id="rId5" Type="http://schemas.openxmlformats.org/officeDocument/2006/relationships/image" Target="../media/image53.png"/><Relationship Id="rId10" Type="http://schemas.openxmlformats.org/officeDocument/2006/relationships/image" Target="../media/image58.svg"/><Relationship Id="rId4" Type="http://schemas.openxmlformats.org/officeDocument/2006/relationships/image" Target="../media/image52.svg"/><Relationship Id="rId9" Type="http://schemas.openxmlformats.org/officeDocument/2006/relationships/image" Target="../media/image57.png"/></Relationships>
</file>

<file path=ppt/slides/_rels/slide62.xml.rels><?xml version="1.0" encoding="UTF-8" standalone="yes"?>
<Relationships xmlns="http://schemas.openxmlformats.org/package/2006/relationships"><Relationship Id="rId8" Type="http://schemas.openxmlformats.org/officeDocument/2006/relationships/image" Target="../media/image64.png"/><Relationship Id="rId13" Type="http://schemas.openxmlformats.org/officeDocument/2006/relationships/image" Target="../media/image69.svg"/><Relationship Id="rId3" Type="http://schemas.openxmlformats.org/officeDocument/2006/relationships/image" Target="../media/image59.png"/><Relationship Id="rId7" Type="http://schemas.openxmlformats.org/officeDocument/2006/relationships/image" Target="../media/image63.png"/><Relationship Id="rId12" Type="http://schemas.openxmlformats.org/officeDocument/2006/relationships/image" Target="../media/image68.png"/><Relationship Id="rId2" Type="http://schemas.openxmlformats.org/officeDocument/2006/relationships/notesSlide" Target="../notesSlides/notesSlide40.xml"/><Relationship Id="rId1" Type="http://schemas.openxmlformats.org/officeDocument/2006/relationships/slideLayout" Target="../slideLayouts/slideLayout56.xml"/><Relationship Id="rId6" Type="http://schemas.openxmlformats.org/officeDocument/2006/relationships/image" Target="../media/image62.png"/><Relationship Id="rId11" Type="http://schemas.openxmlformats.org/officeDocument/2006/relationships/image" Target="../media/image67.png"/><Relationship Id="rId5" Type="http://schemas.openxmlformats.org/officeDocument/2006/relationships/image" Target="../media/image61.svg"/><Relationship Id="rId10" Type="http://schemas.openxmlformats.org/officeDocument/2006/relationships/image" Target="../media/image66.png"/><Relationship Id="rId4" Type="http://schemas.openxmlformats.org/officeDocument/2006/relationships/image" Target="../media/image60.png"/><Relationship Id="rId9" Type="http://schemas.openxmlformats.org/officeDocument/2006/relationships/image" Target="../media/image65.png"/></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59.xml"/><Relationship Id="rId1" Type="http://schemas.openxmlformats.org/officeDocument/2006/relationships/tags" Target="../tags/tag50.xml"/></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30.xml"/><Relationship Id="rId1" Type="http://schemas.openxmlformats.org/officeDocument/2006/relationships/tags" Target="../tags/tag51.xml"/></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42.xml"/><Relationship Id="rId1" Type="http://schemas.openxmlformats.org/officeDocument/2006/relationships/tags" Target="../tags/tag52.xml"/><Relationship Id="rId4" Type="http://schemas.openxmlformats.org/officeDocument/2006/relationships/image" Target="../media/image2.jpe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9.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9.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9.xml"/></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70.xml"/><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sv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52.xml"/></Relationships>
</file>

<file path=ppt/slides/_rels/slide7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8.xml"/><Relationship Id="rId1" Type="http://schemas.openxmlformats.org/officeDocument/2006/relationships/slideLayout" Target="../slideLayouts/slideLayout66.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66.xml"/></Relationships>
</file>

<file path=ppt/slides/_rels/slide7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50.xml"/><Relationship Id="rId1" Type="http://schemas.openxmlformats.org/officeDocument/2006/relationships/slideLayout" Target="../slideLayouts/slideLayout66.xml"/><Relationship Id="rId4" Type="http://schemas.openxmlformats.org/officeDocument/2006/relationships/image" Target="../media/image72.png"/></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66.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66.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66.xml"/></Relationships>
</file>

<file path=ppt/slides/_rels/slide7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54.xml"/><Relationship Id="rId1" Type="http://schemas.openxmlformats.org/officeDocument/2006/relationships/slideLayout" Target="../slideLayouts/slideLayout66.xml"/></Relationships>
</file>

<file path=ppt/slides/_rels/slide7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55.xml"/><Relationship Id="rId1" Type="http://schemas.openxmlformats.org/officeDocument/2006/relationships/slideLayout" Target="../slideLayouts/slideLayout66.xml"/><Relationship Id="rId5" Type="http://schemas.openxmlformats.org/officeDocument/2006/relationships/image" Target="../media/image76.png"/><Relationship Id="rId4" Type="http://schemas.openxmlformats.org/officeDocument/2006/relationships/image" Target="../media/image75.png"/></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6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8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57.xml"/><Relationship Id="rId1" Type="http://schemas.openxmlformats.org/officeDocument/2006/relationships/slideLayout" Target="../slideLayouts/slideLayout66.xml"/><Relationship Id="rId4" Type="http://schemas.openxmlformats.org/officeDocument/2006/relationships/image" Target="../media/image78.png"/></Relationships>
</file>

<file path=ppt/slides/_rels/slide81.xml.rels><?xml version="1.0" encoding="UTF-8" standalone="yes"?>
<Relationships xmlns="http://schemas.openxmlformats.org/package/2006/relationships"><Relationship Id="rId3" Type="http://schemas.openxmlformats.org/officeDocument/2006/relationships/image" Target="../media/image68.png"/><Relationship Id="rId7" Type="http://schemas.openxmlformats.org/officeDocument/2006/relationships/image" Target="../media/image78.png"/><Relationship Id="rId2" Type="http://schemas.openxmlformats.org/officeDocument/2006/relationships/notesSlide" Target="../notesSlides/notesSlide58.xml"/><Relationship Id="rId1" Type="http://schemas.openxmlformats.org/officeDocument/2006/relationships/slideLayout" Target="../slideLayouts/slideLayout39.xml"/><Relationship Id="rId6" Type="http://schemas.openxmlformats.org/officeDocument/2006/relationships/image" Target="../media/image80.svg"/><Relationship Id="rId5" Type="http://schemas.openxmlformats.org/officeDocument/2006/relationships/image" Target="../media/image79.png"/><Relationship Id="rId4" Type="http://schemas.openxmlformats.org/officeDocument/2006/relationships/image" Target="../media/image69.svg"/></Relationships>
</file>

<file path=ppt/slides/_rels/slide82.xml.rels><?xml version="1.0" encoding="UTF-8" standalone="yes"?>
<Relationships xmlns="http://schemas.openxmlformats.org/package/2006/relationships"><Relationship Id="rId3" Type="http://schemas.openxmlformats.org/officeDocument/2006/relationships/image" Target="../media/image68.png"/><Relationship Id="rId7" Type="http://schemas.openxmlformats.org/officeDocument/2006/relationships/image" Target="../media/image83.png"/><Relationship Id="rId2" Type="http://schemas.openxmlformats.org/officeDocument/2006/relationships/notesSlide" Target="../notesSlides/notesSlide59.xml"/><Relationship Id="rId1" Type="http://schemas.openxmlformats.org/officeDocument/2006/relationships/slideLayout" Target="../slideLayouts/slideLayout40.xml"/><Relationship Id="rId6" Type="http://schemas.openxmlformats.org/officeDocument/2006/relationships/image" Target="../media/image82.svg"/><Relationship Id="rId5" Type="http://schemas.openxmlformats.org/officeDocument/2006/relationships/image" Target="../media/image81.png"/><Relationship Id="rId4" Type="http://schemas.openxmlformats.org/officeDocument/2006/relationships/image" Target="../media/image69.svg"/></Relationships>
</file>

<file path=ppt/slides/_rels/slide83.xml.rels><?xml version="1.0" encoding="UTF-8" standalone="yes"?>
<Relationships xmlns="http://schemas.openxmlformats.org/package/2006/relationships"><Relationship Id="rId8" Type="http://schemas.openxmlformats.org/officeDocument/2006/relationships/image" Target="../media/image86.svg"/><Relationship Id="rId3" Type="http://schemas.openxmlformats.org/officeDocument/2006/relationships/image" Target="../media/image68.png"/><Relationship Id="rId7"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39.xml"/><Relationship Id="rId6" Type="http://schemas.openxmlformats.org/officeDocument/2006/relationships/image" Target="../media/image80.svg"/><Relationship Id="rId5" Type="http://schemas.openxmlformats.org/officeDocument/2006/relationships/image" Target="../media/image79.png"/><Relationship Id="rId4" Type="http://schemas.openxmlformats.org/officeDocument/2006/relationships/image" Target="../media/image69.svg"/><Relationship Id="rId9" Type="http://schemas.openxmlformats.org/officeDocument/2006/relationships/image" Target="../media/image87.svg"/></Relationships>
</file>

<file path=ppt/slides/_rels/slide84.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39.xml"/></Relationships>
</file>

<file path=ppt/slides/_rels/slide8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60.xml"/><Relationship Id="rId1" Type="http://schemas.openxmlformats.org/officeDocument/2006/relationships/slideLayout" Target="../slideLayouts/slideLayout66.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66.xml"/></Relationships>
</file>

<file path=ppt/slides/_rels/slide87.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image" Target="../media/image90.emf"/><Relationship Id="rId7" Type="http://schemas.openxmlformats.org/officeDocument/2006/relationships/image" Target="../media/image19.png"/><Relationship Id="rId2" Type="http://schemas.openxmlformats.org/officeDocument/2006/relationships/notesSlide" Target="../notesSlides/notesSlide62.xml"/><Relationship Id="rId1" Type="http://schemas.openxmlformats.org/officeDocument/2006/relationships/slideLayout" Target="../slideLayouts/slideLayout66.xml"/><Relationship Id="rId6" Type="http://schemas.openxmlformats.org/officeDocument/2006/relationships/image" Target="../media/image92.png"/><Relationship Id="rId11" Type="http://schemas.openxmlformats.org/officeDocument/2006/relationships/image" Target="../media/image96.svg"/><Relationship Id="rId5" Type="http://schemas.openxmlformats.org/officeDocument/2006/relationships/image" Target="../media/image91.svg"/><Relationship Id="rId10" Type="http://schemas.openxmlformats.org/officeDocument/2006/relationships/image" Target="../media/image95.png"/><Relationship Id="rId4" Type="http://schemas.openxmlformats.org/officeDocument/2006/relationships/image" Target="../media/image68.png"/><Relationship Id="rId9" Type="http://schemas.openxmlformats.org/officeDocument/2006/relationships/image" Target="../media/image94.svg"/></Relationships>
</file>

<file path=ppt/slides/_rels/slide88.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67.xml"/><Relationship Id="rId4" Type="http://schemas.openxmlformats.org/officeDocument/2006/relationships/image" Target="../media/image99.png"/></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6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6.xml"/></Relationships>
</file>

<file path=ppt/slides/_rels/slide90.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64.xml"/><Relationship Id="rId1" Type="http://schemas.openxmlformats.org/officeDocument/2006/relationships/slideLayout" Target="../slideLayouts/slideLayout67.xml"/></Relationships>
</file>

<file path=ppt/slides/_rels/slide91.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image" Target="../media/image68.png"/><Relationship Id="rId7" Type="http://schemas.openxmlformats.org/officeDocument/2006/relationships/image" Target="../media/image102.png"/><Relationship Id="rId2" Type="http://schemas.openxmlformats.org/officeDocument/2006/relationships/notesSlide" Target="../notesSlides/notesSlide65.xml"/><Relationship Id="rId1" Type="http://schemas.openxmlformats.org/officeDocument/2006/relationships/slideLayout" Target="../slideLayouts/slideLayout68.xml"/><Relationship Id="rId6" Type="http://schemas.openxmlformats.org/officeDocument/2006/relationships/image" Target="../media/image101.png"/><Relationship Id="rId5" Type="http://schemas.microsoft.com/office/2017/06/relationships/model3d" Target="../media/model3d1.glb"/><Relationship Id="rId10" Type="http://schemas.openxmlformats.org/officeDocument/2006/relationships/image" Target="../media/image105.png"/><Relationship Id="rId4" Type="http://schemas.openxmlformats.org/officeDocument/2006/relationships/image" Target="../media/image91.svg"/><Relationship Id="rId9" Type="http://schemas.openxmlformats.org/officeDocument/2006/relationships/image" Target="../media/image104.png"/></Relationships>
</file>

<file path=ppt/slides/_rels/slide92.xml.rels><?xml version="1.0" encoding="UTF-8" standalone="yes"?>
<Relationships xmlns="http://schemas.openxmlformats.org/package/2006/relationships"><Relationship Id="rId8" Type="http://schemas.openxmlformats.org/officeDocument/2006/relationships/image" Target="../media/image111.png"/><Relationship Id="rId13" Type="http://schemas.openxmlformats.org/officeDocument/2006/relationships/image" Target="../media/image116.png"/><Relationship Id="rId18" Type="http://schemas.openxmlformats.org/officeDocument/2006/relationships/image" Target="../media/image121.jpeg"/><Relationship Id="rId26" Type="http://schemas.openxmlformats.org/officeDocument/2006/relationships/image" Target="../media/image129.png"/><Relationship Id="rId3" Type="http://schemas.openxmlformats.org/officeDocument/2006/relationships/image" Target="../media/image106.png"/><Relationship Id="rId21" Type="http://schemas.openxmlformats.org/officeDocument/2006/relationships/image" Target="../media/image124.png"/><Relationship Id="rId7" Type="http://schemas.openxmlformats.org/officeDocument/2006/relationships/image" Target="../media/image110.png"/><Relationship Id="rId12" Type="http://schemas.openxmlformats.org/officeDocument/2006/relationships/image" Target="../media/image115.png"/><Relationship Id="rId17" Type="http://schemas.openxmlformats.org/officeDocument/2006/relationships/image" Target="../media/image120.png"/><Relationship Id="rId25" Type="http://schemas.openxmlformats.org/officeDocument/2006/relationships/image" Target="../media/image128.png"/><Relationship Id="rId2" Type="http://schemas.openxmlformats.org/officeDocument/2006/relationships/notesSlide" Target="../notesSlides/notesSlide66.xml"/><Relationship Id="rId16" Type="http://schemas.openxmlformats.org/officeDocument/2006/relationships/image" Target="../media/image119.jpeg"/><Relationship Id="rId20" Type="http://schemas.openxmlformats.org/officeDocument/2006/relationships/image" Target="../media/image123.png"/><Relationship Id="rId29" Type="http://schemas.openxmlformats.org/officeDocument/2006/relationships/image" Target="../media/image132.png"/><Relationship Id="rId1" Type="http://schemas.openxmlformats.org/officeDocument/2006/relationships/slideLayout" Target="../slideLayouts/slideLayout68.xml"/><Relationship Id="rId6" Type="http://schemas.openxmlformats.org/officeDocument/2006/relationships/image" Target="../media/image109.png"/><Relationship Id="rId11" Type="http://schemas.openxmlformats.org/officeDocument/2006/relationships/image" Target="../media/image114.png"/><Relationship Id="rId24" Type="http://schemas.openxmlformats.org/officeDocument/2006/relationships/image" Target="../media/image127.gif"/><Relationship Id="rId5" Type="http://schemas.openxmlformats.org/officeDocument/2006/relationships/image" Target="../media/image108.png"/><Relationship Id="rId15" Type="http://schemas.openxmlformats.org/officeDocument/2006/relationships/image" Target="../media/image118.png"/><Relationship Id="rId23" Type="http://schemas.openxmlformats.org/officeDocument/2006/relationships/image" Target="../media/image126.png"/><Relationship Id="rId28" Type="http://schemas.openxmlformats.org/officeDocument/2006/relationships/image" Target="../media/image131.png"/><Relationship Id="rId10" Type="http://schemas.openxmlformats.org/officeDocument/2006/relationships/image" Target="../media/image113.png"/><Relationship Id="rId19" Type="http://schemas.openxmlformats.org/officeDocument/2006/relationships/image" Target="../media/image122.png"/><Relationship Id="rId4" Type="http://schemas.openxmlformats.org/officeDocument/2006/relationships/image" Target="../media/image107.png"/><Relationship Id="rId9" Type="http://schemas.openxmlformats.org/officeDocument/2006/relationships/image" Target="../media/image112.png"/><Relationship Id="rId14" Type="http://schemas.openxmlformats.org/officeDocument/2006/relationships/image" Target="../media/image117.jpeg"/><Relationship Id="rId22" Type="http://schemas.openxmlformats.org/officeDocument/2006/relationships/image" Target="../media/image125.png"/><Relationship Id="rId27" Type="http://schemas.openxmlformats.org/officeDocument/2006/relationships/image" Target="../media/image130.png"/><Relationship Id="rId30" Type="http://schemas.openxmlformats.org/officeDocument/2006/relationships/image" Target="../media/image133.png"/></Relationships>
</file>

<file path=ppt/slides/_rels/slide93.xml.rels><?xml version="1.0" encoding="UTF-8" standalone="yes"?>
<Relationships xmlns="http://schemas.openxmlformats.org/package/2006/relationships"><Relationship Id="rId8" Type="http://schemas.openxmlformats.org/officeDocument/2006/relationships/image" Target="../media/image139.emf"/><Relationship Id="rId3" Type="http://schemas.openxmlformats.org/officeDocument/2006/relationships/image" Target="../media/image134.png"/><Relationship Id="rId7" Type="http://schemas.openxmlformats.org/officeDocument/2006/relationships/image" Target="../media/image138.emf"/><Relationship Id="rId2" Type="http://schemas.openxmlformats.org/officeDocument/2006/relationships/notesSlide" Target="../notesSlides/notesSlide67.xml"/><Relationship Id="rId1" Type="http://schemas.openxmlformats.org/officeDocument/2006/relationships/slideLayout" Target="../slideLayouts/slideLayout66.xml"/><Relationship Id="rId6" Type="http://schemas.openxmlformats.org/officeDocument/2006/relationships/image" Target="../media/image137.emf"/><Relationship Id="rId11" Type="http://schemas.openxmlformats.org/officeDocument/2006/relationships/image" Target="../media/image91.svg"/><Relationship Id="rId5" Type="http://schemas.openxmlformats.org/officeDocument/2006/relationships/image" Target="../media/image136.emf"/><Relationship Id="rId10" Type="http://schemas.openxmlformats.org/officeDocument/2006/relationships/image" Target="../media/image68.png"/><Relationship Id="rId4" Type="http://schemas.openxmlformats.org/officeDocument/2006/relationships/image" Target="../media/image135.emf"/><Relationship Id="rId9" Type="http://schemas.openxmlformats.org/officeDocument/2006/relationships/image" Target="../media/image140.emf"/></Relationships>
</file>

<file path=ppt/slides/_rels/slide94.xml.rels><?xml version="1.0" encoding="UTF-8" standalone="yes"?>
<Relationships xmlns="http://schemas.openxmlformats.org/package/2006/relationships"><Relationship Id="rId3" Type="http://schemas.openxmlformats.org/officeDocument/2006/relationships/image" Target="../media/image141.png"/><Relationship Id="rId7" Type="http://schemas.openxmlformats.org/officeDocument/2006/relationships/image" Target="../media/image91.svg"/><Relationship Id="rId2" Type="http://schemas.openxmlformats.org/officeDocument/2006/relationships/notesSlide" Target="../notesSlides/notesSlide68.xml"/><Relationship Id="rId1" Type="http://schemas.openxmlformats.org/officeDocument/2006/relationships/slideLayout" Target="../slideLayouts/slideLayout66.xml"/><Relationship Id="rId6" Type="http://schemas.openxmlformats.org/officeDocument/2006/relationships/image" Target="../media/image68.png"/><Relationship Id="rId5" Type="http://schemas.openxmlformats.org/officeDocument/2006/relationships/image" Target="../media/image143.svg"/><Relationship Id="rId4" Type="http://schemas.openxmlformats.org/officeDocument/2006/relationships/image" Target="../media/image142.png"/></Relationships>
</file>

<file path=ppt/slides/_rels/slide95.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69.xml"/><Relationship Id="rId1" Type="http://schemas.openxmlformats.org/officeDocument/2006/relationships/slideLayout" Target="../slideLayouts/slideLayout66.xml"/><Relationship Id="rId4" Type="http://schemas.openxmlformats.org/officeDocument/2006/relationships/image" Target="../media/image145.png"/></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66.xml"/></Relationships>
</file>

<file path=ppt/slides/_rels/slide97.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71.xml"/><Relationship Id="rId1" Type="http://schemas.openxmlformats.org/officeDocument/2006/relationships/slideLayout" Target="../slideLayouts/slideLayout66.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66.xml"/></Relationships>
</file>

<file path=ppt/slides/_rels/slide99.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73.xml"/><Relationship Id="rId1" Type="http://schemas.openxmlformats.org/officeDocument/2006/relationships/slideLayout" Target="../slideLayouts/slideLayout6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90947BA-866B-4732-9B13-7BEFE219853B}"/>
              </a:ext>
            </a:extLst>
          </p:cNvPr>
          <p:cNvSpPr>
            <a:spLocks noGrp="1"/>
          </p:cNvSpPr>
          <p:nvPr>
            <p:ph type="title"/>
          </p:nvPr>
        </p:nvSpPr>
        <p:spPr>
          <a:xfrm>
            <a:off x="556206" y="2922396"/>
            <a:ext cx="8429171" cy="1937069"/>
          </a:xfrm>
        </p:spPr>
        <p:txBody>
          <a:bodyPr/>
          <a:lstStyle/>
          <a:p>
            <a:r>
              <a:rPr lang="en-US">
                <a:solidFill>
                  <a:schemeClr val="bg1"/>
                </a:solidFill>
              </a:rPr>
              <a:t>Welcome to </a:t>
            </a:r>
            <a:br>
              <a:rPr lang="en-US">
                <a:solidFill>
                  <a:schemeClr val="bg1"/>
                </a:solidFill>
              </a:rPr>
            </a:br>
            <a:r>
              <a:rPr lang="en-US">
                <a:solidFill>
                  <a:schemeClr val="bg1"/>
                </a:solidFill>
              </a:rPr>
              <a:t>Azure Synapse Technical Boot Camp</a:t>
            </a:r>
            <a:br>
              <a:rPr lang="en-US">
                <a:solidFill>
                  <a:schemeClr val="bg1"/>
                </a:solidFill>
              </a:rPr>
            </a:br>
            <a:br>
              <a:rPr lang="en-US">
                <a:solidFill>
                  <a:schemeClr val="bg1"/>
                </a:solidFill>
              </a:rPr>
            </a:br>
            <a:r>
              <a:rPr lang="en-US" sz="2000">
                <a:solidFill>
                  <a:schemeClr val="bg1"/>
                </a:solidFill>
              </a:rPr>
              <a:t>Day 2</a:t>
            </a:r>
          </a:p>
        </p:txBody>
      </p:sp>
    </p:spTree>
    <p:custDataLst>
      <p:tags r:id="rId1"/>
    </p:custDataLst>
    <p:extLst>
      <p:ext uri="{BB962C8B-B14F-4D97-AF65-F5344CB8AC3E}">
        <p14:creationId xmlns:p14="http://schemas.microsoft.com/office/powerpoint/2010/main" val="4057386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526473F-99CF-4D55-BA22-765F79045A92}"/>
              </a:ext>
            </a:extLst>
          </p:cNvPr>
          <p:cNvSpPr/>
          <p:nvPr/>
        </p:nvSpPr>
        <p:spPr>
          <a:xfrm>
            <a:off x="5758416" y="1120573"/>
            <a:ext cx="6219306" cy="3954929"/>
          </a:xfrm>
          <a:prstGeom prst="rect">
            <a:avLst/>
          </a:prstGeom>
          <a:ln>
            <a:solidFill>
              <a:schemeClr val="bg2">
                <a:lumMod val="50000"/>
              </a:schemeClr>
            </a:solidFill>
          </a:ln>
        </p:spPr>
        <p:txBody>
          <a:bodyPr wrap="square">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CREATE</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TABLE</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err="1">
                <a:ln>
                  <a:noFill/>
                </a:ln>
                <a:solidFill>
                  <a:srgbClr val="000000"/>
                </a:solidFill>
                <a:effectLst/>
                <a:uLnTx/>
                <a:uFillTx/>
                <a:latin typeface="Calibri" panose="020F0502020204030204" pitchFamily="34" charset="0"/>
                <a:cs typeface="Calibri" panose="020F0502020204030204" pitchFamily="34" charset="0"/>
              </a:rPr>
              <a:t>partitionedOrderTable</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err="1">
                <a:ln>
                  <a:noFill/>
                </a:ln>
                <a:solidFill>
                  <a:srgbClr val="000000"/>
                </a:solidFill>
                <a:effectLst/>
                <a:uLnTx/>
                <a:uFillTx/>
                <a:latin typeface="Calibri" panose="020F0502020204030204" pitchFamily="34" charset="0"/>
                <a:cs typeface="Calibri" panose="020F0502020204030204" pitchFamily="34" charset="0"/>
              </a:rPr>
              <a:t>OrderId</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INT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NOT NULL</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Date     </a:t>
            </a:r>
            <a:r>
              <a:rPr kumimoji="0" lang="en-US" sz="1200" b="0" i="0" u="none" strike="noStrike" kern="1200" cap="none" spc="0" normalizeH="0" baseline="0" noProof="0" dirty="0" err="1">
                <a:ln>
                  <a:noFill/>
                </a:ln>
                <a:solidFill>
                  <a:srgbClr val="0000FF"/>
                </a:solidFill>
                <a:effectLst/>
                <a:uLnTx/>
                <a:uFillTx/>
                <a:latin typeface="Calibri" panose="020F0502020204030204" pitchFamily="34" charset="0"/>
                <a:cs typeface="Calibri" panose="020F0502020204030204" pitchFamily="34" charset="0"/>
              </a:rPr>
              <a:t>DATE</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NOT NULL,</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Name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VARCHAR</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2</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Country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VARCHAR</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2</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WITH</a:t>
            </a:r>
            <a:endPar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    CLUSTERED</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COLUMNSTORE</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INDEX</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endPar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    DISTRIBUTION</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HASH</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err="1">
                <a:ln>
                  <a:noFill/>
                </a:ln>
                <a:solidFill>
                  <a:srgbClr val="000000"/>
                </a:solidFill>
                <a:effectLst/>
                <a:uLnTx/>
                <a:uFillTx/>
                <a:latin typeface="Calibri" panose="020F0502020204030204" pitchFamily="34" charset="0"/>
                <a:cs typeface="Calibri" panose="020F0502020204030204" pitchFamily="34" charset="0"/>
              </a:rPr>
              <a:t>OrderId</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endPar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    PARTITION </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[Date]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RANGE</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RIGHT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FOR</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VALUES</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endPar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FF0000"/>
                </a:solidFill>
                <a:effectLst/>
                <a:uLnTx/>
                <a:uFillTx/>
                <a:latin typeface="Calibri" panose="020F0502020204030204" pitchFamily="34" charset="0"/>
                <a:cs typeface="Calibri" panose="020F0502020204030204" pitchFamily="34" charset="0"/>
              </a:rPr>
              <a:t>'2000-01-01'</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FF0000"/>
                </a:solidFill>
                <a:effectLst/>
                <a:uLnTx/>
                <a:uFillTx/>
                <a:latin typeface="Calibri" panose="020F0502020204030204" pitchFamily="34" charset="0"/>
                <a:cs typeface="Calibri" panose="020F0502020204030204" pitchFamily="34" charset="0"/>
              </a:rPr>
              <a:t> '2001-01-01'</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FF0000"/>
                </a:solidFill>
                <a:effectLst/>
                <a:uLnTx/>
                <a:uFillTx/>
                <a:latin typeface="Calibri" panose="020F0502020204030204" pitchFamily="34" charset="0"/>
                <a:cs typeface="Calibri" panose="020F0502020204030204" pitchFamily="34" charset="0"/>
              </a:rPr>
              <a:t> '2002-01-01’</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FF0000"/>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0000"/>
                </a:solidFill>
                <a:effectLst/>
                <a:uLnTx/>
                <a:uFillTx/>
                <a:latin typeface="Calibri" panose="020F0502020204030204" pitchFamily="34" charset="0"/>
                <a:cs typeface="Calibri" panose="020F0502020204030204" pitchFamily="34" charset="0"/>
              </a:rPr>
              <a:t>    '2003-01-01'</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FF0000"/>
                </a:solidFill>
                <a:effectLst/>
                <a:uLnTx/>
                <a:uFillTx/>
                <a:latin typeface="Calibri" panose="020F0502020204030204" pitchFamily="34" charset="0"/>
                <a:cs typeface="Calibri" panose="020F0502020204030204" pitchFamily="34" charset="0"/>
              </a:rPr>
              <a:t> '2004-01-01'</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FF0000"/>
                </a:solidFill>
                <a:effectLst/>
                <a:uLnTx/>
                <a:uFillTx/>
                <a:latin typeface="Calibri" panose="020F0502020204030204" pitchFamily="34" charset="0"/>
                <a:cs typeface="Calibri" panose="020F0502020204030204" pitchFamily="34" charset="0"/>
              </a:rPr>
              <a:t> '2005-01-01'</a:t>
            </a:r>
            <a:endPar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    )</a:t>
            </a:r>
            <a:endPar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  )</a:t>
            </a:r>
            <a:endPar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endPar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p:txBody>
      </p:sp>
      <p:sp>
        <p:nvSpPr>
          <p:cNvPr id="6" name="Text Placeholder 5">
            <a:extLst>
              <a:ext uri="{FF2B5EF4-FFF2-40B4-BE49-F238E27FC236}">
                <a16:creationId xmlns:a16="http://schemas.microsoft.com/office/drawing/2014/main" id="{645459AC-6A14-4369-BC94-53228C99C6CF}"/>
              </a:ext>
            </a:extLst>
          </p:cNvPr>
          <p:cNvSpPr>
            <a:spLocks noGrp="1"/>
          </p:cNvSpPr>
          <p:nvPr>
            <p:ph type="body" sz="quarter" idx="10"/>
          </p:nvPr>
        </p:nvSpPr>
        <p:spPr>
          <a:xfrm>
            <a:off x="426424" y="1120573"/>
            <a:ext cx="4905740" cy="5288307"/>
          </a:xfrm>
        </p:spPr>
        <p:txBody>
          <a:bodyPr/>
          <a:lstStyle/>
          <a:p>
            <a:r>
              <a:rPr lang="en-US">
                <a:solidFill>
                  <a:schemeClr val="tx2"/>
                </a:solidFill>
              </a:rPr>
              <a:t>Overview</a:t>
            </a:r>
          </a:p>
          <a:p>
            <a:pPr lvl="1">
              <a:spcBef>
                <a:spcPts val="600"/>
              </a:spcBef>
            </a:pPr>
            <a:r>
              <a:rPr lang="en-US"/>
              <a:t>Table partitions divide data into smaller groups</a:t>
            </a:r>
          </a:p>
          <a:p>
            <a:pPr lvl="1">
              <a:spcBef>
                <a:spcPts val="600"/>
              </a:spcBef>
            </a:pPr>
            <a:r>
              <a:rPr lang="en-US"/>
              <a:t>In most cases, partitions are created on a date column</a:t>
            </a:r>
          </a:p>
          <a:p>
            <a:pPr lvl="1">
              <a:spcBef>
                <a:spcPts val="600"/>
              </a:spcBef>
            </a:pPr>
            <a:r>
              <a:rPr lang="en-US"/>
              <a:t>Supported on all table types</a:t>
            </a:r>
          </a:p>
          <a:p>
            <a:pPr lvl="1">
              <a:spcBef>
                <a:spcPts val="600"/>
              </a:spcBef>
            </a:pPr>
            <a:r>
              <a:rPr lang="en-US"/>
              <a:t>RANGE RIGHT – Used for time partitions</a:t>
            </a:r>
          </a:p>
          <a:p>
            <a:pPr lvl="1">
              <a:spcBef>
                <a:spcPts val="600"/>
              </a:spcBef>
              <a:spcAft>
                <a:spcPts val="1200"/>
              </a:spcAft>
            </a:pPr>
            <a:r>
              <a:rPr lang="en-US"/>
              <a:t>RANGE LEFT – Used for number partitions</a:t>
            </a:r>
          </a:p>
          <a:p>
            <a:r>
              <a:rPr lang="en-US">
                <a:solidFill>
                  <a:schemeClr val="tx2"/>
                </a:solidFill>
              </a:rPr>
              <a:t>Benefits</a:t>
            </a:r>
          </a:p>
          <a:p>
            <a:pPr lvl="1">
              <a:spcBef>
                <a:spcPts val="600"/>
              </a:spcBef>
            </a:pPr>
            <a:r>
              <a:rPr lang="en-US"/>
              <a:t>Improves efficiency and performance of loading and querying by limiting the scope to subset of data.</a:t>
            </a:r>
          </a:p>
          <a:p>
            <a:pPr lvl="1">
              <a:spcBef>
                <a:spcPts val="600"/>
              </a:spcBef>
            </a:pPr>
            <a:r>
              <a:rPr lang="en-US"/>
              <a:t>Offers significant query performance enhancements where filtering on the partition key can eliminate unnecessary scans and eliminate IO.</a:t>
            </a:r>
          </a:p>
          <a:p>
            <a:endParaRPr lang="en-US"/>
          </a:p>
          <a:p>
            <a:endParaRPr lang="en-US"/>
          </a:p>
        </p:txBody>
      </p:sp>
      <p:sp>
        <p:nvSpPr>
          <p:cNvPr id="5" name="Title 4">
            <a:extLst>
              <a:ext uri="{FF2B5EF4-FFF2-40B4-BE49-F238E27FC236}">
                <a16:creationId xmlns:a16="http://schemas.microsoft.com/office/drawing/2014/main" id="{46BD969A-7BAE-4627-8668-169FE565523C}"/>
              </a:ext>
            </a:extLst>
          </p:cNvPr>
          <p:cNvSpPr>
            <a:spLocks noGrp="1"/>
          </p:cNvSpPr>
          <p:nvPr>
            <p:ph type="title"/>
          </p:nvPr>
        </p:nvSpPr>
        <p:spPr>
          <a:xfrm>
            <a:off x="426424" y="222584"/>
            <a:ext cx="4683457" cy="739343"/>
          </a:xfrm>
        </p:spPr>
        <p:txBody>
          <a:bodyPr/>
          <a:lstStyle/>
          <a:p>
            <a:r>
              <a:rPr lang="en-US"/>
              <a:t>Tables – Partitions</a:t>
            </a:r>
          </a:p>
        </p:txBody>
      </p:sp>
    </p:spTree>
    <p:extLst>
      <p:ext uri="{BB962C8B-B14F-4D97-AF65-F5344CB8AC3E}">
        <p14:creationId xmlns:p14="http://schemas.microsoft.com/office/powerpoint/2010/main" val="3446660406"/>
      </p:ext>
    </p:extLst>
  </p:cSld>
  <p:clrMapOvr>
    <a:masterClrMapping/>
  </p:clrMapOvr>
  <p:transition>
    <p:fade/>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E3D5E33E-1984-42F1-B584-69C70FCD947E}"/>
              </a:ext>
            </a:extLst>
          </p:cNvPr>
          <p:cNvSpPr>
            <a:spLocks noGrp="1"/>
          </p:cNvSpPr>
          <p:nvPr>
            <p:ph type="body" sz="quarter" idx="10"/>
          </p:nvPr>
        </p:nvSpPr>
        <p:spPr>
          <a:xfrm>
            <a:off x="426424" y="1554480"/>
            <a:ext cx="4967612" cy="3490507"/>
          </a:xfrm>
        </p:spPr>
        <p:txBody>
          <a:bodyPr/>
          <a:lstStyle/>
          <a:p>
            <a:pPr lvl="0"/>
            <a:r>
              <a:rPr lang="en-US">
                <a:solidFill>
                  <a:srgbClr val="0078D7"/>
                </a:solidFill>
              </a:rPr>
              <a:t>Overview</a:t>
            </a:r>
          </a:p>
          <a:p>
            <a:pPr lvl="0">
              <a:spcBef>
                <a:spcPts val="600"/>
              </a:spcBef>
            </a:pPr>
            <a:r>
              <a:rPr lang="en-US" sz="1600">
                <a:latin typeface="Segoe UI"/>
              </a:rPr>
              <a:t>Prevent abuse of sensitive data by hiding it from users</a:t>
            </a:r>
          </a:p>
          <a:p>
            <a:pPr lvl="0">
              <a:spcBef>
                <a:spcPts val="600"/>
              </a:spcBef>
            </a:pPr>
            <a:r>
              <a:rPr lang="en-US" sz="1600">
                <a:latin typeface="Segoe UI"/>
              </a:rPr>
              <a:t>Easy configuration in new Azure Portal</a:t>
            </a:r>
          </a:p>
          <a:p>
            <a:pPr lvl="0">
              <a:spcBef>
                <a:spcPts val="600"/>
              </a:spcBef>
            </a:pPr>
            <a:r>
              <a:rPr lang="en-US" sz="1600">
                <a:latin typeface="Segoe UI"/>
              </a:rPr>
              <a:t>Policy-driven at table and column level, for a defined set of users</a:t>
            </a:r>
          </a:p>
          <a:p>
            <a:pPr lvl="0">
              <a:spcBef>
                <a:spcPts val="600"/>
              </a:spcBef>
            </a:pPr>
            <a:r>
              <a:rPr lang="en-US" sz="1600">
                <a:latin typeface="Segoe UI"/>
              </a:rPr>
              <a:t>Data masking applied in real-time to query results based on policy</a:t>
            </a:r>
          </a:p>
          <a:p>
            <a:pPr lvl="0">
              <a:spcBef>
                <a:spcPts val="600"/>
              </a:spcBef>
            </a:pPr>
            <a:r>
              <a:rPr lang="en-US" sz="1600">
                <a:latin typeface="Segoe UI"/>
              </a:rPr>
              <a:t>Multiple masking functions available, such as full or partial, for various sensitive data categories </a:t>
            </a:r>
            <a:br>
              <a:rPr lang="en-US" sz="1600">
                <a:latin typeface="Segoe UI"/>
              </a:rPr>
            </a:br>
            <a:r>
              <a:rPr lang="en-US" sz="1600">
                <a:latin typeface="Segoe UI"/>
              </a:rPr>
              <a:t>(credit card numbers, SSN, etc.)</a:t>
            </a:r>
          </a:p>
        </p:txBody>
      </p:sp>
      <p:sp>
        <p:nvSpPr>
          <p:cNvPr id="11" name="Title 10">
            <a:extLst>
              <a:ext uri="{FF2B5EF4-FFF2-40B4-BE49-F238E27FC236}">
                <a16:creationId xmlns:a16="http://schemas.microsoft.com/office/drawing/2014/main" id="{2E502E80-FC0C-4D1A-BC2B-E41846C378CC}"/>
              </a:ext>
            </a:extLst>
          </p:cNvPr>
          <p:cNvSpPr>
            <a:spLocks noGrp="1"/>
          </p:cNvSpPr>
          <p:nvPr>
            <p:ph type="title"/>
          </p:nvPr>
        </p:nvSpPr>
        <p:spPr/>
        <p:txBody>
          <a:bodyPr/>
          <a:lstStyle/>
          <a:p>
            <a:r>
              <a:rPr lang="en-US"/>
              <a:t>Dynamic Data Masking</a:t>
            </a:r>
          </a:p>
        </p:txBody>
      </p:sp>
      <p:sp>
        <p:nvSpPr>
          <p:cNvPr id="19" name="TextBox 18">
            <a:extLst>
              <a:ext uri="{FF2B5EF4-FFF2-40B4-BE49-F238E27FC236}">
                <a16:creationId xmlns:a16="http://schemas.microsoft.com/office/drawing/2014/main" id="{1BB4C300-BC82-4611-9BEB-22D1BB657E31}"/>
              </a:ext>
            </a:extLst>
          </p:cNvPr>
          <p:cNvSpPr txBox="1"/>
          <p:nvPr/>
        </p:nvSpPr>
        <p:spPr>
          <a:xfrm>
            <a:off x="9923322" y="3437321"/>
            <a:ext cx="1530517" cy="400110"/>
          </a:xfrm>
          <a:prstGeom prst="rect">
            <a:avLst/>
          </a:prstGeom>
          <a:noFill/>
          <a:ln>
            <a:noFill/>
          </a:ln>
        </p:spPr>
        <p:txBody>
          <a:bodyPr wrap="squar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Real-time data masking, partial masking</a:t>
            </a:r>
          </a:p>
        </p:txBody>
      </p:sp>
      <p:grpSp>
        <p:nvGrpSpPr>
          <p:cNvPr id="20" name="Group 19">
            <a:extLst>
              <a:ext uri="{FF2B5EF4-FFF2-40B4-BE49-F238E27FC236}">
                <a16:creationId xmlns:a16="http://schemas.microsoft.com/office/drawing/2014/main" id="{0F2F0A87-CFE3-4FE1-86D2-51BBDB508631}"/>
              </a:ext>
            </a:extLst>
          </p:cNvPr>
          <p:cNvGrpSpPr/>
          <p:nvPr/>
        </p:nvGrpSpPr>
        <p:grpSpPr>
          <a:xfrm>
            <a:off x="8962541" y="4711241"/>
            <a:ext cx="1900221" cy="1091743"/>
            <a:chOff x="5804454" y="4793869"/>
            <a:chExt cx="2027593" cy="1188583"/>
          </a:xfrm>
        </p:grpSpPr>
        <p:grpSp>
          <p:nvGrpSpPr>
            <p:cNvPr id="21" name="Group 326">
              <a:extLst>
                <a:ext uri="{FF2B5EF4-FFF2-40B4-BE49-F238E27FC236}">
                  <a16:creationId xmlns:a16="http://schemas.microsoft.com/office/drawing/2014/main" id="{FF4042B7-0E11-4AB0-8059-D92E954F35ED}"/>
                </a:ext>
              </a:extLst>
            </p:cNvPr>
            <p:cNvGrpSpPr>
              <a:grpSpLocks noChangeAspect="1"/>
            </p:cNvGrpSpPr>
            <p:nvPr/>
          </p:nvGrpSpPr>
          <p:grpSpPr bwMode="auto">
            <a:xfrm>
              <a:off x="5804454" y="4793869"/>
              <a:ext cx="2027593" cy="1188583"/>
              <a:chOff x="6813" y="2557"/>
              <a:chExt cx="261" cy="153"/>
            </a:xfrm>
            <a:noFill/>
          </p:grpSpPr>
          <p:sp>
            <p:nvSpPr>
              <p:cNvPr id="42" name="Rectangle 327">
                <a:extLst>
                  <a:ext uri="{FF2B5EF4-FFF2-40B4-BE49-F238E27FC236}">
                    <a16:creationId xmlns:a16="http://schemas.microsoft.com/office/drawing/2014/main" id="{84798FA5-3B48-40F1-BDD8-5397FB77861F}"/>
                  </a:ext>
                </a:extLst>
              </p:cNvPr>
              <p:cNvSpPr>
                <a:spLocks noChangeArrowheads="1"/>
              </p:cNvSpPr>
              <p:nvPr/>
            </p:nvSpPr>
            <p:spPr bwMode="auto">
              <a:xfrm>
                <a:off x="6859" y="2557"/>
                <a:ext cx="169" cy="107"/>
              </a:xfrm>
              <a:prstGeom prst="rect">
                <a:avLst/>
              </a:prstGeom>
              <a:grp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
            <p:nvSpPr>
              <p:cNvPr id="43" name="Freeform 328">
                <a:extLst>
                  <a:ext uri="{FF2B5EF4-FFF2-40B4-BE49-F238E27FC236}">
                    <a16:creationId xmlns:a16="http://schemas.microsoft.com/office/drawing/2014/main" id="{9EB3784E-E039-4288-8F7E-69D194CDB526}"/>
                  </a:ext>
                </a:extLst>
              </p:cNvPr>
              <p:cNvSpPr>
                <a:spLocks/>
              </p:cNvSpPr>
              <p:nvPr/>
            </p:nvSpPr>
            <p:spPr bwMode="auto">
              <a:xfrm>
                <a:off x="6813" y="2664"/>
                <a:ext cx="261" cy="46"/>
              </a:xfrm>
              <a:custGeom>
                <a:avLst/>
                <a:gdLst>
                  <a:gd name="T0" fmla="*/ 212 w 257"/>
                  <a:gd name="T1" fmla="*/ 1 h 46"/>
                  <a:gd name="T2" fmla="*/ 257 w 257"/>
                  <a:gd name="T3" fmla="*/ 46 h 46"/>
                  <a:gd name="T4" fmla="*/ 0 w 257"/>
                  <a:gd name="T5" fmla="*/ 46 h 46"/>
                  <a:gd name="T6" fmla="*/ 47 w 257"/>
                  <a:gd name="T7" fmla="*/ 0 h 46"/>
                </a:gdLst>
                <a:ahLst/>
                <a:cxnLst>
                  <a:cxn ang="0">
                    <a:pos x="T0" y="T1"/>
                  </a:cxn>
                  <a:cxn ang="0">
                    <a:pos x="T2" y="T3"/>
                  </a:cxn>
                  <a:cxn ang="0">
                    <a:pos x="T4" y="T5"/>
                  </a:cxn>
                  <a:cxn ang="0">
                    <a:pos x="T6" y="T7"/>
                  </a:cxn>
                </a:cxnLst>
                <a:rect l="0" t="0" r="r" b="b"/>
                <a:pathLst>
                  <a:path w="257" h="46">
                    <a:moveTo>
                      <a:pt x="212" y="1"/>
                    </a:moveTo>
                    <a:lnTo>
                      <a:pt x="257" y="46"/>
                    </a:lnTo>
                    <a:lnTo>
                      <a:pt x="0" y="46"/>
                    </a:lnTo>
                    <a:lnTo>
                      <a:pt x="47" y="0"/>
                    </a:lnTo>
                  </a:path>
                </a:pathLst>
              </a:custGeom>
              <a:grp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22" name="TextBox 21">
              <a:extLst>
                <a:ext uri="{FF2B5EF4-FFF2-40B4-BE49-F238E27FC236}">
                  <a16:creationId xmlns:a16="http://schemas.microsoft.com/office/drawing/2014/main" id="{A00AA081-BB10-4C81-B4F2-4678B24A8BD4}"/>
                </a:ext>
              </a:extLst>
            </p:cNvPr>
            <p:cNvSpPr txBox="1"/>
            <p:nvPr/>
          </p:nvSpPr>
          <p:spPr>
            <a:xfrm>
              <a:off x="6161808" y="4830304"/>
              <a:ext cx="864120" cy="221151"/>
            </a:xfrm>
            <a:prstGeom prst="rect">
              <a:avLst/>
            </a:prstGeom>
            <a:noFill/>
          </p:spPr>
          <p:txBody>
            <a:bodyPr wrap="none" lIns="91440" tIns="45720" rIns="91440" bIns="45720"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800" b="0" i="0" u="none" strike="noStrike" kern="1200" cap="none" spc="0" normalizeH="0" baseline="0" noProof="0">
                  <a:ln>
                    <a:noFill/>
                  </a:ln>
                  <a:solidFill>
                    <a:srgbClr val="0078D7"/>
                  </a:solidFill>
                  <a:effectLst/>
                  <a:uLnTx/>
                  <a:uFillTx/>
                  <a:latin typeface="Segoe UI"/>
                  <a:ea typeface="+mn-ea"/>
                  <a:cs typeface="+mn-cs"/>
                </a:rPr>
                <a:t>CreditCardNo</a:t>
              </a:r>
            </a:p>
          </p:txBody>
        </p:sp>
        <p:sp>
          <p:nvSpPr>
            <p:cNvPr id="23" name="TextBox 22">
              <a:extLst>
                <a:ext uri="{FF2B5EF4-FFF2-40B4-BE49-F238E27FC236}">
                  <a16:creationId xmlns:a16="http://schemas.microsoft.com/office/drawing/2014/main" id="{909F42CF-7883-425C-BF1E-D1529D508719}"/>
                </a:ext>
              </a:extLst>
            </p:cNvPr>
            <p:cNvSpPr txBox="1"/>
            <p:nvPr/>
          </p:nvSpPr>
          <p:spPr>
            <a:xfrm>
              <a:off x="6161808" y="5106307"/>
              <a:ext cx="1349889" cy="221151"/>
            </a:xfrm>
            <a:prstGeom prst="rect">
              <a:avLst/>
            </a:prstGeom>
            <a:noFill/>
          </p:spPr>
          <p:txBody>
            <a:bodyPr wrap="none" lIns="91440" tIns="45720" rIns="91440" bIns="45720"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800" b="0" i="0" u="none" strike="noStrike" kern="1200" cap="none" spc="0" normalizeH="0" baseline="0" noProof="0">
                  <a:ln>
                    <a:noFill/>
                  </a:ln>
                  <a:solidFill>
                    <a:srgbClr val="0078D7"/>
                  </a:solidFill>
                  <a:effectLst/>
                  <a:uLnTx/>
                  <a:uFillTx/>
                  <a:latin typeface="Segoe UI"/>
                  <a:ea typeface="+mn-ea"/>
                  <a:cs typeface="+mn-cs"/>
                </a:rPr>
                <a:t>XXXX-XXXX-XXXX-5796</a:t>
              </a:r>
            </a:p>
          </p:txBody>
        </p:sp>
        <p:sp>
          <p:nvSpPr>
            <p:cNvPr id="38" name="TextBox 37">
              <a:extLst>
                <a:ext uri="{FF2B5EF4-FFF2-40B4-BE49-F238E27FC236}">
                  <a16:creationId xmlns:a16="http://schemas.microsoft.com/office/drawing/2014/main" id="{2A78CE52-06A5-479E-A59E-BC5412A5D2DA}"/>
                </a:ext>
              </a:extLst>
            </p:cNvPr>
            <p:cNvSpPr txBox="1"/>
            <p:nvPr/>
          </p:nvSpPr>
          <p:spPr>
            <a:xfrm>
              <a:off x="6161808" y="5382310"/>
              <a:ext cx="1349889" cy="221151"/>
            </a:xfrm>
            <a:prstGeom prst="rect">
              <a:avLst/>
            </a:prstGeom>
            <a:noFill/>
          </p:spPr>
          <p:txBody>
            <a:bodyPr wrap="none" lIns="91440" tIns="45720" rIns="91440" bIns="45720"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800" b="0" i="0" u="none" strike="noStrike" kern="1200" cap="none" spc="0" normalizeH="0" baseline="0" noProof="0">
                  <a:ln>
                    <a:noFill/>
                  </a:ln>
                  <a:solidFill>
                    <a:srgbClr val="0078D7"/>
                  </a:solidFill>
                  <a:effectLst/>
                  <a:uLnTx/>
                  <a:uFillTx/>
                  <a:latin typeface="Segoe UI"/>
                  <a:ea typeface="+mn-ea"/>
                  <a:cs typeface="+mn-cs"/>
                </a:rPr>
                <a:t>XXXX-XXXX-XXXX-1978</a:t>
              </a:r>
            </a:p>
          </p:txBody>
        </p:sp>
        <p:cxnSp>
          <p:nvCxnSpPr>
            <p:cNvPr id="40" name="Straight Connector 39">
              <a:extLst>
                <a:ext uri="{FF2B5EF4-FFF2-40B4-BE49-F238E27FC236}">
                  <a16:creationId xmlns:a16="http://schemas.microsoft.com/office/drawing/2014/main" id="{254ADEF6-CF00-4AC0-A311-E376651BBFDD}"/>
                </a:ext>
              </a:extLst>
            </p:cNvPr>
            <p:cNvCxnSpPr/>
            <p:nvPr/>
          </p:nvCxnSpPr>
          <p:spPr>
            <a:xfrm>
              <a:off x="6161808" y="5069872"/>
              <a:ext cx="1312886" cy="0"/>
            </a:xfrm>
            <a:prstGeom prst="line">
              <a:avLst/>
            </a:prstGeom>
            <a:ln w="9525">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3F92FB34-C5D1-4A33-BA63-075D3860A82B}"/>
                </a:ext>
              </a:extLst>
            </p:cNvPr>
            <p:cNvCxnSpPr/>
            <p:nvPr/>
          </p:nvCxnSpPr>
          <p:spPr>
            <a:xfrm>
              <a:off x="6161808" y="5345875"/>
              <a:ext cx="1312886" cy="0"/>
            </a:xfrm>
            <a:prstGeom prst="line">
              <a:avLst/>
            </a:prstGeom>
            <a:ln w="9525">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44" name="Freeform 5">
            <a:extLst>
              <a:ext uri="{FF2B5EF4-FFF2-40B4-BE49-F238E27FC236}">
                <a16:creationId xmlns:a16="http://schemas.microsoft.com/office/drawing/2014/main" id="{7A05E047-16BC-403A-AD89-E5EC5BC5E4A5}"/>
              </a:ext>
            </a:extLst>
          </p:cNvPr>
          <p:cNvSpPr>
            <a:spLocks noEditPoints="1"/>
          </p:cNvSpPr>
          <p:nvPr/>
        </p:nvSpPr>
        <p:spPr bwMode="auto">
          <a:xfrm>
            <a:off x="10917393" y="4846273"/>
            <a:ext cx="560547" cy="626306"/>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nvGrpSpPr>
          <p:cNvPr id="45" name="Group 44">
            <a:extLst>
              <a:ext uri="{FF2B5EF4-FFF2-40B4-BE49-F238E27FC236}">
                <a16:creationId xmlns:a16="http://schemas.microsoft.com/office/drawing/2014/main" id="{A6E45C08-AEF9-4139-A75B-8027CF08D9DC}"/>
              </a:ext>
            </a:extLst>
          </p:cNvPr>
          <p:cNvGrpSpPr/>
          <p:nvPr/>
        </p:nvGrpSpPr>
        <p:grpSpPr>
          <a:xfrm>
            <a:off x="7020279" y="2459710"/>
            <a:ext cx="1530517" cy="969290"/>
            <a:chOff x="6278973" y="5152787"/>
            <a:chExt cx="1530517" cy="969290"/>
          </a:xfrm>
        </p:grpSpPr>
        <p:sp>
          <p:nvSpPr>
            <p:cNvPr id="46" name="TextBox 45">
              <a:extLst>
                <a:ext uri="{FF2B5EF4-FFF2-40B4-BE49-F238E27FC236}">
                  <a16:creationId xmlns:a16="http://schemas.microsoft.com/office/drawing/2014/main" id="{E6A8150A-3161-4815-8F98-C717C764CB5A}"/>
                </a:ext>
              </a:extLst>
            </p:cNvPr>
            <p:cNvSpPr txBox="1"/>
            <p:nvPr/>
          </p:nvSpPr>
          <p:spPr>
            <a:xfrm>
              <a:off x="6518556" y="5834610"/>
              <a:ext cx="1090547" cy="253916"/>
            </a:xfrm>
            <a:prstGeom prst="rect">
              <a:avLst/>
            </a:prstGeom>
            <a:noFill/>
          </p:spPr>
          <p:txBody>
            <a:bodyPr wrap="square" lIns="91440" tIns="45720" rIns="91440" bIns="45720" rtlCol="0">
              <a:spAutoFit/>
            </a:bodyPr>
            <a:lstStyle/>
            <a:p>
              <a:pPr marL="0" marR="0" lvl="0" indent="0" algn="ctr" defTabSz="932503"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78D7"/>
                  </a:solidFill>
                  <a:effectLst/>
                  <a:uLnTx/>
                  <a:uFillTx/>
                  <a:latin typeface="Segoe UI"/>
                  <a:ea typeface="+mn-ea"/>
                  <a:cs typeface="+mn-cs"/>
                </a:rPr>
                <a:t>SQL Database</a:t>
              </a:r>
            </a:p>
          </p:txBody>
        </p:sp>
        <p:sp>
          <p:nvSpPr>
            <p:cNvPr id="47" name="Freeform 146">
              <a:extLst>
                <a:ext uri="{FF2B5EF4-FFF2-40B4-BE49-F238E27FC236}">
                  <a16:creationId xmlns:a16="http://schemas.microsoft.com/office/drawing/2014/main" id="{2D9D014D-966B-4C03-9D6A-00FEEC88668F}"/>
                </a:ext>
              </a:extLst>
            </p:cNvPr>
            <p:cNvSpPr>
              <a:spLocks noChangeAspect="1"/>
            </p:cNvSpPr>
            <p:nvPr/>
          </p:nvSpPr>
          <p:spPr bwMode="auto">
            <a:xfrm>
              <a:off x="6278973" y="5152787"/>
              <a:ext cx="1530517" cy="969290"/>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IN" sz="1961" b="1" i="0" u="none" strike="noStrike" kern="1200" cap="none" spc="0" normalizeH="0" baseline="0" noProof="0">
                <a:ln>
                  <a:noFill/>
                </a:ln>
                <a:solidFill>
                  <a:srgbClr val="FFFFFF"/>
                </a:solidFill>
                <a:effectLst/>
                <a:uLnTx/>
                <a:uFillTx/>
                <a:latin typeface="Segoe UI Light"/>
                <a:ea typeface="Segoe UI" pitchFamily="34" charset="0"/>
                <a:cs typeface="Segoe UI" pitchFamily="34" charset="0"/>
              </a:endParaRPr>
            </a:p>
          </p:txBody>
        </p:sp>
        <p:sp>
          <p:nvSpPr>
            <p:cNvPr id="48" name="Cylinder 812">
              <a:extLst>
                <a:ext uri="{FF2B5EF4-FFF2-40B4-BE49-F238E27FC236}">
                  <a16:creationId xmlns:a16="http://schemas.microsoft.com/office/drawing/2014/main" id="{B187E439-D713-4C4F-8D89-0636CD8E9C66}"/>
                </a:ext>
              </a:extLst>
            </p:cNvPr>
            <p:cNvSpPr/>
            <p:nvPr/>
          </p:nvSpPr>
          <p:spPr bwMode="auto">
            <a:xfrm>
              <a:off x="6930874" y="5347600"/>
              <a:ext cx="345159" cy="453459"/>
            </a:xfrm>
            <a:prstGeom prst="can">
              <a:avLst>
                <a:gd name="adj" fmla="val 39530"/>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700" b="0" i="0" u="none" strike="noStrike" kern="1200" cap="none" spc="0" normalizeH="0" baseline="0" noProof="0">
                <a:ln>
                  <a:noFill/>
                </a:ln>
                <a:solidFill>
                  <a:srgbClr val="0078D7"/>
                </a:solidFill>
                <a:effectLst/>
                <a:uLnTx/>
                <a:uFillTx/>
                <a:latin typeface="Segoe UI Semibold" panose="020B0702040204020203" pitchFamily="34" charset="0"/>
                <a:ea typeface="Segoe UI" pitchFamily="34" charset="0"/>
                <a:cs typeface="Segoe UI Semibold" panose="020B0702040204020203" pitchFamily="34" charset="0"/>
              </a:endParaRPr>
            </a:p>
          </p:txBody>
        </p:sp>
      </p:grpSp>
      <p:cxnSp>
        <p:nvCxnSpPr>
          <p:cNvPr id="49" name="Connector: Elbow 48">
            <a:extLst>
              <a:ext uri="{FF2B5EF4-FFF2-40B4-BE49-F238E27FC236}">
                <a16:creationId xmlns:a16="http://schemas.microsoft.com/office/drawing/2014/main" id="{6C819A38-DD66-4244-BA82-098C710BB3B9}"/>
              </a:ext>
            </a:extLst>
          </p:cNvPr>
          <p:cNvCxnSpPr>
            <a:stCxn id="46" idx="3"/>
            <a:endCxn id="42" idx="0"/>
          </p:cNvCxnSpPr>
          <p:nvPr/>
        </p:nvCxnSpPr>
        <p:spPr>
          <a:xfrm>
            <a:off x="8350409" y="3268491"/>
            <a:ext cx="1562243" cy="1442750"/>
          </a:xfrm>
          <a:prstGeom prst="bentConnector2">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aphicFrame>
        <p:nvGraphicFramePr>
          <p:cNvPr id="50" name="Table 49">
            <a:extLst>
              <a:ext uri="{FF2B5EF4-FFF2-40B4-BE49-F238E27FC236}">
                <a16:creationId xmlns:a16="http://schemas.microsoft.com/office/drawing/2014/main" id="{08836278-6B96-42F9-8D0F-A5A4DC2B58AF}"/>
              </a:ext>
            </a:extLst>
          </p:cNvPr>
          <p:cNvGraphicFramePr>
            <a:graphicFrameLocks noGrp="1"/>
          </p:cNvGraphicFramePr>
          <p:nvPr/>
        </p:nvGraphicFramePr>
        <p:xfrm>
          <a:off x="8171450" y="1968809"/>
          <a:ext cx="1239213" cy="881036"/>
        </p:xfrm>
        <a:graphic>
          <a:graphicData uri="http://schemas.openxmlformats.org/drawingml/2006/table">
            <a:tbl>
              <a:tblPr firstRow="1" bandRow="1">
                <a:tableStyleId>{B301B821-A1FF-4177-AEE7-76D212191A09}</a:tableStyleId>
              </a:tblPr>
              <a:tblGrid>
                <a:gridCol w="1239213">
                  <a:extLst>
                    <a:ext uri="{9D8B030D-6E8A-4147-A177-3AD203B41FA5}">
                      <a16:colId xmlns:a16="http://schemas.microsoft.com/office/drawing/2014/main" val="20000"/>
                    </a:ext>
                  </a:extLst>
                </a:gridCol>
              </a:tblGrid>
              <a:tr h="220259">
                <a:tc>
                  <a:txBody>
                    <a:bodyPr/>
                    <a:lstStyle/>
                    <a:p>
                      <a:r>
                        <a:rPr lang="en-US" sz="800" err="1"/>
                        <a:t>Table.CreditCardNo</a:t>
                      </a:r>
                      <a:endParaRPr lang="en-US" sz="800">
                        <a:solidFill>
                          <a:schemeClr val="bg1"/>
                        </a:solidFill>
                        <a:latin typeface="Segoe UI Semibold" panose="020B0702040204020203" pitchFamily="34" charset="0"/>
                        <a:cs typeface="Segoe UI Semibold" panose="020B0702040204020203" pitchFamily="34" charset="0"/>
                      </a:endParaRPr>
                    </a:p>
                  </a:txBody>
                  <a:tcPr anchor="ctr">
                    <a:solidFill>
                      <a:srgbClr val="0070C0"/>
                    </a:solidFill>
                  </a:tcPr>
                </a:tc>
                <a:extLst>
                  <a:ext uri="{0D108BD9-81ED-4DB2-BD59-A6C34878D82A}">
                    <a16:rowId xmlns:a16="http://schemas.microsoft.com/office/drawing/2014/main" val="10000"/>
                  </a:ext>
                </a:extLst>
              </a:tr>
              <a:tr h="220259">
                <a:tc>
                  <a:txBody>
                    <a:bodyPr/>
                    <a:lstStyle/>
                    <a:p>
                      <a:r>
                        <a:rPr lang="en-US" sz="800"/>
                        <a:t>4465-6571-7868-5796</a:t>
                      </a:r>
                      <a:endParaRPr lang="en-US" sz="800">
                        <a:solidFill>
                          <a:schemeClr val="bg2">
                            <a:lumMod val="50000"/>
                          </a:schemeClr>
                        </a:solidFill>
                        <a:latin typeface="+mj-lt"/>
                      </a:endParaRPr>
                    </a:p>
                  </a:txBody>
                  <a:tcPr anchor="ctr"/>
                </a:tc>
                <a:extLst>
                  <a:ext uri="{0D108BD9-81ED-4DB2-BD59-A6C34878D82A}">
                    <a16:rowId xmlns:a16="http://schemas.microsoft.com/office/drawing/2014/main" val="10001"/>
                  </a:ext>
                </a:extLst>
              </a:tr>
              <a:tr h="220259">
                <a:tc>
                  <a:txBody>
                    <a:bodyPr/>
                    <a:lstStyle/>
                    <a:p>
                      <a:r>
                        <a:rPr lang="en-US" sz="800"/>
                        <a:t>4468-7746-3848-1978</a:t>
                      </a:r>
                      <a:endParaRPr lang="en-US" sz="800">
                        <a:solidFill>
                          <a:schemeClr val="bg2">
                            <a:lumMod val="50000"/>
                          </a:schemeClr>
                        </a:solidFill>
                        <a:latin typeface="+mj-lt"/>
                      </a:endParaRPr>
                    </a:p>
                  </a:txBody>
                  <a:tcPr anchor="ctr"/>
                </a:tc>
                <a:extLst>
                  <a:ext uri="{0D108BD9-81ED-4DB2-BD59-A6C34878D82A}">
                    <a16:rowId xmlns:a16="http://schemas.microsoft.com/office/drawing/2014/main" val="10002"/>
                  </a:ext>
                </a:extLst>
              </a:tr>
              <a:tr h="220259">
                <a:tc>
                  <a:txBody>
                    <a:bodyPr/>
                    <a:lstStyle/>
                    <a:p>
                      <a:r>
                        <a:rPr lang="en-US" sz="800"/>
                        <a:t>4484-5434-6858-6550</a:t>
                      </a:r>
                      <a:endParaRPr lang="en-US" sz="800">
                        <a:solidFill>
                          <a:schemeClr val="bg2">
                            <a:lumMod val="50000"/>
                          </a:schemeClr>
                        </a:solidFill>
                        <a:latin typeface="+mj-lt"/>
                      </a:endParaRPr>
                    </a:p>
                  </a:txBody>
                  <a:tcPr anchor="ct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875253471"/>
      </p:ext>
    </p:extLst>
  </p:cSld>
  <p:clrMapOvr>
    <a:masterClrMapping/>
  </p:clrMapOvr>
  <p:transition>
    <p:fade/>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E3D5E33E-1984-42F1-B584-69C70FCD947E}"/>
              </a:ext>
            </a:extLst>
          </p:cNvPr>
          <p:cNvSpPr>
            <a:spLocks noGrp="1"/>
          </p:cNvSpPr>
          <p:nvPr>
            <p:ph type="body" sz="quarter" idx="10"/>
          </p:nvPr>
        </p:nvSpPr>
        <p:spPr>
          <a:xfrm>
            <a:off x="426424" y="1184511"/>
            <a:ext cx="4967612" cy="4334200"/>
          </a:xfrm>
        </p:spPr>
        <p:txBody>
          <a:bodyPr/>
          <a:lstStyle/>
          <a:p>
            <a:pPr lvl="0"/>
            <a:r>
              <a:rPr lang="en-US">
                <a:solidFill>
                  <a:srgbClr val="0078D7"/>
                </a:solidFill>
              </a:rPr>
              <a:t>Overview</a:t>
            </a:r>
          </a:p>
          <a:p>
            <a:pPr lvl="0"/>
            <a:r>
              <a:rPr lang="en-US" sz="1600">
                <a:solidFill>
                  <a:schemeClr val="tx1"/>
                </a:solidFill>
                <a:latin typeface="+mn-lt"/>
              </a:rPr>
              <a:t>It helps to implement fine-grained protection of sensitive data within a table in dedicated SQL pool. </a:t>
            </a:r>
          </a:p>
          <a:p>
            <a:pPr lvl="0"/>
            <a:r>
              <a:rPr lang="en-US" sz="1600" b="0" i="0">
                <a:solidFill>
                  <a:schemeClr val="tx1"/>
                </a:solidFill>
                <a:effectLst/>
                <a:latin typeface="+mn-lt"/>
              </a:rPr>
              <a:t>The data in CLE enforced columns is encrypted on disk. User need to use DECRYPTBYKEY function to decrypt it.</a:t>
            </a:r>
          </a:p>
          <a:p>
            <a:pPr lvl="0"/>
            <a:endParaRPr lang="en-US" sz="1600">
              <a:solidFill>
                <a:schemeClr val="tx1"/>
              </a:solidFill>
              <a:latin typeface="+mn-lt"/>
            </a:endParaRPr>
          </a:p>
          <a:p>
            <a:pPr lvl="0"/>
            <a:r>
              <a:rPr lang="en-US" sz="1600">
                <a:solidFill>
                  <a:schemeClr val="tx1"/>
                </a:solidFill>
                <a:latin typeface="+mn-lt"/>
              </a:rPr>
              <a:t>5 step process to set up CLE </a:t>
            </a:r>
          </a:p>
          <a:p>
            <a:pPr marL="342900" lvl="0" indent="-342900">
              <a:buAutoNum type="arabicPeriod"/>
            </a:pPr>
            <a:r>
              <a:rPr lang="en-US" sz="1600">
                <a:solidFill>
                  <a:schemeClr val="tx1"/>
                </a:solidFill>
                <a:latin typeface="+mn-lt"/>
              </a:rPr>
              <a:t>Create master key</a:t>
            </a:r>
          </a:p>
          <a:p>
            <a:pPr marL="342900" lvl="0" indent="-342900">
              <a:buAutoNum type="arabicPeriod"/>
            </a:pPr>
            <a:r>
              <a:rPr lang="en-US" sz="1600">
                <a:solidFill>
                  <a:schemeClr val="tx1"/>
                </a:solidFill>
                <a:latin typeface="+mn-lt"/>
              </a:rPr>
              <a:t>Create certificate</a:t>
            </a:r>
          </a:p>
          <a:p>
            <a:pPr marL="342900" lvl="0" indent="-342900">
              <a:buAutoNum type="arabicPeriod"/>
            </a:pPr>
            <a:r>
              <a:rPr lang="en-US" sz="1600">
                <a:solidFill>
                  <a:schemeClr val="tx1"/>
                </a:solidFill>
                <a:latin typeface="+mn-lt"/>
              </a:rPr>
              <a:t>Configure symmetric key for encryption</a:t>
            </a:r>
          </a:p>
          <a:p>
            <a:pPr marL="342900" lvl="0" indent="-342900">
              <a:buAutoNum type="arabicPeriod"/>
            </a:pPr>
            <a:r>
              <a:rPr lang="en-US" sz="1600">
                <a:solidFill>
                  <a:schemeClr val="tx1"/>
                </a:solidFill>
                <a:latin typeface="+mn-lt"/>
              </a:rPr>
              <a:t>Encrypt the column data</a:t>
            </a:r>
          </a:p>
          <a:p>
            <a:pPr marL="342900" lvl="0" indent="-342900">
              <a:buAutoNum type="arabicPeriod"/>
            </a:pPr>
            <a:r>
              <a:rPr lang="en-US" sz="1600">
                <a:solidFill>
                  <a:schemeClr val="tx1"/>
                </a:solidFill>
                <a:latin typeface="+mn-lt"/>
              </a:rPr>
              <a:t>Close symmetric key</a:t>
            </a:r>
          </a:p>
          <a:p>
            <a:pPr lvl="0"/>
            <a:endParaRPr lang="en-US">
              <a:solidFill>
                <a:srgbClr val="0078D7"/>
              </a:solidFill>
            </a:endParaRPr>
          </a:p>
        </p:txBody>
      </p:sp>
      <p:sp>
        <p:nvSpPr>
          <p:cNvPr id="11" name="Title 10">
            <a:extLst>
              <a:ext uri="{FF2B5EF4-FFF2-40B4-BE49-F238E27FC236}">
                <a16:creationId xmlns:a16="http://schemas.microsoft.com/office/drawing/2014/main" id="{2E502E80-FC0C-4D1A-BC2B-E41846C378CC}"/>
              </a:ext>
            </a:extLst>
          </p:cNvPr>
          <p:cNvSpPr>
            <a:spLocks noGrp="1"/>
          </p:cNvSpPr>
          <p:nvPr>
            <p:ph type="title"/>
          </p:nvPr>
        </p:nvSpPr>
        <p:spPr/>
        <p:txBody>
          <a:bodyPr/>
          <a:lstStyle/>
          <a:p>
            <a:r>
              <a:rPr lang="en-US"/>
              <a:t>Column Level Encryption</a:t>
            </a:r>
          </a:p>
        </p:txBody>
      </p:sp>
      <p:pic>
        <p:nvPicPr>
          <p:cNvPr id="3" name="Picture 2">
            <a:extLst>
              <a:ext uri="{FF2B5EF4-FFF2-40B4-BE49-F238E27FC236}">
                <a16:creationId xmlns:a16="http://schemas.microsoft.com/office/drawing/2014/main" id="{13C321A1-095C-47FA-8366-37D002CC721F}"/>
              </a:ext>
            </a:extLst>
          </p:cNvPr>
          <p:cNvPicPr>
            <a:picLocks noChangeAspect="1"/>
          </p:cNvPicPr>
          <p:nvPr/>
        </p:nvPicPr>
        <p:blipFill>
          <a:blip r:embed="rId3"/>
          <a:stretch>
            <a:fillRect/>
          </a:stretch>
        </p:blipFill>
        <p:spPr>
          <a:xfrm>
            <a:off x="4417995" y="3907938"/>
            <a:ext cx="7774005" cy="2727478"/>
          </a:xfrm>
          <a:prstGeom prst="rect">
            <a:avLst/>
          </a:prstGeom>
          <a:ln>
            <a:solidFill>
              <a:schemeClr val="tx1"/>
            </a:solidFill>
          </a:ln>
        </p:spPr>
      </p:pic>
    </p:spTree>
    <p:extLst>
      <p:ext uri="{BB962C8B-B14F-4D97-AF65-F5344CB8AC3E}">
        <p14:creationId xmlns:p14="http://schemas.microsoft.com/office/powerpoint/2010/main" val="278875833"/>
      </p:ext>
    </p:extLst>
  </p:cSld>
  <p:clrMapOvr>
    <a:masterClrMapping/>
  </p:clrMapOvr>
  <p:transition>
    <p:fade/>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7989350" y="5665110"/>
            <a:ext cx="1631284" cy="415498"/>
          </a:xfrm>
          <a:prstGeom prst="rect">
            <a:avLst/>
          </a:prstGeom>
          <a:noFill/>
        </p:spPr>
        <p:txBody>
          <a:bodyPr wrap="square" rtlCol="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effectLst/>
                <a:uLnTx/>
                <a:uFillTx/>
                <a:latin typeface="Segoe UI Semibold" panose="020B0702040204020203" pitchFamily="34" charset="0"/>
                <a:cs typeface="Segoe UI Semibold" panose="020B0702040204020203" pitchFamily="34" charset="0"/>
              </a:rPr>
              <a:t>Database files, backups, Tx log, TempDB</a:t>
            </a:r>
          </a:p>
        </p:txBody>
      </p:sp>
      <p:sp>
        <p:nvSpPr>
          <p:cNvPr id="53" name="TextBox 52"/>
          <p:cNvSpPr txBox="1"/>
          <p:nvPr/>
        </p:nvSpPr>
        <p:spPr>
          <a:xfrm>
            <a:off x="5094982" y="5745901"/>
            <a:ext cx="1482985" cy="253916"/>
          </a:xfrm>
          <a:prstGeom prst="rect">
            <a:avLst/>
          </a:prstGeom>
          <a:noFill/>
        </p:spPr>
        <p:txBody>
          <a:bodyPr wrap="square" rtlCol="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effectLst/>
                <a:uLnTx/>
                <a:uFillTx/>
                <a:latin typeface="Segoe UI Semibold" panose="020B0702040204020203" pitchFamily="34" charset="0"/>
                <a:cs typeface="Segoe UI Semibold" panose="020B0702040204020203" pitchFamily="34" charset="0"/>
              </a:rPr>
              <a:t>Customer data</a:t>
            </a:r>
          </a:p>
        </p:txBody>
      </p:sp>
      <p:sp>
        <p:nvSpPr>
          <p:cNvPr id="54" name="TextBox 53"/>
          <p:cNvSpPr txBox="1"/>
          <p:nvPr/>
        </p:nvSpPr>
        <p:spPr>
          <a:xfrm>
            <a:off x="5300796" y="5286640"/>
            <a:ext cx="1071357"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600"/>
              </a:spcBef>
              <a:spcAft>
                <a:spcPts val="0"/>
              </a:spcAft>
              <a:buClrTx/>
              <a:buSzTx/>
              <a:buFontTx/>
              <a:buNone/>
              <a:tabLst/>
              <a:defRPr/>
            </a:pPr>
            <a:r>
              <a:rPr kumimoji="0" lang="en-US" sz="1400" b="0" i="0" u="none" strike="noStrike" kern="0" cap="none" spc="0" normalizeH="0" baseline="0" noProof="0">
                <a:ln>
                  <a:noFill/>
                </a:ln>
                <a:solidFill>
                  <a:schemeClr val="tx2"/>
                </a:solidFill>
                <a:effectLst/>
                <a:uLnTx/>
                <a:uFillTx/>
                <a:latin typeface="Segoe UI Semibold" panose="020B0702040204020203" pitchFamily="34" charset="0"/>
                <a:cs typeface="Segoe UI Semibold" panose="020B0702040204020203" pitchFamily="34" charset="0"/>
              </a:rPr>
              <a:t>In transit</a:t>
            </a:r>
          </a:p>
        </p:txBody>
      </p:sp>
      <p:sp>
        <p:nvSpPr>
          <p:cNvPr id="55" name="TextBox 54"/>
          <p:cNvSpPr txBox="1"/>
          <p:nvPr/>
        </p:nvSpPr>
        <p:spPr>
          <a:xfrm>
            <a:off x="8389967" y="5286640"/>
            <a:ext cx="830050"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600"/>
              </a:spcBef>
              <a:spcAft>
                <a:spcPts val="0"/>
              </a:spcAft>
              <a:buClrTx/>
              <a:buSzTx/>
              <a:buFontTx/>
              <a:buNone/>
              <a:tabLst/>
              <a:defRPr/>
            </a:pPr>
            <a:r>
              <a:rPr kumimoji="0" lang="en-US" sz="1400" b="0" i="0" u="none" strike="noStrike" kern="0" cap="none" spc="0" normalizeH="0" baseline="0" noProof="0">
                <a:ln>
                  <a:noFill/>
                </a:ln>
                <a:solidFill>
                  <a:schemeClr val="tx2"/>
                </a:solidFill>
                <a:effectLst/>
                <a:uLnTx/>
                <a:uFillTx/>
                <a:latin typeface="Segoe UI Semibold" panose="020B0702040204020203" pitchFamily="34" charset="0"/>
                <a:cs typeface="Segoe UI Semibold" panose="020B0702040204020203" pitchFamily="34" charset="0"/>
              </a:rPr>
              <a:t>At rest</a:t>
            </a:r>
          </a:p>
        </p:txBody>
      </p:sp>
      <p:sp>
        <p:nvSpPr>
          <p:cNvPr id="56" name="TextBox 55"/>
          <p:cNvSpPr txBox="1"/>
          <p:nvPr/>
        </p:nvSpPr>
        <p:spPr>
          <a:xfrm>
            <a:off x="2220125" y="5286640"/>
            <a:ext cx="1008938"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600"/>
              </a:spcBef>
              <a:spcAft>
                <a:spcPts val="0"/>
              </a:spcAft>
              <a:buClrTx/>
              <a:buSzTx/>
              <a:buFontTx/>
              <a:buNone/>
              <a:tabLst/>
              <a:defRPr/>
            </a:pPr>
            <a:r>
              <a:rPr kumimoji="0" lang="en-US" sz="1400" b="0" i="0" u="none" strike="noStrike" kern="0" cap="none" spc="0" normalizeH="0" baseline="0" noProof="0">
                <a:ln>
                  <a:noFill/>
                </a:ln>
                <a:solidFill>
                  <a:schemeClr val="tx2"/>
                </a:solidFill>
                <a:effectLst/>
                <a:uLnTx/>
                <a:uFillTx/>
                <a:latin typeface="Segoe UI Semibold" panose="020B0702040204020203" pitchFamily="34" charset="0"/>
                <a:cs typeface="Segoe UI Semibold" panose="020B0702040204020203" pitchFamily="34" charset="0"/>
              </a:rPr>
              <a:t>In use</a:t>
            </a:r>
          </a:p>
        </p:txBody>
      </p:sp>
      <p:sp>
        <p:nvSpPr>
          <p:cNvPr id="57" name="Freeform 128"/>
          <p:cNvSpPr>
            <a:spLocks noChangeAspect="1" noEditPoints="1"/>
          </p:cNvSpPr>
          <p:nvPr/>
        </p:nvSpPr>
        <p:spPr bwMode="black">
          <a:xfrm>
            <a:off x="9687136" y="4378991"/>
            <a:ext cx="777879" cy="684794"/>
          </a:xfrm>
          <a:custGeom>
            <a:avLst/>
            <a:gdLst>
              <a:gd name="T0" fmla="*/ 49 w 71"/>
              <a:gd name="T1" fmla="*/ 21 h 62"/>
              <a:gd name="T2" fmla="*/ 49 w 71"/>
              <a:gd name="T3" fmla="*/ 19 h 62"/>
              <a:gd name="T4" fmla="*/ 49 w 71"/>
              <a:gd name="T5" fmla="*/ 19 h 62"/>
              <a:gd name="T6" fmla="*/ 48 w 71"/>
              <a:gd name="T7" fmla="*/ 17 h 62"/>
              <a:gd name="T8" fmla="*/ 32 w 71"/>
              <a:gd name="T9" fmla="*/ 2 h 62"/>
              <a:gd name="T10" fmla="*/ 28 w 71"/>
              <a:gd name="T11" fmla="*/ 0 h 62"/>
              <a:gd name="T12" fmla="*/ 28 w 71"/>
              <a:gd name="T13" fmla="*/ 0 h 62"/>
              <a:gd name="T14" fmla="*/ 28 w 71"/>
              <a:gd name="T15" fmla="*/ 0 h 62"/>
              <a:gd name="T16" fmla="*/ 6 w 71"/>
              <a:gd name="T17" fmla="*/ 0 h 62"/>
              <a:gd name="T18" fmla="*/ 0 w 71"/>
              <a:gd name="T19" fmla="*/ 5 h 62"/>
              <a:gd name="T20" fmla="*/ 0 w 71"/>
              <a:gd name="T21" fmla="*/ 56 h 62"/>
              <a:gd name="T22" fmla="*/ 6 w 71"/>
              <a:gd name="T23" fmla="*/ 62 h 62"/>
              <a:gd name="T24" fmla="*/ 44 w 71"/>
              <a:gd name="T25" fmla="*/ 62 h 62"/>
              <a:gd name="T26" fmla="*/ 50 w 71"/>
              <a:gd name="T27" fmla="*/ 56 h 62"/>
              <a:gd name="T28" fmla="*/ 50 w 71"/>
              <a:gd name="T29" fmla="*/ 21 h 62"/>
              <a:gd name="T30" fmla="*/ 49 w 71"/>
              <a:gd name="T31" fmla="*/ 21 h 62"/>
              <a:gd name="T32" fmla="*/ 28 w 71"/>
              <a:gd name="T33" fmla="*/ 5 h 62"/>
              <a:gd name="T34" fmla="*/ 44 w 71"/>
              <a:gd name="T35" fmla="*/ 21 h 62"/>
              <a:gd name="T36" fmla="*/ 28 w 71"/>
              <a:gd name="T37" fmla="*/ 21 h 62"/>
              <a:gd name="T38" fmla="*/ 28 w 71"/>
              <a:gd name="T39" fmla="*/ 5 h 62"/>
              <a:gd name="T40" fmla="*/ 44 w 71"/>
              <a:gd name="T41" fmla="*/ 56 h 62"/>
              <a:gd name="T42" fmla="*/ 6 w 71"/>
              <a:gd name="T43" fmla="*/ 56 h 62"/>
              <a:gd name="T44" fmla="*/ 6 w 71"/>
              <a:gd name="T45" fmla="*/ 5 h 62"/>
              <a:gd name="T46" fmla="*/ 23 w 71"/>
              <a:gd name="T47" fmla="*/ 5 h 62"/>
              <a:gd name="T48" fmla="*/ 23 w 71"/>
              <a:gd name="T49" fmla="*/ 21 h 62"/>
              <a:gd name="T50" fmla="*/ 28 w 71"/>
              <a:gd name="T51" fmla="*/ 27 h 62"/>
              <a:gd name="T52" fmla="*/ 44 w 71"/>
              <a:gd name="T53" fmla="*/ 27 h 62"/>
              <a:gd name="T54" fmla="*/ 44 w 71"/>
              <a:gd name="T55" fmla="*/ 56 h 62"/>
              <a:gd name="T56" fmla="*/ 58 w 71"/>
              <a:gd name="T57" fmla="*/ 14 h 62"/>
              <a:gd name="T58" fmla="*/ 60 w 71"/>
              <a:gd name="T59" fmla="*/ 19 h 62"/>
              <a:gd name="T60" fmla="*/ 60 w 71"/>
              <a:gd name="T61" fmla="*/ 56 h 62"/>
              <a:gd name="T62" fmla="*/ 55 w 71"/>
              <a:gd name="T63" fmla="*/ 62 h 62"/>
              <a:gd name="T64" fmla="*/ 53 w 71"/>
              <a:gd name="T65" fmla="*/ 62 h 62"/>
              <a:gd name="T66" fmla="*/ 55 w 71"/>
              <a:gd name="T67" fmla="*/ 57 h 62"/>
              <a:gd name="T68" fmla="*/ 55 w 71"/>
              <a:gd name="T69" fmla="*/ 21 h 62"/>
              <a:gd name="T70" fmla="*/ 53 w 71"/>
              <a:gd name="T71" fmla="*/ 15 h 62"/>
              <a:gd name="T72" fmla="*/ 37 w 71"/>
              <a:gd name="T73" fmla="*/ 0 h 62"/>
              <a:gd name="T74" fmla="*/ 37 w 71"/>
              <a:gd name="T75" fmla="*/ 0 h 62"/>
              <a:gd name="T76" fmla="*/ 39 w 71"/>
              <a:gd name="T77" fmla="*/ 0 h 62"/>
              <a:gd name="T78" fmla="*/ 40 w 71"/>
              <a:gd name="T79" fmla="*/ 0 h 62"/>
              <a:gd name="T80" fmla="*/ 47 w 71"/>
              <a:gd name="T81" fmla="*/ 3 h 62"/>
              <a:gd name="T82" fmla="*/ 58 w 71"/>
              <a:gd name="T83" fmla="*/ 14 h 62"/>
              <a:gd name="T84" fmla="*/ 69 w 71"/>
              <a:gd name="T85" fmla="*/ 13 h 62"/>
              <a:gd name="T86" fmla="*/ 71 w 71"/>
              <a:gd name="T87" fmla="*/ 17 h 62"/>
              <a:gd name="T88" fmla="*/ 71 w 71"/>
              <a:gd name="T89" fmla="*/ 56 h 62"/>
              <a:gd name="T90" fmla="*/ 65 w 71"/>
              <a:gd name="T91" fmla="*/ 62 h 62"/>
              <a:gd name="T92" fmla="*/ 64 w 71"/>
              <a:gd name="T93" fmla="*/ 62 h 62"/>
              <a:gd name="T94" fmla="*/ 65 w 71"/>
              <a:gd name="T95" fmla="*/ 57 h 62"/>
              <a:gd name="T96" fmla="*/ 65 w 71"/>
              <a:gd name="T97" fmla="*/ 18 h 62"/>
              <a:gd name="T98" fmla="*/ 64 w 71"/>
              <a:gd name="T99" fmla="*/ 14 h 62"/>
              <a:gd name="T100" fmla="*/ 50 w 71"/>
              <a:gd name="T101" fmla="*/ 0 h 62"/>
              <a:gd name="T102" fmla="*/ 50 w 71"/>
              <a:gd name="T103" fmla="*/ 0 h 62"/>
              <a:gd name="T104" fmla="*/ 51 w 71"/>
              <a:gd name="T105" fmla="*/ 0 h 62"/>
              <a:gd name="T106" fmla="*/ 52 w 71"/>
              <a:gd name="T107" fmla="*/ 0 h 62"/>
              <a:gd name="T108" fmla="*/ 59 w 71"/>
              <a:gd name="T109" fmla="*/ 3 h 62"/>
              <a:gd name="T110" fmla="*/ 69 w 71"/>
              <a:gd name="T111" fmla="*/ 13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1" h="62">
                <a:moveTo>
                  <a:pt x="49" y="21"/>
                </a:moveTo>
                <a:cubicBezTo>
                  <a:pt x="49" y="20"/>
                  <a:pt x="49" y="20"/>
                  <a:pt x="49" y="19"/>
                </a:cubicBezTo>
                <a:cubicBezTo>
                  <a:pt x="49" y="19"/>
                  <a:pt x="49" y="19"/>
                  <a:pt x="49" y="19"/>
                </a:cubicBezTo>
                <a:cubicBezTo>
                  <a:pt x="49" y="18"/>
                  <a:pt x="48" y="18"/>
                  <a:pt x="48" y="17"/>
                </a:cubicBezTo>
                <a:cubicBezTo>
                  <a:pt x="32" y="2"/>
                  <a:pt x="32" y="2"/>
                  <a:pt x="32" y="2"/>
                </a:cubicBezTo>
                <a:cubicBezTo>
                  <a:pt x="31" y="0"/>
                  <a:pt x="30" y="0"/>
                  <a:pt x="28" y="0"/>
                </a:cubicBezTo>
                <a:cubicBezTo>
                  <a:pt x="28" y="0"/>
                  <a:pt x="28" y="0"/>
                  <a:pt x="28" y="0"/>
                </a:cubicBezTo>
                <a:cubicBezTo>
                  <a:pt x="28" y="0"/>
                  <a:pt x="28" y="0"/>
                  <a:pt x="28" y="0"/>
                </a:cubicBezTo>
                <a:cubicBezTo>
                  <a:pt x="6" y="0"/>
                  <a:pt x="6" y="0"/>
                  <a:pt x="6" y="0"/>
                </a:cubicBezTo>
                <a:cubicBezTo>
                  <a:pt x="3" y="0"/>
                  <a:pt x="0" y="2"/>
                  <a:pt x="0" y="5"/>
                </a:cubicBezTo>
                <a:cubicBezTo>
                  <a:pt x="0" y="56"/>
                  <a:pt x="0" y="56"/>
                  <a:pt x="0" y="56"/>
                </a:cubicBezTo>
                <a:cubicBezTo>
                  <a:pt x="0" y="59"/>
                  <a:pt x="3" y="62"/>
                  <a:pt x="6" y="62"/>
                </a:cubicBezTo>
                <a:cubicBezTo>
                  <a:pt x="44" y="62"/>
                  <a:pt x="44" y="62"/>
                  <a:pt x="44" y="62"/>
                </a:cubicBezTo>
                <a:cubicBezTo>
                  <a:pt x="47" y="62"/>
                  <a:pt x="50" y="59"/>
                  <a:pt x="50" y="56"/>
                </a:cubicBezTo>
                <a:cubicBezTo>
                  <a:pt x="50" y="21"/>
                  <a:pt x="50" y="21"/>
                  <a:pt x="50" y="21"/>
                </a:cubicBezTo>
                <a:cubicBezTo>
                  <a:pt x="50" y="21"/>
                  <a:pt x="49" y="21"/>
                  <a:pt x="49" y="21"/>
                </a:cubicBezTo>
                <a:close/>
                <a:moveTo>
                  <a:pt x="28" y="5"/>
                </a:moveTo>
                <a:cubicBezTo>
                  <a:pt x="44" y="21"/>
                  <a:pt x="44" y="21"/>
                  <a:pt x="44" y="21"/>
                </a:cubicBezTo>
                <a:cubicBezTo>
                  <a:pt x="28" y="21"/>
                  <a:pt x="28" y="21"/>
                  <a:pt x="28" y="21"/>
                </a:cubicBezTo>
                <a:lnTo>
                  <a:pt x="28" y="5"/>
                </a:lnTo>
                <a:close/>
                <a:moveTo>
                  <a:pt x="44" y="56"/>
                </a:moveTo>
                <a:cubicBezTo>
                  <a:pt x="6" y="56"/>
                  <a:pt x="6" y="56"/>
                  <a:pt x="6" y="56"/>
                </a:cubicBezTo>
                <a:cubicBezTo>
                  <a:pt x="6" y="5"/>
                  <a:pt x="6" y="5"/>
                  <a:pt x="6" y="5"/>
                </a:cubicBezTo>
                <a:cubicBezTo>
                  <a:pt x="23" y="5"/>
                  <a:pt x="23" y="5"/>
                  <a:pt x="23" y="5"/>
                </a:cubicBezTo>
                <a:cubicBezTo>
                  <a:pt x="23" y="21"/>
                  <a:pt x="23" y="21"/>
                  <a:pt x="23" y="21"/>
                </a:cubicBezTo>
                <a:cubicBezTo>
                  <a:pt x="23" y="24"/>
                  <a:pt x="25" y="27"/>
                  <a:pt x="28" y="27"/>
                </a:cubicBezTo>
                <a:cubicBezTo>
                  <a:pt x="44" y="27"/>
                  <a:pt x="44" y="27"/>
                  <a:pt x="44" y="27"/>
                </a:cubicBezTo>
                <a:lnTo>
                  <a:pt x="44" y="56"/>
                </a:lnTo>
                <a:close/>
                <a:moveTo>
                  <a:pt x="58" y="14"/>
                </a:moveTo>
                <a:cubicBezTo>
                  <a:pt x="59" y="15"/>
                  <a:pt x="60" y="17"/>
                  <a:pt x="60" y="19"/>
                </a:cubicBezTo>
                <a:cubicBezTo>
                  <a:pt x="60" y="56"/>
                  <a:pt x="60" y="56"/>
                  <a:pt x="60" y="56"/>
                </a:cubicBezTo>
                <a:cubicBezTo>
                  <a:pt x="60" y="59"/>
                  <a:pt x="58" y="62"/>
                  <a:pt x="55" y="62"/>
                </a:cubicBezTo>
                <a:cubicBezTo>
                  <a:pt x="53" y="62"/>
                  <a:pt x="53" y="62"/>
                  <a:pt x="53" y="62"/>
                </a:cubicBezTo>
                <a:cubicBezTo>
                  <a:pt x="54" y="60"/>
                  <a:pt x="55" y="59"/>
                  <a:pt x="55" y="57"/>
                </a:cubicBezTo>
                <a:cubicBezTo>
                  <a:pt x="55" y="21"/>
                  <a:pt x="55" y="21"/>
                  <a:pt x="55" y="21"/>
                </a:cubicBezTo>
                <a:cubicBezTo>
                  <a:pt x="55" y="19"/>
                  <a:pt x="54" y="17"/>
                  <a:pt x="53" y="15"/>
                </a:cubicBezTo>
                <a:cubicBezTo>
                  <a:pt x="37" y="0"/>
                  <a:pt x="37" y="0"/>
                  <a:pt x="37" y="0"/>
                </a:cubicBezTo>
                <a:cubicBezTo>
                  <a:pt x="37" y="0"/>
                  <a:pt x="37" y="0"/>
                  <a:pt x="37" y="0"/>
                </a:cubicBezTo>
                <a:cubicBezTo>
                  <a:pt x="39" y="0"/>
                  <a:pt x="39" y="0"/>
                  <a:pt x="39" y="0"/>
                </a:cubicBezTo>
                <a:cubicBezTo>
                  <a:pt x="40" y="0"/>
                  <a:pt x="40" y="0"/>
                  <a:pt x="40" y="0"/>
                </a:cubicBezTo>
                <a:cubicBezTo>
                  <a:pt x="41" y="0"/>
                  <a:pt x="44" y="0"/>
                  <a:pt x="47" y="3"/>
                </a:cubicBezTo>
                <a:cubicBezTo>
                  <a:pt x="58" y="14"/>
                  <a:pt x="58" y="14"/>
                  <a:pt x="58" y="14"/>
                </a:cubicBezTo>
                <a:moveTo>
                  <a:pt x="69" y="13"/>
                </a:moveTo>
                <a:cubicBezTo>
                  <a:pt x="70" y="14"/>
                  <a:pt x="71" y="16"/>
                  <a:pt x="71" y="17"/>
                </a:cubicBezTo>
                <a:cubicBezTo>
                  <a:pt x="71" y="56"/>
                  <a:pt x="71" y="56"/>
                  <a:pt x="71" y="56"/>
                </a:cubicBezTo>
                <a:cubicBezTo>
                  <a:pt x="71" y="59"/>
                  <a:pt x="68" y="62"/>
                  <a:pt x="65" y="62"/>
                </a:cubicBezTo>
                <a:cubicBezTo>
                  <a:pt x="64" y="62"/>
                  <a:pt x="64" y="62"/>
                  <a:pt x="64" y="62"/>
                </a:cubicBezTo>
                <a:cubicBezTo>
                  <a:pt x="65" y="60"/>
                  <a:pt x="65" y="59"/>
                  <a:pt x="65" y="57"/>
                </a:cubicBezTo>
                <a:cubicBezTo>
                  <a:pt x="65" y="18"/>
                  <a:pt x="65" y="18"/>
                  <a:pt x="65" y="18"/>
                </a:cubicBezTo>
                <a:cubicBezTo>
                  <a:pt x="65" y="17"/>
                  <a:pt x="65" y="15"/>
                  <a:pt x="64" y="14"/>
                </a:cubicBezTo>
                <a:cubicBezTo>
                  <a:pt x="50" y="0"/>
                  <a:pt x="50" y="0"/>
                  <a:pt x="50" y="0"/>
                </a:cubicBezTo>
                <a:cubicBezTo>
                  <a:pt x="50" y="0"/>
                  <a:pt x="50" y="0"/>
                  <a:pt x="50" y="0"/>
                </a:cubicBezTo>
                <a:cubicBezTo>
                  <a:pt x="51" y="0"/>
                  <a:pt x="51" y="0"/>
                  <a:pt x="51" y="0"/>
                </a:cubicBezTo>
                <a:cubicBezTo>
                  <a:pt x="52" y="0"/>
                  <a:pt x="52" y="0"/>
                  <a:pt x="52" y="0"/>
                </a:cubicBezTo>
                <a:cubicBezTo>
                  <a:pt x="54" y="0"/>
                  <a:pt x="56" y="0"/>
                  <a:pt x="59" y="3"/>
                </a:cubicBezTo>
                <a:cubicBezTo>
                  <a:pt x="69" y="13"/>
                  <a:pt x="69" y="13"/>
                  <a:pt x="69" y="13"/>
                </a:cubicBezTo>
              </a:path>
            </a:pathLst>
          </a:custGeom>
          <a:solidFill>
            <a:schemeClr val="bg1"/>
          </a:solidFill>
          <a:ln>
            <a:noFill/>
          </a:ln>
        </p:spPr>
        <p:txBody>
          <a:bodyPr vert="horz" wrap="square" lIns="93278" tIns="46639" rIns="93278" bIns="46639"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69" name="Title 1"/>
          <p:cNvSpPr txBox="1">
            <a:spLocks/>
          </p:cNvSpPr>
          <p:nvPr/>
        </p:nvSpPr>
        <p:spPr>
          <a:xfrm>
            <a:off x="269241" y="259792"/>
            <a:ext cx="8964247" cy="1075884"/>
          </a:xfrm>
          <a:prstGeom prst="rect">
            <a:avLst/>
          </a:prstGeom>
        </p:spPr>
        <p:txBody>
          <a:bodyPr vert="horz" wrap="square" lIns="146304" tIns="91440" rIns="146304" bIns="91440" rtlCol="0" anchor="t">
            <a:noAutofit/>
          </a:bodyPr>
          <a:lstStyle>
            <a:lvl1pPr algn="l" defTabSz="914367" rtl="0" eaLnBrk="1" latinLnBrk="0" hangingPunct="1">
              <a:lnSpc>
                <a:spcPts val="6176"/>
              </a:lnSpc>
              <a:spcBef>
                <a:spcPct val="0"/>
              </a:spcBef>
              <a:buNone/>
              <a:defRPr lang="en-US" sz="4400" b="0" kern="1200" cap="none" spc="-10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ts val="6176"/>
              </a:lnSpc>
              <a:spcBef>
                <a:spcPct val="0"/>
              </a:spcBef>
              <a:spcAft>
                <a:spcPts val="0"/>
              </a:spcAft>
              <a:buClrTx/>
              <a:buSzTx/>
              <a:buFontTx/>
              <a:buNone/>
              <a:tabLst/>
              <a:defRPr/>
            </a:pPr>
            <a:endParaRPr kumimoji="0" lang="en-US" sz="4400" b="0" i="0" u="none" strike="noStrike" kern="1200" cap="none" spc="-100" normalizeH="0" baseline="0" noProof="0">
              <a:ln w="3175">
                <a:noFill/>
              </a:ln>
              <a:solidFill>
                <a:srgbClr val="494949"/>
              </a:solidFill>
              <a:effectLst/>
              <a:uLnTx/>
              <a:uFillTx/>
              <a:latin typeface="Segoe UI Light"/>
              <a:ea typeface="+mn-ea"/>
              <a:cs typeface="Segoe UI Light" panose="020B0502040204020203" pitchFamily="34" charset="0"/>
            </a:endParaRPr>
          </a:p>
        </p:txBody>
      </p:sp>
      <p:graphicFrame>
        <p:nvGraphicFramePr>
          <p:cNvPr id="64" name="Table 63">
            <a:extLst>
              <a:ext uri="{FF2B5EF4-FFF2-40B4-BE49-F238E27FC236}">
                <a16:creationId xmlns:a16="http://schemas.microsoft.com/office/drawing/2014/main" id="{E38413DA-6389-4247-9A6F-773C2487E980}"/>
              </a:ext>
            </a:extLst>
          </p:cNvPr>
          <p:cNvGraphicFramePr>
            <a:graphicFrameLocks noGrp="1"/>
          </p:cNvGraphicFramePr>
          <p:nvPr/>
        </p:nvGraphicFramePr>
        <p:xfrm>
          <a:off x="426424" y="1242301"/>
          <a:ext cx="10198077" cy="2703900"/>
        </p:xfrm>
        <a:graphic>
          <a:graphicData uri="http://schemas.openxmlformats.org/drawingml/2006/table">
            <a:tbl>
              <a:tblPr/>
              <a:tblGrid>
                <a:gridCol w="1988181">
                  <a:extLst>
                    <a:ext uri="{9D8B030D-6E8A-4147-A177-3AD203B41FA5}">
                      <a16:colId xmlns:a16="http://schemas.microsoft.com/office/drawing/2014/main" val="20000"/>
                    </a:ext>
                  </a:extLst>
                </a:gridCol>
                <a:gridCol w="2607917">
                  <a:extLst>
                    <a:ext uri="{9D8B030D-6E8A-4147-A177-3AD203B41FA5}">
                      <a16:colId xmlns:a16="http://schemas.microsoft.com/office/drawing/2014/main" val="20001"/>
                    </a:ext>
                  </a:extLst>
                </a:gridCol>
                <a:gridCol w="5601979">
                  <a:extLst>
                    <a:ext uri="{9D8B030D-6E8A-4147-A177-3AD203B41FA5}">
                      <a16:colId xmlns:a16="http://schemas.microsoft.com/office/drawing/2014/main" val="20002"/>
                    </a:ext>
                  </a:extLst>
                </a:gridCol>
              </a:tblGrid>
              <a:tr h="532631">
                <a:tc>
                  <a:txBody>
                    <a:bodyPr/>
                    <a:lstStyle/>
                    <a:p>
                      <a:pPr marL="0" algn="l" defTabSz="914367" rtl="0" eaLnBrk="1" latinLnBrk="0" hangingPunct="1">
                        <a:spcBef>
                          <a:spcPts val="588"/>
                        </a:spcBef>
                        <a:spcAft>
                          <a:spcPts val="1176"/>
                        </a:spcAft>
                      </a:pPr>
                      <a:r>
                        <a:rPr lang="en-US" sz="1400" b="0" kern="1200">
                          <a:solidFill>
                            <a:schemeClr val="tx2"/>
                          </a:solidFill>
                          <a:latin typeface="Segoe UI Semibold" panose="020B0702040204020203" pitchFamily="34" charset="0"/>
                          <a:ea typeface="+mn-ea"/>
                          <a:cs typeface="Segoe UI Semibold" panose="020B0702040204020203" pitchFamily="34" charset="0"/>
                        </a:rPr>
                        <a:t>Data Encryption </a:t>
                      </a:r>
                    </a:p>
                  </a:txBody>
                  <a:tcPr marL="182880" marR="20487" marT="91440" marB="91440" anchor="ctr">
                    <a:lnL w="12700" cap="flat" cmpd="sng" algn="ctr">
                      <a:solidFill>
                        <a:schemeClr val="bg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367" rtl="0" eaLnBrk="1" latinLnBrk="0" hangingPunct="1">
                        <a:spcBef>
                          <a:spcPts val="588"/>
                        </a:spcBef>
                        <a:spcAft>
                          <a:spcPts val="1176"/>
                        </a:spcAft>
                      </a:pPr>
                      <a:r>
                        <a:rPr lang="en-US" sz="1400" b="0" kern="1200">
                          <a:solidFill>
                            <a:schemeClr val="tx2"/>
                          </a:solidFill>
                          <a:latin typeface="Segoe UI Semibold" panose="020B0702040204020203" pitchFamily="34" charset="0"/>
                          <a:ea typeface="+mn-ea"/>
                          <a:cs typeface="Segoe UI Semibold" panose="020B0702040204020203" pitchFamily="34" charset="0"/>
                        </a:rPr>
                        <a:t>Encryption Technology</a:t>
                      </a:r>
                    </a:p>
                  </a:txBody>
                  <a:tcPr marL="182880" marR="20487" marT="91440" marB="9144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367" rtl="0" eaLnBrk="1" latinLnBrk="0" hangingPunct="1">
                        <a:spcBef>
                          <a:spcPts val="588"/>
                        </a:spcBef>
                        <a:spcAft>
                          <a:spcPts val="1176"/>
                        </a:spcAft>
                      </a:pPr>
                      <a:r>
                        <a:rPr lang="en-US" sz="1400" b="0" kern="1200">
                          <a:solidFill>
                            <a:schemeClr val="tx2"/>
                          </a:solidFill>
                          <a:latin typeface="Segoe UI Semibold" panose="020B0702040204020203" pitchFamily="34" charset="0"/>
                          <a:ea typeface="+mn-ea"/>
                          <a:cs typeface="Segoe UI Semibold" panose="020B0702040204020203" pitchFamily="34" charset="0"/>
                        </a:rPr>
                        <a:t>Customer Value</a:t>
                      </a:r>
                    </a:p>
                  </a:txBody>
                  <a:tcPr marL="182880" marR="20487" marT="91440" marB="91440" anchor="ctr">
                    <a:lnL w="1270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1090816">
                <a:tc>
                  <a:txBody>
                    <a:bodyPr/>
                    <a:lstStyle/>
                    <a:p>
                      <a:r>
                        <a:rPr lang="en-US" sz="1200" kern="1200">
                          <a:solidFill>
                            <a:schemeClr val="tx1"/>
                          </a:solidFill>
                          <a:latin typeface="Segoe UI Semibold" panose="020B0702040204020203" pitchFamily="34" charset="0"/>
                          <a:ea typeface="+mn-ea"/>
                          <a:cs typeface="Segoe UI Semibold" panose="020B0702040204020203" pitchFamily="34" charset="0"/>
                        </a:rPr>
                        <a:t>In transit</a:t>
                      </a:r>
                    </a:p>
                  </a:txBody>
                  <a:tcPr marL="182880" marR="182880" marT="182880" marB="18288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367" rtl="0" eaLnBrk="1" latinLnBrk="0" hangingPunct="1">
                        <a:spcAft>
                          <a:spcPts val="1000"/>
                        </a:spcAft>
                      </a:pPr>
                      <a:r>
                        <a:rPr lang="en-US" sz="1200" kern="1200">
                          <a:solidFill>
                            <a:schemeClr val="tx1"/>
                          </a:solidFill>
                          <a:latin typeface="+mn-lt"/>
                          <a:ea typeface="+mn-ea"/>
                          <a:cs typeface="+mn-cs"/>
                        </a:rPr>
                        <a:t>Transport Layer Security (TLS) from the client to the server</a:t>
                      </a:r>
                    </a:p>
                    <a:p>
                      <a:pPr marL="0" algn="l" defTabSz="914367" rtl="0" eaLnBrk="1" latinLnBrk="0" hangingPunct="1">
                        <a:spcAft>
                          <a:spcPts val="1000"/>
                        </a:spcAft>
                      </a:pPr>
                      <a:r>
                        <a:rPr lang="en-US" sz="1200" kern="1200">
                          <a:solidFill>
                            <a:schemeClr val="tx1"/>
                          </a:solidFill>
                          <a:latin typeface="+mn-lt"/>
                          <a:ea typeface="+mn-ea"/>
                          <a:cs typeface="+mn-cs"/>
                        </a:rPr>
                        <a:t>TLS 1.2</a:t>
                      </a:r>
                    </a:p>
                  </a:txBody>
                  <a:tcPr marL="182880" marT="182880" marB="18288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367" rtl="0" eaLnBrk="1" fontAlgn="base" latinLnBrk="0" hangingPunct="1">
                        <a:lnSpc>
                          <a:spcPct val="110000"/>
                        </a:lnSpc>
                        <a:spcBef>
                          <a:spcPct val="0"/>
                        </a:spcBef>
                        <a:spcAft>
                          <a:spcPts val="600"/>
                        </a:spcAft>
                        <a:defRPr/>
                      </a:pPr>
                      <a:r>
                        <a:rPr lang="en-US" sz="1200" kern="1200">
                          <a:solidFill>
                            <a:schemeClr val="tx1"/>
                          </a:solidFill>
                          <a:latin typeface="+mn-lt"/>
                          <a:ea typeface="+mn-ea"/>
                          <a:cs typeface="+mn-cs"/>
                        </a:rPr>
                        <a:t>Protects data between client and server against snooping and </a:t>
                      </a:r>
                      <a:br>
                        <a:rPr lang="en-US" sz="1200" kern="1200">
                          <a:solidFill>
                            <a:schemeClr val="tx1"/>
                          </a:solidFill>
                          <a:latin typeface="+mn-lt"/>
                          <a:ea typeface="+mn-ea"/>
                          <a:cs typeface="+mn-cs"/>
                        </a:rPr>
                      </a:br>
                      <a:r>
                        <a:rPr lang="en-US" sz="1200" kern="1200">
                          <a:solidFill>
                            <a:schemeClr val="tx1"/>
                          </a:solidFill>
                          <a:latin typeface="+mn-lt"/>
                          <a:ea typeface="+mn-ea"/>
                          <a:cs typeface="+mn-cs"/>
                        </a:rPr>
                        <a:t>man-in-the-middle attacks</a:t>
                      </a:r>
                    </a:p>
                  </a:txBody>
                  <a:tcPr marL="182880" marT="182880" marB="18288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907936">
                <a:tc>
                  <a:txBody>
                    <a:bodyPr/>
                    <a:lstStyle/>
                    <a:p>
                      <a:r>
                        <a:rPr lang="en-US" sz="1200" kern="1200">
                          <a:solidFill>
                            <a:schemeClr val="tx1"/>
                          </a:solidFill>
                          <a:latin typeface="Segoe UI Semibold" panose="020B0702040204020203" pitchFamily="34" charset="0"/>
                          <a:ea typeface="+mn-ea"/>
                          <a:cs typeface="Segoe UI Semibold" panose="020B0702040204020203" pitchFamily="34" charset="0"/>
                        </a:rPr>
                        <a:t>At rest</a:t>
                      </a:r>
                    </a:p>
                  </a:txBody>
                  <a:tcPr marL="182880" marR="182880" marT="182880" marB="18288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367" rtl="0" eaLnBrk="1" latinLnBrk="0" hangingPunct="1"/>
                      <a:r>
                        <a:rPr lang="en-US" sz="1200" kern="1200">
                          <a:solidFill>
                            <a:schemeClr val="tx1"/>
                          </a:solidFill>
                          <a:latin typeface="+mn-lt"/>
                          <a:ea typeface="+mn-ea"/>
                          <a:cs typeface="+mn-cs"/>
                        </a:rPr>
                        <a:t>Transparent Data Encryption (TDE) for Azure Synapse Analytics</a:t>
                      </a:r>
                    </a:p>
                  </a:txBody>
                  <a:tcPr marL="182880" marT="182880" marB="18288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367" rtl="0" eaLnBrk="1" latinLnBrk="0" hangingPunct="1">
                        <a:lnSpc>
                          <a:spcPct val="110000"/>
                        </a:lnSpc>
                        <a:spcAft>
                          <a:spcPts val="1000"/>
                        </a:spcAft>
                      </a:pPr>
                      <a:r>
                        <a:rPr lang="en-US" sz="1200" kern="1200">
                          <a:solidFill>
                            <a:schemeClr val="tx1"/>
                          </a:solidFill>
                          <a:latin typeface="+mn-lt"/>
                          <a:ea typeface="+mn-ea"/>
                          <a:cs typeface="+mn-cs"/>
                        </a:rPr>
                        <a:t>Protects data on the disk </a:t>
                      </a:r>
                    </a:p>
                    <a:p>
                      <a:pPr marL="0" algn="l" defTabSz="914367" rtl="0" eaLnBrk="1" latinLnBrk="0" hangingPunct="1">
                        <a:lnSpc>
                          <a:spcPct val="110000"/>
                        </a:lnSpc>
                        <a:spcAft>
                          <a:spcPts val="1000"/>
                        </a:spcAft>
                      </a:pPr>
                      <a:r>
                        <a:rPr lang="en-US" sz="1200" kern="1200">
                          <a:solidFill>
                            <a:schemeClr val="tx1"/>
                          </a:solidFill>
                          <a:latin typeface="+mn-lt"/>
                          <a:ea typeface="+mn-ea"/>
                          <a:cs typeface="+mn-cs"/>
                        </a:rPr>
                        <a:t>User or Service Managed key management is handled by Azure, which makes it easier to obtain compliance</a:t>
                      </a:r>
                      <a:endParaRPr lang="en-US" sz="1200" kern="1200" noProof="0">
                        <a:solidFill>
                          <a:schemeClr val="tx1"/>
                        </a:solidFill>
                        <a:latin typeface="+mn-lt"/>
                        <a:ea typeface="+mn-ea"/>
                        <a:cs typeface="+mn-cs"/>
                      </a:endParaRPr>
                    </a:p>
                  </a:txBody>
                  <a:tcPr marL="182880" marT="182880" marB="18288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bl>
          </a:graphicData>
        </a:graphic>
      </p:graphicFrame>
      <p:sp>
        <p:nvSpPr>
          <p:cNvPr id="65" name="TextBox 64">
            <a:extLst>
              <a:ext uri="{FF2B5EF4-FFF2-40B4-BE49-F238E27FC236}">
                <a16:creationId xmlns:a16="http://schemas.microsoft.com/office/drawing/2014/main" id="{386932E4-3A5B-462C-9D91-18356498A730}"/>
              </a:ext>
            </a:extLst>
          </p:cNvPr>
          <p:cNvSpPr txBox="1"/>
          <p:nvPr/>
        </p:nvSpPr>
        <p:spPr>
          <a:xfrm>
            <a:off x="2052347" y="5745901"/>
            <a:ext cx="1344494" cy="25391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600"/>
              </a:spcBef>
              <a:spcAft>
                <a:spcPts val="0"/>
              </a:spcAft>
              <a:buClrTx/>
              <a:buSzTx/>
              <a:buFontTx/>
              <a:buNone/>
              <a:tabLst/>
              <a:defRPr/>
            </a:pPr>
            <a:r>
              <a:rPr kumimoji="0" lang="en-US" sz="1000" b="0" i="0" u="none" strike="noStrike" kern="0" cap="none" spc="0" normalizeH="0" baseline="0" noProof="0">
                <a:ln>
                  <a:noFill/>
                </a:ln>
                <a:effectLst/>
                <a:uLnTx/>
                <a:uFillTx/>
                <a:latin typeface="Segoe UI Semibold" panose="020B0702040204020203" pitchFamily="34" charset="0"/>
                <a:cs typeface="Segoe UI Semibold" panose="020B0702040204020203" pitchFamily="34" charset="0"/>
              </a:rPr>
              <a:t>Column encryption</a:t>
            </a:r>
          </a:p>
        </p:txBody>
      </p:sp>
      <p:cxnSp>
        <p:nvCxnSpPr>
          <p:cNvPr id="6" name="Straight Arrow Connector 5">
            <a:extLst>
              <a:ext uri="{FF2B5EF4-FFF2-40B4-BE49-F238E27FC236}">
                <a16:creationId xmlns:a16="http://schemas.microsoft.com/office/drawing/2014/main" id="{9F360DDC-1823-426E-82CE-4D1F6F3EFC7D}"/>
              </a:ext>
            </a:extLst>
          </p:cNvPr>
          <p:cNvCxnSpPr/>
          <p:nvPr/>
        </p:nvCxnSpPr>
        <p:spPr>
          <a:xfrm>
            <a:off x="1855914" y="5645519"/>
            <a:ext cx="1737360" cy="0"/>
          </a:xfrm>
          <a:prstGeom prst="straightConnector1">
            <a:avLst/>
          </a:prstGeom>
          <a:ln w="12700">
            <a:solidFill>
              <a:schemeClr val="accent4"/>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F3F5FDCB-0DC9-4937-B6F7-5ABCB87659F9}"/>
              </a:ext>
            </a:extLst>
          </p:cNvPr>
          <p:cNvCxnSpPr/>
          <p:nvPr/>
        </p:nvCxnSpPr>
        <p:spPr>
          <a:xfrm>
            <a:off x="4967794" y="5645519"/>
            <a:ext cx="1737360" cy="0"/>
          </a:xfrm>
          <a:prstGeom prst="straightConnector1">
            <a:avLst/>
          </a:prstGeom>
          <a:ln w="12700">
            <a:solidFill>
              <a:schemeClr val="accent4"/>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0EF8D4D5-22E6-41E7-BE1A-2EDD069D8583}"/>
              </a:ext>
            </a:extLst>
          </p:cNvPr>
          <p:cNvCxnSpPr/>
          <p:nvPr/>
        </p:nvCxnSpPr>
        <p:spPr>
          <a:xfrm>
            <a:off x="7936312" y="5645519"/>
            <a:ext cx="1737360" cy="0"/>
          </a:xfrm>
          <a:prstGeom prst="straightConnector1">
            <a:avLst/>
          </a:prstGeom>
          <a:ln w="12700">
            <a:solidFill>
              <a:schemeClr val="accent4"/>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8" name="Freeform 5">
            <a:extLst>
              <a:ext uri="{FF2B5EF4-FFF2-40B4-BE49-F238E27FC236}">
                <a16:creationId xmlns:a16="http://schemas.microsoft.com/office/drawing/2014/main" id="{DAB79CDA-E135-4C00-9654-010065D9B18E}"/>
              </a:ext>
            </a:extLst>
          </p:cNvPr>
          <p:cNvSpPr>
            <a:spLocks noEditPoints="1"/>
          </p:cNvSpPr>
          <p:nvPr/>
        </p:nvSpPr>
        <p:spPr bwMode="auto">
          <a:xfrm>
            <a:off x="1083791" y="5406621"/>
            <a:ext cx="374252" cy="418156"/>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nvGrpSpPr>
          <p:cNvPr id="70" name="Group 69">
            <a:extLst>
              <a:ext uri="{FF2B5EF4-FFF2-40B4-BE49-F238E27FC236}">
                <a16:creationId xmlns:a16="http://schemas.microsoft.com/office/drawing/2014/main" id="{E061127F-C963-4199-A495-D93AF1CD5B06}"/>
              </a:ext>
            </a:extLst>
          </p:cNvPr>
          <p:cNvGrpSpPr/>
          <p:nvPr/>
        </p:nvGrpSpPr>
        <p:grpSpPr>
          <a:xfrm>
            <a:off x="3991145" y="5364650"/>
            <a:ext cx="578778" cy="492354"/>
            <a:chOff x="2107244" y="1575258"/>
            <a:chExt cx="310993" cy="264555"/>
          </a:xfrm>
        </p:grpSpPr>
        <p:grpSp>
          <p:nvGrpSpPr>
            <p:cNvPr id="71" name="Group 70">
              <a:extLst>
                <a:ext uri="{FF2B5EF4-FFF2-40B4-BE49-F238E27FC236}">
                  <a16:creationId xmlns:a16="http://schemas.microsoft.com/office/drawing/2014/main" id="{6DDA0DE3-7298-4C21-830F-66D68EA975CE}"/>
                </a:ext>
              </a:extLst>
            </p:cNvPr>
            <p:cNvGrpSpPr/>
            <p:nvPr/>
          </p:nvGrpSpPr>
          <p:grpSpPr>
            <a:xfrm>
              <a:off x="2107244" y="1575258"/>
              <a:ext cx="310993" cy="264555"/>
              <a:chOff x="2107244" y="1575258"/>
              <a:chExt cx="310993" cy="264555"/>
            </a:xfrm>
          </p:grpSpPr>
          <p:sp>
            <p:nvSpPr>
              <p:cNvPr id="79" name="Rectangle 9">
                <a:extLst>
                  <a:ext uri="{FF2B5EF4-FFF2-40B4-BE49-F238E27FC236}">
                    <a16:creationId xmlns:a16="http://schemas.microsoft.com/office/drawing/2014/main" id="{E1673F21-BDFC-4EDB-9B34-D874F742A4D1}"/>
                  </a:ext>
                </a:extLst>
              </p:cNvPr>
              <p:cNvSpPr>
                <a:spLocks noChangeArrowheads="1"/>
              </p:cNvSpPr>
              <p:nvPr/>
            </p:nvSpPr>
            <p:spPr bwMode="auto">
              <a:xfrm>
                <a:off x="2107244" y="1575258"/>
                <a:ext cx="310993" cy="264555"/>
              </a:xfrm>
              <a:prstGeom prst="rect">
                <a:avLst/>
              </a:pr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80" name="Line 10">
                <a:extLst>
                  <a:ext uri="{FF2B5EF4-FFF2-40B4-BE49-F238E27FC236}">
                    <a16:creationId xmlns:a16="http://schemas.microsoft.com/office/drawing/2014/main" id="{69A46865-AE04-47F8-8664-DEC7B3F459F0}"/>
                  </a:ext>
                </a:extLst>
              </p:cNvPr>
              <p:cNvSpPr>
                <a:spLocks noChangeShapeType="1"/>
              </p:cNvSpPr>
              <p:nvPr/>
            </p:nvSpPr>
            <p:spPr bwMode="auto">
              <a:xfrm flipH="1">
                <a:off x="2107244" y="1647026"/>
                <a:ext cx="310993" cy="0"/>
              </a:xfrm>
              <a:prstGeom prst="line">
                <a:avLst/>
              </a:prstGeom>
              <a:noFill/>
              <a:ln w="1905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grpSp>
        <p:grpSp>
          <p:nvGrpSpPr>
            <p:cNvPr id="72" name="Group 71">
              <a:extLst>
                <a:ext uri="{FF2B5EF4-FFF2-40B4-BE49-F238E27FC236}">
                  <a16:creationId xmlns:a16="http://schemas.microsoft.com/office/drawing/2014/main" id="{5E89A700-9355-4645-9299-2B16C3024CB7}"/>
                </a:ext>
              </a:extLst>
            </p:cNvPr>
            <p:cNvGrpSpPr/>
            <p:nvPr/>
          </p:nvGrpSpPr>
          <p:grpSpPr>
            <a:xfrm>
              <a:off x="2287367" y="1599181"/>
              <a:ext cx="95690" cy="23923"/>
              <a:chOff x="2287367" y="1599181"/>
              <a:chExt cx="95690" cy="23923"/>
            </a:xfrm>
          </p:grpSpPr>
          <p:sp>
            <p:nvSpPr>
              <p:cNvPr id="76" name="Oval 11">
                <a:extLst>
                  <a:ext uri="{FF2B5EF4-FFF2-40B4-BE49-F238E27FC236}">
                    <a16:creationId xmlns:a16="http://schemas.microsoft.com/office/drawing/2014/main" id="{E67E9A97-D40A-4A54-A3CB-AC8A87195F18}"/>
                  </a:ext>
                </a:extLst>
              </p:cNvPr>
              <p:cNvSpPr>
                <a:spLocks noChangeArrowheads="1"/>
              </p:cNvSpPr>
              <p:nvPr/>
            </p:nvSpPr>
            <p:spPr bwMode="auto">
              <a:xfrm>
                <a:off x="2287367" y="1599181"/>
                <a:ext cx="23923" cy="23923"/>
              </a:xfrm>
              <a:prstGeom prst="ellipse">
                <a:avLst/>
              </a:prstGeom>
              <a:solidFill>
                <a:schemeClr val="tx2"/>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77" name="Oval 12">
                <a:extLst>
                  <a:ext uri="{FF2B5EF4-FFF2-40B4-BE49-F238E27FC236}">
                    <a16:creationId xmlns:a16="http://schemas.microsoft.com/office/drawing/2014/main" id="{6AB47262-8D9C-4F96-8C67-24F7EC99D6A6}"/>
                  </a:ext>
                </a:extLst>
              </p:cNvPr>
              <p:cNvSpPr>
                <a:spLocks noChangeArrowheads="1"/>
              </p:cNvSpPr>
              <p:nvPr/>
            </p:nvSpPr>
            <p:spPr bwMode="auto">
              <a:xfrm>
                <a:off x="2322547" y="1599181"/>
                <a:ext cx="23923" cy="23923"/>
              </a:xfrm>
              <a:prstGeom prst="ellipse">
                <a:avLst/>
              </a:prstGeom>
              <a:solidFill>
                <a:schemeClr val="tx2"/>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78" name="Oval 13">
                <a:extLst>
                  <a:ext uri="{FF2B5EF4-FFF2-40B4-BE49-F238E27FC236}">
                    <a16:creationId xmlns:a16="http://schemas.microsoft.com/office/drawing/2014/main" id="{6E682B7D-8875-4D15-9285-79D68F83F471}"/>
                  </a:ext>
                </a:extLst>
              </p:cNvPr>
              <p:cNvSpPr>
                <a:spLocks noChangeArrowheads="1"/>
              </p:cNvSpPr>
              <p:nvPr/>
            </p:nvSpPr>
            <p:spPr bwMode="auto">
              <a:xfrm>
                <a:off x="2359134" y="1599181"/>
                <a:ext cx="23923" cy="23923"/>
              </a:xfrm>
              <a:prstGeom prst="ellipse">
                <a:avLst/>
              </a:prstGeom>
              <a:solidFill>
                <a:schemeClr val="tx2"/>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grpSp>
        <p:grpSp>
          <p:nvGrpSpPr>
            <p:cNvPr id="73" name="Group 72">
              <a:extLst>
                <a:ext uri="{FF2B5EF4-FFF2-40B4-BE49-F238E27FC236}">
                  <a16:creationId xmlns:a16="http://schemas.microsoft.com/office/drawing/2014/main" id="{F3F8F3FA-4894-45D5-82D7-8EA8B58F2AB8}"/>
                </a:ext>
              </a:extLst>
            </p:cNvPr>
            <p:cNvGrpSpPr/>
            <p:nvPr/>
          </p:nvGrpSpPr>
          <p:grpSpPr>
            <a:xfrm>
              <a:off x="2202934" y="1701907"/>
              <a:ext cx="95690" cy="90061"/>
              <a:chOff x="2202934" y="1701907"/>
              <a:chExt cx="95690" cy="90061"/>
            </a:xfrm>
          </p:grpSpPr>
          <p:sp>
            <p:nvSpPr>
              <p:cNvPr id="74" name="Freeform 14">
                <a:extLst>
                  <a:ext uri="{FF2B5EF4-FFF2-40B4-BE49-F238E27FC236}">
                    <a16:creationId xmlns:a16="http://schemas.microsoft.com/office/drawing/2014/main" id="{4F50E336-C452-4F11-A899-4185290B8F55}"/>
                  </a:ext>
                </a:extLst>
              </p:cNvPr>
              <p:cNvSpPr>
                <a:spLocks/>
              </p:cNvSpPr>
              <p:nvPr/>
            </p:nvSpPr>
            <p:spPr bwMode="auto">
              <a:xfrm>
                <a:off x="2202934" y="1701907"/>
                <a:ext cx="95690" cy="90061"/>
              </a:xfrm>
              <a:custGeom>
                <a:avLst/>
                <a:gdLst>
                  <a:gd name="T0" fmla="*/ 0 w 68"/>
                  <a:gd name="T1" fmla="*/ 64 h 64"/>
                  <a:gd name="T2" fmla="*/ 0 w 68"/>
                  <a:gd name="T3" fmla="*/ 34 h 64"/>
                  <a:gd name="T4" fmla="*/ 34 w 68"/>
                  <a:gd name="T5" fmla="*/ 0 h 64"/>
                  <a:gd name="T6" fmla="*/ 68 w 68"/>
                  <a:gd name="T7" fmla="*/ 34 h 64"/>
                  <a:gd name="T8" fmla="*/ 68 w 68"/>
                  <a:gd name="T9" fmla="*/ 64 h 64"/>
                  <a:gd name="T10" fmla="*/ 0 w 68"/>
                  <a:gd name="T11" fmla="*/ 64 h 64"/>
                </a:gdLst>
                <a:ahLst/>
                <a:cxnLst>
                  <a:cxn ang="0">
                    <a:pos x="T0" y="T1"/>
                  </a:cxn>
                  <a:cxn ang="0">
                    <a:pos x="T2" y="T3"/>
                  </a:cxn>
                  <a:cxn ang="0">
                    <a:pos x="T4" y="T5"/>
                  </a:cxn>
                  <a:cxn ang="0">
                    <a:pos x="T6" y="T7"/>
                  </a:cxn>
                  <a:cxn ang="0">
                    <a:pos x="T8" y="T9"/>
                  </a:cxn>
                  <a:cxn ang="0">
                    <a:pos x="T10" y="T11"/>
                  </a:cxn>
                </a:cxnLst>
                <a:rect l="0" t="0" r="r" b="b"/>
                <a:pathLst>
                  <a:path w="68" h="64">
                    <a:moveTo>
                      <a:pt x="0" y="64"/>
                    </a:moveTo>
                    <a:lnTo>
                      <a:pt x="0" y="34"/>
                    </a:lnTo>
                    <a:lnTo>
                      <a:pt x="34" y="0"/>
                    </a:lnTo>
                    <a:lnTo>
                      <a:pt x="68" y="34"/>
                    </a:lnTo>
                    <a:lnTo>
                      <a:pt x="68" y="64"/>
                    </a:lnTo>
                    <a:lnTo>
                      <a:pt x="0" y="64"/>
                    </a:ln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75" name="Line 15">
                <a:extLst>
                  <a:ext uri="{FF2B5EF4-FFF2-40B4-BE49-F238E27FC236}">
                    <a16:creationId xmlns:a16="http://schemas.microsoft.com/office/drawing/2014/main" id="{3568718D-7D86-4892-9EFA-CAF451EF2F0C}"/>
                  </a:ext>
                </a:extLst>
              </p:cNvPr>
              <p:cNvSpPr>
                <a:spLocks noChangeShapeType="1"/>
              </p:cNvSpPr>
              <p:nvPr/>
            </p:nvSpPr>
            <p:spPr bwMode="auto">
              <a:xfrm>
                <a:off x="2253117" y="1755381"/>
                <a:ext cx="0" cy="36587"/>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grpSp>
      </p:grpSp>
      <p:sp>
        <p:nvSpPr>
          <p:cNvPr id="81" name="Cylinder 513">
            <a:extLst>
              <a:ext uri="{FF2B5EF4-FFF2-40B4-BE49-F238E27FC236}">
                <a16:creationId xmlns:a16="http://schemas.microsoft.com/office/drawing/2014/main" id="{C33919D1-9D95-41AA-8541-8E1D4335E1E2}"/>
              </a:ext>
            </a:extLst>
          </p:cNvPr>
          <p:cNvSpPr/>
          <p:nvPr/>
        </p:nvSpPr>
        <p:spPr bwMode="auto">
          <a:xfrm>
            <a:off x="7103025" y="5374394"/>
            <a:ext cx="435416" cy="572030"/>
          </a:xfrm>
          <a:prstGeom prst="can">
            <a:avLst>
              <a:gd name="adj" fmla="val 39530"/>
            </a:avLst>
          </a:prstGeom>
          <a:solidFill>
            <a:schemeClr val="bg1"/>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Light"/>
              <a:ea typeface="Segoe UI" pitchFamily="34" charset="0"/>
              <a:cs typeface="Segoe UI" pitchFamily="34" charset="0"/>
            </a:endParaRPr>
          </a:p>
        </p:txBody>
      </p:sp>
      <p:grpSp>
        <p:nvGrpSpPr>
          <p:cNvPr id="8" name="Group 7">
            <a:extLst>
              <a:ext uri="{FF2B5EF4-FFF2-40B4-BE49-F238E27FC236}">
                <a16:creationId xmlns:a16="http://schemas.microsoft.com/office/drawing/2014/main" id="{C8403380-CFA3-42A2-821C-B22B3AF389B2}"/>
              </a:ext>
            </a:extLst>
          </p:cNvPr>
          <p:cNvGrpSpPr/>
          <p:nvPr/>
        </p:nvGrpSpPr>
        <p:grpSpPr>
          <a:xfrm>
            <a:off x="10071544" y="5496040"/>
            <a:ext cx="858730" cy="543841"/>
            <a:chOff x="8100799" y="4516967"/>
            <a:chExt cx="1004342" cy="636058"/>
          </a:xfrm>
        </p:grpSpPr>
        <p:sp>
          <p:nvSpPr>
            <p:cNvPr id="82" name="Freeform 146">
              <a:extLst>
                <a:ext uri="{FF2B5EF4-FFF2-40B4-BE49-F238E27FC236}">
                  <a16:creationId xmlns:a16="http://schemas.microsoft.com/office/drawing/2014/main" id="{65575CF7-6EFC-4B29-B725-3BCC9F20F244}"/>
                </a:ext>
              </a:extLst>
            </p:cNvPr>
            <p:cNvSpPr>
              <a:spLocks noChangeAspect="1"/>
            </p:cNvSpPr>
            <p:nvPr/>
          </p:nvSpPr>
          <p:spPr bwMode="auto">
            <a:xfrm>
              <a:off x="8100799" y="4516967"/>
              <a:ext cx="1004342" cy="636058"/>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IN" sz="1961" b="1" i="0" u="none" strike="noStrike" kern="1200" cap="none" spc="0" normalizeH="0" baseline="0" noProof="0">
                <a:ln>
                  <a:noFill/>
                </a:ln>
                <a:solidFill>
                  <a:srgbClr val="FFFFFF"/>
                </a:solidFill>
                <a:effectLst/>
                <a:uLnTx/>
                <a:uFillTx/>
                <a:latin typeface="Segoe UI Light"/>
                <a:ea typeface="Segoe UI" pitchFamily="34" charset="0"/>
                <a:cs typeface="Segoe UI" pitchFamily="34" charset="0"/>
              </a:endParaRPr>
            </a:p>
          </p:txBody>
        </p:sp>
        <p:grpSp>
          <p:nvGrpSpPr>
            <p:cNvPr id="83" name="Group 82">
              <a:extLst>
                <a:ext uri="{FF2B5EF4-FFF2-40B4-BE49-F238E27FC236}">
                  <a16:creationId xmlns:a16="http://schemas.microsoft.com/office/drawing/2014/main" id="{50A293C1-4FB5-4C03-BA13-D94B0EBA157E}"/>
                </a:ext>
              </a:extLst>
            </p:cNvPr>
            <p:cNvGrpSpPr/>
            <p:nvPr/>
          </p:nvGrpSpPr>
          <p:grpSpPr>
            <a:xfrm>
              <a:off x="8526202" y="4690093"/>
              <a:ext cx="293717" cy="359549"/>
              <a:chOff x="965200" y="3436897"/>
              <a:chExt cx="528881" cy="647424"/>
            </a:xfrm>
          </p:grpSpPr>
          <p:grpSp>
            <p:nvGrpSpPr>
              <p:cNvPr id="84" name="Group 83">
                <a:extLst>
                  <a:ext uri="{FF2B5EF4-FFF2-40B4-BE49-F238E27FC236}">
                    <a16:creationId xmlns:a16="http://schemas.microsoft.com/office/drawing/2014/main" id="{A9155F90-0275-4D7A-A5F4-44F3630724C5}"/>
                  </a:ext>
                </a:extLst>
              </p:cNvPr>
              <p:cNvGrpSpPr/>
              <p:nvPr/>
            </p:nvGrpSpPr>
            <p:grpSpPr>
              <a:xfrm flipH="1">
                <a:off x="965200" y="3436897"/>
                <a:ext cx="528881" cy="647424"/>
                <a:chOff x="3003960" y="3685414"/>
                <a:chExt cx="403310" cy="493707"/>
              </a:xfrm>
            </p:grpSpPr>
            <p:sp>
              <p:nvSpPr>
                <p:cNvPr id="89" name="Snip Single Corner Rectangle 26">
                  <a:extLst>
                    <a:ext uri="{FF2B5EF4-FFF2-40B4-BE49-F238E27FC236}">
                      <a16:creationId xmlns:a16="http://schemas.microsoft.com/office/drawing/2014/main" id="{4A3B5347-45C9-4614-AE04-501253EA17AC}"/>
                    </a:ext>
                  </a:extLst>
                </p:cNvPr>
                <p:cNvSpPr/>
                <p:nvPr/>
              </p:nvSpPr>
              <p:spPr bwMode="auto">
                <a:xfrm flipH="1">
                  <a:off x="3003960" y="3685414"/>
                  <a:ext cx="403310" cy="493707"/>
                </a:xfrm>
                <a:prstGeom prst="snip1Rect">
                  <a:avLst>
                    <a:gd name="adj" fmla="val 28736"/>
                  </a:avLst>
                </a:pr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0" name="Triangle 27">
                  <a:extLst>
                    <a:ext uri="{FF2B5EF4-FFF2-40B4-BE49-F238E27FC236}">
                      <a16:creationId xmlns:a16="http://schemas.microsoft.com/office/drawing/2014/main" id="{1FFE99EE-1F1E-463F-BF27-4655163D82BC}"/>
                    </a:ext>
                  </a:extLst>
                </p:cNvPr>
                <p:cNvSpPr/>
                <p:nvPr/>
              </p:nvSpPr>
              <p:spPr bwMode="auto">
                <a:xfrm rot="8100000">
                  <a:off x="3012552" y="3733609"/>
                  <a:ext cx="160049" cy="80930"/>
                </a:xfrm>
                <a:prstGeom prst="triangle">
                  <a:avLst/>
                </a:prstGeom>
                <a:noFill/>
                <a:ln w="19050">
                  <a:solidFill>
                    <a:schemeClr val="tx2"/>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85" name="Straight Connector 84">
                <a:extLst>
                  <a:ext uri="{FF2B5EF4-FFF2-40B4-BE49-F238E27FC236}">
                    <a16:creationId xmlns:a16="http://schemas.microsoft.com/office/drawing/2014/main" id="{CC29CFAC-5139-44F9-BB4F-594E09E22D44}"/>
                  </a:ext>
                </a:extLst>
              </p:cNvPr>
              <p:cNvCxnSpPr/>
              <p:nvPr/>
            </p:nvCxnSpPr>
            <p:spPr>
              <a:xfrm>
                <a:off x="1047750" y="3578225"/>
                <a:ext cx="215900" cy="0"/>
              </a:xfrm>
              <a:prstGeom prst="line">
                <a:avLst/>
              </a:prstGeom>
              <a:ln w="19050" cap="rnd">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647617D8-7AC6-4FEC-B409-FB0B2F2585F5}"/>
                  </a:ext>
                </a:extLst>
              </p:cNvPr>
              <p:cNvCxnSpPr/>
              <p:nvPr/>
            </p:nvCxnSpPr>
            <p:spPr>
              <a:xfrm>
                <a:off x="1047750" y="3697817"/>
                <a:ext cx="368300" cy="0"/>
              </a:xfrm>
              <a:prstGeom prst="line">
                <a:avLst/>
              </a:prstGeom>
              <a:ln w="19050" cap="rnd">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D419C971-6683-45C5-B702-CCE017DAF380}"/>
                  </a:ext>
                </a:extLst>
              </p:cNvPr>
              <p:cNvCxnSpPr/>
              <p:nvPr/>
            </p:nvCxnSpPr>
            <p:spPr>
              <a:xfrm>
                <a:off x="1047750" y="3817409"/>
                <a:ext cx="368300" cy="0"/>
              </a:xfrm>
              <a:prstGeom prst="line">
                <a:avLst/>
              </a:prstGeom>
              <a:ln w="19050" cap="rnd">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159C939B-1F01-4FB2-BA79-CEE771B1C53F}"/>
                  </a:ext>
                </a:extLst>
              </p:cNvPr>
              <p:cNvCxnSpPr/>
              <p:nvPr/>
            </p:nvCxnSpPr>
            <p:spPr>
              <a:xfrm>
                <a:off x="1047750" y="3937000"/>
                <a:ext cx="368300" cy="0"/>
              </a:xfrm>
              <a:prstGeom prst="line">
                <a:avLst/>
              </a:prstGeom>
              <a:ln w="19050" cap="rnd">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5" name="Title 4">
            <a:extLst>
              <a:ext uri="{FF2B5EF4-FFF2-40B4-BE49-F238E27FC236}">
                <a16:creationId xmlns:a16="http://schemas.microsoft.com/office/drawing/2014/main" id="{88992FC3-A87F-412E-9F8D-40CE8CF6E621}"/>
              </a:ext>
            </a:extLst>
          </p:cNvPr>
          <p:cNvSpPr>
            <a:spLocks noGrp="1"/>
          </p:cNvSpPr>
          <p:nvPr>
            <p:ph type="title"/>
          </p:nvPr>
        </p:nvSpPr>
        <p:spPr/>
        <p:txBody>
          <a:bodyPr/>
          <a:lstStyle/>
          <a:p>
            <a:r>
              <a:rPr lang="en-US"/>
              <a:t>Types of data encryption </a:t>
            </a:r>
          </a:p>
        </p:txBody>
      </p:sp>
    </p:spTree>
    <p:extLst>
      <p:ext uri="{BB962C8B-B14F-4D97-AF65-F5344CB8AC3E}">
        <p14:creationId xmlns:p14="http://schemas.microsoft.com/office/powerpoint/2010/main" val="1816982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E3D5E33E-1984-42F1-B584-69C70FCD947E}"/>
              </a:ext>
            </a:extLst>
          </p:cNvPr>
          <p:cNvSpPr>
            <a:spLocks noGrp="1"/>
          </p:cNvSpPr>
          <p:nvPr>
            <p:ph type="body" sz="quarter" idx="10"/>
          </p:nvPr>
        </p:nvSpPr>
        <p:spPr>
          <a:xfrm>
            <a:off x="426424" y="1554480"/>
            <a:ext cx="4503795" cy="3644396"/>
          </a:xfrm>
        </p:spPr>
        <p:txBody>
          <a:bodyPr/>
          <a:lstStyle/>
          <a:p>
            <a:pPr lvl="0"/>
            <a:r>
              <a:rPr lang="en-US">
                <a:solidFill>
                  <a:srgbClr val="0078D7"/>
                </a:solidFill>
              </a:rPr>
              <a:t>Overview</a:t>
            </a:r>
          </a:p>
          <a:p>
            <a:pPr lvl="0">
              <a:spcBef>
                <a:spcPts val="600"/>
              </a:spcBef>
            </a:pPr>
            <a:r>
              <a:rPr lang="en-US" sz="1600">
                <a:latin typeface="Segoe UI"/>
              </a:rPr>
              <a:t>All customer data encrypted at rest</a:t>
            </a:r>
          </a:p>
          <a:p>
            <a:pPr lvl="0">
              <a:spcBef>
                <a:spcPts val="600"/>
              </a:spcBef>
            </a:pPr>
            <a:r>
              <a:rPr lang="en-US" sz="1600">
                <a:latin typeface="Segoe UI"/>
              </a:rPr>
              <a:t>TDE performs real-time I/O encryption and decryption of the data and log files.</a:t>
            </a:r>
          </a:p>
          <a:p>
            <a:pPr lvl="0">
              <a:spcBef>
                <a:spcPts val="600"/>
              </a:spcBef>
            </a:pPr>
            <a:r>
              <a:rPr lang="en-US" sz="1600">
                <a:latin typeface="Segoe UI"/>
              </a:rPr>
              <a:t>Service OR User managed keys.</a:t>
            </a:r>
          </a:p>
          <a:p>
            <a:pPr lvl="0">
              <a:spcBef>
                <a:spcPts val="600"/>
              </a:spcBef>
            </a:pPr>
            <a:r>
              <a:rPr lang="en-US" sz="1600">
                <a:latin typeface="Segoe UI"/>
              </a:rPr>
              <a:t>Application changes kept to a minimum.</a:t>
            </a:r>
          </a:p>
          <a:p>
            <a:pPr lvl="0">
              <a:spcBef>
                <a:spcPts val="600"/>
              </a:spcBef>
            </a:pPr>
            <a:r>
              <a:rPr lang="en-US" sz="1600">
                <a:latin typeface="Segoe UI"/>
              </a:rPr>
              <a:t>Transparent encryption/decryption of data </a:t>
            </a:r>
            <a:br>
              <a:rPr lang="en-US" sz="1600">
                <a:latin typeface="Segoe UI"/>
              </a:rPr>
            </a:br>
            <a:r>
              <a:rPr lang="en-US" sz="1600">
                <a:latin typeface="Segoe UI"/>
              </a:rPr>
              <a:t>in a TDE-enabled client driver.</a:t>
            </a:r>
          </a:p>
          <a:p>
            <a:pPr lvl="0">
              <a:spcBef>
                <a:spcPts val="600"/>
              </a:spcBef>
            </a:pPr>
            <a:r>
              <a:rPr lang="en-US" sz="1600">
                <a:latin typeface="Segoe UI"/>
              </a:rPr>
              <a:t>Compliant with many laws, regulations, and guidelines established across various industries.</a:t>
            </a:r>
          </a:p>
        </p:txBody>
      </p:sp>
      <p:sp>
        <p:nvSpPr>
          <p:cNvPr id="11" name="Title 10">
            <a:extLst>
              <a:ext uri="{FF2B5EF4-FFF2-40B4-BE49-F238E27FC236}">
                <a16:creationId xmlns:a16="http://schemas.microsoft.com/office/drawing/2014/main" id="{2E502E80-FC0C-4D1A-BC2B-E41846C378CC}"/>
              </a:ext>
            </a:extLst>
          </p:cNvPr>
          <p:cNvSpPr>
            <a:spLocks noGrp="1"/>
          </p:cNvSpPr>
          <p:nvPr>
            <p:ph type="title"/>
          </p:nvPr>
        </p:nvSpPr>
        <p:spPr/>
        <p:txBody>
          <a:bodyPr/>
          <a:lstStyle/>
          <a:p>
            <a:r>
              <a:rPr lang="en-US"/>
              <a:t>Transparent data encryption (TDE)</a:t>
            </a:r>
          </a:p>
        </p:txBody>
      </p:sp>
      <p:sp>
        <p:nvSpPr>
          <p:cNvPr id="24" name="Rectangle 23">
            <a:extLst>
              <a:ext uri="{FF2B5EF4-FFF2-40B4-BE49-F238E27FC236}">
                <a16:creationId xmlns:a16="http://schemas.microsoft.com/office/drawing/2014/main" id="{E778F6E9-47C7-42D0-A576-45C0966A92F6}"/>
              </a:ext>
            </a:extLst>
          </p:cNvPr>
          <p:cNvSpPr/>
          <p:nvPr/>
        </p:nvSpPr>
        <p:spPr>
          <a:xfrm>
            <a:off x="5219718" y="1865004"/>
            <a:ext cx="7033974" cy="3323987"/>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FF"/>
                </a:solidFill>
                <a:effectLst/>
                <a:uLnTx/>
                <a:uFillTx/>
                <a:latin typeface="Consolas" panose="020B0609020204030204" pitchFamily="49" charset="0"/>
              </a:rPr>
              <a:t>USE</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a:ln>
                  <a:noFill/>
                </a:ln>
                <a:solidFill>
                  <a:srgbClr val="0000FF"/>
                </a:solidFill>
                <a:effectLst/>
                <a:uLnTx/>
                <a:uFillTx/>
                <a:latin typeface="Consolas" panose="020B0609020204030204" pitchFamily="49" charset="0"/>
              </a:rPr>
              <a:t>master</a:t>
            </a:r>
            <a:r>
              <a:rPr kumimoji="0" lang="en-US" sz="14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FF"/>
                </a:solidFill>
                <a:effectLst/>
                <a:uLnTx/>
                <a:uFillTx/>
                <a:latin typeface="Consolas" panose="020B0609020204030204" pitchFamily="49" charset="0"/>
              </a:rPr>
              <a:t>GO</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FF"/>
                </a:solidFill>
                <a:effectLst/>
                <a:uLnTx/>
                <a:uFillTx/>
                <a:latin typeface="Consolas" panose="020B0609020204030204" pitchFamily="49" charset="0"/>
              </a:rPr>
              <a:t>CREATE</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a:ln>
                  <a:noFill/>
                </a:ln>
                <a:solidFill>
                  <a:srgbClr val="0000FF"/>
                </a:solidFill>
                <a:effectLst/>
                <a:uLnTx/>
                <a:uFillTx/>
                <a:latin typeface="Consolas" panose="020B0609020204030204" pitchFamily="49" charset="0"/>
              </a:rPr>
              <a:t>MASTER</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a:ln>
                  <a:noFill/>
                </a:ln>
                <a:solidFill>
                  <a:srgbClr val="0000FF"/>
                </a:solidFill>
                <a:effectLst/>
                <a:uLnTx/>
                <a:uFillTx/>
                <a:latin typeface="Consolas" panose="020B0609020204030204" pitchFamily="49" charset="0"/>
              </a:rPr>
              <a:t>KEY</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a:ln>
                  <a:noFill/>
                </a:ln>
                <a:solidFill>
                  <a:srgbClr val="0000FF"/>
                </a:solidFill>
                <a:effectLst/>
                <a:uLnTx/>
                <a:uFillTx/>
                <a:latin typeface="Consolas" panose="020B0609020204030204" pitchFamily="49" charset="0"/>
              </a:rPr>
              <a:t>ENCRYPTION</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a:ln>
                  <a:noFill/>
                </a:ln>
                <a:solidFill>
                  <a:srgbClr val="0000FF"/>
                </a:solidFill>
                <a:effectLst/>
                <a:uLnTx/>
                <a:uFillTx/>
                <a:latin typeface="Consolas" panose="020B0609020204030204" pitchFamily="49" charset="0"/>
              </a:rPr>
              <a:t>BY</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a:ln>
                  <a:noFill/>
                </a:ln>
                <a:solidFill>
                  <a:srgbClr val="0000FF"/>
                </a:solidFill>
                <a:effectLst/>
                <a:uLnTx/>
                <a:uFillTx/>
                <a:latin typeface="Consolas" panose="020B0609020204030204" pitchFamily="49" charset="0"/>
              </a:rPr>
              <a:t>PASSWORD</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a:ln>
                  <a:noFill/>
                </a:ln>
                <a:solidFill>
                  <a:srgbClr val="FF0000"/>
                </a:solidFill>
                <a:effectLst/>
                <a:uLnTx/>
                <a:uFillTx/>
                <a:latin typeface="Consolas" panose="020B0609020204030204" pitchFamily="49" charset="0"/>
              </a:rPr>
              <a:t>'&lt;</a:t>
            </a:r>
            <a:r>
              <a:rPr kumimoji="0" lang="en-US" sz="1400" b="0" i="0" u="none" strike="noStrike" kern="0" cap="none" spc="0" normalizeH="0" baseline="0" noProof="0" err="1">
                <a:ln>
                  <a:noFill/>
                </a:ln>
                <a:solidFill>
                  <a:srgbClr val="FF0000"/>
                </a:solidFill>
                <a:effectLst/>
                <a:uLnTx/>
                <a:uFillTx/>
                <a:latin typeface="Consolas" panose="020B0609020204030204" pitchFamily="49" charset="0"/>
              </a:rPr>
              <a:t>UseStrongPasswordHere</a:t>
            </a:r>
            <a:r>
              <a:rPr kumimoji="0" lang="en-US" sz="1400" b="0" i="0" u="none" strike="noStrike" kern="0" cap="none" spc="0" normalizeH="0" baseline="0" noProof="0">
                <a:ln>
                  <a:noFill/>
                </a:ln>
                <a:solidFill>
                  <a:srgbClr val="FF0000"/>
                </a:solidFill>
                <a:effectLst/>
                <a:uLnTx/>
                <a:uFillTx/>
                <a:latin typeface="Consolas" panose="020B0609020204030204" pitchFamily="49" charset="0"/>
              </a:rPr>
              <a:t>&gt;'</a:t>
            </a:r>
            <a:r>
              <a:rPr kumimoji="0" lang="en-US" sz="14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FF"/>
                </a:solidFill>
                <a:effectLst/>
                <a:uLnTx/>
                <a:uFillTx/>
                <a:latin typeface="Consolas" panose="020B0609020204030204" pitchFamily="49" charset="0"/>
              </a:rPr>
              <a:t>go</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FF"/>
                </a:solidFill>
                <a:effectLst/>
                <a:uLnTx/>
                <a:uFillTx/>
                <a:latin typeface="Consolas" panose="020B0609020204030204" pitchFamily="49" charset="0"/>
              </a:rPr>
              <a:t>CREATE</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a:ln>
                  <a:noFill/>
                </a:ln>
                <a:solidFill>
                  <a:srgbClr val="0000FF"/>
                </a:solidFill>
                <a:effectLst/>
                <a:uLnTx/>
                <a:uFillTx/>
                <a:latin typeface="Consolas" panose="020B0609020204030204" pitchFamily="49" charset="0"/>
              </a:rPr>
              <a:t>CERTIFICATE</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err="1">
                <a:ln>
                  <a:noFill/>
                </a:ln>
                <a:solidFill>
                  <a:srgbClr val="000000"/>
                </a:solidFill>
                <a:effectLst/>
                <a:uLnTx/>
                <a:uFillTx/>
                <a:latin typeface="Consolas" panose="020B0609020204030204" pitchFamily="49" charset="0"/>
              </a:rPr>
              <a:t>MyServerCert</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a:ln>
                  <a:noFill/>
                </a:ln>
                <a:solidFill>
                  <a:srgbClr val="0000FF"/>
                </a:solidFill>
                <a:effectLst/>
                <a:uLnTx/>
                <a:uFillTx/>
                <a:latin typeface="Consolas" panose="020B0609020204030204" pitchFamily="49" charset="0"/>
              </a:rPr>
              <a:t>WITH</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a:ln>
                  <a:noFill/>
                </a:ln>
                <a:solidFill>
                  <a:srgbClr val="0000FF"/>
                </a:solidFill>
                <a:effectLst/>
                <a:uLnTx/>
                <a:uFillTx/>
                <a:latin typeface="Consolas" panose="020B0609020204030204" pitchFamily="49" charset="0"/>
              </a:rPr>
              <a:t>SUBJECT</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a:ln>
                  <a:noFill/>
                </a:ln>
                <a:solidFill>
                  <a:srgbClr val="FF0000"/>
                </a:solidFill>
                <a:effectLst/>
                <a:uLnTx/>
                <a:uFillTx/>
                <a:latin typeface="Consolas" panose="020B0609020204030204" pitchFamily="49" charset="0"/>
              </a:rPr>
              <a:t>'My DEK Certificate'</a:t>
            </a:r>
            <a:r>
              <a:rPr kumimoji="0" lang="en-US" sz="14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FF"/>
                </a:solidFill>
                <a:effectLst/>
                <a:uLnTx/>
                <a:uFillTx/>
                <a:latin typeface="Consolas" panose="020B0609020204030204" pitchFamily="49" charset="0"/>
              </a:rPr>
              <a:t>go</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FF"/>
                </a:solidFill>
                <a:effectLst/>
                <a:uLnTx/>
                <a:uFillTx/>
                <a:latin typeface="Consolas" panose="020B0609020204030204" pitchFamily="49" charset="0"/>
              </a:rPr>
              <a:t>USE</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MyDatabase</a:t>
            </a:r>
            <a:r>
              <a:rPr kumimoji="0" lang="en-US" sz="14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FF"/>
                </a:solidFill>
                <a:effectLst/>
                <a:uLnTx/>
                <a:uFillTx/>
                <a:latin typeface="Consolas" panose="020B0609020204030204" pitchFamily="49" charset="0"/>
              </a:rPr>
              <a:t>GO</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FF"/>
                </a:solidFill>
                <a:effectLst/>
                <a:uLnTx/>
                <a:uFillTx/>
                <a:latin typeface="Consolas" panose="020B0609020204030204" pitchFamily="49" charset="0"/>
              </a:rPr>
              <a:t>CREATE</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a:ln>
                  <a:noFill/>
                </a:ln>
                <a:solidFill>
                  <a:srgbClr val="0000FF"/>
                </a:solidFill>
                <a:effectLst/>
                <a:uLnTx/>
                <a:uFillTx/>
                <a:latin typeface="Consolas" panose="020B0609020204030204" pitchFamily="49" charset="0"/>
              </a:rPr>
              <a:t>DATABASE</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a:ln>
                  <a:noFill/>
                </a:ln>
                <a:solidFill>
                  <a:srgbClr val="0000FF"/>
                </a:solidFill>
                <a:effectLst/>
                <a:uLnTx/>
                <a:uFillTx/>
                <a:latin typeface="Consolas" panose="020B0609020204030204" pitchFamily="49" charset="0"/>
              </a:rPr>
              <a:t>ENCRYPTION</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a:ln>
                  <a:noFill/>
                </a:ln>
                <a:solidFill>
                  <a:srgbClr val="0000FF"/>
                </a:solidFill>
                <a:effectLst/>
                <a:uLnTx/>
                <a:uFillTx/>
                <a:latin typeface="Consolas" panose="020B0609020204030204" pitchFamily="49" charset="0"/>
              </a:rPr>
              <a:t>KEY</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FF"/>
                </a:solidFill>
                <a:effectLst/>
                <a:uLnTx/>
                <a:uFillTx/>
                <a:latin typeface="Consolas" panose="020B0609020204030204" pitchFamily="49" charset="0"/>
              </a:rPr>
              <a:t>WITH</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a:ln>
                  <a:noFill/>
                </a:ln>
                <a:solidFill>
                  <a:srgbClr val="0000FF"/>
                </a:solidFill>
                <a:effectLst/>
                <a:uLnTx/>
                <a:uFillTx/>
                <a:latin typeface="Consolas" panose="020B0609020204030204" pitchFamily="49" charset="0"/>
              </a:rPr>
              <a:t>ALGORITHM</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a:ln>
                  <a:noFill/>
                </a:ln>
                <a:solidFill>
                  <a:srgbClr val="0000FF"/>
                </a:solidFill>
                <a:effectLst/>
                <a:uLnTx/>
                <a:uFillTx/>
                <a:latin typeface="Consolas" panose="020B0609020204030204" pitchFamily="49" charset="0"/>
              </a:rPr>
              <a:t>AES_128</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FF"/>
                </a:solidFill>
                <a:effectLst/>
                <a:uLnTx/>
                <a:uFillTx/>
                <a:latin typeface="Consolas" panose="020B0609020204030204" pitchFamily="49" charset="0"/>
              </a:rPr>
              <a:t>ENCRYPTION</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a:ln>
                  <a:noFill/>
                </a:ln>
                <a:solidFill>
                  <a:srgbClr val="0000FF"/>
                </a:solidFill>
                <a:effectLst/>
                <a:uLnTx/>
                <a:uFillTx/>
                <a:latin typeface="Consolas" panose="020B0609020204030204" pitchFamily="49" charset="0"/>
              </a:rPr>
              <a:t>BY</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a:ln>
                  <a:noFill/>
                </a:ln>
                <a:solidFill>
                  <a:srgbClr val="0000FF"/>
                </a:solidFill>
                <a:effectLst/>
                <a:uLnTx/>
                <a:uFillTx/>
                <a:latin typeface="Consolas" panose="020B0609020204030204" pitchFamily="49" charset="0"/>
              </a:rPr>
              <a:t>SERVER</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a:ln>
                  <a:noFill/>
                </a:ln>
                <a:solidFill>
                  <a:srgbClr val="0000FF"/>
                </a:solidFill>
                <a:effectLst/>
                <a:uLnTx/>
                <a:uFillTx/>
                <a:latin typeface="Consolas" panose="020B0609020204030204" pitchFamily="49" charset="0"/>
              </a:rPr>
              <a:t>CERTIFICATE</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err="1">
                <a:ln>
                  <a:noFill/>
                </a:ln>
                <a:solidFill>
                  <a:srgbClr val="000000"/>
                </a:solidFill>
                <a:effectLst/>
                <a:uLnTx/>
                <a:uFillTx/>
                <a:latin typeface="Consolas" panose="020B0609020204030204" pitchFamily="49" charset="0"/>
              </a:rPr>
              <a:t>MyServerCert</a:t>
            </a:r>
            <a:r>
              <a:rPr kumimoji="0" lang="en-US" sz="14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FF"/>
                </a:solidFill>
                <a:effectLst/>
                <a:uLnTx/>
                <a:uFillTx/>
                <a:latin typeface="Consolas" panose="020B0609020204030204" pitchFamily="49" charset="0"/>
              </a:rPr>
              <a:t>GO</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FF"/>
                </a:solidFill>
                <a:effectLst/>
                <a:uLnTx/>
                <a:uFillTx/>
                <a:latin typeface="Consolas" panose="020B0609020204030204" pitchFamily="49" charset="0"/>
              </a:rPr>
              <a:t>ALTER</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a:ln>
                  <a:noFill/>
                </a:ln>
                <a:solidFill>
                  <a:srgbClr val="0000FF"/>
                </a:solidFill>
                <a:effectLst/>
                <a:uLnTx/>
                <a:uFillTx/>
                <a:latin typeface="Consolas" panose="020B0609020204030204" pitchFamily="49" charset="0"/>
              </a:rPr>
              <a:t>DATABASE</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MyDatabase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FF"/>
                </a:solidFill>
                <a:effectLst/>
                <a:uLnTx/>
                <a:uFillTx/>
                <a:latin typeface="Consolas" panose="020B0609020204030204" pitchFamily="49" charset="0"/>
              </a:rPr>
              <a:t>SET</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a:ln>
                  <a:noFill/>
                </a:ln>
                <a:solidFill>
                  <a:srgbClr val="0000FF"/>
                </a:solidFill>
                <a:effectLst/>
                <a:uLnTx/>
                <a:uFillTx/>
                <a:latin typeface="Consolas" panose="020B0609020204030204" pitchFamily="49" charset="0"/>
              </a:rPr>
              <a:t>ENCRYPTION</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a:ln>
                  <a:noFill/>
                </a:ln>
                <a:solidFill>
                  <a:srgbClr val="0000FF"/>
                </a:solidFill>
                <a:effectLst/>
                <a:uLnTx/>
                <a:uFillTx/>
                <a:latin typeface="Consolas" panose="020B0609020204030204" pitchFamily="49" charset="0"/>
              </a:rPr>
              <a:t>ON</a:t>
            </a:r>
            <a:r>
              <a:rPr kumimoji="0" lang="en-US" sz="14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FF"/>
                </a:solidFill>
                <a:effectLst/>
                <a:uLnTx/>
                <a:uFillTx/>
                <a:latin typeface="Consolas" panose="020B0609020204030204" pitchFamily="49" charset="0"/>
              </a:rPr>
              <a:t>GO</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endParaRPr kumimoji="0" lang="en-US" sz="1400" b="0" i="0" u="none" strike="noStrike" kern="0" cap="none" spc="0" normalizeH="0" baseline="0" noProof="0">
              <a:ln>
                <a:noFill/>
              </a:ln>
              <a:solidFill>
                <a:srgbClr val="000000"/>
              </a:solidFill>
              <a:effectLst/>
              <a:uLnTx/>
              <a:uFillTx/>
            </a:endParaRPr>
          </a:p>
        </p:txBody>
      </p:sp>
      <p:grpSp>
        <p:nvGrpSpPr>
          <p:cNvPr id="28" name="Group 27">
            <a:extLst>
              <a:ext uri="{FF2B5EF4-FFF2-40B4-BE49-F238E27FC236}">
                <a16:creationId xmlns:a16="http://schemas.microsoft.com/office/drawing/2014/main" id="{63FACA23-51DA-4A64-8AC4-10DA4F41C4CE}"/>
              </a:ext>
            </a:extLst>
          </p:cNvPr>
          <p:cNvGrpSpPr/>
          <p:nvPr/>
        </p:nvGrpSpPr>
        <p:grpSpPr>
          <a:xfrm>
            <a:off x="10511512" y="4288820"/>
            <a:ext cx="556504" cy="731111"/>
            <a:chOff x="8165381" y="1732579"/>
            <a:chExt cx="541094" cy="710864"/>
          </a:xfrm>
        </p:grpSpPr>
        <p:grpSp>
          <p:nvGrpSpPr>
            <p:cNvPr id="29" name="Group 28">
              <a:extLst>
                <a:ext uri="{FF2B5EF4-FFF2-40B4-BE49-F238E27FC236}">
                  <a16:creationId xmlns:a16="http://schemas.microsoft.com/office/drawing/2014/main" id="{C0C5E63B-3CE6-492D-91BA-AE4CAB62540F}"/>
                </a:ext>
              </a:extLst>
            </p:cNvPr>
            <p:cNvGrpSpPr/>
            <p:nvPr/>
          </p:nvGrpSpPr>
          <p:grpSpPr>
            <a:xfrm>
              <a:off x="8324133" y="2014002"/>
              <a:ext cx="223589" cy="349343"/>
              <a:chOff x="9483369" y="4100687"/>
              <a:chExt cx="385258" cy="601941"/>
            </a:xfrm>
            <a:solidFill>
              <a:schemeClr val="bg1">
                <a:lumMod val="95000"/>
              </a:schemeClr>
            </a:solidFill>
          </p:grpSpPr>
          <p:sp>
            <p:nvSpPr>
              <p:cNvPr id="31" name="Freeform: Shape 30">
                <a:extLst>
                  <a:ext uri="{FF2B5EF4-FFF2-40B4-BE49-F238E27FC236}">
                    <a16:creationId xmlns:a16="http://schemas.microsoft.com/office/drawing/2014/main" id="{636218C6-3000-494B-8D0E-B2ADA89B3F6A}"/>
                  </a:ext>
                </a:extLst>
              </p:cNvPr>
              <p:cNvSpPr/>
              <p:nvPr/>
            </p:nvSpPr>
            <p:spPr bwMode="auto">
              <a:xfrm>
                <a:off x="9545329" y="4100687"/>
                <a:ext cx="261340" cy="417790"/>
              </a:xfrm>
              <a:custGeom>
                <a:avLst/>
                <a:gdLst>
                  <a:gd name="connsiteX0" fmla="*/ 79377 w 160100"/>
                  <a:gd name="connsiteY0" fmla="*/ 0 h 255944"/>
                  <a:gd name="connsiteX1" fmla="*/ 160100 w 160100"/>
                  <a:gd name="connsiteY1" fmla="*/ 80721 h 255944"/>
                  <a:gd name="connsiteX2" fmla="*/ 160100 w 160100"/>
                  <a:gd name="connsiteY2" fmla="*/ 233699 h 255944"/>
                  <a:gd name="connsiteX3" fmla="*/ 160100 w 160100"/>
                  <a:gd name="connsiteY3" fmla="*/ 255944 h 255944"/>
                  <a:gd name="connsiteX4" fmla="*/ 0 w 160100"/>
                  <a:gd name="connsiteY4" fmla="*/ 255944 h 255944"/>
                  <a:gd name="connsiteX5" fmla="*/ 0 w 160100"/>
                  <a:gd name="connsiteY5" fmla="*/ 243173 h 255944"/>
                  <a:gd name="connsiteX6" fmla="*/ 0 w 160100"/>
                  <a:gd name="connsiteY6" fmla="*/ 80721 h 255944"/>
                  <a:gd name="connsiteX7" fmla="*/ 79377 w 160100"/>
                  <a:gd name="connsiteY7" fmla="*/ 0 h 255944"/>
                  <a:gd name="connsiteX0" fmla="*/ 79377 w 160100"/>
                  <a:gd name="connsiteY0" fmla="*/ 0 h 321159"/>
                  <a:gd name="connsiteX1" fmla="*/ 160100 w 160100"/>
                  <a:gd name="connsiteY1" fmla="*/ 80721 h 321159"/>
                  <a:gd name="connsiteX2" fmla="*/ 160100 w 160100"/>
                  <a:gd name="connsiteY2" fmla="*/ 233699 h 321159"/>
                  <a:gd name="connsiteX3" fmla="*/ 160100 w 160100"/>
                  <a:gd name="connsiteY3" fmla="*/ 255944 h 321159"/>
                  <a:gd name="connsiteX4" fmla="*/ 66266 w 160100"/>
                  <a:gd name="connsiteY4" fmla="*/ 321159 h 321159"/>
                  <a:gd name="connsiteX5" fmla="*/ 0 w 160100"/>
                  <a:gd name="connsiteY5" fmla="*/ 255944 h 321159"/>
                  <a:gd name="connsiteX6" fmla="*/ 0 w 160100"/>
                  <a:gd name="connsiteY6" fmla="*/ 243173 h 321159"/>
                  <a:gd name="connsiteX7" fmla="*/ 0 w 160100"/>
                  <a:gd name="connsiteY7" fmla="*/ 80721 h 321159"/>
                  <a:gd name="connsiteX8" fmla="*/ 79377 w 160100"/>
                  <a:gd name="connsiteY8" fmla="*/ 0 h 321159"/>
                  <a:gd name="connsiteX0" fmla="*/ 66266 w 160100"/>
                  <a:gd name="connsiteY0" fmla="*/ 321159 h 412599"/>
                  <a:gd name="connsiteX1" fmla="*/ 0 w 160100"/>
                  <a:gd name="connsiteY1" fmla="*/ 255944 h 412599"/>
                  <a:gd name="connsiteX2" fmla="*/ 0 w 160100"/>
                  <a:gd name="connsiteY2" fmla="*/ 243173 h 412599"/>
                  <a:gd name="connsiteX3" fmla="*/ 0 w 160100"/>
                  <a:gd name="connsiteY3" fmla="*/ 80721 h 412599"/>
                  <a:gd name="connsiteX4" fmla="*/ 79377 w 160100"/>
                  <a:gd name="connsiteY4" fmla="*/ 0 h 412599"/>
                  <a:gd name="connsiteX5" fmla="*/ 160100 w 160100"/>
                  <a:gd name="connsiteY5" fmla="*/ 80721 h 412599"/>
                  <a:gd name="connsiteX6" fmla="*/ 160100 w 160100"/>
                  <a:gd name="connsiteY6" fmla="*/ 233699 h 412599"/>
                  <a:gd name="connsiteX7" fmla="*/ 160100 w 160100"/>
                  <a:gd name="connsiteY7" fmla="*/ 255944 h 412599"/>
                  <a:gd name="connsiteX8" fmla="*/ 157706 w 160100"/>
                  <a:gd name="connsiteY8" fmla="*/ 412599 h 412599"/>
                  <a:gd name="connsiteX0" fmla="*/ 0 w 160100"/>
                  <a:gd name="connsiteY0" fmla="*/ 255944 h 412599"/>
                  <a:gd name="connsiteX1" fmla="*/ 0 w 160100"/>
                  <a:gd name="connsiteY1" fmla="*/ 243173 h 412599"/>
                  <a:gd name="connsiteX2" fmla="*/ 0 w 160100"/>
                  <a:gd name="connsiteY2" fmla="*/ 80721 h 412599"/>
                  <a:gd name="connsiteX3" fmla="*/ 79377 w 160100"/>
                  <a:gd name="connsiteY3" fmla="*/ 0 h 412599"/>
                  <a:gd name="connsiteX4" fmla="*/ 160100 w 160100"/>
                  <a:gd name="connsiteY4" fmla="*/ 80721 h 412599"/>
                  <a:gd name="connsiteX5" fmla="*/ 160100 w 160100"/>
                  <a:gd name="connsiteY5" fmla="*/ 233699 h 412599"/>
                  <a:gd name="connsiteX6" fmla="*/ 160100 w 160100"/>
                  <a:gd name="connsiteY6" fmla="*/ 255944 h 412599"/>
                  <a:gd name="connsiteX7" fmla="*/ 157706 w 160100"/>
                  <a:gd name="connsiteY7" fmla="*/ 412599 h 412599"/>
                  <a:gd name="connsiteX0" fmla="*/ 0 w 160100"/>
                  <a:gd name="connsiteY0" fmla="*/ 255944 h 255944"/>
                  <a:gd name="connsiteX1" fmla="*/ 0 w 160100"/>
                  <a:gd name="connsiteY1" fmla="*/ 243173 h 255944"/>
                  <a:gd name="connsiteX2" fmla="*/ 0 w 160100"/>
                  <a:gd name="connsiteY2" fmla="*/ 80721 h 255944"/>
                  <a:gd name="connsiteX3" fmla="*/ 79377 w 160100"/>
                  <a:gd name="connsiteY3" fmla="*/ 0 h 255944"/>
                  <a:gd name="connsiteX4" fmla="*/ 160100 w 160100"/>
                  <a:gd name="connsiteY4" fmla="*/ 80721 h 255944"/>
                  <a:gd name="connsiteX5" fmla="*/ 160100 w 160100"/>
                  <a:gd name="connsiteY5" fmla="*/ 233699 h 255944"/>
                  <a:gd name="connsiteX6" fmla="*/ 160100 w 160100"/>
                  <a:gd name="connsiteY6" fmla="*/ 255944 h 25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100" h="255944">
                    <a:moveTo>
                      <a:pt x="0" y="255944"/>
                    </a:moveTo>
                    <a:lnTo>
                      <a:pt x="0" y="243173"/>
                    </a:lnTo>
                    <a:lnTo>
                      <a:pt x="0" y="80721"/>
                    </a:lnTo>
                    <a:cubicBezTo>
                      <a:pt x="0" y="36324"/>
                      <a:pt x="34979" y="0"/>
                      <a:pt x="79377" y="0"/>
                    </a:cubicBezTo>
                    <a:cubicBezTo>
                      <a:pt x="123774" y="0"/>
                      <a:pt x="160100" y="36324"/>
                      <a:pt x="160100" y="80721"/>
                    </a:cubicBezTo>
                    <a:lnTo>
                      <a:pt x="160100" y="233699"/>
                    </a:lnTo>
                    <a:lnTo>
                      <a:pt x="160100" y="255944"/>
                    </a:lnTo>
                  </a:path>
                </a:pathLst>
              </a:custGeom>
              <a:noFill/>
              <a:ln w="19050">
                <a:solidFill>
                  <a:schemeClr val="tx2"/>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a typeface="+mn-ea"/>
                  <a:cs typeface="+mn-cs"/>
                </a:endParaRPr>
              </a:p>
            </p:txBody>
          </p:sp>
          <p:sp>
            <p:nvSpPr>
              <p:cNvPr id="32" name="Freeform: Shape 31">
                <a:extLst>
                  <a:ext uri="{FF2B5EF4-FFF2-40B4-BE49-F238E27FC236}">
                    <a16:creationId xmlns:a16="http://schemas.microsoft.com/office/drawing/2014/main" id="{E2664643-AE8D-45F5-A0E0-D22E7D071FD6}"/>
                  </a:ext>
                </a:extLst>
              </p:cNvPr>
              <p:cNvSpPr/>
              <p:nvPr/>
            </p:nvSpPr>
            <p:spPr bwMode="auto">
              <a:xfrm>
                <a:off x="9483369" y="4341050"/>
                <a:ext cx="385258" cy="361578"/>
              </a:xfrm>
              <a:custGeom>
                <a:avLst/>
                <a:gdLst>
                  <a:gd name="connsiteX0" fmla="*/ 0 w 467028"/>
                  <a:gd name="connsiteY0" fmla="*/ 0 h 438322"/>
                  <a:gd name="connsiteX1" fmla="*/ 40334 w 467028"/>
                  <a:gd name="connsiteY1" fmla="*/ 0 h 438322"/>
                  <a:gd name="connsiteX2" fmla="*/ 40334 w 467028"/>
                  <a:gd name="connsiteY2" fmla="*/ 55025 h 438322"/>
                  <a:gd name="connsiteX3" fmla="*/ 398202 w 467028"/>
                  <a:gd name="connsiteY3" fmla="*/ 55025 h 438322"/>
                  <a:gd name="connsiteX4" fmla="*/ 398202 w 467028"/>
                  <a:gd name="connsiteY4" fmla="*/ 0 h 438322"/>
                  <a:gd name="connsiteX5" fmla="*/ 467028 w 467028"/>
                  <a:gd name="connsiteY5" fmla="*/ 0 h 438322"/>
                  <a:gd name="connsiteX6" fmla="*/ 467028 w 467028"/>
                  <a:gd name="connsiteY6" fmla="*/ 438322 h 438322"/>
                  <a:gd name="connsiteX7" fmla="*/ 0 w 467028"/>
                  <a:gd name="connsiteY7" fmla="*/ 438322 h 438322"/>
                  <a:gd name="connsiteX8" fmla="*/ 0 w 467028"/>
                  <a:gd name="connsiteY8" fmla="*/ 0 h 438322"/>
                  <a:gd name="connsiteX9" fmla="*/ 232862 w 467028"/>
                  <a:gd name="connsiteY9" fmla="*/ 141324 h 438322"/>
                  <a:gd name="connsiteX10" fmla="*/ 185680 w 467028"/>
                  <a:gd name="connsiteY10" fmla="*/ 189665 h 438322"/>
                  <a:gd name="connsiteX11" fmla="*/ 216685 w 467028"/>
                  <a:gd name="connsiteY11" fmla="*/ 233977 h 438322"/>
                  <a:gd name="connsiteX12" fmla="*/ 216685 w 467028"/>
                  <a:gd name="connsiteY12" fmla="*/ 309174 h 438322"/>
                  <a:gd name="connsiteX13" fmla="*/ 249038 w 467028"/>
                  <a:gd name="connsiteY13" fmla="*/ 309174 h 438322"/>
                  <a:gd name="connsiteX14" fmla="*/ 249038 w 467028"/>
                  <a:gd name="connsiteY14" fmla="*/ 233977 h 438322"/>
                  <a:gd name="connsiteX15" fmla="*/ 280043 w 467028"/>
                  <a:gd name="connsiteY15" fmla="*/ 189665 h 438322"/>
                  <a:gd name="connsiteX16" fmla="*/ 232862 w 467028"/>
                  <a:gd name="connsiteY16" fmla="*/ 141324 h 438322"/>
                  <a:gd name="connsiteX0" fmla="*/ 0 w 467028"/>
                  <a:gd name="connsiteY0" fmla="*/ 0 h 438322"/>
                  <a:gd name="connsiteX1" fmla="*/ 40334 w 467028"/>
                  <a:gd name="connsiteY1" fmla="*/ 0 h 438322"/>
                  <a:gd name="connsiteX2" fmla="*/ 398202 w 467028"/>
                  <a:gd name="connsiteY2" fmla="*/ 55025 h 438322"/>
                  <a:gd name="connsiteX3" fmla="*/ 398202 w 467028"/>
                  <a:gd name="connsiteY3" fmla="*/ 0 h 438322"/>
                  <a:gd name="connsiteX4" fmla="*/ 467028 w 467028"/>
                  <a:gd name="connsiteY4" fmla="*/ 0 h 438322"/>
                  <a:gd name="connsiteX5" fmla="*/ 467028 w 467028"/>
                  <a:gd name="connsiteY5" fmla="*/ 438322 h 438322"/>
                  <a:gd name="connsiteX6" fmla="*/ 0 w 467028"/>
                  <a:gd name="connsiteY6" fmla="*/ 438322 h 438322"/>
                  <a:gd name="connsiteX7" fmla="*/ 0 w 467028"/>
                  <a:gd name="connsiteY7" fmla="*/ 0 h 438322"/>
                  <a:gd name="connsiteX8" fmla="*/ 232862 w 467028"/>
                  <a:gd name="connsiteY8" fmla="*/ 141324 h 438322"/>
                  <a:gd name="connsiteX9" fmla="*/ 185680 w 467028"/>
                  <a:gd name="connsiteY9" fmla="*/ 189665 h 438322"/>
                  <a:gd name="connsiteX10" fmla="*/ 216685 w 467028"/>
                  <a:gd name="connsiteY10" fmla="*/ 233977 h 438322"/>
                  <a:gd name="connsiteX11" fmla="*/ 216685 w 467028"/>
                  <a:gd name="connsiteY11" fmla="*/ 309174 h 438322"/>
                  <a:gd name="connsiteX12" fmla="*/ 249038 w 467028"/>
                  <a:gd name="connsiteY12" fmla="*/ 309174 h 438322"/>
                  <a:gd name="connsiteX13" fmla="*/ 249038 w 467028"/>
                  <a:gd name="connsiteY13" fmla="*/ 233977 h 438322"/>
                  <a:gd name="connsiteX14" fmla="*/ 280043 w 467028"/>
                  <a:gd name="connsiteY14" fmla="*/ 189665 h 438322"/>
                  <a:gd name="connsiteX15" fmla="*/ 232862 w 467028"/>
                  <a:gd name="connsiteY15" fmla="*/ 141324 h 438322"/>
                  <a:gd name="connsiteX0" fmla="*/ 0 w 467028"/>
                  <a:gd name="connsiteY0" fmla="*/ 0 h 438322"/>
                  <a:gd name="connsiteX1" fmla="*/ 40334 w 467028"/>
                  <a:gd name="connsiteY1" fmla="*/ 0 h 438322"/>
                  <a:gd name="connsiteX2" fmla="*/ 398202 w 467028"/>
                  <a:gd name="connsiteY2" fmla="*/ 0 h 438322"/>
                  <a:gd name="connsiteX3" fmla="*/ 467028 w 467028"/>
                  <a:gd name="connsiteY3" fmla="*/ 0 h 438322"/>
                  <a:gd name="connsiteX4" fmla="*/ 467028 w 467028"/>
                  <a:gd name="connsiteY4" fmla="*/ 438322 h 438322"/>
                  <a:gd name="connsiteX5" fmla="*/ 0 w 467028"/>
                  <a:gd name="connsiteY5" fmla="*/ 438322 h 438322"/>
                  <a:gd name="connsiteX6" fmla="*/ 0 w 467028"/>
                  <a:gd name="connsiteY6" fmla="*/ 0 h 438322"/>
                  <a:gd name="connsiteX7" fmla="*/ 232862 w 467028"/>
                  <a:gd name="connsiteY7" fmla="*/ 141324 h 438322"/>
                  <a:gd name="connsiteX8" fmla="*/ 185680 w 467028"/>
                  <a:gd name="connsiteY8" fmla="*/ 189665 h 438322"/>
                  <a:gd name="connsiteX9" fmla="*/ 216685 w 467028"/>
                  <a:gd name="connsiteY9" fmla="*/ 233977 h 438322"/>
                  <a:gd name="connsiteX10" fmla="*/ 216685 w 467028"/>
                  <a:gd name="connsiteY10" fmla="*/ 309174 h 438322"/>
                  <a:gd name="connsiteX11" fmla="*/ 249038 w 467028"/>
                  <a:gd name="connsiteY11" fmla="*/ 309174 h 438322"/>
                  <a:gd name="connsiteX12" fmla="*/ 249038 w 467028"/>
                  <a:gd name="connsiteY12" fmla="*/ 233977 h 438322"/>
                  <a:gd name="connsiteX13" fmla="*/ 280043 w 467028"/>
                  <a:gd name="connsiteY13" fmla="*/ 189665 h 438322"/>
                  <a:gd name="connsiteX14" fmla="*/ 232862 w 467028"/>
                  <a:gd name="connsiteY14" fmla="*/ 141324 h 438322"/>
                  <a:gd name="connsiteX0" fmla="*/ 0 w 467028"/>
                  <a:gd name="connsiteY0" fmla="*/ 0 h 438322"/>
                  <a:gd name="connsiteX1" fmla="*/ 40334 w 467028"/>
                  <a:gd name="connsiteY1" fmla="*/ 0 h 438322"/>
                  <a:gd name="connsiteX2" fmla="*/ 467028 w 467028"/>
                  <a:gd name="connsiteY2" fmla="*/ 0 h 438322"/>
                  <a:gd name="connsiteX3" fmla="*/ 467028 w 467028"/>
                  <a:gd name="connsiteY3" fmla="*/ 438322 h 438322"/>
                  <a:gd name="connsiteX4" fmla="*/ 0 w 467028"/>
                  <a:gd name="connsiteY4" fmla="*/ 438322 h 438322"/>
                  <a:gd name="connsiteX5" fmla="*/ 0 w 467028"/>
                  <a:gd name="connsiteY5" fmla="*/ 0 h 438322"/>
                  <a:gd name="connsiteX6" fmla="*/ 232862 w 467028"/>
                  <a:gd name="connsiteY6" fmla="*/ 141324 h 438322"/>
                  <a:gd name="connsiteX7" fmla="*/ 185680 w 467028"/>
                  <a:gd name="connsiteY7" fmla="*/ 189665 h 438322"/>
                  <a:gd name="connsiteX8" fmla="*/ 216685 w 467028"/>
                  <a:gd name="connsiteY8" fmla="*/ 233977 h 438322"/>
                  <a:gd name="connsiteX9" fmla="*/ 216685 w 467028"/>
                  <a:gd name="connsiteY9" fmla="*/ 309174 h 438322"/>
                  <a:gd name="connsiteX10" fmla="*/ 249038 w 467028"/>
                  <a:gd name="connsiteY10" fmla="*/ 309174 h 438322"/>
                  <a:gd name="connsiteX11" fmla="*/ 249038 w 467028"/>
                  <a:gd name="connsiteY11" fmla="*/ 233977 h 438322"/>
                  <a:gd name="connsiteX12" fmla="*/ 280043 w 467028"/>
                  <a:gd name="connsiteY12" fmla="*/ 189665 h 438322"/>
                  <a:gd name="connsiteX13" fmla="*/ 232862 w 467028"/>
                  <a:gd name="connsiteY13" fmla="*/ 141324 h 438322"/>
                  <a:gd name="connsiteX0" fmla="*/ 0 w 467028"/>
                  <a:gd name="connsiteY0" fmla="*/ 0 h 438322"/>
                  <a:gd name="connsiteX1" fmla="*/ 467028 w 467028"/>
                  <a:gd name="connsiteY1" fmla="*/ 0 h 438322"/>
                  <a:gd name="connsiteX2" fmla="*/ 467028 w 467028"/>
                  <a:gd name="connsiteY2" fmla="*/ 438322 h 438322"/>
                  <a:gd name="connsiteX3" fmla="*/ 0 w 467028"/>
                  <a:gd name="connsiteY3" fmla="*/ 438322 h 438322"/>
                  <a:gd name="connsiteX4" fmla="*/ 0 w 467028"/>
                  <a:gd name="connsiteY4" fmla="*/ 0 h 438322"/>
                  <a:gd name="connsiteX5" fmla="*/ 232862 w 467028"/>
                  <a:gd name="connsiteY5" fmla="*/ 141324 h 438322"/>
                  <a:gd name="connsiteX6" fmla="*/ 185680 w 467028"/>
                  <a:gd name="connsiteY6" fmla="*/ 189665 h 438322"/>
                  <a:gd name="connsiteX7" fmla="*/ 216685 w 467028"/>
                  <a:gd name="connsiteY7" fmla="*/ 233977 h 438322"/>
                  <a:gd name="connsiteX8" fmla="*/ 216685 w 467028"/>
                  <a:gd name="connsiteY8" fmla="*/ 309174 h 438322"/>
                  <a:gd name="connsiteX9" fmla="*/ 249038 w 467028"/>
                  <a:gd name="connsiteY9" fmla="*/ 309174 h 438322"/>
                  <a:gd name="connsiteX10" fmla="*/ 249038 w 467028"/>
                  <a:gd name="connsiteY10" fmla="*/ 233977 h 438322"/>
                  <a:gd name="connsiteX11" fmla="*/ 280043 w 467028"/>
                  <a:gd name="connsiteY11" fmla="*/ 189665 h 438322"/>
                  <a:gd name="connsiteX12" fmla="*/ 232862 w 467028"/>
                  <a:gd name="connsiteY12" fmla="*/ 141324 h 438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67028" h="438322">
                    <a:moveTo>
                      <a:pt x="0" y="0"/>
                    </a:moveTo>
                    <a:lnTo>
                      <a:pt x="467028" y="0"/>
                    </a:lnTo>
                    <a:lnTo>
                      <a:pt x="467028" y="438322"/>
                    </a:lnTo>
                    <a:lnTo>
                      <a:pt x="0" y="438322"/>
                    </a:lnTo>
                    <a:lnTo>
                      <a:pt x="0" y="0"/>
                    </a:lnTo>
                    <a:close/>
                    <a:moveTo>
                      <a:pt x="232862" y="141324"/>
                    </a:moveTo>
                    <a:cubicBezTo>
                      <a:pt x="207249" y="141324"/>
                      <a:pt x="185680" y="162809"/>
                      <a:pt x="185680" y="189665"/>
                    </a:cubicBezTo>
                    <a:cubicBezTo>
                      <a:pt x="185680" y="209807"/>
                      <a:pt x="199161" y="227263"/>
                      <a:pt x="216685" y="233977"/>
                    </a:cubicBezTo>
                    <a:lnTo>
                      <a:pt x="216685" y="309174"/>
                    </a:lnTo>
                    <a:lnTo>
                      <a:pt x="249038" y="309174"/>
                    </a:lnTo>
                    <a:lnTo>
                      <a:pt x="249038" y="233977"/>
                    </a:lnTo>
                    <a:cubicBezTo>
                      <a:pt x="267911" y="227263"/>
                      <a:pt x="280043" y="209807"/>
                      <a:pt x="280043" y="189665"/>
                    </a:cubicBezTo>
                    <a:cubicBezTo>
                      <a:pt x="280043" y="162809"/>
                      <a:pt x="259822" y="141324"/>
                      <a:pt x="232862" y="141324"/>
                    </a:cubicBezTo>
                    <a:close/>
                  </a:path>
                </a:pathLst>
              </a:custGeom>
              <a:grpFill/>
              <a:ln w="19050">
                <a:solidFill>
                  <a:schemeClr val="tx2"/>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a typeface="+mn-ea"/>
                  <a:cs typeface="+mn-cs"/>
                </a:endParaRPr>
              </a:p>
            </p:txBody>
          </p:sp>
        </p:grpSp>
        <p:sp>
          <p:nvSpPr>
            <p:cNvPr id="30" name="Cylinder 513">
              <a:extLst>
                <a:ext uri="{FF2B5EF4-FFF2-40B4-BE49-F238E27FC236}">
                  <a16:creationId xmlns:a16="http://schemas.microsoft.com/office/drawing/2014/main" id="{A8E34147-BC3D-49ED-BF04-F005EAE63426}"/>
                </a:ext>
              </a:extLst>
            </p:cNvPr>
            <p:cNvSpPr/>
            <p:nvPr/>
          </p:nvSpPr>
          <p:spPr bwMode="auto">
            <a:xfrm>
              <a:off x="8165381" y="1732579"/>
              <a:ext cx="541094" cy="710864"/>
            </a:xfrm>
            <a:prstGeom prst="can">
              <a:avLst>
                <a:gd name="adj" fmla="val 39530"/>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Light"/>
                <a:ea typeface="Segoe UI" pitchFamily="34" charset="0"/>
                <a:cs typeface="Segoe UI" pitchFamily="34" charset="0"/>
              </a:endParaRPr>
            </a:p>
          </p:txBody>
        </p:sp>
      </p:grpSp>
      <p:sp>
        <p:nvSpPr>
          <p:cNvPr id="33" name="Freeform 146">
            <a:extLst>
              <a:ext uri="{FF2B5EF4-FFF2-40B4-BE49-F238E27FC236}">
                <a16:creationId xmlns:a16="http://schemas.microsoft.com/office/drawing/2014/main" id="{C3B1B2E0-E90D-4BC5-8C42-B9EA3C3C0860}"/>
              </a:ext>
            </a:extLst>
          </p:cNvPr>
          <p:cNvSpPr>
            <a:spLocks noChangeAspect="1"/>
          </p:cNvSpPr>
          <p:nvPr/>
        </p:nvSpPr>
        <p:spPr bwMode="auto">
          <a:xfrm>
            <a:off x="9603430" y="3921942"/>
            <a:ext cx="2219207" cy="1371008"/>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IN" sz="1961" b="1" i="0" u="none" strike="noStrike" kern="1200" cap="none" spc="0" normalizeH="0" baseline="0" noProof="0">
              <a:ln>
                <a:noFill/>
              </a:ln>
              <a:solidFill>
                <a:srgbClr val="FFFFFF"/>
              </a:solidFill>
              <a:effectLst/>
              <a:uLnTx/>
              <a:uFillTx/>
              <a:latin typeface="Segoe UI Light"/>
              <a:ea typeface="Segoe UI" pitchFamily="34" charset="0"/>
              <a:cs typeface="Segoe UI" pitchFamily="34" charset="0"/>
            </a:endParaRPr>
          </a:p>
        </p:txBody>
      </p:sp>
      <p:sp>
        <p:nvSpPr>
          <p:cNvPr id="34" name="Freeform 5">
            <a:extLst>
              <a:ext uri="{FF2B5EF4-FFF2-40B4-BE49-F238E27FC236}">
                <a16:creationId xmlns:a16="http://schemas.microsoft.com/office/drawing/2014/main" id="{9C379FD5-352A-4504-94D4-C0179F806F29}"/>
              </a:ext>
            </a:extLst>
          </p:cNvPr>
          <p:cNvSpPr>
            <a:spLocks noEditPoints="1"/>
          </p:cNvSpPr>
          <p:nvPr/>
        </p:nvSpPr>
        <p:spPr bwMode="auto">
          <a:xfrm>
            <a:off x="9707075" y="6066758"/>
            <a:ext cx="471713" cy="527051"/>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5" name="Freeform 5">
            <a:extLst>
              <a:ext uri="{FF2B5EF4-FFF2-40B4-BE49-F238E27FC236}">
                <a16:creationId xmlns:a16="http://schemas.microsoft.com/office/drawing/2014/main" id="{5FF9D11A-4443-4678-B6F6-BE7029C8A101}"/>
              </a:ext>
            </a:extLst>
          </p:cNvPr>
          <p:cNvSpPr>
            <a:spLocks noEditPoints="1"/>
          </p:cNvSpPr>
          <p:nvPr/>
        </p:nvSpPr>
        <p:spPr bwMode="auto">
          <a:xfrm>
            <a:off x="10553908" y="6066758"/>
            <a:ext cx="471713" cy="527051"/>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6" name="Freeform 5">
            <a:extLst>
              <a:ext uri="{FF2B5EF4-FFF2-40B4-BE49-F238E27FC236}">
                <a16:creationId xmlns:a16="http://schemas.microsoft.com/office/drawing/2014/main" id="{608A012E-2E6D-4764-B8EC-B0E5B7F58E5F}"/>
              </a:ext>
            </a:extLst>
          </p:cNvPr>
          <p:cNvSpPr>
            <a:spLocks noEditPoints="1"/>
          </p:cNvSpPr>
          <p:nvPr/>
        </p:nvSpPr>
        <p:spPr bwMode="auto">
          <a:xfrm>
            <a:off x="11400741" y="6066758"/>
            <a:ext cx="471713" cy="527051"/>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cxnSp>
        <p:nvCxnSpPr>
          <p:cNvPr id="37" name="Connector: Elbow 36">
            <a:extLst>
              <a:ext uri="{FF2B5EF4-FFF2-40B4-BE49-F238E27FC236}">
                <a16:creationId xmlns:a16="http://schemas.microsoft.com/office/drawing/2014/main" id="{6ACE00EC-308C-46ED-A334-9F9CECC4213F}"/>
              </a:ext>
            </a:extLst>
          </p:cNvPr>
          <p:cNvCxnSpPr>
            <a:cxnSpLocks/>
            <a:stCxn id="36" idx="1"/>
            <a:endCxn id="34" idx="1"/>
          </p:cNvCxnSpPr>
          <p:nvPr/>
        </p:nvCxnSpPr>
        <p:spPr>
          <a:xfrm flipH="1">
            <a:off x="9944849" y="6066758"/>
            <a:ext cx="1693666" cy="12700"/>
          </a:xfrm>
          <a:prstGeom prst="bentConnector5">
            <a:avLst>
              <a:gd name="adj1" fmla="val -794"/>
              <a:gd name="adj2" fmla="val -3488244"/>
              <a:gd name="adj3" fmla="val 99853"/>
            </a:avLst>
          </a:prstGeom>
          <a:ln w="12700">
            <a:solidFill>
              <a:schemeClr val="accent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EFD5436D-80E6-4B77-816E-F184E04803E5}"/>
              </a:ext>
            </a:extLst>
          </p:cNvPr>
          <p:cNvCxnSpPr/>
          <p:nvPr/>
        </p:nvCxnSpPr>
        <p:spPr>
          <a:xfrm>
            <a:off x="10789764" y="5019932"/>
            <a:ext cx="1918" cy="1046826"/>
          </a:xfrm>
          <a:prstGeom prst="line">
            <a:avLst/>
          </a:prstGeom>
          <a:ln w="12700">
            <a:solidFill>
              <a:schemeClr val="accent4"/>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4010246"/>
      </p:ext>
    </p:extLst>
  </p:cSld>
  <p:clrMapOvr>
    <a:masterClrMapping/>
  </p:clrMapOvr>
  <p:transition>
    <p:fade/>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EC7370DD-08CE-430A-93C2-F921DF960511}"/>
              </a:ext>
            </a:extLst>
          </p:cNvPr>
          <p:cNvSpPr>
            <a:spLocks noGrp="1"/>
          </p:cNvSpPr>
          <p:nvPr>
            <p:ph type="body" sz="quarter" idx="10"/>
          </p:nvPr>
        </p:nvSpPr>
        <p:spPr>
          <a:xfrm>
            <a:off x="426425" y="1120573"/>
            <a:ext cx="3900373" cy="3524363"/>
          </a:xfrm>
        </p:spPr>
        <p:txBody>
          <a:bodyPr/>
          <a:lstStyle/>
          <a:p>
            <a:pPr lvl="0">
              <a:spcAft>
                <a:spcPts val="1200"/>
              </a:spcAft>
            </a:pPr>
            <a:r>
              <a:rPr lang="en-US">
                <a:solidFill>
                  <a:srgbClr val="0078D7"/>
                </a:solidFill>
              </a:rPr>
              <a:t>Key Vault</a:t>
            </a:r>
          </a:p>
          <a:p>
            <a:pPr lvl="0"/>
            <a:r>
              <a:rPr lang="en-US">
                <a:solidFill>
                  <a:srgbClr val="0078D7"/>
                </a:solidFill>
              </a:rPr>
              <a:t>Benefits with User Managed Keys</a:t>
            </a:r>
          </a:p>
          <a:p>
            <a:pPr lvl="0">
              <a:spcBef>
                <a:spcPts val="600"/>
              </a:spcBef>
            </a:pPr>
            <a:r>
              <a:rPr lang="en-US" sz="1600">
                <a:latin typeface="Segoe UI"/>
              </a:rPr>
              <a:t>Assume more control over who has access to your data and when.</a:t>
            </a:r>
          </a:p>
          <a:p>
            <a:pPr lvl="0">
              <a:spcBef>
                <a:spcPts val="600"/>
              </a:spcBef>
            </a:pPr>
            <a:r>
              <a:rPr lang="en-US" sz="1600">
                <a:latin typeface="Segoe UI"/>
              </a:rPr>
              <a:t>Highly available and scalable cloud-based key store.</a:t>
            </a:r>
          </a:p>
          <a:p>
            <a:pPr lvl="0">
              <a:spcBef>
                <a:spcPts val="600"/>
              </a:spcBef>
            </a:pPr>
            <a:r>
              <a:rPr lang="en-US" sz="1600">
                <a:latin typeface="Segoe UI"/>
              </a:rPr>
              <a:t>Central key management that allows separation of key management and data.</a:t>
            </a:r>
          </a:p>
          <a:p>
            <a:pPr lvl="0">
              <a:spcBef>
                <a:spcPts val="600"/>
              </a:spcBef>
            </a:pPr>
            <a:r>
              <a:rPr lang="en-US" sz="1600">
                <a:latin typeface="Segoe UI"/>
              </a:rPr>
              <a:t>Configurable via Azure Portal, PowerShell, and REST API.</a:t>
            </a:r>
          </a:p>
        </p:txBody>
      </p:sp>
      <p:sp>
        <p:nvSpPr>
          <p:cNvPr id="9" name="Title 8">
            <a:extLst>
              <a:ext uri="{FF2B5EF4-FFF2-40B4-BE49-F238E27FC236}">
                <a16:creationId xmlns:a16="http://schemas.microsoft.com/office/drawing/2014/main" id="{366B0A41-C932-4DC9-BE12-F63DE221AFF7}"/>
              </a:ext>
            </a:extLst>
          </p:cNvPr>
          <p:cNvSpPr>
            <a:spLocks noGrp="1"/>
          </p:cNvSpPr>
          <p:nvPr>
            <p:ph type="title"/>
          </p:nvPr>
        </p:nvSpPr>
        <p:spPr/>
        <p:txBody>
          <a:bodyPr/>
          <a:lstStyle/>
          <a:p>
            <a:r>
              <a:rPr lang="en-US"/>
              <a:t>Transparent data encryption (TDE)</a:t>
            </a:r>
          </a:p>
        </p:txBody>
      </p:sp>
      <p:grpSp>
        <p:nvGrpSpPr>
          <p:cNvPr id="24" name="Group 23">
            <a:extLst>
              <a:ext uri="{FF2B5EF4-FFF2-40B4-BE49-F238E27FC236}">
                <a16:creationId xmlns:a16="http://schemas.microsoft.com/office/drawing/2014/main" id="{FD8B0207-D1FF-419D-8694-29BEEA7B8186}"/>
              </a:ext>
            </a:extLst>
          </p:cNvPr>
          <p:cNvGrpSpPr/>
          <p:nvPr/>
        </p:nvGrpSpPr>
        <p:grpSpPr>
          <a:xfrm>
            <a:off x="5311747" y="4458195"/>
            <a:ext cx="2010592" cy="840230"/>
            <a:chOff x="5645076" y="5451122"/>
            <a:chExt cx="2010592" cy="840230"/>
          </a:xfrm>
        </p:grpSpPr>
        <p:sp>
          <p:nvSpPr>
            <p:cNvPr id="11" name="TextBox 10">
              <a:extLst>
                <a:ext uri="{FF2B5EF4-FFF2-40B4-BE49-F238E27FC236}">
                  <a16:creationId xmlns:a16="http://schemas.microsoft.com/office/drawing/2014/main" id="{2FEA9645-51B9-4061-AAF7-C0F100D24BCC}"/>
                </a:ext>
              </a:extLst>
            </p:cNvPr>
            <p:cNvSpPr txBox="1"/>
            <p:nvPr/>
          </p:nvSpPr>
          <p:spPr>
            <a:xfrm>
              <a:off x="6016619" y="5451122"/>
              <a:ext cx="1639049" cy="840230"/>
            </a:xfrm>
            <a:prstGeom prst="rect">
              <a:avLst/>
            </a:prstGeom>
            <a:noFill/>
          </p:spPr>
          <p:txBody>
            <a:bodyPr wrap="square" lIns="0" tIns="0" rIns="0" bIns="146304" rtlCol="0">
              <a:spAutoFit/>
            </a:bodyPr>
            <a:lstStyle/>
            <a:p>
              <a:pPr>
                <a:lnSpc>
                  <a:spcPct val="90000"/>
                </a:lnSpc>
                <a:spcAft>
                  <a:spcPts val="600"/>
                </a:spcAft>
              </a:pPr>
              <a:r>
                <a:rPr lang="en-US" sz="1000">
                  <a:gradFill>
                    <a:gsLst>
                      <a:gs pos="2917">
                        <a:schemeClr val="tx1"/>
                      </a:gs>
                      <a:gs pos="30000">
                        <a:schemeClr val="tx1"/>
                      </a:gs>
                    </a:gsLst>
                    <a:lin ang="5400000" scaled="0"/>
                  </a:gradFill>
                </a:rPr>
                <a:t>The Key Vault admin grants vault access to the SQL Database server using its unique Azure Active Directory (AD) identity</a:t>
              </a:r>
            </a:p>
          </p:txBody>
        </p:sp>
        <p:sp>
          <p:nvSpPr>
            <p:cNvPr id="18" name="Oval 17">
              <a:extLst>
                <a:ext uri="{FF2B5EF4-FFF2-40B4-BE49-F238E27FC236}">
                  <a16:creationId xmlns:a16="http://schemas.microsoft.com/office/drawing/2014/main" id="{906CC69B-D31E-4465-9E2D-72BC71284B65}"/>
                </a:ext>
              </a:extLst>
            </p:cNvPr>
            <p:cNvSpPr>
              <a:spLocks/>
            </p:cNvSpPr>
            <p:nvPr/>
          </p:nvSpPr>
          <p:spPr bwMode="auto">
            <a:xfrm>
              <a:off x="5645076" y="5451122"/>
              <a:ext cx="228600" cy="228600"/>
            </a:xfrm>
            <a:prstGeom prst="ellipse">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lnSpc>
                  <a:spcPct val="90000"/>
                </a:lnSpc>
                <a:spcBef>
                  <a:spcPct val="0"/>
                </a:spcBef>
                <a:spcAft>
                  <a:spcPct val="0"/>
                </a:spcAft>
                <a:defRPr/>
              </a:pPr>
              <a:r>
                <a:rPr lang="en-US" sz="140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1</a:t>
              </a:r>
            </a:p>
          </p:txBody>
        </p:sp>
      </p:grpSp>
      <p:grpSp>
        <p:nvGrpSpPr>
          <p:cNvPr id="23" name="Group 22">
            <a:extLst>
              <a:ext uri="{FF2B5EF4-FFF2-40B4-BE49-F238E27FC236}">
                <a16:creationId xmlns:a16="http://schemas.microsoft.com/office/drawing/2014/main" id="{F04758F9-E52A-4929-8DD9-4BB06942CBA3}"/>
              </a:ext>
            </a:extLst>
          </p:cNvPr>
          <p:cNvGrpSpPr/>
          <p:nvPr/>
        </p:nvGrpSpPr>
        <p:grpSpPr>
          <a:xfrm>
            <a:off x="7554242" y="4458195"/>
            <a:ext cx="2008320" cy="840230"/>
            <a:chOff x="7945233" y="5451122"/>
            <a:chExt cx="2008320" cy="840230"/>
          </a:xfrm>
        </p:grpSpPr>
        <p:sp>
          <p:nvSpPr>
            <p:cNvPr id="21" name="TextBox 20">
              <a:extLst>
                <a:ext uri="{FF2B5EF4-FFF2-40B4-BE49-F238E27FC236}">
                  <a16:creationId xmlns:a16="http://schemas.microsoft.com/office/drawing/2014/main" id="{8D4EDBF4-B999-402E-88CF-EBBFB0916365}"/>
                </a:ext>
              </a:extLst>
            </p:cNvPr>
            <p:cNvSpPr txBox="1"/>
            <p:nvPr/>
          </p:nvSpPr>
          <p:spPr>
            <a:xfrm>
              <a:off x="8316777" y="5451122"/>
              <a:ext cx="1636776" cy="840230"/>
            </a:xfrm>
            <a:prstGeom prst="rect">
              <a:avLst/>
            </a:prstGeom>
            <a:noFill/>
          </p:spPr>
          <p:txBody>
            <a:bodyPr wrap="square" lIns="0" tIns="0" rIns="0" bIns="146304" rtlCol="0">
              <a:spAutoFit/>
            </a:bodyPr>
            <a:lstStyle/>
            <a:p>
              <a:pPr>
                <a:lnSpc>
                  <a:spcPct val="90000"/>
                </a:lnSpc>
                <a:spcAft>
                  <a:spcPts val="600"/>
                </a:spcAft>
              </a:pPr>
              <a:r>
                <a:rPr lang="en-US" sz="1000">
                  <a:gradFill>
                    <a:gsLst>
                      <a:gs pos="2917">
                        <a:schemeClr val="tx1"/>
                      </a:gs>
                      <a:gs pos="30000">
                        <a:schemeClr val="tx1"/>
                      </a:gs>
                    </a:gsLst>
                    <a:lin ang="5400000" scaled="0"/>
                  </a:gradFill>
                </a:rPr>
                <a:t>The server uses its Azure AD identity to authenticate with Azure AD for access to your Key Vault</a:t>
              </a:r>
            </a:p>
          </p:txBody>
        </p:sp>
        <p:sp>
          <p:nvSpPr>
            <p:cNvPr id="22" name="Oval 21">
              <a:extLst>
                <a:ext uri="{FF2B5EF4-FFF2-40B4-BE49-F238E27FC236}">
                  <a16:creationId xmlns:a16="http://schemas.microsoft.com/office/drawing/2014/main" id="{0F44298B-4BBA-41AC-B464-6321E9B19512}"/>
                </a:ext>
              </a:extLst>
            </p:cNvPr>
            <p:cNvSpPr>
              <a:spLocks noChangeAspect="1"/>
            </p:cNvSpPr>
            <p:nvPr/>
          </p:nvSpPr>
          <p:spPr bwMode="auto">
            <a:xfrm>
              <a:off x="7945233" y="5451122"/>
              <a:ext cx="228600" cy="228600"/>
            </a:xfrm>
            <a:prstGeom prst="ellipse">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lnSpc>
                  <a:spcPct val="90000"/>
                </a:lnSpc>
                <a:spcBef>
                  <a:spcPct val="0"/>
                </a:spcBef>
                <a:spcAft>
                  <a:spcPct val="0"/>
                </a:spcAft>
                <a:defRPr/>
              </a:pPr>
              <a:r>
                <a:rPr lang="en-US" sz="140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2</a:t>
              </a:r>
            </a:p>
          </p:txBody>
        </p:sp>
      </p:grpSp>
      <p:grpSp>
        <p:nvGrpSpPr>
          <p:cNvPr id="25" name="Group 24">
            <a:extLst>
              <a:ext uri="{FF2B5EF4-FFF2-40B4-BE49-F238E27FC236}">
                <a16:creationId xmlns:a16="http://schemas.microsoft.com/office/drawing/2014/main" id="{84C6176D-3902-4464-9929-27AD69741FCE}"/>
              </a:ext>
            </a:extLst>
          </p:cNvPr>
          <p:cNvGrpSpPr/>
          <p:nvPr/>
        </p:nvGrpSpPr>
        <p:grpSpPr>
          <a:xfrm>
            <a:off x="9794466" y="4458195"/>
            <a:ext cx="2008319" cy="840230"/>
            <a:chOff x="7945233" y="5451122"/>
            <a:chExt cx="2008319" cy="840230"/>
          </a:xfrm>
        </p:grpSpPr>
        <p:sp>
          <p:nvSpPr>
            <p:cNvPr id="26" name="TextBox 25">
              <a:extLst>
                <a:ext uri="{FF2B5EF4-FFF2-40B4-BE49-F238E27FC236}">
                  <a16:creationId xmlns:a16="http://schemas.microsoft.com/office/drawing/2014/main" id="{44FA70F0-7E07-4D48-AD17-1450CEDF80E1}"/>
                </a:ext>
              </a:extLst>
            </p:cNvPr>
            <p:cNvSpPr txBox="1"/>
            <p:nvPr/>
          </p:nvSpPr>
          <p:spPr>
            <a:xfrm>
              <a:off x="8316776" y="5451122"/>
              <a:ext cx="1636776" cy="840230"/>
            </a:xfrm>
            <a:prstGeom prst="rect">
              <a:avLst/>
            </a:prstGeom>
            <a:noFill/>
          </p:spPr>
          <p:txBody>
            <a:bodyPr wrap="square" lIns="0" tIns="0" rIns="0" bIns="146304" rtlCol="0">
              <a:spAutoFit/>
            </a:bodyPr>
            <a:lstStyle/>
            <a:p>
              <a:pPr>
                <a:lnSpc>
                  <a:spcPct val="90000"/>
                </a:lnSpc>
                <a:spcAft>
                  <a:spcPts val="600"/>
                </a:spcAft>
              </a:pPr>
              <a:r>
                <a:rPr lang="en-US" sz="1000">
                  <a:gradFill>
                    <a:gsLst>
                      <a:gs pos="2917">
                        <a:schemeClr val="tx1"/>
                      </a:gs>
                      <a:gs pos="30000">
                        <a:schemeClr val="tx1"/>
                      </a:gs>
                    </a:gsLst>
                    <a:lin ang="5400000" scaled="0"/>
                  </a:gradFill>
                </a:rPr>
                <a:t>The server sends get, wrap key, and unwrap key request to the asymmetric key in key Vault for database encryption key protection.</a:t>
              </a:r>
            </a:p>
          </p:txBody>
        </p:sp>
        <p:sp>
          <p:nvSpPr>
            <p:cNvPr id="27" name="Oval 26">
              <a:extLst>
                <a:ext uri="{FF2B5EF4-FFF2-40B4-BE49-F238E27FC236}">
                  <a16:creationId xmlns:a16="http://schemas.microsoft.com/office/drawing/2014/main" id="{CA2CFBC7-3ACA-4009-823F-2FBE459DD840}"/>
                </a:ext>
              </a:extLst>
            </p:cNvPr>
            <p:cNvSpPr>
              <a:spLocks noChangeAspect="1"/>
            </p:cNvSpPr>
            <p:nvPr/>
          </p:nvSpPr>
          <p:spPr bwMode="auto">
            <a:xfrm>
              <a:off x="7945233" y="5451122"/>
              <a:ext cx="228600" cy="228600"/>
            </a:xfrm>
            <a:prstGeom prst="ellipse">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lnSpc>
                  <a:spcPct val="90000"/>
                </a:lnSpc>
                <a:spcBef>
                  <a:spcPct val="0"/>
                </a:spcBef>
                <a:spcAft>
                  <a:spcPct val="0"/>
                </a:spcAft>
                <a:defRPr/>
              </a:pPr>
              <a:r>
                <a:rPr lang="en-US" sz="140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3</a:t>
              </a:r>
            </a:p>
          </p:txBody>
        </p:sp>
      </p:grpSp>
      <p:sp>
        <p:nvSpPr>
          <p:cNvPr id="28" name="boy" title="Icon of a man">
            <a:extLst>
              <a:ext uri="{FF2B5EF4-FFF2-40B4-BE49-F238E27FC236}">
                <a16:creationId xmlns:a16="http://schemas.microsoft.com/office/drawing/2014/main" id="{04336EAC-CCEA-407E-8842-963BF6888F70}"/>
              </a:ext>
            </a:extLst>
          </p:cNvPr>
          <p:cNvSpPr>
            <a:spLocks noChangeAspect="1" noEditPoints="1"/>
          </p:cNvSpPr>
          <p:nvPr/>
        </p:nvSpPr>
        <p:spPr bwMode="auto">
          <a:xfrm>
            <a:off x="5311747" y="2573590"/>
            <a:ext cx="408226" cy="531341"/>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270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32" name="Group 31">
            <a:extLst>
              <a:ext uri="{FF2B5EF4-FFF2-40B4-BE49-F238E27FC236}">
                <a16:creationId xmlns:a16="http://schemas.microsoft.com/office/drawing/2014/main" id="{EEFD32E5-FB99-4EF4-8A1C-CD3486D5308D}"/>
              </a:ext>
            </a:extLst>
          </p:cNvPr>
          <p:cNvGrpSpPr/>
          <p:nvPr/>
        </p:nvGrpSpPr>
        <p:grpSpPr>
          <a:xfrm>
            <a:off x="5942450" y="2459825"/>
            <a:ext cx="728126" cy="781400"/>
            <a:chOff x="6826370" y="3198168"/>
            <a:chExt cx="728126" cy="781400"/>
          </a:xfrm>
        </p:grpSpPr>
        <p:sp>
          <p:nvSpPr>
            <p:cNvPr id="29" name="TextBox 28">
              <a:extLst>
                <a:ext uri="{FF2B5EF4-FFF2-40B4-BE49-F238E27FC236}">
                  <a16:creationId xmlns:a16="http://schemas.microsoft.com/office/drawing/2014/main" id="{6EF89A68-DB45-47CC-A23E-20FCCCF231E8}"/>
                </a:ext>
              </a:extLst>
            </p:cNvPr>
            <p:cNvSpPr txBox="1"/>
            <p:nvPr/>
          </p:nvSpPr>
          <p:spPr>
            <a:xfrm>
              <a:off x="6826370" y="3198168"/>
              <a:ext cx="728126" cy="230832"/>
            </a:xfrm>
            <a:prstGeom prst="rect">
              <a:avLst/>
            </a:prstGeom>
            <a:noFill/>
            <a:ln>
              <a:solidFill>
                <a:schemeClr val="tx2"/>
              </a:solidFill>
            </a:ln>
          </p:spPr>
          <p:txBody>
            <a:bodyPr wrap="square" lIns="0" tIns="45720" rIns="0" bIns="45720" rtlCol="0" anchor="ctr">
              <a:spAutoFit/>
            </a:bodyPr>
            <a:lstStyle/>
            <a:p>
              <a:pPr algn="ctr">
                <a:lnSpc>
                  <a:spcPct val="90000"/>
                </a:lnSpc>
                <a:spcAft>
                  <a:spcPts val="600"/>
                </a:spcAft>
              </a:pPr>
              <a:r>
                <a:rPr lang="en-US" sz="1000">
                  <a:gradFill>
                    <a:gsLst>
                      <a:gs pos="2917">
                        <a:schemeClr val="tx1"/>
                      </a:gs>
                      <a:gs pos="30000">
                        <a:schemeClr val="tx1"/>
                      </a:gs>
                    </a:gsLst>
                    <a:lin ang="5400000" scaled="0"/>
                  </a:gradFill>
                  <a:latin typeface="+mj-lt"/>
                </a:rPr>
                <a:t>Portal</a:t>
              </a:r>
            </a:p>
          </p:txBody>
        </p:sp>
        <p:sp>
          <p:nvSpPr>
            <p:cNvPr id="30" name="TextBox 29">
              <a:extLst>
                <a:ext uri="{FF2B5EF4-FFF2-40B4-BE49-F238E27FC236}">
                  <a16:creationId xmlns:a16="http://schemas.microsoft.com/office/drawing/2014/main" id="{2C96384A-175B-4174-8DF4-9EDA3B1BA618}"/>
                </a:ext>
              </a:extLst>
            </p:cNvPr>
            <p:cNvSpPr txBox="1"/>
            <p:nvPr/>
          </p:nvSpPr>
          <p:spPr>
            <a:xfrm>
              <a:off x="6826370" y="3473452"/>
              <a:ext cx="728126" cy="230832"/>
            </a:xfrm>
            <a:prstGeom prst="rect">
              <a:avLst/>
            </a:prstGeom>
            <a:noFill/>
            <a:ln>
              <a:solidFill>
                <a:schemeClr val="tx2"/>
              </a:solidFill>
            </a:ln>
          </p:spPr>
          <p:txBody>
            <a:bodyPr wrap="square" lIns="0" tIns="45720" rIns="0" bIns="45720" rtlCol="0" anchor="ctr">
              <a:spAutoFit/>
            </a:bodyPr>
            <a:lstStyle/>
            <a:p>
              <a:pPr algn="ctr">
                <a:lnSpc>
                  <a:spcPct val="90000"/>
                </a:lnSpc>
                <a:spcAft>
                  <a:spcPts val="600"/>
                </a:spcAft>
              </a:pPr>
              <a:r>
                <a:rPr lang="en-US" sz="1000">
                  <a:gradFill>
                    <a:gsLst>
                      <a:gs pos="2917">
                        <a:schemeClr val="tx1"/>
                      </a:gs>
                      <a:gs pos="30000">
                        <a:schemeClr val="tx1"/>
                      </a:gs>
                    </a:gsLst>
                    <a:lin ang="5400000" scaled="0"/>
                  </a:gradFill>
                  <a:latin typeface="+mj-lt"/>
                </a:rPr>
                <a:t>PowerShell</a:t>
              </a:r>
            </a:p>
          </p:txBody>
        </p:sp>
        <p:sp>
          <p:nvSpPr>
            <p:cNvPr id="31" name="TextBox 30">
              <a:extLst>
                <a:ext uri="{FF2B5EF4-FFF2-40B4-BE49-F238E27FC236}">
                  <a16:creationId xmlns:a16="http://schemas.microsoft.com/office/drawing/2014/main" id="{8F20356D-EDB5-478E-B6E5-3FA767753201}"/>
                </a:ext>
              </a:extLst>
            </p:cNvPr>
            <p:cNvSpPr txBox="1"/>
            <p:nvPr/>
          </p:nvSpPr>
          <p:spPr>
            <a:xfrm>
              <a:off x="6826370" y="3748736"/>
              <a:ext cx="728126" cy="230832"/>
            </a:xfrm>
            <a:prstGeom prst="rect">
              <a:avLst/>
            </a:prstGeom>
            <a:noFill/>
            <a:ln>
              <a:solidFill>
                <a:schemeClr val="tx2"/>
              </a:solidFill>
            </a:ln>
          </p:spPr>
          <p:txBody>
            <a:bodyPr wrap="square" lIns="0" tIns="45720" rIns="0" bIns="45720" rtlCol="0" anchor="ctr">
              <a:spAutoFit/>
            </a:bodyPr>
            <a:lstStyle/>
            <a:p>
              <a:pPr algn="ctr">
                <a:lnSpc>
                  <a:spcPct val="90000"/>
                </a:lnSpc>
                <a:spcAft>
                  <a:spcPts val="600"/>
                </a:spcAft>
              </a:pPr>
              <a:r>
                <a:rPr lang="en-US" sz="1000">
                  <a:gradFill>
                    <a:gsLst>
                      <a:gs pos="2917">
                        <a:schemeClr val="tx1"/>
                      </a:gs>
                      <a:gs pos="30000">
                        <a:schemeClr val="tx1"/>
                      </a:gs>
                    </a:gsLst>
                    <a:lin ang="5400000" scaled="0"/>
                  </a:gradFill>
                  <a:latin typeface="+mj-lt"/>
                </a:rPr>
                <a:t>Rest API</a:t>
              </a:r>
            </a:p>
          </p:txBody>
        </p:sp>
      </p:grpSp>
      <p:cxnSp>
        <p:nvCxnSpPr>
          <p:cNvPr id="33" name="Straight Arrow Connector 32">
            <a:extLst>
              <a:ext uri="{FF2B5EF4-FFF2-40B4-BE49-F238E27FC236}">
                <a16:creationId xmlns:a16="http://schemas.microsoft.com/office/drawing/2014/main" id="{E08FE2B3-91A6-4B8A-AA28-B074B356EB0D}"/>
              </a:ext>
            </a:extLst>
          </p:cNvPr>
          <p:cNvCxnSpPr>
            <a:cxnSpLocks/>
          </p:cNvCxnSpPr>
          <p:nvPr/>
        </p:nvCxnSpPr>
        <p:spPr>
          <a:xfrm>
            <a:off x="6775373" y="2873246"/>
            <a:ext cx="1050773" cy="0"/>
          </a:xfrm>
          <a:prstGeom prst="straightConnector1">
            <a:avLst/>
          </a:prstGeom>
          <a:noFill/>
          <a:ln w="12700" cap="flat" cmpd="sng" algn="ctr">
            <a:solidFill>
              <a:schemeClr val="accent4"/>
            </a:solidFill>
            <a:prstDash val="solid"/>
            <a:headEnd type="none"/>
            <a:tailEnd type="triangle"/>
          </a:ln>
          <a:effectLst/>
        </p:spPr>
      </p:cxnSp>
      <p:sp>
        <p:nvSpPr>
          <p:cNvPr id="36" name="Oval 35">
            <a:extLst>
              <a:ext uri="{FF2B5EF4-FFF2-40B4-BE49-F238E27FC236}">
                <a16:creationId xmlns:a16="http://schemas.microsoft.com/office/drawing/2014/main" id="{B4F5F3F8-9587-481D-BE22-7219C66C4164}"/>
              </a:ext>
            </a:extLst>
          </p:cNvPr>
          <p:cNvSpPr>
            <a:spLocks/>
          </p:cNvSpPr>
          <p:nvPr/>
        </p:nvSpPr>
        <p:spPr bwMode="auto">
          <a:xfrm>
            <a:off x="7186459" y="2553345"/>
            <a:ext cx="228600" cy="228600"/>
          </a:xfrm>
          <a:prstGeom prst="ellipse">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lnSpc>
                <a:spcPct val="90000"/>
              </a:lnSpc>
              <a:spcBef>
                <a:spcPct val="0"/>
              </a:spcBef>
              <a:spcAft>
                <a:spcPct val="0"/>
              </a:spcAft>
              <a:defRPr/>
            </a:pPr>
            <a:r>
              <a:rPr lang="en-US" sz="140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1</a:t>
            </a:r>
          </a:p>
        </p:txBody>
      </p:sp>
      <p:pic>
        <p:nvPicPr>
          <p:cNvPr id="37" name="Picture 36">
            <a:extLst>
              <a:ext uri="{FF2B5EF4-FFF2-40B4-BE49-F238E27FC236}">
                <a16:creationId xmlns:a16="http://schemas.microsoft.com/office/drawing/2014/main" id="{5A3A37E6-CE60-4776-B63F-A1DCC8921398}"/>
              </a:ext>
            </a:extLst>
          </p:cNvPr>
          <p:cNvPicPr>
            <a:picLocks noChangeAspect="1"/>
          </p:cNvPicPr>
          <p:nvPr/>
        </p:nvPicPr>
        <p:blipFill>
          <a:blip r:embed="rId3"/>
          <a:stretch>
            <a:fillRect/>
          </a:stretch>
        </p:blipFill>
        <p:spPr>
          <a:xfrm>
            <a:off x="8466685" y="2735109"/>
            <a:ext cx="403437" cy="425040"/>
          </a:xfrm>
          <a:prstGeom prst="rect">
            <a:avLst/>
          </a:prstGeom>
        </p:spPr>
      </p:pic>
      <p:sp>
        <p:nvSpPr>
          <p:cNvPr id="38" name="Rectangle 37">
            <a:extLst>
              <a:ext uri="{FF2B5EF4-FFF2-40B4-BE49-F238E27FC236}">
                <a16:creationId xmlns:a16="http://schemas.microsoft.com/office/drawing/2014/main" id="{DBB8A1E8-A283-4E13-BDEC-E0408241673B}"/>
              </a:ext>
            </a:extLst>
          </p:cNvPr>
          <p:cNvSpPr/>
          <p:nvPr/>
        </p:nvSpPr>
        <p:spPr bwMode="auto">
          <a:xfrm>
            <a:off x="7865203" y="2430414"/>
            <a:ext cx="1150188" cy="840223"/>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9" name="TextBox 38">
            <a:extLst>
              <a:ext uri="{FF2B5EF4-FFF2-40B4-BE49-F238E27FC236}">
                <a16:creationId xmlns:a16="http://schemas.microsoft.com/office/drawing/2014/main" id="{9E917962-982B-4FC7-A360-B680D6DB7926}"/>
              </a:ext>
            </a:extLst>
          </p:cNvPr>
          <p:cNvSpPr txBox="1"/>
          <p:nvPr/>
        </p:nvSpPr>
        <p:spPr>
          <a:xfrm>
            <a:off x="7957353" y="2469929"/>
            <a:ext cx="728126" cy="369332"/>
          </a:xfrm>
          <a:prstGeom prst="rect">
            <a:avLst/>
          </a:prstGeom>
          <a:noFill/>
          <a:ln>
            <a:noFill/>
          </a:ln>
        </p:spPr>
        <p:txBody>
          <a:bodyPr wrap="square" lIns="0" tIns="45720" rIns="0" bIns="45720" rtlCol="0" anchor="ctr">
            <a:spAutoFit/>
          </a:bodyPr>
          <a:lstStyle/>
          <a:p>
            <a:pPr>
              <a:lnSpc>
                <a:spcPct val="90000"/>
              </a:lnSpc>
              <a:spcAft>
                <a:spcPts val="600"/>
              </a:spcAft>
            </a:pPr>
            <a:r>
              <a:rPr lang="en-US" sz="1000">
                <a:gradFill>
                  <a:gsLst>
                    <a:gs pos="2917">
                      <a:schemeClr val="tx1"/>
                    </a:gs>
                    <a:gs pos="30000">
                      <a:schemeClr val="tx1"/>
                    </a:gs>
                  </a:gsLst>
                  <a:lin ang="5400000" scaled="0"/>
                </a:gradFill>
                <a:latin typeface="+mj-lt"/>
              </a:rPr>
              <a:t>Azure SQL Service</a:t>
            </a:r>
          </a:p>
        </p:txBody>
      </p:sp>
      <p:cxnSp>
        <p:nvCxnSpPr>
          <p:cNvPr id="40" name="Straight Arrow Connector 39">
            <a:extLst>
              <a:ext uri="{FF2B5EF4-FFF2-40B4-BE49-F238E27FC236}">
                <a16:creationId xmlns:a16="http://schemas.microsoft.com/office/drawing/2014/main" id="{58CCBADB-F783-4B29-812C-E9BC71BAED34}"/>
              </a:ext>
            </a:extLst>
          </p:cNvPr>
          <p:cNvCxnSpPr>
            <a:cxnSpLocks/>
          </p:cNvCxnSpPr>
          <p:nvPr/>
        </p:nvCxnSpPr>
        <p:spPr>
          <a:xfrm flipV="1">
            <a:off x="9107541" y="2371477"/>
            <a:ext cx="1304189" cy="410469"/>
          </a:xfrm>
          <a:prstGeom prst="straightConnector1">
            <a:avLst/>
          </a:prstGeom>
          <a:noFill/>
          <a:ln w="12700" cap="flat" cmpd="sng" algn="ctr">
            <a:solidFill>
              <a:schemeClr val="accent4"/>
            </a:solidFill>
            <a:prstDash val="solid"/>
            <a:headEnd type="none"/>
            <a:tailEnd type="triangle"/>
          </a:ln>
          <a:effectLst/>
        </p:spPr>
      </p:cxnSp>
      <p:sp>
        <p:nvSpPr>
          <p:cNvPr id="43" name="Oval 42">
            <a:extLst>
              <a:ext uri="{FF2B5EF4-FFF2-40B4-BE49-F238E27FC236}">
                <a16:creationId xmlns:a16="http://schemas.microsoft.com/office/drawing/2014/main" id="{CF786106-AFE3-4B0A-BCAB-62B7637103BB}"/>
              </a:ext>
            </a:extLst>
          </p:cNvPr>
          <p:cNvSpPr>
            <a:spLocks/>
          </p:cNvSpPr>
          <p:nvPr/>
        </p:nvSpPr>
        <p:spPr bwMode="auto">
          <a:xfrm>
            <a:off x="9690758" y="2201814"/>
            <a:ext cx="228600" cy="228600"/>
          </a:xfrm>
          <a:prstGeom prst="ellipse">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lnSpc>
                <a:spcPct val="90000"/>
              </a:lnSpc>
              <a:spcBef>
                <a:spcPct val="0"/>
              </a:spcBef>
              <a:spcAft>
                <a:spcPct val="0"/>
              </a:spcAft>
              <a:defRPr/>
            </a:pPr>
            <a:r>
              <a:rPr lang="en-US" sz="140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2</a:t>
            </a:r>
          </a:p>
        </p:txBody>
      </p:sp>
      <p:sp>
        <p:nvSpPr>
          <p:cNvPr id="44" name="Oval 43">
            <a:extLst>
              <a:ext uri="{FF2B5EF4-FFF2-40B4-BE49-F238E27FC236}">
                <a16:creationId xmlns:a16="http://schemas.microsoft.com/office/drawing/2014/main" id="{1C85ADDC-AF03-4B6C-8907-4E1C0A0564B5}"/>
              </a:ext>
            </a:extLst>
          </p:cNvPr>
          <p:cNvSpPr>
            <a:spLocks/>
          </p:cNvSpPr>
          <p:nvPr/>
        </p:nvSpPr>
        <p:spPr bwMode="auto">
          <a:xfrm>
            <a:off x="9690758" y="3241225"/>
            <a:ext cx="228600" cy="228600"/>
          </a:xfrm>
          <a:prstGeom prst="ellipse">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lnSpc>
                <a:spcPct val="90000"/>
              </a:lnSpc>
              <a:spcBef>
                <a:spcPct val="0"/>
              </a:spcBef>
              <a:spcAft>
                <a:spcPct val="0"/>
              </a:spcAft>
              <a:defRPr/>
            </a:pPr>
            <a:r>
              <a:rPr lang="en-US" sz="140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3</a:t>
            </a:r>
          </a:p>
        </p:txBody>
      </p:sp>
      <p:grpSp>
        <p:nvGrpSpPr>
          <p:cNvPr id="48" name="Group 47">
            <a:extLst>
              <a:ext uri="{FF2B5EF4-FFF2-40B4-BE49-F238E27FC236}">
                <a16:creationId xmlns:a16="http://schemas.microsoft.com/office/drawing/2014/main" id="{1F64DAA4-97AF-4D8F-96AD-9FEF8750CC7C}"/>
              </a:ext>
            </a:extLst>
          </p:cNvPr>
          <p:cNvGrpSpPr/>
          <p:nvPr/>
        </p:nvGrpSpPr>
        <p:grpSpPr>
          <a:xfrm>
            <a:off x="10556999" y="1962630"/>
            <a:ext cx="1150188" cy="840223"/>
            <a:chOff x="9065401" y="5036922"/>
            <a:chExt cx="1150188" cy="840223"/>
          </a:xfrm>
        </p:grpSpPr>
        <p:sp>
          <p:nvSpPr>
            <p:cNvPr id="45" name="Rectangle 44">
              <a:extLst>
                <a:ext uri="{FF2B5EF4-FFF2-40B4-BE49-F238E27FC236}">
                  <a16:creationId xmlns:a16="http://schemas.microsoft.com/office/drawing/2014/main" id="{BEFCDF7C-837C-43AD-92DB-0D7CB1E84983}"/>
                </a:ext>
              </a:extLst>
            </p:cNvPr>
            <p:cNvSpPr/>
            <p:nvPr/>
          </p:nvSpPr>
          <p:spPr bwMode="auto">
            <a:xfrm>
              <a:off x="9065401" y="5036922"/>
              <a:ext cx="1150188" cy="840223"/>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6" name="TextBox 45">
              <a:extLst>
                <a:ext uri="{FF2B5EF4-FFF2-40B4-BE49-F238E27FC236}">
                  <a16:creationId xmlns:a16="http://schemas.microsoft.com/office/drawing/2014/main" id="{77639F35-7342-4C0A-A108-07484B0EB2B1}"/>
                </a:ext>
              </a:extLst>
            </p:cNvPr>
            <p:cNvSpPr txBox="1"/>
            <p:nvPr/>
          </p:nvSpPr>
          <p:spPr>
            <a:xfrm>
              <a:off x="9157551" y="5076437"/>
              <a:ext cx="860592" cy="369332"/>
            </a:xfrm>
            <a:prstGeom prst="rect">
              <a:avLst/>
            </a:prstGeom>
            <a:noFill/>
            <a:ln>
              <a:noFill/>
            </a:ln>
          </p:spPr>
          <p:txBody>
            <a:bodyPr wrap="square" lIns="0" tIns="45720" rIns="0" bIns="45720" rtlCol="0" anchor="ctr">
              <a:spAutoFit/>
            </a:bodyPr>
            <a:lstStyle/>
            <a:p>
              <a:pPr>
                <a:lnSpc>
                  <a:spcPct val="90000"/>
                </a:lnSpc>
                <a:spcAft>
                  <a:spcPts val="600"/>
                </a:spcAft>
              </a:pPr>
              <a:r>
                <a:rPr lang="en-US" sz="1000">
                  <a:gradFill>
                    <a:gsLst>
                      <a:gs pos="2917">
                        <a:schemeClr val="tx1"/>
                      </a:gs>
                      <a:gs pos="30000">
                        <a:schemeClr val="tx1"/>
                      </a:gs>
                    </a:gsLst>
                    <a:lin ang="5400000" scaled="0"/>
                  </a:gradFill>
                  <a:latin typeface="+mj-lt"/>
                </a:rPr>
                <a:t>Azure Active Directory</a:t>
              </a:r>
            </a:p>
          </p:txBody>
        </p:sp>
        <p:pic>
          <p:nvPicPr>
            <p:cNvPr id="47" name="Picture 46">
              <a:extLst>
                <a:ext uri="{FF2B5EF4-FFF2-40B4-BE49-F238E27FC236}">
                  <a16:creationId xmlns:a16="http://schemas.microsoft.com/office/drawing/2014/main" id="{352EC1E9-0406-4CFE-9B76-698BD6551E63}"/>
                </a:ext>
              </a:extLst>
            </p:cNvPr>
            <p:cNvPicPr>
              <a:picLocks noChangeAspect="1"/>
            </p:cNvPicPr>
            <p:nvPr/>
          </p:nvPicPr>
          <p:blipFill>
            <a:blip r:embed="rId4"/>
            <a:stretch>
              <a:fillRect/>
            </a:stretch>
          </p:blipFill>
          <p:spPr>
            <a:xfrm>
              <a:off x="9717416" y="5415119"/>
              <a:ext cx="400733" cy="401888"/>
            </a:xfrm>
            <a:prstGeom prst="rect">
              <a:avLst/>
            </a:prstGeom>
          </p:spPr>
        </p:pic>
      </p:grpSp>
      <p:grpSp>
        <p:nvGrpSpPr>
          <p:cNvPr id="54" name="Group 53">
            <a:extLst>
              <a:ext uri="{FF2B5EF4-FFF2-40B4-BE49-F238E27FC236}">
                <a16:creationId xmlns:a16="http://schemas.microsoft.com/office/drawing/2014/main" id="{F225B11D-81DE-494A-84C8-EE7A68236FDD}"/>
              </a:ext>
            </a:extLst>
          </p:cNvPr>
          <p:cNvGrpSpPr/>
          <p:nvPr/>
        </p:nvGrpSpPr>
        <p:grpSpPr>
          <a:xfrm>
            <a:off x="10565812" y="2947629"/>
            <a:ext cx="1150188" cy="840223"/>
            <a:chOff x="9937430" y="5127254"/>
            <a:chExt cx="1150188" cy="840223"/>
          </a:xfrm>
        </p:grpSpPr>
        <p:grpSp>
          <p:nvGrpSpPr>
            <p:cNvPr id="49" name="Group 48">
              <a:extLst>
                <a:ext uri="{FF2B5EF4-FFF2-40B4-BE49-F238E27FC236}">
                  <a16:creationId xmlns:a16="http://schemas.microsoft.com/office/drawing/2014/main" id="{E7F31979-F9AB-41D8-9586-E38528F5039C}"/>
                </a:ext>
              </a:extLst>
            </p:cNvPr>
            <p:cNvGrpSpPr/>
            <p:nvPr/>
          </p:nvGrpSpPr>
          <p:grpSpPr>
            <a:xfrm>
              <a:off x="9937430" y="5127254"/>
              <a:ext cx="1150188" cy="840223"/>
              <a:chOff x="9065401" y="5036922"/>
              <a:chExt cx="1150188" cy="840223"/>
            </a:xfrm>
          </p:grpSpPr>
          <p:sp>
            <p:nvSpPr>
              <p:cNvPr id="50" name="Rectangle 49">
                <a:extLst>
                  <a:ext uri="{FF2B5EF4-FFF2-40B4-BE49-F238E27FC236}">
                    <a16:creationId xmlns:a16="http://schemas.microsoft.com/office/drawing/2014/main" id="{1A760514-3A8D-42D6-AE0E-CB96F7DA896F}"/>
                  </a:ext>
                </a:extLst>
              </p:cNvPr>
              <p:cNvSpPr/>
              <p:nvPr/>
            </p:nvSpPr>
            <p:spPr bwMode="auto">
              <a:xfrm>
                <a:off x="9065401" y="5036922"/>
                <a:ext cx="1150188" cy="840223"/>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1" name="TextBox 50">
                <a:extLst>
                  <a:ext uri="{FF2B5EF4-FFF2-40B4-BE49-F238E27FC236}">
                    <a16:creationId xmlns:a16="http://schemas.microsoft.com/office/drawing/2014/main" id="{E8DB5012-EA7F-4BFC-95D8-5E8298351D6E}"/>
                  </a:ext>
                </a:extLst>
              </p:cNvPr>
              <p:cNvSpPr txBox="1"/>
              <p:nvPr/>
            </p:nvSpPr>
            <p:spPr>
              <a:xfrm>
                <a:off x="9157551" y="5076437"/>
                <a:ext cx="860592" cy="369332"/>
              </a:xfrm>
              <a:prstGeom prst="rect">
                <a:avLst/>
              </a:prstGeom>
              <a:noFill/>
              <a:ln>
                <a:noFill/>
              </a:ln>
            </p:spPr>
            <p:txBody>
              <a:bodyPr wrap="square" lIns="0" tIns="45720" rIns="0" bIns="45720" rtlCol="0" anchor="ctr">
                <a:spAutoFit/>
              </a:bodyPr>
              <a:lstStyle/>
              <a:p>
                <a:pPr>
                  <a:lnSpc>
                    <a:spcPct val="90000"/>
                  </a:lnSpc>
                  <a:spcAft>
                    <a:spcPts val="600"/>
                  </a:spcAft>
                </a:pPr>
                <a:r>
                  <a:rPr lang="en-US" sz="1000">
                    <a:gradFill>
                      <a:gsLst>
                        <a:gs pos="2917">
                          <a:schemeClr val="tx1"/>
                        </a:gs>
                        <a:gs pos="30000">
                          <a:schemeClr val="tx1"/>
                        </a:gs>
                      </a:gsLst>
                      <a:lin ang="5400000" scaled="0"/>
                    </a:gradFill>
                    <a:latin typeface="+mj-lt"/>
                  </a:rPr>
                  <a:t>Azure Key Vault</a:t>
                </a:r>
              </a:p>
            </p:txBody>
          </p:sp>
        </p:grpSp>
        <p:pic>
          <p:nvPicPr>
            <p:cNvPr id="53" name="Picture 52">
              <a:extLst>
                <a:ext uri="{FF2B5EF4-FFF2-40B4-BE49-F238E27FC236}">
                  <a16:creationId xmlns:a16="http://schemas.microsoft.com/office/drawing/2014/main" id="{3058181C-2BAC-4FD8-814B-9C945B38DDED}"/>
                </a:ext>
              </a:extLst>
            </p:cNvPr>
            <p:cNvPicPr>
              <a:picLocks noChangeAspect="1"/>
            </p:cNvPicPr>
            <p:nvPr/>
          </p:nvPicPr>
          <p:blipFill>
            <a:blip r:embed="rId5"/>
            <a:stretch>
              <a:fillRect/>
            </a:stretch>
          </p:blipFill>
          <p:spPr>
            <a:xfrm>
              <a:off x="10659478" y="5536101"/>
              <a:ext cx="322844" cy="357633"/>
            </a:xfrm>
            <a:prstGeom prst="rect">
              <a:avLst/>
            </a:prstGeom>
          </p:spPr>
        </p:pic>
      </p:grpSp>
      <p:cxnSp>
        <p:nvCxnSpPr>
          <p:cNvPr id="59" name="Straight Arrow Connector 58">
            <a:extLst>
              <a:ext uri="{FF2B5EF4-FFF2-40B4-BE49-F238E27FC236}">
                <a16:creationId xmlns:a16="http://schemas.microsoft.com/office/drawing/2014/main" id="{84D66B6A-D260-438D-8E40-E6A4337BC218}"/>
              </a:ext>
            </a:extLst>
          </p:cNvPr>
          <p:cNvCxnSpPr>
            <a:cxnSpLocks/>
          </p:cNvCxnSpPr>
          <p:nvPr/>
        </p:nvCxnSpPr>
        <p:spPr>
          <a:xfrm>
            <a:off x="9107540" y="2910855"/>
            <a:ext cx="1304189" cy="410469"/>
          </a:xfrm>
          <a:prstGeom prst="straightConnector1">
            <a:avLst/>
          </a:prstGeom>
          <a:noFill/>
          <a:ln w="12700" cap="flat" cmpd="sng" algn="ctr">
            <a:solidFill>
              <a:schemeClr val="accent4"/>
            </a:solidFill>
            <a:prstDash val="solid"/>
            <a:headEnd type="none"/>
            <a:tailEnd type="triangle"/>
          </a:ln>
          <a:effectLst/>
        </p:spPr>
      </p:cxnSp>
    </p:spTree>
    <p:extLst>
      <p:ext uri="{BB962C8B-B14F-4D97-AF65-F5344CB8AC3E}">
        <p14:creationId xmlns:p14="http://schemas.microsoft.com/office/powerpoint/2010/main" val="487271832"/>
      </p:ext>
    </p:extLst>
  </p:cSld>
  <p:clrMapOvr>
    <a:masterClrMapping/>
  </p:clrMapOvr>
  <p:transition>
    <p:fade/>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86EC9-54A6-4E5E-BC02-F5A97CA22B36}"/>
              </a:ext>
            </a:extLst>
          </p:cNvPr>
          <p:cNvSpPr txBox="1"/>
          <p:nvPr/>
        </p:nvSpPr>
        <p:spPr>
          <a:xfrm>
            <a:off x="6537911" y="-754803"/>
            <a:ext cx="5654090" cy="561211"/>
          </a:xfrm>
          <a:prstGeom prst="rect">
            <a:avLst/>
          </a:prstGeom>
          <a:solidFill>
            <a:srgbClr val="FF0066"/>
          </a:solidFill>
        </p:spPr>
        <p:txBody>
          <a:bodyPr wrap="square" lIns="179285" tIns="143428" rIns="179285" bIns="143428" rtlCol="0">
            <a:spAutoFit/>
          </a:bodyPr>
          <a:lstStyle/>
          <a:p>
            <a:pPr>
              <a:lnSpc>
                <a:spcPct val="90000"/>
              </a:lnSpc>
              <a:spcAft>
                <a:spcPts val="588"/>
              </a:spcAft>
            </a:pPr>
            <a:r>
              <a:rPr lang="en-US" sz="1961">
                <a:solidFill>
                  <a:schemeClr val="bg1"/>
                </a:solidFill>
              </a:rPr>
              <a:t>Thank You slide</a:t>
            </a:r>
          </a:p>
        </p:txBody>
      </p:sp>
      <p:sp>
        <p:nvSpPr>
          <p:cNvPr id="3" name="Title 2">
            <a:extLst>
              <a:ext uri="{FF2B5EF4-FFF2-40B4-BE49-F238E27FC236}">
                <a16:creationId xmlns:a16="http://schemas.microsoft.com/office/drawing/2014/main" id="{581BBE84-9D13-41FD-AB94-48384D386832}"/>
              </a:ext>
            </a:extLst>
          </p:cNvPr>
          <p:cNvSpPr txBox="1">
            <a:spLocks/>
          </p:cNvSpPr>
          <p:nvPr/>
        </p:nvSpPr>
        <p:spPr>
          <a:xfrm>
            <a:off x="493345" y="3035864"/>
            <a:ext cx="9144000" cy="498527"/>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a:solidFill>
                  <a:schemeClr val="bg1"/>
                </a:solidFill>
              </a:rPr>
              <a:t>Thank you</a:t>
            </a:r>
          </a:p>
        </p:txBody>
      </p:sp>
    </p:spTree>
    <p:custDataLst>
      <p:tags r:id="rId1"/>
    </p:custDataLst>
    <p:extLst>
      <p:ext uri="{BB962C8B-B14F-4D97-AF65-F5344CB8AC3E}">
        <p14:creationId xmlns:p14="http://schemas.microsoft.com/office/powerpoint/2010/main" val="3505119961"/>
      </p:ext>
    </p:extLst>
  </p:cSld>
  <p:clrMapOvr>
    <a:masterClrMapping/>
  </p:clrMapOvr>
  <p:transition>
    <p:fade/>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60880672"/>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 name="Rectangle 115">
            <a:extLst>
              <a:ext uri="{FF2B5EF4-FFF2-40B4-BE49-F238E27FC236}">
                <a16:creationId xmlns:a16="http://schemas.microsoft.com/office/drawing/2014/main" id="{7F9ED6E6-0C37-41A6-8D58-48A5BA0A3BA6}"/>
              </a:ext>
            </a:extLst>
          </p:cNvPr>
          <p:cNvSpPr/>
          <p:nvPr/>
        </p:nvSpPr>
        <p:spPr bwMode="auto">
          <a:xfrm>
            <a:off x="3638543" y="1623702"/>
            <a:ext cx="2921034" cy="4827883"/>
          </a:xfrm>
          <a:prstGeom prst="rect">
            <a:avLst/>
          </a:prstGeom>
          <a:solidFill>
            <a:schemeClr val="accent1"/>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5" name="Rectangle 114">
            <a:extLst>
              <a:ext uri="{FF2B5EF4-FFF2-40B4-BE49-F238E27FC236}">
                <a16:creationId xmlns:a16="http://schemas.microsoft.com/office/drawing/2014/main" id="{E501355B-E46D-4FD3-B770-B747C425CED2}"/>
              </a:ext>
            </a:extLst>
          </p:cNvPr>
          <p:cNvSpPr/>
          <p:nvPr/>
        </p:nvSpPr>
        <p:spPr bwMode="auto">
          <a:xfrm>
            <a:off x="3531894" y="1726288"/>
            <a:ext cx="2921034" cy="4827883"/>
          </a:xfrm>
          <a:prstGeom prst="rect">
            <a:avLst/>
          </a:prstGeom>
          <a:solidFill>
            <a:schemeClr val="accent1"/>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aphicFrame>
        <p:nvGraphicFramePr>
          <p:cNvPr id="4" name="Table 3">
            <a:extLst>
              <a:ext uri="{FF2B5EF4-FFF2-40B4-BE49-F238E27FC236}">
                <a16:creationId xmlns:a16="http://schemas.microsoft.com/office/drawing/2014/main" id="{C5367C8F-FFCA-41FF-BEB0-C3E881E05880}"/>
              </a:ext>
            </a:extLst>
          </p:cNvPr>
          <p:cNvGraphicFramePr>
            <a:graphicFrameLocks noGrp="1"/>
          </p:cNvGraphicFramePr>
          <p:nvPr/>
        </p:nvGraphicFramePr>
        <p:xfrm>
          <a:off x="370225" y="1947362"/>
          <a:ext cx="2611680" cy="3648882"/>
        </p:xfrm>
        <a:graphic>
          <a:graphicData uri="http://schemas.openxmlformats.org/drawingml/2006/table">
            <a:tbl>
              <a:tblPr firstRow="1" bandRow="1">
                <a:tableStyleId>{69CF1AB2-1976-4502-BF36-3FF5EA218861}</a:tableStyleId>
              </a:tblPr>
              <a:tblGrid>
                <a:gridCol w="678380">
                  <a:extLst>
                    <a:ext uri="{9D8B030D-6E8A-4147-A177-3AD203B41FA5}">
                      <a16:colId xmlns:a16="http://schemas.microsoft.com/office/drawing/2014/main" val="2330257518"/>
                    </a:ext>
                  </a:extLst>
                </a:gridCol>
                <a:gridCol w="761891">
                  <a:extLst>
                    <a:ext uri="{9D8B030D-6E8A-4147-A177-3AD203B41FA5}">
                      <a16:colId xmlns:a16="http://schemas.microsoft.com/office/drawing/2014/main" val="778469355"/>
                    </a:ext>
                  </a:extLst>
                </a:gridCol>
                <a:gridCol w="523801">
                  <a:extLst>
                    <a:ext uri="{9D8B030D-6E8A-4147-A177-3AD203B41FA5}">
                      <a16:colId xmlns:a16="http://schemas.microsoft.com/office/drawing/2014/main" val="3068263925"/>
                    </a:ext>
                  </a:extLst>
                </a:gridCol>
                <a:gridCol w="647608">
                  <a:extLst>
                    <a:ext uri="{9D8B030D-6E8A-4147-A177-3AD203B41FA5}">
                      <a16:colId xmlns:a16="http://schemas.microsoft.com/office/drawing/2014/main" val="40476078"/>
                    </a:ext>
                  </a:extLst>
                </a:gridCol>
              </a:tblGrid>
              <a:tr h="335292">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Date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Name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Country</a:t>
                      </a: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0906">
                <a:tc>
                  <a:txBody>
                    <a:bodyPr/>
                    <a:lstStyle/>
                    <a:p>
                      <a:r>
                        <a:rPr lang="en-US" sz="1000"/>
                        <a:t>85016</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lang="en-US" sz="1000"/>
                        <a:t>11-2-2018</a:t>
                      </a:r>
                    </a:p>
                  </a:txBody>
                  <a:tcPr marL="54471" marR="54471" marT="27235" marB="27235"/>
                </a:tc>
                <a:tc>
                  <a:txBody>
                    <a:bodyPr/>
                    <a:lstStyle/>
                    <a:p>
                      <a:r>
                        <a:rPr lang="en-US" sz="1000"/>
                        <a:t>V</a:t>
                      </a:r>
                    </a:p>
                  </a:txBody>
                  <a:tcPr marL="54471" marR="54471" marT="27235" marB="27235"/>
                </a:tc>
                <a:tc>
                  <a:txBody>
                    <a:bodyPr/>
                    <a:lstStyle/>
                    <a:p>
                      <a:r>
                        <a:rPr lang="en-US" sz="10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220906">
                <a:tc>
                  <a:txBody>
                    <a:bodyPr/>
                    <a:lstStyle/>
                    <a:p>
                      <a:r>
                        <a:rPr lang="en-US" sz="1000"/>
                        <a:t>85018</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Q</a:t>
                      </a:r>
                    </a:p>
                  </a:txBody>
                  <a:tcPr marL="54471" marR="54471" marT="27235" marB="27235"/>
                </a:tc>
                <a:tc>
                  <a:txBody>
                    <a:bodyPr/>
                    <a:lstStyle/>
                    <a:p>
                      <a:r>
                        <a:rPr lang="en-US" sz="1000"/>
                        <a:t>SP</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32893756"/>
                  </a:ext>
                </a:extLst>
              </a:tr>
              <a:tr h="220906">
                <a:tc>
                  <a:txBody>
                    <a:bodyPr/>
                    <a:lstStyle/>
                    <a:p>
                      <a:r>
                        <a:rPr lang="en-US" sz="1000"/>
                        <a:t>85216</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Q</a:t>
                      </a:r>
                    </a:p>
                  </a:txBody>
                  <a:tcPr marL="54471" marR="54471" marT="27235" marB="27235"/>
                </a:tc>
                <a:tc>
                  <a:txBody>
                    <a:bodyPr/>
                    <a:lstStyle/>
                    <a:p>
                      <a:r>
                        <a:rPr lang="en-US" sz="10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077040596"/>
                  </a:ext>
                </a:extLst>
              </a:tr>
              <a:tr h="220906">
                <a:tc>
                  <a:txBody>
                    <a:bodyPr/>
                    <a:lstStyle/>
                    <a:p>
                      <a:r>
                        <a:rPr lang="en-US" sz="1000"/>
                        <a:t>85395</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V</a:t>
                      </a:r>
                    </a:p>
                  </a:txBody>
                  <a:tcPr marL="54471" marR="54471" marT="27235" marB="27235"/>
                </a:tc>
                <a:tc>
                  <a:txBody>
                    <a:bodyPr/>
                    <a:lstStyle/>
                    <a:p>
                      <a:r>
                        <a:rPr lang="en-US" sz="1000"/>
                        <a:t>NL</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362039982"/>
                  </a:ext>
                </a:extLst>
              </a:tr>
              <a:tr h="220906">
                <a:tc>
                  <a:txBody>
                    <a:bodyPr/>
                    <a:lstStyle/>
                    <a:p>
                      <a:r>
                        <a:rPr kumimoji="0" lang="en-US" sz="1000" u="none" strike="noStrike" kern="1200" cap="none" spc="0" normalizeH="0" baseline="0" noProof="0">
                          <a:ln>
                            <a:noFill/>
                          </a:ln>
                          <a:effectLst/>
                          <a:uLnTx/>
                          <a:uFillTx/>
                        </a:rPr>
                        <a:t>82147</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Q</a:t>
                      </a:r>
                    </a:p>
                  </a:txBody>
                  <a:tcPr marL="54471" marR="54471" marT="27235" marB="27235"/>
                </a:tc>
                <a:tc>
                  <a:txBody>
                    <a:bodyPr/>
                    <a:lstStyle/>
                    <a:p>
                      <a:r>
                        <a:rPr lang="en-US" sz="10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162406426"/>
                  </a:ext>
                </a:extLst>
              </a:tr>
              <a:tr h="220906">
                <a:tc>
                  <a:txBody>
                    <a:bodyPr/>
                    <a:lstStyle/>
                    <a:p>
                      <a:r>
                        <a:rPr kumimoji="0" lang="en-US" sz="1000" u="none" strike="noStrike" kern="1200" cap="none" spc="0" normalizeH="0" baseline="0" noProof="0">
                          <a:ln>
                            <a:noFill/>
                          </a:ln>
                          <a:effectLst/>
                          <a:uLnTx/>
                          <a:uFillTx/>
                        </a:rPr>
                        <a:t>86881</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D</a:t>
                      </a:r>
                    </a:p>
                  </a:txBody>
                  <a:tcPr marL="54471" marR="54471" marT="27235" marB="27235"/>
                </a:tc>
                <a:tc>
                  <a:txBody>
                    <a:bodyPr/>
                    <a:lstStyle/>
                    <a:p>
                      <a:r>
                        <a:rPr lang="en-US" sz="10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257995973"/>
                  </a:ext>
                </a:extLst>
              </a:tr>
              <a:tr h="220906">
                <a:tc>
                  <a:txBody>
                    <a:bodyPr/>
                    <a:lstStyle/>
                    <a:p>
                      <a:r>
                        <a:rPr kumimoji="0" lang="en-US" sz="1000" u="none" strike="noStrike" kern="1200" cap="none" spc="0" normalizeH="0" baseline="0" noProof="0">
                          <a:ln>
                            <a:noFill/>
                          </a:ln>
                          <a:effectLst/>
                          <a:uLnTx/>
                          <a:uFillTx/>
                        </a:rPr>
                        <a:t>93080</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r>
                        <a:rPr lang="en-US" sz="1000"/>
                        <a:t>11-3-2018</a:t>
                      </a:r>
                    </a:p>
                  </a:txBody>
                  <a:tcPr marL="54471" marR="54471" marT="27235" marB="27235"/>
                </a:tc>
                <a:tc>
                  <a:txBody>
                    <a:bodyPr/>
                    <a:lstStyle/>
                    <a:p>
                      <a:r>
                        <a:rPr lang="en-US" sz="1000"/>
                        <a:t>R</a:t>
                      </a:r>
                    </a:p>
                  </a:txBody>
                  <a:tcPr marL="54471" marR="54471" marT="27235" marB="27235"/>
                </a:tc>
                <a:tc>
                  <a:txBody>
                    <a:bodyPr/>
                    <a:lstStyle/>
                    <a:p>
                      <a:r>
                        <a:rPr lang="en-US" sz="10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816548591"/>
                  </a:ext>
                </a:extLst>
              </a:tr>
              <a:tr h="220906">
                <a:tc>
                  <a:txBody>
                    <a:bodyPr/>
                    <a:lstStyle/>
                    <a:p>
                      <a:r>
                        <a:rPr kumimoji="0" lang="en-US" sz="1000" u="none" strike="noStrike" kern="1200" cap="none" spc="0" normalizeH="0" baseline="0" noProof="0">
                          <a:ln>
                            <a:noFill/>
                          </a:ln>
                          <a:effectLst/>
                          <a:uLnTx/>
                          <a:uFillTx/>
                        </a:rPr>
                        <a:t>94156</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S</a:t>
                      </a:r>
                    </a:p>
                  </a:txBody>
                  <a:tcPr marL="54471" marR="54471" marT="27235" marB="27235"/>
                </a:tc>
                <a:tc>
                  <a:txBody>
                    <a:bodyPr/>
                    <a:lstStyle/>
                    <a:p>
                      <a:r>
                        <a:rPr lang="en-US" sz="10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962157967"/>
                  </a:ext>
                </a:extLst>
              </a:tr>
              <a:tr h="220906">
                <a:tc>
                  <a:txBody>
                    <a:bodyPr/>
                    <a:lstStyle/>
                    <a:p>
                      <a:r>
                        <a:rPr kumimoji="0" lang="en-US" sz="1000" u="none" strike="noStrike" kern="1200" cap="none" spc="0" normalizeH="0" baseline="0" noProof="0">
                          <a:ln>
                            <a:noFill/>
                          </a:ln>
                          <a:effectLst/>
                          <a:uLnTx/>
                          <a:uFillTx/>
                        </a:rPr>
                        <a:t>96250</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Q</a:t>
                      </a:r>
                    </a:p>
                  </a:txBody>
                  <a:tcPr marL="54471" marR="54471" marT="27235" marB="27235"/>
                </a:tc>
                <a:tc>
                  <a:txBody>
                    <a:bodyPr/>
                    <a:lstStyle/>
                    <a:p>
                      <a:r>
                        <a:rPr lang="en-US" sz="1000"/>
                        <a:t>NL</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644375319"/>
                  </a:ext>
                </a:extLst>
              </a:tr>
              <a:tr h="220906">
                <a:tc>
                  <a:txBody>
                    <a:bodyPr/>
                    <a:lstStyle/>
                    <a:p>
                      <a:r>
                        <a:rPr kumimoji="0" lang="en-US" sz="1000" u="none" strike="noStrike" kern="1200" cap="none" spc="0" normalizeH="0" baseline="0" noProof="0">
                          <a:ln>
                            <a:noFill/>
                          </a:ln>
                          <a:effectLst/>
                          <a:uLnTx/>
                          <a:uFillTx/>
                        </a:rPr>
                        <a:t>98799</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R</a:t>
                      </a:r>
                    </a:p>
                  </a:txBody>
                  <a:tcPr marL="54471" marR="54471" marT="27235" marB="27235"/>
                </a:tc>
                <a:tc>
                  <a:txBody>
                    <a:bodyPr/>
                    <a:lstStyle/>
                    <a:p>
                      <a:r>
                        <a:rPr lang="en-US" sz="1000"/>
                        <a:t>NL</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940898676"/>
                  </a:ext>
                </a:extLst>
              </a:tr>
              <a:tr h="220906">
                <a:tc>
                  <a:txBody>
                    <a:bodyPr/>
                    <a:lstStyle/>
                    <a:p>
                      <a:r>
                        <a:rPr kumimoji="0" lang="en-US" sz="1000" u="none" strike="noStrike" kern="1200" cap="none" spc="0" normalizeH="0" baseline="0" noProof="0">
                          <a:ln>
                            <a:noFill/>
                          </a:ln>
                          <a:effectLst/>
                          <a:uLnTx/>
                          <a:uFillTx/>
                        </a:rPr>
                        <a:t>98015</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T</a:t>
                      </a:r>
                    </a:p>
                  </a:txBody>
                  <a:tcPr marL="54471" marR="54471" marT="27235" marB="27235"/>
                </a:tc>
                <a:tc>
                  <a:txBody>
                    <a:bodyPr/>
                    <a:lstStyle/>
                    <a:p>
                      <a:r>
                        <a:rPr lang="en-US" sz="10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023186010"/>
                  </a:ext>
                </a:extLst>
              </a:tr>
              <a:tr h="220906">
                <a:tc>
                  <a:txBody>
                    <a:bodyPr/>
                    <a:lstStyle/>
                    <a:p>
                      <a:r>
                        <a:rPr kumimoji="0" lang="en-US" sz="1000" u="none" strike="noStrike" kern="1200" cap="none" spc="0" normalizeH="0" baseline="0" noProof="0">
                          <a:ln>
                            <a:noFill/>
                          </a:ln>
                          <a:effectLst/>
                          <a:uLnTx/>
                          <a:uFillTx/>
                        </a:rPr>
                        <a:t>98310</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D</a:t>
                      </a:r>
                    </a:p>
                  </a:txBody>
                  <a:tcPr marL="54471" marR="54471" marT="27235" marB="27235"/>
                </a:tc>
                <a:tc>
                  <a:txBody>
                    <a:bodyPr/>
                    <a:lstStyle/>
                    <a:p>
                      <a:r>
                        <a:rPr lang="en-US" sz="10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52633975"/>
                  </a:ext>
                </a:extLst>
              </a:tr>
              <a:tr h="220906">
                <a:tc>
                  <a:txBody>
                    <a:bodyPr/>
                    <a:lstStyle/>
                    <a:p>
                      <a:r>
                        <a:rPr kumimoji="0" lang="en-US" sz="1000" u="none" strike="noStrike" kern="1200" cap="none" spc="0" normalizeH="0" baseline="0" noProof="0">
                          <a:ln>
                            <a:noFill/>
                          </a:ln>
                          <a:effectLst/>
                          <a:uLnTx/>
                          <a:uFillTx/>
                        </a:rPr>
                        <a:t>98979</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Z</a:t>
                      </a:r>
                    </a:p>
                  </a:txBody>
                  <a:tcPr marL="54471" marR="54471" marT="27235" marB="27235"/>
                </a:tc>
                <a:tc>
                  <a:txBody>
                    <a:bodyPr/>
                    <a:lstStyle/>
                    <a:p>
                      <a:r>
                        <a:rPr lang="en-US" sz="10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741869205"/>
                  </a:ext>
                </a:extLst>
              </a:tr>
              <a:tr h="220906">
                <a:tc>
                  <a:txBody>
                    <a:bodyPr/>
                    <a:lstStyle/>
                    <a:p>
                      <a:r>
                        <a:rPr kumimoji="0" lang="en-US" sz="1000" u="none" strike="noStrike" kern="1200" cap="none" spc="0" normalizeH="0" baseline="0" noProof="0">
                          <a:ln>
                            <a:noFill/>
                          </a:ln>
                          <a:effectLst/>
                          <a:uLnTx/>
                          <a:uFillTx/>
                        </a:rPr>
                        <a:t>98137</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T</a:t>
                      </a:r>
                    </a:p>
                  </a:txBody>
                  <a:tcPr marL="54471" marR="54471" marT="27235" marB="27235"/>
                </a:tc>
                <a:tc>
                  <a:txBody>
                    <a:bodyPr/>
                    <a:lstStyle/>
                    <a:p>
                      <a:r>
                        <a:rPr lang="en-US" sz="10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263327469"/>
                  </a:ext>
                </a:extLst>
              </a:tr>
              <a:tr h="220906">
                <a:tc>
                  <a:txBody>
                    <a:bodyPr/>
                    <a:lstStyle/>
                    <a:p>
                      <a:pPr algn="ctr"/>
                      <a:r>
                        <a:rPr lang="en-US" sz="1000"/>
                        <a:t>…</a:t>
                      </a:r>
                    </a:p>
                  </a:txBody>
                  <a:tcPr marL="54471" marR="54471" marT="27235" marB="27235">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1000"/>
                        <a:t>…</a:t>
                      </a:r>
                    </a:p>
                  </a:txBody>
                  <a:tcPr marL="54471" marR="54471" marT="27235" marB="27235">
                    <a:lnB w="12700" cap="flat" cmpd="sng" algn="ctr">
                      <a:solidFill>
                        <a:schemeClr val="tx1"/>
                      </a:solidFill>
                      <a:prstDash val="solid"/>
                      <a:round/>
                      <a:headEnd type="none" w="med" len="med"/>
                      <a:tailEnd type="none" w="med" len="med"/>
                    </a:lnB>
                  </a:tcPr>
                </a:tc>
                <a:tc>
                  <a:txBody>
                    <a:bodyPr/>
                    <a:lstStyle/>
                    <a:p>
                      <a:pPr algn="ctr"/>
                      <a:r>
                        <a:rPr lang="en-US" sz="1000"/>
                        <a:t>…</a:t>
                      </a:r>
                    </a:p>
                  </a:txBody>
                  <a:tcPr marL="54471" marR="54471" marT="27235" marB="27235">
                    <a:lnB w="12700" cap="flat" cmpd="sng" algn="ctr">
                      <a:solidFill>
                        <a:schemeClr val="tx1"/>
                      </a:solidFill>
                      <a:prstDash val="solid"/>
                      <a:round/>
                      <a:headEnd type="none" w="med" len="med"/>
                      <a:tailEnd type="none" w="med" len="med"/>
                    </a:lnB>
                  </a:tcPr>
                </a:tc>
                <a:tc>
                  <a:txBody>
                    <a:bodyPr/>
                    <a:lstStyle/>
                    <a:p>
                      <a:pPr algn="ctr"/>
                      <a:r>
                        <a:rPr lang="en-US" sz="1000"/>
                        <a:t>…</a:t>
                      </a: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8972440"/>
                  </a:ext>
                </a:extLst>
              </a:tr>
            </a:tbl>
          </a:graphicData>
        </a:graphic>
      </p:graphicFrame>
      <p:sp>
        <p:nvSpPr>
          <p:cNvPr id="11" name="Text Placeholder 5">
            <a:extLst>
              <a:ext uri="{FF2B5EF4-FFF2-40B4-BE49-F238E27FC236}">
                <a16:creationId xmlns:a16="http://schemas.microsoft.com/office/drawing/2014/main" id="{2B20FE4F-DBE5-4CE2-A821-05565CF79BD8}"/>
              </a:ext>
            </a:extLst>
          </p:cNvPr>
          <p:cNvSpPr>
            <a:spLocks noGrp="1"/>
          </p:cNvSpPr>
          <p:nvPr>
            <p:ph type="body" sz="quarter" idx="10"/>
          </p:nvPr>
        </p:nvSpPr>
        <p:spPr>
          <a:xfrm>
            <a:off x="381165" y="970640"/>
            <a:ext cx="3202932" cy="305918"/>
          </a:xfrm>
        </p:spPr>
        <p:txBody>
          <a:bodyPr/>
          <a:lstStyle/>
          <a:p>
            <a:pPr>
              <a:spcBef>
                <a:spcPts val="600"/>
              </a:spcBef>
            </a:pPr>
            <a:r>
              <a:rPr lang="en-US" sz="1961">
                <a:solidFill>
                  <a:schemeClr val="tx2"/>
                </a:solidFill>
              </a:rPr>
              <a:t>Logical table structure</a:t>
            </a:r>
          </a:p>
        </p:txBody>
      </p:sp>
      <p:sp>
        <p:nvSpPr>
          <p:cNvPr id="90" name="Title 4">
            <a:extLst>
              <a:ext uri="{FF2B5EF4-FFF2-40B4-BE49-F238E27FC236}">
                <a16:creationId xmlns:a16="http://schemas.microsoft.com/office/drawing/2014/main" id="{B17E7898-D75C-4CD2-97F0-3290FDA47CB1}"/>
              </a:ext>
            </a:extLst>
          </p:cNvPr>
          <p:cNvSpPr>
            <a:spLocks noGrp="1"/>
          </p:cNvSpPr>
          <p:nvPr>
            <p:ph type="title"/>
          </p:nvPr>
        </p:nvSpPr>
        <p:spPr>
          <a:xfrm>
            <a:off x="427229" y="201443"/>
            <a:ext cx="11059709" cy="739238"/>
          </a:xfrm>
        </p:spPr>
        <p:txBody>
          <a:bodyPr/>
          <a:lstStyle/>
          <a:p>
            <a:r>
              <a:rPr lang="en-US"/>
              <a:t>Tables – Distributions &amp; Partitions</a:t>
            </a:r>
          </a:p>
        </p:txBody>
      </p:sp>
      <p:cxnSp>
        <p:nvCxnSpPr>
          <p:cNvPr id="10" name="Straight Connector 9">
            <a:extLst>
              <a:ext uri="{FF2B5EF4-FFF2-40B4-BE49-F238E27FC236}">
                <a16:creationId xmlns:a16="http://schemas.microsoft.com/office/drawing/2014/main" id="{1C1F37AA-5E77-4268-840B-AD031004CE75}"/>
              </a:ext>
            </a:extLst>
          </p:cNvPr>
          <p:cNvCxnSpPr>
            <a:cxnSpLocks/>
          </p:cNvCxnSpPr>
          <p:nvPr/>
        </p:nvCxnSpPr>
        <p:spPr>
          <a:xfrm>
            <a:off x="3203132" y="1054852"/>
            <a:ext cx="0" cy="5611202"/>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6" name="Text Placeholder 5">
            <a:extLst>
              <a:ext uri="{FF2B5EF4-FFF2-40B4-BE49-F238E27FC236}">
                <a16:creationId xmlns:a16="http://schemas.microsoft.com/office/drawing/2014/main" id="{1AA0C365-16BA-439C-8E6F-99B738DA8A20}"/>
              </a:ext>
            </a:extLst>
          </p:cNvPr>
          <p:cNvSpPr txBox="1">
            <a:spLocks/>
          </p:cNvSpPr>
          <p:nvPr/>
        </p:nvSpPr>
        <p:spPr>
          <a:xfrm>
            <a:off x="3443149" y="965844"/>
            <a:ext cx="4445699" cy="576612"/>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961">
                <a:solidFill>
                  <a:schemeClr val="tx2"/>
                </a:solidFill>
                <a:latin typeface="Segoe UI Semibold"/>
              </a:rPr>
              <a:t>Physical data distribution</a:t>
            </a:r>
            <a:br>
              <a:rPr lang="en-US" sz="1961">
                <a:solidFill>
                  <a:schemeClr val="tx2"/>
                </a:solidFill>
                <a:latin typeface="Segoe UI Semibold"/>
              </a:rPr>
            </a:br>
            <a:r>
              <a:rPr lang="en-US" sz="1568">
                <a:solidFill>
                  <a:schemeClr val="tx2"/>
                </a:solidFill>
                <a:latin typeface="Segoe UI"/>
              </a:rPr>
              <a:t>( Hash distribution (</a:t>
            </a:r>
            <a:r>
              <a:rPr lang="en-US" sz="1568" err="1">
                <a:solidFill>
                  <a:schemeClr val="tx2"/>
                </a:solidFill>
                <a:latin typeface="Segoe UI"/>
              </a:rPr>
              <a:t>OrderId</a:t>
            </a:r>
            <a:r>
              <a:rPr lang="en-US" sz="1568">
                <a:solidFill>
                  <a:schemeClr val="tx2"/>
                </a:solidFill>
                <a:latin typeface="Segoe UI"/>
              </a:rPr>
              <a:t>), Date partitions )</a:t>
            </a:r>
          </a:p>
        </p:txBody>
      </p:sp>
      <p:sp>
        <p:nvSpPr>
          <p:cNvPr id="61" name="Rectangle 60">
            <a:extLst>
              <a:ext uri="{FF2B5EF4-FFF2-40B4-BE49-F238E27FC236}">
                <a16:creationId xmlns:a16="http://schemas.microsoft.com/office/drawing/2014/main" id="{AF48E644-1F01-4C92-9DAB-A04DEB8E4AA7}"/>
              </a:ext>
            </a:extLst>
          </p:cNvPr>
          <p:cNvSpPr/>
          <p:nvPr/>
        </p:nvSpPr>
        <p:spPr bwMode="auto">
          <a:xfrm>
            <a:off x="3443149" y="1838171"/>
            <a:ext cx="2921034" cy="4827883"/>
          </a:xfrm>
          <a:prstGeom prst="rect">
            <a:avLst/>
          </a:prstGeom>
          <a:solidFill>
            <a:schemeClr val="accent1"/>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aphicFrame>
        <p:nvGraphicFramePr>
          <p:cNvPr id="62" name="Table 61">
            <a:extLst>
              <a:ext uri="{FF2B5EF4-FFF2-40B4-BE49-F238E27FC236}">
                <a16:creationId xmlns:a16="http://schemas.microsoft.com/office/drawing/2014/main" id="{AB6886A1-13C0-4FF0-869D-294FD7491786}"/>
              </a:ext>
            </a:extLst>
          </p:cNvPr>
          <p:cNvGraphicFramePr>
            <a:graphicFrameLocks noGrp="1"/>
          </p:cNvGraphicFramePr>
          <p:nvPr/>
        </p:nvGraphicFramePr>
        <p:xfrm>
          <a:off x="3549328" y="2714009"/>
          <a:ext cx="2611680" cy="1426360"/>
        </p:xfrm>
        <a:graphic>
          <a:graphicData uri="http://schemas.openxmlformats.org/drawingml/2006/table">
            <a:tbl>
              <a:tblPr firstRow="1" bandRow="1">
                <a:tableStyleId>{69CF1AB2-1976-4502-BF36-3FF5EA218861}</a:tableStyleId>
              </a:tblPr>
              <a:tblGrid>
                <a:gridCol w="678380">
                  <a:extLst>
                    <a:ext uri="{9D8B030D-6E8A-4147-A177-3AD203B41FA5}">
                      <a16:colId xmlns:a16="http://schemas.microsoft.com/office/drawing/2014/main" val="2330257518"/>
                    </a:ext>
                  </a:extLst>
                </a:gridCol>
                <a:gridCol w="761891">
                  <a:extLst>
                    <a:ext uri="{9D8B030D-6E8A-4147-A177-3AD203B41FA5}">
                      <a16:colId xmlns:a16="http://schemas.microsoft.com/office/drawing/2014/main" val="778469355"/>
                    </a:ext>
                  </a:extLst>
                </a:gridCol>
                <a:gridCol w="523801">
                  <a:extLst>
                    <a:ext uri="{9D8B030D-6E8A-4147-A177-3AD203B41FA5}">
                      <a16:colId xmlns:a16="http://schemas.microsoft.com/office/drawing/2014/main" val="3068263925"/>
                    </a:ext>
                  </a:extLst>
                </a:gridCol>
                <a:gridCol w="647608">
                  <a:extLst>
                    <a:ext uri="{9D8B030D-6E8A-4147-A177-3AD203B41FA5}">
                      <a16:colId xmlns:a16="http://schemas.microsoft.com/office/drawing/2014/main" val="40476078"/>
                    </a:ext>
                  </a:extLst>
                </a:gridCol>
              </a:tblGrid>
              <a:tr h="191611">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Date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Name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Country</a:t>
                      </a: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176373">
                <a:tc>
                  <a:txBody>
                    <a:bodyPr/>
                    <a:lstStyle/>
                    <a:p>
                      <a:r>
                        <a:rPr lang="en-US" sz="800"/>
                        <a:t>85016</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lang="en-US" sz="800"/>
                        <a:t>11-2-2018</a:t>
                      </a:r>
                    </a:p>
                  </a:txBody>
                  <a:tcPr marL="54471" marR="54471" marT="27235" marB="27235"/>
                </a:tc>
                <a:tc>
                  <a:txBody>
                    <a:bodyPr/>
                    <a:lstStyle/>
                    <a:p>
                      <a:r>
                        <a:rPr lang="en-US" sz="800"/>
                        <a:t>V</a:t>
                      </a:r>
                    </a:p>
                  </a:txBody>
                  <a:tcPr marL="54471" marR="54471" marT="27235" marB="27235"/>
                </a:tc>
                <a:tc>
                  <a:txBody>
                    <a:bodyPr/>
                    <a:lstStyle/>
                    <a:p>
                      <a:r>
                        <a:rPr lang="en-US" sz="8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176373">
                <a:tc>
                  <a:txBody>
                    <a:bodyPr/>
                    <a:lstStyle/>
                    <a:p>
                      <a:r>
                        <a:rPr lang="en-US" sz="800"/>
                        <a:t>85018</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800" u="none" strike="noStrike" kern="1200" cap="none" spc="0" normalizeH="0" baseline="0" noProof="0">
                          <a:ln>
                            <a:noFill/>
                          </a:ln>
                          <a:effectLst/>
                          <a:uLnTx/>
                          <a:uFillTx/>
                        </a:rPr>
                        <a:t>11-2-2018</a:t>
                      </a:r>
                      <a:endParaRPr lang="en-US" sz="800"/>
                    </a:p>
                  </a:txBody>
                  <a:tcPr marL="54471" marR="54471" marT="27235" marB="27235"/>
                </a:tc>
                <a:tc>
                  <a:txBody>
                    <a:bodyPr/>
                    <a:lstStyle/>
                    <a:p>
                      <a:r>
                        <a:rPr lang="en-US" sz="800"/>
                        <a:t>Q</a:t>
                      </a:r>
                    </a:p>
                  </a:txBody>
                  <a:tcPr marL="54471" marR="54471" marT="27235" marB="27235"/>
                </a:tc>
                <a:tc>
                  <a:txBody>
                    <a:bodyPr/>
                    <a:lstStyle/>
                    <a:p>
                      <a:r>
                        <a:rPr lang="en-US" sz="800"/>
                        <a:t>SP</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32893756"/>
                  </a:ext>
                </a:extLst>
              </a:tr>
              <a:tr h="176373">
                <a:tc>
                  <a:txBody>
                    <a:bodyPr/>
                    <a:lstStyle/>
                    <a:p>
                      <a:r>
                        <a:rPr lang="en-US" sz="800"/>
                        <a:t>85216</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800" u="none" strike="noStrike" kern="1200" cap="none" spc="0" normalizeH="0" baseline="0" noProof="0">
                          <a:ln>
                            <a:noFill/>
                          </a:ln>
                          <a:effectLst/>
                          <a:uLnTx/>
                          <a:uFillTx/>
                        </a:rPr>
                        <a:t>11-2-2018</a:t>
                      </a:r>
                      <a:endParaRPr lang="en-US" sz="800"/>
                    </a:p>
                  </a:txBody>
                  <a:tcPr marL="54471" marR="54471" marT="27235" marB="27235"/>
                </a:tc>
                <a:tc>
                  <a:txBody>
                    <a:bodyPr/>
                    <a:lstStyle/>
                    <a:p>
                      <a:r>
                        <a:rPr lang="en-US" sz="800"/>
                        <a:t>Q</a:t>
                      </a:r>
                    </a:p>
                  </a:txBody>
                  <a:tcPr marL="54471" marR="54471" marT="27235" marB="27235"/>
                </a:tc>
                <a:tc>
                  <a:txBody>
                    <a:bodyPr/>
                    <a:lstStyle/>
                    <a:p>
                      <a:r>
                        <a:rPr lang="en-US" sz="8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077040596"/>
                  </a:ext>
                </a:extLst>
              </a:tr>
              <a:tr h="176373">
                <a:tc>
                  <a:txBody>
                    <a:bodyPr/>
                    <a:lstStyle/>
                    <a:p>
                      <a:r>
                        <a:rPr lang="en-US" sz="800"/>
                        <a:t>85395</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800" u="none" strike="noStrike" kern="1200" cap="none" spc="0" normalizeH="0" baseline="0" noProof="0">
                          <a:ln>
                            <a:noFill/>
                          </a:ln>
                          <a:effectLst/>
                          <a:uLnTx/>
                          <a:uFillTx/>
                        </a:rPr>
                        <a:t>11-2-2018</a:t>
                      </a:r>
                      <a:endParaRPr lang="en-US" sz="800"/>
                    </a:p>
                  </a:txBody>
                  <a:tcPr marL="54471" marR="54471" marT="27235" marB="27235"/>
                </a:tc>
                <a:tc>
                  <a:txBody>
                    <a:bodyPr/>
                    <a:lstStyle/>
                    <a:p>
                      <a:r>
                        <a:rPr lang="en-US" sz="800"/>
                        <a:t>V</a:t>
                      </a:r>
                    </a:p>
                  </a:txBody>
                  <a:tcPr marL="54471" marR="54471" marT="27235" marB="27235"/>
                </a:tc>
                <a:tc>
                  <a:txBody>
                    <a:bodyPr/>
                    <a:lstStyle/>
                    <a:p>
                      <a:r>
                        <a:rPr lang="en-US" sz="800"/>
                        <a:t>NL</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362039982"/>
                  </a:ext>
                </a:extLst>
              </a:tr>
              <a:tr h="176373">
                <a:tc>
                  <a:txBody>
                    <a:bodyPr/>
                    <a:lstStyle/>
                    <a:p>
                      <a:r>
                        <a:rPr kumimoji="0" lang="en-US" sz="800" u="none" strike="noStrike" kern="1200" cap="none" spc="0" normalizeH="0" baseline="0" noProof="0">
                          <a:ln>
                            <a:noFill/>
                          </a:ln>
                          <a:effectLst/>
                          <a:uLnTx/>
                          <a:uFillTx/>
                        </a:rPr>
                        <a:t>82147</a:t>
                      </a:r>
                      <a:endParaRPr lang="en-US" sz="800"/>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800" u="none" strike="noStrike" kern="1200" cap="none" spc="0" normalizeH="0" baseline="0" noProof="0">
                          <a:ln>
                            <a:noFill/>
                          </a:ln>
                          <a:effectLst/>
                          <a:uLnTx/>
                          <a:uFillTx/>
                        </a:rPr>
                        <a:t>11-2-2018</a:t>
                      </a:r>
                      <a:endParaRPr lang="en-US" sz="800"/>
                    </a:p>
                  </a:txBody>
                  <a:tcPr marL="54471" marR="54471" marT="27235" marB="27235"/>
                </a:tc>
                <a:tc>
                  <a:txBody>
                    <a:bodyPr/>
                    <a:lstStyle/>
                    <a:p>
                      <a:r>
                        <a:rPr lang="en-US" sz="800"/>
                        <a:t>Q</a:t>
                      </a:r>
                    </a:p>
                  </a:txBody>
                  <a:tcPr marL="54471" marR="54471" marT="27235" marB="27235"/>
                </a:tc>
                <a:tc>
                  <a:txBody>
                    <a:bodyPr/>
                    <a:lstStyle/>
                    <a:p>
                      <a:r>
                        <a:rPr lang="en-US" sz="8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162406426"/>
                  </a:ext>
                </a:extLst>
              </a:tr>
              <a:tr h="176373">
                <a:tc>
                  <a:txBody>
                    <a:bodyPr/>
                    <a:lstStyle/>
                    <a:p>
                      <a:r>
                        <a:rPr kumimoji="0" lang="en-US" sz="800" u="none" strike="noStrike" kern="1200" cap="none" spc="0" normalizeH="0" baseline="0" noProof="0">
                          <a:ln>
                            <a:noFill/>
                          </a:ln>
                          <a:effectLst/>
                          <a:uLnTx/>
                          <a:uFillTx/>
                        </a:rPr>
                        <a:t>86881</a:t>
                      </a:r>
                      <a:endParaRPr lang="en-US" sz="800"/>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800" u="none" strike="noStrike" kern="1200" cap="none" spc="0" normalizeH="0" baseline="0" noProof="0">
                          <a:ln>
                            <a:noFill/>
                          </a:ln>
                          <a:effectLst/>
                          <a:uLnTx/>
                          <a:uFillTx/>
                        </a:rPr>
                        <a:t>11-2-2018</a:t>
                      </a:r>
                      <a:endParaRPr lang="en-US" sz="800"/>
                    </a:p>
                  </a:txBody>
                  <a:tcPr marL="54471" marR="54471" marT="27235" marB="27235"/>
                </a:tc>
                <a:tc>
                  <a:txBody>
                    <a:bodyPr/>
                    <a:lstStyle/>
                    <a:p>
                      <a:r>
                        <a:rPr lang="en-US" sz="800"/>
                        <a:t>D</a:t>
                      </a:r>
                    </a:p>
                  </a:txBody>
                  <a:tcPr marL="54471" marR="54471" marT="27235" marB="27235"/>
                </a:tc>
                <a:tc>
                  <a:txBody>
                    <a:bodyPr/>
                    <a:lstStyle/>
                    <a:p>
                      <a:r>
                        <a:rPr lang="en-US" sz="8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257995973"/>
                  </a:ext>
                </a:extLst>
              </a:tr>
              <a:tr h="176373">
                <a:tc>
                  <a:txBody>
                    <a:bodyPr/>
                    <a:lstStyle/>
                    <a:p>
                      <a:pPr algn="ctr"/>
                      <a:r>
                        <a:rPr lang="en-US" sz="800"/>
                        <a:t>…</a:t>
                      </a:r>
                    </a:p>
                  </a:txBody>
                  <a:tcPr marL="54471" marR="54471" marT="27235" marB="27235">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800"/>
                        <a:t>…</a:t>
                      </a:r>
                    </a:p>
                  </a:txBody>
                  <a:tcPr marL="54471" marR="54471" marT="27235" marB="27235">
                    <a:lnB w="12700" cap="flat" cmpd="sng" algn="ctr">
                      <a:solidFill>
                        <a:schemeClr val="tx1"/>
                      </a:solidFill>
                      <a:prstDash val="solid"/>
                      <a:round/>
                      <a:headEnd type="none" w="med" len="med"/>
                      <a:tailEnd type="none" w="med" len="med"/>
                    </a:lnB>
                  </a:tcPr>
                </a:tc>
                <a:tc>
                  <a:txBody>
                    <a:bodyPr/>
                    <a:lstStyle/>
                    <a:p>
                      <a:pPr algn="ctr"/>
                      <a:r>
                        <a:rPr lang="en-US" sz="800"/>
                        <a:t>…</a:t>
                      </a:r>
                    </a:p>
                  </a:txBody>
                  <a:tcPr marL="54471" marR="54471" marT="27235" marB="27235">
                    <a:lnB w="12700" cap="flat" cmpd="sng" algn="ctr">
                      <a:solidFill>
                        <a:schemeClr val="tx1"/>
                      </a:solidFill>
                      <a:prstDash val="solid"/>
                      <a:round/>
                      <a:headEnd type="none" w="med" len="med"/>
                      <a:tailEnd type="none" w="med" len="med"/>
                    </a:lnB>
                  </a:tcPr>
                </a:tc>
                <a:tc>
                  <a:txBody>
                    <a:bodyPr/>
                    <a:lstStyle/>
                    <a:p>
                      <a:pPr algn="ctr"/>
                      <a:r>
                        <a:rPr lang="en-US" sz="800"/>
                        <a:t>…</a:t>
                      </a: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8972440"/>
                  </a:ext>
                </a:extLst>
              </a:tr>
            </a:tbl>
          </a:graphicData>
        </a:graphic>
      </p:graphicFrame>
      <p:graphicFrame>
        <p:nvGraphicFramePr>
          <p:cNvPr id="63" name="Table 62">
            <a:extLst>
              <a:ext uri="{FF2B5EF4-FFF2-40B4-BE49-F238E27FC236}">
                <a16:creationId xmlns:a16="http://schemas.microsoft.com/office/drawing/2014/main" id="{63848878-742C-47D4-9636-0A0C38D787F3}"/>
              </a:ext>
            </a:extLst>
          </p:cNvPr>
          <p:cNvGraphicFramePr>
            <a:graphicFrameLocks noGrp="1"/>
          </p:cNvGraphicFramePr>
          <p:nvPr/>
        </p:nvGraphicFramePr>
        <p:xfrm>
          <a:off x="3549328" y="4429929"/>
          <a:ext cx="2611680" cy="1793963"/>
        </p:xfrm>
        <a:graphic>
          <a:graphicData uri="http://schemas.openxmlformats.org/drawingml/2006/table">
            <a:tbl>
              <a:tblPr firstRow="1" bandRow="1">
                <a:tableStyleId>{69CF1AB2-1976-4502-BF36-3FF5EA218861}</a:tableStyleId>
              </a:tblPr>
              <a:tblGrid>
                <a:gridCol w="678380">
                  <a:extLst>
                    <a:ext uri="{9D8B030D-6E8A-4147-A177-3AD203B41FA5}">
                      <a16:colId xmlns:a16="http://schemas.microsoft.com/office/drawing/2014/main" val="2330257518"/>
                    </a:ext>
                  </a:extLst>
                </a:gridCol>
                <a:gridCol w="761891">
                  <a:extLst>
                    <a:ext uri="{9D8B030D-6E8A-4147-A177-3AD203B41FA5}">
                      <a16:colId xmlns:a16="http://schemas.microsoft.com/office/drawing/2014/main" val="778469355"/>
                    </a:ext>
                  </a:extLst>
                </a:gridCol>
                <a:gridCol w="523801">
                  <a:extLst>
                    <a:ext uri="{9D8B030D-6E8A-4147-A177-3AD203B41FA5}">
                      <a16:colId xmlns:a16="http://schemas.microsoft.com/office/drawing/2014/main" val="3068263925"/>
                    </a:ext>
                  </a:extLst>
                </a:gridCol>
                <a:gridCol w="647608">
                  <a:extLst>
                    <a:ext uri="{9D8B030D-6E8A-4147-A177-3AD203B41FA5}">
                      <a16:colId xmlns:a16="http://schemas.microsoft.com/office/drawing/2014/main" val="40476078"/>
                    </a:ext>
                  </a:extLst>
                </a:gridCol>
              </a:tblGrid>
              <a:tr h="191611">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Date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Name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Country</a:t>
                      </a: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178037">
                <a:tc>
                  <a:txBody>
                    <a:bodyPr/>
                    <a:lstStyle/>
                    <a:p>
                      <a:r>
                        <a:rPr kumimoji="0" lang="en-US" sz="800" u="none" strike="noStrike" kern="1200" cap="none" spc="0" normalizeH="0" baseline="0" noProof="0">
                          <a:ln>
                            <a:noFill/>
                          </a:ln>
                          <a:effectLst/>
                          <a:uLnTx/>
                          <a:uFillTx/>
                        </a:rPr>
                        <a:t>93080</a:t>
                      </a:r>
                      <a:endParaRPr lang="en-US" sz="800"/>
                    </a:p>
                  </a:txBody>
                  <a:tcPr marL="54471" marR="54471" marT="27235" marB="27235">
                    <a:lnL w="12700" cap="flat" cmpd="sng" algn="ctr">
                      <a:solidFill>
                        <a:schemeClr val="tx1"/>
                      </a:solidFill>
                      <a:prstDash val="solid"/>
                      <a:round/>
                      <a:headEnd type="none" w="med" len="med"/>
                      <a:tailEnd type="none" w="med" len="med"/>
                    </a:lnL>
                  </a:tcPr>
                </a:tc>
                <a:tc>
                  <a:txBody>
                    <a:bodyPr/>
                    <a:lstStyle/>
                    <a:p>
                      <a:r>
                        <a:rPr lang="en-US" sz="800"/>
                        <a:t>11-3-2018</a:t>
                      </a:r>
                    </a:p>
                  </a:txBody>
                  <a:tcPr marL="54471" marR="54471" marT="27235" marB="27235"/>
                </a:tc>
                <a:tc>
                  <a:txBody>
                    <a:bodyPr/>
                    <a:lstStyle/>
                    <a:p>
                      <a:r>
                        <a:rPr lang="en-US" sz="800"/>
                        <a:t>R</a:t>
                      </a:r>
                    </a:p>
                  </a:txBody>
                  <a:tcPr marL="54471" marR="54471" marT="27235" marB="27235"/>
                </a:tc>
                <a:tc>
                  <a:txBody>
                    <a:bodyPr/>
                    <a:lstStyle/>
                    <a:p>
                      <a:r>
                        <a:rPr lang="en-US" sz="8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816548591"/>
                  </a:ext>
                </a:extLst>
              </a:tr>
              <a:tr h="178037">
                <a:tc>
                  <a:txBody>
                    <a:bodyPr/>
                    <a:lstStyle/>
                    <a:p>
                      <a:r>
                        <a:rPr kumimoji="0" lang="en-US" sz="800" u="none" strike="noStrike" kern="1200" cap="none" spc="0" normalizeH="0" baseline="0" noProof="0">
                          <a:ln>
                            <a:noFill/>
                          </a:ln>
                          <a:effectLst/>
                          <a:uLnTx/>
                          <a:uFillTx/>
                        </a:rPr>
                        <a:t>94156</a:t>
                      </a:r>
                      <a:endParaRPr lang="en-US" sz="8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11-3-2018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800"/>
                        <a:t>S</a:t>
                      </a:r>
                    </a:p>
                  </a:txBody>
                  <a:tcPr marL="54471" marR="54471" marT="27235" marB="27235"/>
                </a:tc>
                <a:tc>
                  <a:txBody>
                    <a:bodyPr/>
                    <a:lstStyle/>
                    <a:p>
                      <a:r>
                        <a:rPr lang="en-US" sz="8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962157967"/>
                  </a:ext>
                </a:extLst>
              </a:tr>
              <a:tr h="178037">
                <a:tc>
                  <a:txBody>
                    <a:bodyPr/>
                    <a:lstStyle/>
                    <a:p>
                      <a:r>
                        <a:rPr kumimoji="0" lang="en-US" sz="800" u="none" strike="noStrike" kern="1200" cap="none" spc="0" normalizeH="0" baseline="0" noProof="0">
                          <a:ln>
                            <a:noFill/>
                          </a:ln>
                          <a:effectLst/>
                          <a:uLnTx/>
                          <a:uFillTx/>
                        </a:rPr>
                        <a:t>96250</a:t>
                      </a:r>
                      <a:endParaRPr lang="en-US" sz="8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11-3-2018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800"/>
                        <a:t>Q</a:t>
                      </a:r>
                    </a:p>
                  </a:txBody>
                  <a:tcPr marL="54471" marR="54471" marT="27235" marB="27235"/>
                </a:tc>
                <a:tc>
                  <a:txBody>
                    <a:bodyPr/>
                    <a:lstStyle/>
                    <a:p>
                      <a:r>
                        <a:rPr lang="en-US" sz="800"/>
                        <a:t>NL</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644375319"/>
                  </a:ext>
                </a:extLst>
              </a:tr>
              <a:tr h="178037">
                <a:tc>
                  <a:txBody>
                    <a:bodyPr/>
                    <a:lstStyle/>
                    <a:p>
                      <a:r>
                        <a:rPr kumimoji="0" lang="en-US" sz="800" u="none" strike="noStrike" kern="1200" cap="none" spc="0" normalizeH="0" baseline="0" noProof="0">
                          <a:ln>
                            <a:noFill/>
                          </a:ln>
                          <a:effectLst/>
                          <a:uLnTx/>
                          <a:uFillTx/>
                        </a:rPr>
                        <a:t>98799</a:t>
                      </a:r>
                      <a:endParaRPr lang="en-US" sz="8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11-3-2018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800"/>
                        <a:t>R</a:t>
                      </a:r>
                    </a:p>
                  </a:txBody>
                  <a:tcPr marL="54471" marR="54471" marT="27235" marB="27235"/>
                </a:tc>
                <a:tc>
                  <a:txBody>
                    <a:bodyPr/>
                    <a:lstStyle/>
                    <a:p>
                      <a:r>
                        <a:rPr lang="en-US" sz="800"/>
                        <a:t>NL</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940898676"/>
                  </a:ext>
                </a:extLst>
              </a:tr>
              <a:tr h="178037">
                <a:tc>
                  <a:txBody>
                    <a:bodyPr/>
                    <a:lstStyle/>
                    <a:p>
                      <a:r>
                        <a:rPr kumimoji="0" lang="en-US" sz="800" u="none" strike="noStrike" kern="1200" cap="none" spc="0" normalizeH="0" baseline="0" noProof="0">
                          <a:ln>
                            <a:noFill/>
                          </a:ln>
                          <a:effectLst/>
                          <a:uLnTx/>
                          <a:uFillTx/>
                        </a:rPr>
                        <a:t>98015</a:t>
                      </a:r>
                      <a:endParaRPr lang="en-US" sz="8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11-3-2018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800"/>
                        <a:t>T</a:t>
                      </a:r>
                    </a:p>
                  </a:txBody>
                  <a:tcPr marL="54471" marR="54471" marT="27235" marB="27235"/>
                </a:tc>
                <a:tc>
                  <a:txBody>
                    <a:bodyPr/>
                    <a:lstStyle/>
                    <a:p>
                      <a:r>
                        <a:rPr lang="en-US" sz="8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023186010"/>
                  </a:ext>
                </a:extLst>
              </a:tr>
              <a:tr h="178037">
                <a:tc>
                  <a:txBody>
                    <a:bodyPr/>
                    <a:lstStyle/>
                    <a:p>
                      <a:r>
                        <a:rPr kumimoji="0" lang="en-US" sz="800" u="none" strike="noStrike" kern="1200" cap="none" spc="0" normalizeH="0" baseline="0" noProof="0">
                          <a:ln>
                            <a:noFill/>
                          </a:ln>
                          <a:effectLst/>
                          <a:uLnTx/>
                          <a:uFillTx/>
                        </a:rPr>
                        <a:t>98310</a:t>
                      </a:r>
                      <a:endParaRPr lang="en-US" sz="8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11-3-2018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800"/>
                        <a:t>D</a:t>
                      </a:r>
                    </a:p>
                  </a:txBody>
                  <a:tcPr marL="54471" marR="54471" marT="27235" marB="27235"/>
                </a:tc>
                <a:tc>
                  <a:txBody>
                    <a:bodyPr/>
                    <a:lstStyle/>
                    <a:p>
                      <a:r>
                        <a:rPr lang="en-US" sz="8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52633975"/>
                  </a:ext>
                </a:extLst>
              </a:tr>
              <a:tr h="178037">
                <a:tc>
                  <a:txBody>
                    <a:bodyPr/>
                    <a:lstStyle/>
                    <a:p>
                      <a:r>
                        <a:rPr kumimoji="0" lang="en-US" sz="800" u="none" strike="noStrike" kern="1200" cap="none" spc="0" normalizeH="0" baseline="0" noProof="0">
                          <a:ln>
                            <a:noFill/>
                          </a:ln>
                          <a:effectLst/>
                          <a:uLnTx/>
                          <a:uFillTx/>
                        </a:rPr>
                        <a:t>98979</a:t>
                      </a:r>
                      <a:endParaRPr lang="en-US" sz="8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11-3-2018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800"/>
                        <a:t>Z</a:t>
                      </a:r>
                    </a:p>
                  </a:txBody>
                  <a:tcPr marL="54471" marR="54471" marT="27235" marB="27235"/>
                </a:tc>
                <a:tc>
                  <a:txBody>
                    <a:bodyPr/>
                    <a:lstStyle/>
                    <a:p>
                      <a:r>
                        <a:rPr lang="en-US" sz="8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741869205"/>
                  </a:ext>
                </a:extLst>
              </a:tr>
              <a:tr h="178037">
                <a:tc>
                  <a:txBody>
                    <a:bodyPr/>
                    <a:lstStyle/>
                    <a:p>
                      <a:r>
                        <a:rPr kumimoji="0" lang="en-US" sz="800" u="none" strike="noStrike" kern="1200" cap="none" spc="0" normalizeH="0" baseline="0" noProof="0">
                          <a:ln>
                            <a:noFill/>
                          </a:ln>
                          <a:effectLst/>
                          <a:uLnTx/>
                          <a:uFillTx/>
                        </a:rPr>
                        <a:t>98137</a:t>
                      </a:r>
                      <a:endParaRPr lang="en-US" sz="8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11-3-2018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800"/>
                        <a:t>T</a:t>
                      </a:r>
                    </a:p>
                  </a:txBody>
                  <a:tcPr marL="54471" marR="54471" marT="27235" marB="27235"/>
                </a:tc>
                <a:tc>
                  <a:txBody>
                    <a:bodyPr/>
                    <a:lstStyle/>
                    <a:p>
                      <a:r>
                        <a:rPr lang="en-US" sz="8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263327469"/>
                  </a:ext>
                </a:extLst>
              </a:tr>
              <a:tr h="178037">
                <a:tc>
                  <a:txBody>
                    <a:bodyPr/>
                    <a:lstStyle/>
                    <a:p>
                      <a:pPr algn="ctr"/>
                      <a:r>
                        <a:rPr lang="en-US" sz="800"/>
                        <a:t>…</a:t>
                      </a:r>
                    </a:p>
                  </a:txBody>
                  <a:tcPr marL="54471" marR="54471" marT="27235" marB="27235">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800"/>
                        <a:t>…</a:t>
                      </a:r>
                    </a:p>
                  </a:txBody>
                  <a:tcPr marL="54471" marR="54471" marT="27235" marB="27235">
                    <a:lnB w="12700" cap="flat" cmpd="sng" algn="ctr">
                      <a:solidFill>
                        <a:schemeClr val="tx1"/>
                      </a:solidFill>
                      <a:prstDash val="solid"/>
                      <a:round/>
                      <a:headEnd type="none" w="med" len="med"/>
                      <a:tailEnd type="none" w="med" len="med"/>
                    </a:lnB>
                  </a:tcPr>
                </a:tc>
                <a:tc>
                  <a:txBody>
                    <a:bodyPr/>
                    <a:lstStyle/>
                    <a:p>
                      <a:pPr algn="ctr"/>
                      <a:r>
                        <a:rPr lang="en-US" sz="800"/>
                        <a:t>…</a:t>
                      </a:r>
                    </a:p>
                  </a:txBody>
                  <a:tcPr marL="54471" marR="54471" marT="27235" marB="27235">
                    <a:lnB w="12700" cap="flat" cmpd="sng" algn="ctr">
                      <a:solidFill>
                        <a:schemeClr val="tx1"/>
                      </a:solidFill>
                      <a:prstDash val="solid"/>
                      <a:round/>
                      <a:headEnd type="none" w="med" len="med"/>
                      <a:tailEnd type="none" w="med" len="med"/>
                    </a:lnB>
                  </a:tcPr>
                </a:tc>
                <a:tc>
                  <a:txBody>
                    <a:bodyPr/>
                    <a:lstStyle/>
                    <a:p>
                      <a:pPr algn="ctr"/>
                      <a:r>
                        <a:rPr lang="en-US" sz="800"/>
                        <a:t>…</a:t>
                      </a: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8972440"/>
                  </a:ext>
                </a:extLst>
              </a:tr>
            </a:tbl>
          </a:graphicData>
        </a:graphic>
      </p:graphicFrame>
      <p:sp>
        <p:nvSpPr>
          <p:cNvPr id="74" name="Text Placeholder 5">
            <a:extLst>
              <a:ext uri="{FF2B5EF4-FFF2-40B4-BE49-F238E27FC236}">
                <a16:creationId xmlns:a16="http://schemas.microsoft.com/office/drawing/2014/main" id="{BBD3D774-CC78-49E1-9791-09104DF0ACB0}"/>
              </a:ext>
            </a:extLst>
          </p:cNvPr>
          <p:cNvSpPr txBox="1">
            <a:spLocks/>
          </p:cNvSpPr>
          <p:nvPr/>
        </p:nvSpPr>
        <p:spPr>
          <a:xfrm>
            <a:off x="3541957" y="2526867"/>
            <a:ext cx="1363724" cy="187167"/>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200">
                <a:latin typeface="Segoe UI"/>
              </a:rPr>
              <a:t>11-2-2018 partition</a:t>
            </a:r>
            <a:endParaRPr lang="en-US" sz="1100">
              <a:latin typeface="Segoe UI"/>
            </a:endParaRPr>
          </a:p>
        </p:txBody>
      </p:sp>
      <p:sp>
        <p:nvSpPr>
          <p:cNvPr id="75" name="Text Placeholder 5">
            <a:extLst>
              <a:ext uri="{FF2B5EF4-FFF2-40B4-BE49-F238E27FC236}">
                <a16:creationId xmlns:a16="http://schemas.microsoft.com/office/drawing/2014/main" id="{83DD8A0D-7477-4194-8A43-1006E623D953}"/>
              </a:ext>
            </a:extLst>
          </p:cNvPr>
          <p:cNvSpPr txBox="1">
            <a:spLocks/>
          </p:cNvSpPr>
          <p:nvPr/>
        </p:nvSpPr>
        <p:spPr>
          <a:xfrm>
            <a:off x="3553572" y="4228877"/>
            <a:ext cx="1363724" cy="187167"/>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200">
                <a:latin typeface="Segoe UI"/>
              </a:rPr>
              <a:t>11-3-2018 partition</a:t>
            </a:r>
            <a:endParaRPr lang="en-US" sz="1100">
              <a:latin typeface="Segoe UI"/>
            </a:endParaRPr>
          </a:p>
        </p:txBody>
      </p:sp>
      <p:sp>
        <p:nvSpPr>
          <p:cNvPr id="87" name="Text Placeholder 5">
            <a:extLst>
              <a:ext uri="{FF2B5EF4-FFF2-40B4-BE49-F238E27FC236}">
                <a16:creationId xmlns:a16="http://schemas.microsoft.com/office/drawing/2014/main" id="{DFCBE55E-2A31-4061-86DB-924D392E289E}"/>
              </a:ext>
            </a:extLst>
          </p:cNvPr>
          <p:cNvSpPr txBox="1">
            <a:spLocks/>
          </p:cNvSpPr>
          <p:nvPr/>
        </p:nvSpPr>
        <p:spPr>
          <a:xfrm>
            <a:off x="6708545" y="3233353"/>
            <a:ext cx="3777940" cy="367038"/>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2353">
                <a:latin typeface="Segoe UI"/>
              </a:rPr>
              <a:t>x 60 distributions (shards)</a:t>
            </a:r>
          </a:p>
        </p:txBody>
      </p:sp>
      <p:sp>
        <p:nvSpPr>
          <p:cNvPr id="109" name="Text Placeholder 5">
            <a:extLst>
              <a:ext uri="{FF2B5EF4-FFF2-40B4-BE49-F238E27FC236}">
                <a16:creationId xmlns:a16="http://schemas.microsoft.com/office/drawing/2014/main" id="{BC3B318C-4326-4C29-8155-2B222A81DF18}"/>
              </a:ext>
            </a:extLst>
          </p:cNvPr>
          <p:cNvSpPr txBox="1">
            <a:spLocks/>
          </p:cNvSpPr>
          <p:nvPr/>
        </p:nvSpPr>
        <p:spPr>
          <a:xfrm>
            <a:off x="3553571" y="1905802"/>
            <a:ext cx="2704221" cy="390300"/>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200">
                <a:latin typeface="Segoe UI Semibold"/>
              </a:rPr>
              <a:t>Distribution1 </a:t>
            </a:r>
            <a:br>
              <a:rPr lang="en-US" sz="1200">
                <a:latin typeface="Segoe UI Semibold"/>
              </a:rPr>
            </a:br>
            <a:r>
              <a:rPr lang="en-US" sz="1200">
                <a:latin typeface="Segoe UI Semibold"/>
              </a:rPr>
              <a:t>(</a:t>
            </a:r>
            <a:r>
              <a:rPr lang="en-US" sz="1050" err="1">
                <a:latin typeface="Segoe UI Semibold"/>
              </a:rPr>
              <a:t>OrderId</a:t>
            </a:r>
            <a:r>
              <a:rPr lang="en-US" sz="1050">
                <a:latin typeface="Segoe UI Semibold"/>
              </a:rPr>
              <a:t> 80,000 – 100,000)</a:t>
            </a:r>
            <a:endParaRPr lang="en-US" sz="1200">
              <a:latin typeface="Segoe UI Semibold"/>
            </a:endParaRPr>
          </a:p>
        </p:txBody>
      </p:sp>
      <p:sp>
        <p:nvSpPr>
          <p:cNvPr id="117" name="Text Placeholder 5">
            <a:extLst>
              <a:ext uri="{FF2B5EF4-FFF2-40B4-BE49-F238E27FC236}">
                <a16:creationId xmlns:a16="http://schemas.microsoft.com/office/drawing/2014/main" id="{FED173C0-EF26-4F7D-9C2B-9C944D1C0FF4}"/>
              </a:ext>
            </a:extLst>
          </p:cNvPr>
          <p:cNvSpPr txBox="1">
            <a:spLocks/>
          </p:cNvSpPr>
          <p:nvPr/>
        </p:nvSpPr>
        <p:spPr>
          <a:xfrm>
            <a:off x="6746512" y="2718669"/>
            <a:ext cx="664217" cy="672913"/>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4313">
                <a:latin typeface="Segoe UI"/>
              </a:rPr>
              <a:t>…</a:t>
            </a:r>
            <a:endParaRPr lang="en-US" sz="4313">
              <a:latin typeface="Segoe UI Semibold"/>
            </a:endParaRPr>
          </a:p>
        </p:txBody>
      </p:sp>
      <p:sp>
        <p:nvSpPr>
          <p:cNvPr id="118" name="Text Placeholder 5">
            <a:extLst>
              <a:ext uri="{FF2B5EF4-FFF2-40B4-BE49-F238E27FC236}">
                <a16:creationId xmlns:a16="http://schemas.microsoft.com/office/drawing/2014/main" id="{248802B9-E2E9-468B-B076-EF1C458F8445}"/>
              </a:ext>
            </a:extLst>
          </p:cNvPr>
          <p:cNvSpPr txBox="1">
            <a:spLocks/>
          </p:cNvSpPr>
          <p:nvPr/>
        </p:nvSpPr>
        <p:spPr>
          <a:xfrm>
            <a:off x="6708545" y="3978823"/>
            <a:ext cx="5587726" cy="2509294"/>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285695" indent="-285695" defTabSz="914016">
              <a:spcBef>
                <a:spcPts val="600"/>
              </a:spcBef>
              <a:buFont typeface="Arial" panose="020B0604020202020204" pitchFamily="34" charset="0"/>
              <a:buChar char="•"/>
              <a:defRPr/>
            </a:pPr>
            <a:r>
              <a:rPr lang="en-US" sz="2353">
                <a:latin typeface="Segoe UI"/>
              </a:rPr>
              <a:t>Each shard is partitioned with the same date partitions</a:t>
            </a:r>
          </a:p>
          <a:p>
            <a:pPr marL="285695" indent="-285695" defTabSz="914016">
              <a:spcBef>
                <a:spcPts val="600"/>
              </a:spcBef>
              <a:buFont typeface="Arial" panose="020B0604020202020204" pitchFamily="34" charset="0"/>
              <a:buChar char="•"/>
              <a:defRPr/>
            </a:pPr>
            <a:r>
              <a:rPr lang="en-US" sz="2353">
                <a:latin typeface="Segoe UI"/>
              </a:rPr>
              <a:t>A minimum of 1 million rows per distribution and partition is needed for optimal compression and performance of clustered </a:t>
            </a:r>
            <a:r>
              <a:rPr lang="en-US" sz="2353" err="1">
                <a:latin typeface="Segoe UI"/>
              </a:rPr>
              <a:t>Columnstore</a:t>
            </a:r>
            <a:r>
              <a:rPr lang="en-US" sz="2353">
                <a:latin typeface="Segoe UI"/>
              </a:rPr>
              <a:t> tables</a:t>
            </a:r>
            <a:endParaRPr lang="en-US" sz="2353">
              <a:latin typeface="Segoe UI Semibold"/>
            </a:endParaRPr>
          </a:p>
        </p:txBody>
      </p:sp>
    </p:spTree>
    <p:extLst>
      <p:ext uri="{BB962C8B-B14F-4D97-AF65-F5344CB8AC3E}">
        <p14:creationId xmlns:p14="http://schemas.microsoft.com/office/powerpoint/2010/main" val="4030574783"/>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0C0349-63B4-48D8-9BB3-9510CC302862}"/>
              </a:ext>
            </a:extLst>
          </p:cNvPr>
          <p:cNvSpPr>
            <a:spLocks noGrp="1"/>
          </p:cNvSpPr>
          <p:nvPr>
            <p:ph type="title"/>
          </p:nvPr>
        </p:nvSpPr>
        <p:spPr>
          <a:xfrm>
            <a:off x="427229" y="223038"/>
            <a:ext cx="7685727" cy="757914"/>
          </a:xfrm>
        </p:spPr>
        <p:txBody>
          <a:bodyPr/>
          <a:lstStyle/>
          <a:p>
            <a:r>
              <a:rPr lang="en-US"/>
              <a:t>Common table distribution methods</a:t>
            </a:r>
          </a:p>
        </p:txBody>
      </p:sp>
      <p:sp>
        <p:nvSpPr>
          <p:cNvPr id="11" name="Text Placeholder 10"/>
          <p:cNvSpPr>
            <a:spLocks noGrp="1"/>
          </p:cNvSpPr>
          <p:nvPr>
            <p:ph type="body" sz="quarter" idx="4294967295"/>
          </p:nvPr>
        </p:nvSpPr>
        <p:spPr>
          <a:xfrm>
            <a:off x="866" y="1633793"/>
            <a:ext cx="5564985" cy="1290866"/>
          </a:xfrm>
        </p:spPr>
        <p:txBody>
          <a:bodyPr/>
          <a:lstStyle/>
          <a:p>
            <a:pPr marL="285695" indent="-285695">
              <a:buFont typeface="Arial" panose="020B0604020202020204" pitchFamily="34" charset="0"/>
              <a:buChar char="•"/>
            </a:pPr>
            <a:endParaRPr lang="en-US" sz="1800">
              <a:solidFill>
                <a:schemeClr val="tx1"/>
              </a:solidFill>
            </a:endParaRPr>
          </a:p>
          <a:p>
            <a:endParaRPr lang="en-US"/>
          </a:p>
          <a:p>
            <a:endParaRPr lang="en-US"/>
          </a:p>
        </p:txBody>
      </p:sp>
      <p:graphicFrame>
        <p:nvGraphicFramePr>
          <p:cNvPr id="4" name="Table 3">
            <a:extLst>
              <a:ext uri="{FF2B5EF4-FFF2-40B4-BE49-F238E27FC236}">
                <a16:creationId xmlns:a16="http://schemas.microsoft.com/office/drawing/2014/main" id="{A2E8F349-B274-4B8A-8559-C510CE43EA1D}"/>
              </a:ext>
            </a:extLst>
          </p:cNvPr>
          <p:cNvGraphicFramePr>
            <a:graphicFrameLocks noGrp="1"/>
          </p:cNvGraphicFramePr>
          <p:nvPr/>
        </p:nvGraphicFramePr>
        <p:xfrm>
          <a:off x="427228" y="1549566"/>
          <a:ext cx="11495533" cy="5286898"/>
        </p:xfrm>
        <a:graphic>
          <a:graphicData uri="http://schemas.openxmlformats.org/drawingml/2006/table">
            <a:tbl>
              <a:tblPr/>
              <a:tblGrid>
                <a:gridCol w="2451536">
                  <a:extLst>
                    <a:ext uri="{9D8B030D-6E8A-4147-A177-3AD203B41FA5}">
                      <a16:colId xmlns:a16="http://schemas.microsoft.com/office/drawing/2014/main" val="20000"/>
                    </a:ext>
                  </a:extLst>
                </a:gridCol>
                <a:gridCol w="9043997">
                  <a:extLst>
                    <a:ext uri="{9D8B030D-6E8A-4147-A177-3AD203B41FA5}">
                      <a16:colId xmlns:a16="http://schemas.microsoft.com/office/drawing/2014/main" val="20002"/>
                    </a:ext>
                  </a:extLst>
                </a:gridCol>
              </a:tblGrid>
              <a:tr h="486281">
                <a:tc>
                  <a:txBody>
                    <a:bodyPr/>
                    <a:lstStyle/>
                    <a:p>
                      <a:pPr marL="0" algn="l" defTabSz="914367" rtl="0" eaLnBrk="1" latinLnBrk="0" hangingPunct="1">
                        <a:spcBef>
                          <a:spcPts val="588"/>
                        </a:spcBef>
                        <a:spcAft>
                          <a:spcPts val="1176"/>
                        </a:spcAft>
                      </a:pPr>
                      <a:r>
                        <a:rPr lang="en-US" sz="2000" b="0" kern="1200">
                          <a:solidFill>
                            <a:schemeClr val="tx2"/>
                          </a:solidFill>
                          <a:latin typeface="Segoe UI Semibold" panose="020B0702040204020203" pitchFamily="34" charset="0"/>
                          <a:ea typeface="+mn-ea"/>
                          <a:cs typeface="Segoe UI Semibold" panose="020B0702040204020203" pitchFamily="34" charset="0"/>
                        </a:rPr>
                        <a:t>Table Category</a:t>
                      </a:r>
                    </a:p>
                  </a:txBody>
                  <a:tcPr marL="0" marR="20484" marT="91427" marB="91427">
                    <a:lnL w="12700" cap="flat" cmpd="sng" algn="ctr">
                      <a:solidFill>
                        <a:schemeClr val="bg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367" rtl="0" eaLnBrk="1" latinLnBrk="0" hangingPunct="1">
                        <a:spcBef>
                          <a:spcPts val="588"/>
                        </a:spcBef>
                        <a:spcAft>
                          <a:spcPts val="1176"/>
                        </a:spcAft>
                      </a:pPr>
                      <a:r>
                        <a:rPr lang="en-US" sz="2000" b="0" kern="1200">
                          <a:solidFill>
                            <a:schemeClr val="tx2"/>
                          </a:solidFill>
                          <a:latin typeface="Segoe UI Semibold" panose="020B0702040204020203" pitchFamily="34" charset="0"/>
                          <a:ea typeface="+mn-ea"/>
                          <a:cs typeface="Segoe UI Semibold" panose="020B0702040204020203" pitchFamily="34" charset="0"/>
                        </a:rPr>
                        <a:t>Recommended Distribution Option</a:t>
                      </a:r>
                    </a:p>
                  </a:txBody>
                  <a:tcPr marL="182854" marR="20484" marT="91427" marB="91427">
                    <a:lnL w="1270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2805499">
                <a:tc>
                  <a:txBody>
                    <a:bodyPr/>
                    <a:lstStyle/>
                    <a:p>
                      <a:pPr algn="l"/>
                      <a:r>
                        <a:rPr lang="en-US" sz="1800" kern="1200">
                          <a:solidFill>
                            <a:schemeClr val="tx1"/>
                          </a:solidFill>
                          <a:latin typeface="Segoe UI Semibold" panose="020B0702040204020203" pitchFamily="34" charset="0"/>
                          <a:ea typeface="+mn-ea"/>
                          <a:cs typeface="Segoe UI Semibold" panose="020B0702040204020203" pitchFamily="34" charset="0"/>
                        </a:rPr>
                        <a:t>Fact</a:t>
                      </a:r>
                    </a:p>
                  </a:txBody>
                  <a:tcPr marL="0" marR="182854" marT="91427" marB="182854"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367" rtl="0" eaLnBrk="1" fontAlgn="base" latinLnBrk="0" hangingPunct="1">
                        <a:lnSpc>
                          <a:spcPct val="110000"/>
                        </a:lnSpc>
                        <a:spcBef>
                          <a:spcPct val="0"/>
                        </a:spcBef>
                        <a:spcAft>
                          <a:spcPts val="600"/>
                        </a:spcAft>
                        <a:defRPr/>
                      </a:pPr>
                      <a:r>
                        <a:rPr lang="en-US" sz="1600" kern="1200">
                          <a:solidFill>
                            <a:schemeClr val="tx1"/>
                          </a:solidFill>
                          <a:latin typeface="+mn-lt"/>
                          <a:ea typeface="+mn-ea"/>
                          <a:cs typeface="+mn-cs"/>
                        </a:rPr>
                        <a:t>Use </a:t>
                      </a:r>
                      <a:r>
                        <a:rPr lang="en-US" sz="1600" b="1" kern="1200">
                          <a:solidFill>
                            <a:schemeClr val="tx1"/>
                          </a:solidFill>
                          <a:latin typeface="+mn-lt"/>
                          <a:ea typeface="+mn-ea"/>
                          <a:cs typeface="+mn-cs"/>
                        </a:rPr>
                        <a:t>hash-distribution with clustered columnstore index</a:t>
                      </a:r>
                      <a:r>
                        <a:rPr lang="en-US" sz="1600" kern="1200">
                          <a:solidFill>
                            <a:schemeClr val="tx1"/>
                          </a:solidFill>
                          <a:latin typeface="+mn-lt"/>
                          <a:ea typeface="+mn-ea"/>
                          <a:cs typeface="+mn-cs"/>
                        </a:rPr>
                        <a:t>. Performance improves because hashing enables the platform to localize certain operations within the node itself during query execution.</a:t>
                      </a:r>
                    </a:p>
                    <a:p>
                      <a:pPr marL="0" algn="l" defTabSz="914367" rtl="0" eaLnBrk="1" fontAlgn="base" latinLnBrk="0" hangingPunct="1">
                        <a:lnSpc>
                          <a:spcPct val="110000"/>
                        </a:lnSpc>
                        <a:spcBef>
                          <a:spcPct val="0"/>
                        </a:spcBef>
                        <a:spcAft>
                          <a:spcPts val="600"/>
                        </a:spcAft>
                        <a:defRPr/>
                      </a:pPr>
                      <a:r>
                        <a:rPr lang="en-US" sz="1600" kern="1200">
                          <a:solidFill>
                            <a:schemeClr val="tx1"/>
                          </a:solidFill>
                          <a:latin typeface="+mn-lt"/>
                          <a:ea typeface="+mn-ea"/>
                          <a:cs typeface="+mn-cs"/>
                        </a:rPr>
                        <a:t>Operations that benefit:</a:t>
                      </a:r>
                    </a:p>
                    <a:p>
                      <a:pPr marL="0" algn="l" defTabSz="914367" rtl="0" eaLnBrk="1" fontAlgn="base" latinLnBrk="0" hangingPunct="1">
                        <a:lnSpc>
                          <a:spcPct val="110000"/>
                        </a:lnSpc>
                        <a:spcBef>
                          <a:spcPct val="0"/>
                        </a:spcBef>
                        <a:spcAft>
                          <a:spcPts val="600"/>
                        </a:spcAft>
                        <a:defRPr/>
                      </a:pPr>
                      <a:r>
                        <a:rPr lang="en-US" sz="1600" kern="1200">
                          <a:solidFill>
                            <a:schemeClr val="tx1"/>
                          </a:solidFill>
                          <a:latin typeface="+mn-lt"/>
                          <a:ea typeface="+mn-ea"/>
                          <a:cs typeface="+mn-cs"/>
                        </a:rPr>
                        <a:t>COUNT(DISTINCT( &lt;</a:t>
                      </a:r>
                      <a:r>
                        <a:rPr lang="en-US" sz="1600" kern="1200" err="1">
                          <a:solidFill>
                            <a:schemeClr val="tx1"/>
                          </a:solidFill>
                          <a:latin typeface="+mn-lt"/>
                          <a:ea typeface="+mn-ea"/>
                          <a:cs typeface="+mn-cs"/>
                        </a:rPr>
                        <a:t>hashed_key</a:t>
                      </a:r>
                      <a:r>
                        <a:rPr lang="en-US" sz="1600" kern="1200">
                          <a:solidFill>
                            <a:schemeClr val="tx1"/>
                          </a:solidFill>
                          <a:latin typeface="+mn-lt"/>
                          <a:ea typeface="+mn-ea"/>
                          <a:cs typeface="+mn-cs"/>
                        </a:rPr>
                        <a:t>&gt; )) </a:t>
                      </a:r>
                    </a:p>
                    <a:p>
                      <a:pPr marL="0" algn="l" defTabSz="914367" rtl="0" eaLnBrk="1" fontAlgn="base" latinLnBrk="0" hangingPunct="1">
                        <a:lnSpc>
                          <a:spcPct val="110000"/>
                        </a:lnSpc>
                        <a:spcBef>
                          <a:spcPct val="0"/>
                        </a:spcBef>
                        <a:spcAft>
                          <a:spcPts val="600"/>
                        </a:spcAft>
                        <a:defRPr/>
                      </a:pPr>
                      <a:r>
                        <a:rPr lang="en-US" sz="1600" kern="1200">
                          <a:solidFill>
                            <a:schemeClr val="tx1"/>
                          </a:solidFill>
                          <a:latin typeface="+mn-lt"/>
                          <a:ea typeface="+mn-ea"/>
                          <a:cs typeface="+mn-cs"/>
                        </a:rPr>
                        <a:t>OVER PARTITION BY &lt;</a:t>
                      </a:r>
                      <a:r>
                        <a:rPr lang="en-US" sz="1600" kern="1200" err="1">
                          <a:solidFill>
                            <a:schemeClr val="tx1"/>
                          </a:solidFill>
                          <a:latin typeface="+mn-lt"/>
                          <a:ea typeface="+mn-ea"/>
                          <a:cs typeface="+mn-cs"/>
                        </a:rPr>
                        <a:t>hashed_key</a:t>
                      </a:r>
                      <a:r>
                        <a:rPr lang="en-US" sz="1600" kern="1200">
                          <a:solidFill>
                            <a:schemeClr val="tx1"/>
                          </a:solidFill>
                          <a:latin typeface="+mn-lt"/>
                          <a:ea typeface="+mn-ea"/>
                          <a:cs typeface="+mn-cs"/>
                        </a:rPr>
                        <a:t>&gt; </a:t>
                      </a:r>
                    </a:p>
                    <a:p>
                      <a:pPr marL="0" algn="l" defTabSz="914367" rtl="0" eaLnBrk="1" fontAlgn="base" latinLnBrk="0" hangingPunct="1">
                        <a:lnSpc>
                          <a:spcPct val="110000"/>
                        </a:lnSpc>
                        <a:spcBef>
                          <a:spcPct val="0"/>
                        </a:spcBef>
                        <a:spcAft>
                          <a:spcPts val="600"/>
                        </a:spcAft>
                        <a:defRPr/>
                      </a:pPr>
                      <a:r>
                        <a:rPr lang="en-US" sz="1600" kern="1200">
                          <a:solidFill>
                            <a:schemeClr val="tx1"/>
                          </a:solidFill>
                          <a:latin typeface="+mn-lt"/>
                          <a:ea typeface="+mn-ea"/>
                          <a:cs typeface="+mn-cs"/>
                        </a:rPr>
                        <a:t>most JOIN &lt;</a:t>
                      </a:r>
                      <a:r>
                        <a:rPr lang="en-US" sz="1600" kern="1200" err="1">
                          <a:solidFill>
                            <a:schemeClr val="tx1"/>
                          </a:solidFill>
                          <a:latin typeface="+mn-lt"/>
                          <a:ea typeface="+mn-ea"/>
                          <a:cs typeface="+mn-cs"/>
                        </a:rPr>
                        <a:t>table_name</a:t>
                      </a:r>
                      <a:r>
                        <a:rPr lang="en-US" sz="1600" kern="1200">
                          <a:solidFill>
                            <a:schemeClr val="tx1"/>
                          </a:solidFill>
                          <a:latin typeface="+mn-lt"/>
                          <a:ea typeface="+mn-ea"/>
                          <a:cs typeface="+mn-cs"/>
                        </a:rPr>
                        <a:t>&gt; ON &lt;</a:t>
                      </a:r>
                      <a:r>
                        <a:rPr lang="en-US" sz="1600" kern="1200" err="1">
                          <a:solidFill>
                            <a:schemeClr val="tx1"/>
                          </a:solidFill>
                          <a:latin typeface="+mn-lt"/>
                          <a:ea typeface="+mn-ea"/>
                          <a:cs typeface="+mn-cs"/>
                        </a:rPr>
                        <a:t>hashed_key</a:t>
                      </a:r>
                      <a:r>
                        <a:rPr lang="en-US" sz="1600" kern="1200">
                          <a:solidFill>
                            <a:schemeClr val="tx1"/>
                          </a:solidFill>
                          <a:latin typeface="+mn-lt"/>
                          <a:ea typeface="+mn-ea"/>
                          <a:cs typeface="+mn-cs"/>
                        </a:rPr>
                        <a:t>&gt;</a:t>
                      </a:r>
                    </a:p>
                    <a:p>
                      <a:pPr marL="0" marR="0" lvl="0" indent="0" algn="l" defTabSz="914367" rtl="0" eaLnBrk="1" fontAlgn="base" latinLnBrk="0" hangingPunct="1">
                        <a:lnSpc>
                          <a:spcPct val="110000"/>
                        </a:lnSpc>
                        <a:spcBef>
                          <a:spcPct val="0"/>
                        </a:spcBef>
                        <a:spcAft>
                          <a:spcPts val="600"/>
                        </a:spcAft>
                        <a:buClrTx/>
                        <a:buSzTx/>
                        <a:buFontTx/>
                        <a:buNone/>
                        <a:tabLst/>
                        <a:defRPr/>
                      </a:pPr>
                      <a:r>
                        <a:rPr lang="en-US" sz="1600" kern="1200">
                          <a:solidFill>
                            <a:schemeClr val="tx1"/>
                          </a:solidFill>
                          <a:latin typeface="+mn-lt"/>
                          <a:ea typeface="+mn-ea"/>
                          <a:cs typeface="+mn-cs"/>
                        </a:rPr>
                        <a:t>GROUP BY &lt;</a:t>
                      </a:r>
                      <a:r>
                        <a:rPr lang="en-US" sz="1600" kern="1200" err="1">
                          <a:solidFill>
                            <a:schemeClr val="tx1"/>
                          </a:solidFill>
                          <a:latin typeface="+mn-lt"/>
                          <a:ea typeface="+mn-ea"/>
                          <a:cs typeface="+mn-cs"/>
                        </a:rPr>
                        <a:t>hashed_key</a:t>
                      </a:r>
                      <a:r>
                        <a:rPr lang="en-US" sz="1600" kern="1200">
                          <a:solidFill>
                            <a:schemeClr val="tx1"/>
                          </a:solidFill>
                          <a:latin typeface="+mn-lt"/>
                          <a:ea typeface="+mn-ea"/>
                          <a:cs typeface="+mn-cs"/>
                        </a:rPr>
                        <a:t>&gt;</a:t>
                      </a:r>
                    </a:p>
                    <a:p>
                      <a:pPr marL="0" algn="l" defTabSz="914367" rtl="0" eaLnBrk="1" fontAlgn="base" latinLnBrk="0" hangingPunct="1">
                        <a:lnSpc>
                          <a:spcPct val="110000"/>
                        </a:lnSpc>
                        <a:spcBef>
                          <a:spcPct val="0"/>
                        </a:spcBef>
                        <a:spcAft>
                          <a:spcPts val="600"/>
                        </a:spcAft>
                        <a:defRPr/>
                      </a:pPr>
                      <a:endParaRPr lang="en-US" sz="1600" kern="1200">
                        <a:solidFill>
                          <a:schemeClr val="tx1"/>
                        </a:solidFill>
                        <a:latin typeface="+mn-lt"/>
                        <a:ea typeface="+mn-ea"/>
                        <a:cs typeface="+mn-cs"/>
                      </a:endParaRPr>
                    </a:p>
                  </a:txBody>
                  <a:tcPr marL="182854" marR="91427" marT="91427" marB="182854"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779579">
                <a:tc>
                  <a:txBody>
                    <a:bodyPr/>
                    <a:lstStyle/>
                    <a:p>
                      <a:pPr algn="l"/>
                      <a:r>
                        <a:rPr lang="en-US" sz="1800" kern="1200">
                          <a:solidFill>
                            <a:schemeClr val="tx1"/>
                          </a:solidFill>
                          <a:latin typeface="Segoe UI Semibold" panose="020B0702040204020203" pitchFamily="34" charset="0"/>
                          <a:ea typeface="+mn-ea"/>
                          <a:cs typeface="Segoe UI Semibold" panose="020B0702040204020203" pitchFamily="34" charset="0"/>
                        </a:rPr>
                        <a:t>Dimension</a:t>
                      </a:r>
                    </a:p>
                  </a:txBody>
                  <a:tcPr marL="0" marR="182854" marT="91427" marB="182854"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367" rtl="0" eaLnBrk="1" fontAlgn="base" latinLnBrk="0" hangingPunct="1">
                        <a:lnSpc>
                          <a:spcPct val="110000"/>
                        </a:lnSpc>
                        <a:spcBef>
                          <a:spcPct val="0"/>
                        </a:spcBef>
                        <a:spcAft>
                          <a:spcPts val="600"/>
                        </a:spcAft>
                        <a:buClrTx/>
                        <a:buSzTx/>
                        <a:buFontTx/>
                        <a:buNone/>
                        <a:tabLst/>
                        <a:defRPr/>
                      </a:pPr>
                      <a:r>
                        <a:rPr kumimoji="0" lang="en-US" sz="1600" b="0" i="0" u="none" strike="noStrike" kern="1200" cap="none" spc="0" normalizeH="0" baseline="0" noProof="0">
                          <a:ln>
                            <a:noFill/>
                          </a:ln>
                          <a:solidFill>
                            <a:schemeClr val="tx1"/>
                          </a:solidFill>
                          <a:effectLst/>
                          <a:uLnTx/>
                          <a:uFillTx/>
                          <a:latin typeface="+mn-lt"/>
                          <a:ea typeface="+mn-ea"/>
                          <a:cs typeface="+mn-cs"/>
                        </a:rPr>
                        <a:t>Use </a:t>
                      </a:r>
                      <a:r>
                        <a:rPr kumimoji="0" lang="en-US" sz="1600" b="1" i="0" u="none" strike="noStrike" kern="1200" cap="none" spc="0" normalizeH="0" baseline="0" noProof="0">
                          <a:ln>
                            <a:noFill/>
                          </a:ln>
                          <a:solidFill>
                            <a:schemeClr val="tx1"/>
                          </a:solidFill>
                          <a:effectLst/>
                          <a:uLnTx/>
                          <a:uFillTx/>
                          <a:latin typeface="+mn-lt"/>
                          <a:ea typeface="+mn-ea"/>
                          <a:cs typeface="+mn-cs"/>
                        </a:rPr>
                        <a:t>replicated</a:t>
                      </a:r>
                      <a:r>
                        <a:rPr kumimoji="0" lang="en-US" sz="1600" b="0" i="0" u="none" strike="noStrike" kern="1200" cap="none" spc="0" normalizeH="0" baseline="0" noProof="0">
                          <a:ln>
                            <a:noFill/>
                          </a:ln>
                          <a:solidFill>
                            <a:schemeClr val="tx1"/>
                          </a:solidFill>
                          <a:effectLst/>
                          <a:uLnTx/>
                          <a:uFillTx/>
                          <a:latin typeface="+mn-lt"/>
                          <a:ea typeface="+mn-ea"/>
                          <a:cs typeface="+mn-cs"/>
                        </a:rPr>
                        <a:t> for smaller tables. If tables are too large to store on each Compute node, use hash-distributed.</a:t>
                      </a:r>
                    </a:p>
                  </a:txBody>
                  <a:tcPr marL="182854" marR="91427" marT="91427" marB="182854"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885054">
                <a:tc>
                  <a:txBody>
                    <a:bodyPr/>
                    <a:lstStyle/>
                    <a:p>
                      <a:pPr algn="l"/>
                      <a:r>
                        <a:rPr lang="en-US" sz="1800" kern="1200">
                          <a:solidFill>
                            <a:schemeClr val="tx1"/>
                          </a:solidFill>
                          <a:latin typeface="Segoe UI Semibold" panose="020B0702040204020203" pitchFamily="34" charset="0"/>
                          <a:ea typeface="+mn-ea"/>
                          <a:cs typeface="Segoe UI Semibold" panose="020B0702040204020203" pitchFamily="34" charset="0"/>
                        </a:rPr>
                        <a:t>Staging</a:t>
                      </a:r>
                    </a:p>
                  </a:txBody>
                  <a:tcPr marL="0" marR="182854" marT="91427" marB="182854"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367" rtl="0" eaLnBrk="1" fontAlgn="base" latinLnBrk="0" hangingPunct="1">
                        <a:lnSpc>
                          <a:spcPct val="110000"/>
                        </a:lnSpc>
                        <a:spcBef>
                          <a:spcPct val="0"/>
                        </a:spcBef>
                        <a:spcAft>
                          <a:spcPts val="600"/>
                        </a:spcAft>
                        <a:buClrTx/>
                        <a:buSzTx/>
                        <a:buFontTx/>
                        <a:buNone/>
                        <a:tabLst/>
                        <a:defRPr/>
                      </a:pPr>
                      <a:r>
                        <a:rPr kumimoji="0" lang="en-US" sz="1600" b="0" i="0" u="none" strike="noStrike" kern="1200" cap="none" spc="0" normalizeH="0" baseline="0" noProof="0">
                          <a:ln>
                            <a:noFill/>
                          </a:ln>
                          <a:solidFill>
                            <a:schemeClr val="tx1"/>
                          </a:solidFill>
                          <a:effectLst/>
                          <a:uLnTx/>
                          <a:uFillTx/>
                          <a:latin typeface="+mn-lt"/>
                          <a:ea typeface="+mn-ea"/>
                          <a:cs typeface="+mn-cs"/>
                        </a:rPr>
                        <a:t>Use </a:t>
                      </a:r>
                      <a:r>
                        <a:rPr kumimoji="0" lang="en-US" sz="1600" b="1" i="0" u="none" strike="noStrike" kern="1200" cap="none" spc="0" normalizeH="0" baseline="0" noProof="0">
                          <a:ln>
                            <a:noFill/>
                          </a:ln>
                          <a:solidFill>
                            <a:schemeClr val="tx1"/>
                          </a:solidFill>
                          <a:effectLst/>
                          <a:uLnTx/>
                          <a:uFillTx/>
                          <a:latin typeface="+mn-lt"/>
                          <a:ea typeface="+mn-ea"/>
                          <a:cs typeface="+mn-cs"/>
                        </a:rPr>
                        <a:t>round-robin</a:t>
                      </a:r>
                      <a:r>
                        <a:rPr kumimoji="0" lang="en-US" sz="1600" b="0" i="0" u="none" strike="noStrike" kern="1200" cap="none" spc="0" normalizeH="0" baseline="0" noProof="0">
                          <a:ln>
                            <a:noFill/>
                          </a:ln>
                          <a:solidFill>
                            <a:schemeClr val="tx1"/>
                          </a:solidFill>
                          <a:effectLst/>
                          <a:uLnTx/>
                          <a:uFillTx/>
                          <a:latin typeface="+mn-lt"/>
                          <a:ea typeface="+mn-ea"/>
                          <a:cs typeface="+mn-cs"/>
                        </a:rPr>
                        <a:t> for the staging table. The load with CTAS is faster. Once the data is in the staging table, use INSERT…SELECT to move the data to production tables.</a:t>
                      </a:r>
                    </a:p>
                  </a:txBody>
                  <a:tcPr marL="182854" marR="91427" marT="91427" marB="182854"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37889170"/>
                  </a:ext>
                </a:extLst>
              </a:tr>
            </a:tbl>
          </a:graphicData>
        </a:graphic>
      </p:graphicFrame>
    </p:spTree>
    <p:extLst>
      <p:ext uri="{BB962C8B-B14F-4D97-AF65-F5344CB8AC3E}">
        <p14:creationId xmlns:p14="http://schemas.microsoft.com/office/powerpoint/2010/main" val="1806897499"/>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5766" y="2579793"/>
            <a:ext cx="4160799" cy="553982"/>
          </a:xfrm>
        </p:spPr>
        <p:txBody>
          <a:bodyPr/>
          <a:lstStyle/>
          <a:p>
            <a:r>
              <a:rPr lang="en-US"/>
              <a:t>Question…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6546" y="3535495"/>
            <a:ext cx="4160654" cy="1661884"/>
          </a:xfrm>
        </p:spPr>
        <p:txBody>
          <a:bodyPr/>
          <a:lstStyle/>
          <a:p>
            <a:r>
              <a:rPr lang="en-US"/>
              <a:t>Why is the best practice to load into a staging table, and then CTAS into the production table?</a:t>
            </a:r>
          </a:p>
          <a:p>
            <a:endParaRPr lang="en-US"/>
          </a:p>
          <a:p>
            <a:endParaRPr lang="en-US"/>
          </a:p>
        </p:txBody>
      </p:sp>
      <p:grpSp>
        <p:nvGrpSpPr>
          <p:cNvPr id="18" name="Group 17">
            <a:extLst>
              <a:ext uri="{FF2B5EF4-FFF2-40B4-BE49-F238E27FC236}">
                <a16:creationId xmlns:a16="http://schemas.microsoft.com/office/drawing/2014/main" id="{6ABC43EE-426A-47A7-9658-61ED8417DC01}"/>
              </a:ext>
            </a:extLst>
          </p:cNvPr>
          <p:cNvGrpSpPr/>
          <p:nvPr/>
        </p:nvGrpSpPr>
        <p:grpSpPr>
          <a:xfrm>
            <a:off x="2858596" y="2450171"/>
            <a:ext cx="703564" cy="7035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45" rIns="0" bIns="47545" numCol="1" rtlCol="0" anchor="ctr" anchorCtr="0" compatLnSpc="1">
              <a:prstTxWarp prst="textNoShape">
                <a:avLst/>
              </a:prstTxWarp>
            </a:bodyPr>
            <a:lstStyle/>
            <a:p>
              <a:pPr algn="ctr" defTabSz="950480" fontAlgn="base">
                <a:spcBef>
                  <a:spcPct val="0"/>
                </a:spcBef>
                <a:spcAft>
                  <a:spcPct val="0"/>
                </a:spcAft>
                <a:defRPr/>
              </a:pPr>
              <a:endParaRPr lang="en-US" sz="2040" kern="0">
                <a:gradFill>
                  <a:gsLst>
                    <a:gs pos="0">
                      <a:srgbClr val="FFFFFF"/>
                    </a:gs>
                    <a:gs pos="100000">
                      <a:srgbClr val="FFFFFF"/>
                    </a:gs>
                  </a:gsLst>
                  <a:lin ang="5400000" scaled="0"/>
                </a:gradFill>
                <a:latin typeface="Segoe UI Semilight"/>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41" tIns="149154" rIns="186441" bIns="149154" numCol="1" spcCol="0" rtlCol="0" fromWordArt="0" anchor="t" anchorCtr="0" forceAA="0" compatLnSpc="1">
              <a:prstTxWarp prst="textNoShape">
                <a:avLst/>
              </a:prstTxWarp>
              <a:noAutofit/>
            </a:bodyPr>
            <a:lstStyle/>
            <a:p>
              <a:pPr defTabSz="950480" fontAlgn="base">
                <a:spcBef>
                  <a:spcPct val="0"/>
                </a:spcBef>
                <a:spcAft>
                  <a:spcPct val="0"/>
                </a:spcAft>
                <a:defRPr/>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51987" y="2464902"/>
              <a:ext cx="493361" cy="493361"/>
            </a:xfrm>
            <a:prstGeom prst="rect">
              <a:avLst/>
            </a:prstGeom>
          </p:spPr>
        </p:pic>
      </p:grpSp>
      <p:grpSp>
        <p:nvGrpSpPr>
          <p:cNvPr id="4" name="Group 3">
            <a:extLst>
              <a:ext uri="{FF2B5EF4-FFF2-40B4-BE49-F238E27FC236}">
                <a16:creationId xmlns:a16="http://schemas.microsoft.com/office/drawing/2014/main" id="{B9467656-B269-44E7-9E19-3337AE3D5727}"/>
              </a:ext>
            </a:extLst>
          </p:cNvPr>
          <p:cNvGrpSpPr/>
          <p:nvPr/>
        </p:nvGrpSpPr>
        <p:grpSpPr>
          <a:xfrm>
            <a:off x="6668675" y="1308660"/>
            <a:ext cx="4524690" cy="3895978"/>
            <a:chOff x="11271250" y="3702050"/>
            <a:chExt cx="696913" cy="600076"/>
          </a:xfrm>
        </p:grpSpPr>
        <p:sp>
          <p:nvSpPr>
            <p:cNvPr id="45" name="Oval 2026">
              <a:extLst>
                <a:ext uri="{FF2B5EF4-FFF2-40B4-BE49-F238E27FC236}">
                  <a16:creationId xmlns:a16="http://schemas.microsoft.com/office/drawing/2014/main" id="{22C37F32-E79A-404A-A135-8D04A132F9F8}"/>
                </a:ext>
              </a:extLst>
            </p:cNvPr>
            <p:cNvSpPr>
              <a:spLocks noChangeArrowheads="1"/>
            </p:cNvSpPr>
            <p:nvPr/>
          </p:nvSpPr>
          <p:spPr bwMode="auto">
            <a:xfrm>
              <a:off x="11385550" y="3819525"/>
              <a:ext cx="400050" cy="401638"/>
            </a:xfrm>
            <a:prstGeom prst="ellipse">
              <a:avLst/>
            </a:pr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46" name="Freeform 2027">
              <a:extLst>
                <a:ext uri="{FF2B5EF4-FFF2-40B4-BE49-F238E27FC236}">
                  <a16:creationId xmlns:a16="http://schemas.microsoft.com/office/drawing/2014/main" id="{F395D64F-C81F-4E83-A806-649DD244D5AC}"/>
                </a:ext>
              </a:extLst>
            </p:cNvPr>
            <p:cNvSpPr>
              <a:spLocks/>
            </p:cNvSpPr>
            <p:nvPr/>
          </p:nvSpPr>
          <p:spPr bwMode="auto">
            <a:xfrm>
              <a:off x="11707813" y="3867150"/>
              <a:ext cx="66675" cy="80963"/>
            </a:xfrm>
            <a:custGeom>
              <a:avLst/>
              <a:gdLst>
                <a:gd name="T0" fmla="*/ 1 w 23"/>
                <a:gd name="T1" fmla="*/ 8 h 28"/>
                <a:gd name="T2" fmla="*/ 1 w 23"/>
                <a:gd name="T3" fmla="*/ 8 h 28"/>
                <a:gd name="T4" fmla="*/ 2 w 23"/>
                <a:gd name="T5" fmla="*/ 10 h 28"/>
                <a:gd name="T6" fmla="*/ 5 w 23"/>
                <a:gd name="T7" fmla="*/ 9 h 28"/>
                <a:gd name="T8" fmla="*/ 5 w 23"/>
                <a:gd name="T9" fmla="*/ 12 h 28"/>
                <a:gd name="T10" fmla="*/ 1 w 23"/>
                <a:gd name="T11" fmla="*/ 12 h 28"/>
                <a:gd name="T12" fmla="*/ 1 w 23"/>
                <a:gd name="T13" fmla="*/ 17 h 28"/>
                <a:gd name="T14" fmla="*/ 1 w 23"/>
                <a:gd name="T15" fmla="*/ 22 h 28"/>
                <a:gd name="T16" fmla="*/ 3 w 23"/>
                <a:gd name="T17" fmla="*/ 21 h 28"/>
                <a:gd name="T18" fmla="*/ 3 w 23"/>
                <a:gd name="T19" fmla="*/ 22 h 28"/>
                <a:gd name="T20" fmla="*/ 8 w 23"/>
                <a:gd name="T21" fmla="*/ 26 h 28"/>
                <a:gd name="T22" fmla="*/ 8 w 23"/>
                <a:gd name="T23" fmla="*/ 27 h 28"/>
                <a:gd name="T24" fmla="*/ 6 w 23"/>
                <a:gd name="T25" fmla="*/ 27 h 28"/>
                <a:gd name="T26" fmla="*/ 6 w 23"/>
                <a:gd name="T27" fmla="*/ 28 h 28"/>
                <a:gd name="T28" fmla="*/ 9 w 23"/>
                <a:gd name="T29" fmla="*/ 28 h 28"/>
                <a:gd name="T30" fmla="*/ 9 w 23"/>
                <a:gd name="T31" fmla="*/ 26 h 28"/>
                <a:gd name="T32" fmla="*/ 10 w 23"/>
                <a:gd name="T33" fmla="*/ 25 h 28"/>
                <a:gd name="T34" fmla="*/ 6 w 23"/>
                <a:gd name="T35" fmla="*/ 22 h 28"/>
                <a:gd name="T36" fmla="*/ 5 w 23"/>
                <a:gd name="T37" fmla="*/ 20 h 28"/>
                <a:gd name="T38" fmla="*/ 8 w 23"/>
                <a:gd name="T39" fmla="*/ 20 h 28"/>
                <a:gd name="T40" fmla="*/ 12 w 23"/>
                <a:gd name="T41" fmla="*/ 23 h 28"/>
                <a:gd name="T42" fmla="*/ 12 w 23"/>
                <a:gd name="T43" fmla="*/ 26 h 28"/>
                <a:gd name="T44" fmla="*/ 14 w 23"/>
                <a:gd name="T45" fmla="*/ 28 h 28"/>
                <a:gd name="T46" fmla="*/ 16 w 23"/>
                <a:gd name="T47" fmla="*/ 25 h 28"/>
                <a:gd name="T48" fmla="*/ 18 w 23"/>
                <a:gd name="T49" fmla="*/ 23 h 28"/>
                <a:gd name="T50" fmla="*/ 18 w 23"/>
                <a:gd name="T51" fmla="*/ 26 h 28"/>
                <a:gd name="T52" fmla="*/ 20 w 23"/>
                <a:gd name="T53" fmla="*/ 28 h 28"/>
                <a:gd name="T54" fmla="*/ 23 w 23"/>
                <a:gd name="T55" fmla="*/ 28 h 28"/>
                <a:gd name="T56" fmla="*/ 22 w 23"/>
                <a:gd name="T57" fmla="*/ 26 h 28"/>
                <a:gd name="T58" fmla="*/ 20 w 23"/>
                <a:gd name="T59" fmla="*/ 26 h 28"/>
                <a:gd name="T60" fmla="*/ 20 w 23"/>
                <a:gd name="T61" fmla="*/ 20 h 28"/>
                <a:gd name="T62" fmla="*/ 13 w 23"/>
                <a:gd name="T63" fmla="*/ 10 h 28"/>
                <a:gd name="T64" fmla="*/ 11 w 23"/>
                <a:gd name="T65" fmla="*/ 12 h 28"/>
                <a:gd name="T66" fmla="*/ 6 w 23"/>
                <a:gd name="T67" fmla="*/ 12 h 28"/>
                <a:gd name="T68" fmla="*/ 6 w 23"/>
                <a:gd name="T69" fmla="*/ 11 h 28"/>
                <a:gd name="T70" fmla="*/ 9 w 23"/>
                <a:gd name="T71" fmla="*/ 9 h 28"/>
                <a:gd name="T72" fmla="*/ 9 w 23"/>
                <a:gd name="T73" fmla="*/ 5 h 28"/>
                <a:gd name="T74" fmla="*/ 4 w 23"/>
                <a:gd name="T75" fmla="*/ 0 h 28"/>
                <a:gd name="T76" fmla="*/ 4 w 23"/>
                <a:gd name="T77" fmla="*/ 3 h 28"/>
                <a:gd name="T78" fmla="*/ 1 w 23"/>
                <a:gd name="T79" fmla="*/ 4 h 28"/>
                <a:gd name="T80" fmla="*/ 0 w 23"/>
                <a:gd name="T81" fmla="*/ 4 h 28"/>
                <a:gd name="T82" fmla="*/ 1 w 23"/>
                <a:gd name="T83" fmla="*/ 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 h="28">
                  <a:moveTo>
                    <a:pt x="1" y="8"/>
                  </a:moveTo>
                  <a:cubicBezTo>
                    <a:pt x="1" y="8"/>
                    <a:pt x="1" y="8"/>
                    <a:pt x="1" y="8"/>
                  </a:cubicBezTo>
                  <a:cubicBezTo>
                    <a:pt x="2" y="10"/>
                    <a:pt x="2" y="10"/>
                    <a:pt x="2" y="10"/>
                  </a:cubicBezTo>
                  <a:cubicBezTo>
                    <a:pt x="5" y="9"/>
                    <a:pt x="5" y="9"/>
                    <a:pt x="5" y="9"/>
                  </a:cubicBezTo>
                  <a:cubicBezTo>
                    <a:pt x="5" y="12"/>
                    <a:pt x="5" y="12"/>
                    <a:pt x="5" y="12"/>
                  </a:cubicBezTo>
                  <a:cubicBezTo>
                    <a:pt x="1" y="12"/>
                    <a:pt x="1" y="12"/>
                    <a:pt x="1" y="12"/>
                  </a:cubicBezTo>
                  <a:cubicBezTo>
                    <a:pt x="1" y="14"/>
                    <a:pt x="1" y="16"/>
                    <a:pt x="1" y="17"/>
                  </a:cubicBezTo>
                  <a:cubicBezTo>
                    <a:pt x="1" y="19"/>
                    <a:pt x="1" y="20"/>
                    <a:pt x="1" y="22"/>
                  </a:cubicBezTo>
                  <a:cubicBezTo>
                    <a:pt x="3" y="21"/>
                    <a:pt x="3" y="21"/>
                    <a:pt x="3" y="21"/>
                  </a:cubicBezTo>
                  <a:cubicBezTo>
                    <a:pt x="3" y="22"/>
                    <a:pt x="3" y="22"/>
                    <a:pt x="3" y="22"/>
                  </a:cubicBezTo>
                  <a:cubicBezTo>
                    <a:pt x="8" y="26"/>
                    <a:pt x="8" y="26"/>
                    <a:pt x="8" y="26"/>
                  </a:cubicBezTo>
                  <a:cubicBezTo>
                    <a:pt x="8" y="27"/>
                    <a:pt x="8" y="27"/>
                    <a:pt x="8" y="27"/>
                  </a:cubicBezTo>
                  <a:cubicBezTo>
                    <a:pt x="6" y="27"/>
                    <a:pt x="6" y="27"/>
                    <a:pt x="6" y="27"/>
                  </a:cubicBezTo>
                  <a:cubicBezTo>
                    <a:pt x="6" y="28"/>
                    <a:pt x="6" y="28"/>
                    <a:pt x="6" y="28"/>
                  </a:cubicBezTo>
                  <a:cubicBezTo>
                    <a:pt x="9" y="28"/>
                    <a:pt x="9" y="28"/>
                    <a:pt x="9" y="28"/>
                  </a:cubicBezTo>
                  <a:cubicBezTo>
                    <a:pt x="9" y="26"/>
                    <a:pt x="9" y="26"/>
                    <a:pt x="9" y="26"/>
                  </a:cubicBezTo>
                  <a:cubicBezTo>
                    <a:pt x="10" y="25"/>
                    <a:pt x="10" y="25"/>
                    <a:pt x="10" y="25"/>
                  </a:cubicBezTo>
                  <a:cubicBezTo>
                    <a:pt x="6" y="22"/>
                    <a:pt x="6" y="22"/>
                    <a:pt x="6" y="22"/>
                  </a:cubicBezTo>
                  <a:cubicBezTo>
                    <a:pt x="5" y="20"/>
                    <a:pt x="5" y="20"/>
                    <a:pt x="5" y="20"/>
                  </a:cubicBezTo>
                  <a:cubicBezTo>
                    <a:pt x="8" y="20"/>
                    <a:pt x="8" y="20"/>
                    <a:pt x="8" y="20"/>
                  </a:cubicBezTo>
                  <a:cubicBezTo>
                    <a:pt x="12" y="23"/>
                    <a:pt x="12" y="23"/>
                    <a:pt x="12" y="23"/>
                  </a:cubicBezTo>
                  <a:cubicBezTo>
                    <a:pt x="12" y="26"/>
                    <a:pt x="12" y="26"/>
                    <a:pt x="12" y="26"/>
                  </a:cubicBezTo>
                  <a:cubicBezTo>
                    <a:pt x="14" y="28"/>
                    <a:pt x="14" y="28"/>
                    <a:pt x="14" y="28"/>
                  </a:cubicBezTo>
                  <a:cubicBezTo>
                    <a:pt x="16" y="25"/>
                    <a:pt x="16" y="25"/>
                    <a:pt x="16" y="25"/>
                  </a:cubicBezTo>
                  <a:cubicBezTo>
                    <a:pt x="18" y="23"/>
                    <a:pt x="18" y="23"/>
                    <a:pt x="18" y="23"/>
                  </a:cubicBezTo>
                  <a:cubicBezTo>
                    <a:pt x="18" y="26"/>
                    <a:pt x="18" y="26"/>
                    <a:pt x="18" y="26"/>
                  </a:cubicBezTo>
                  <a:cubicBezTo>
                    <a:pt x="20" y="28"/>
                    <a:pt x="20" y="28"/>
                    <a:pt x="20" y="28"/>
                  </a:cubicBezTo>
                  <a:cubicBezTo>
                    <a:pt x="23" y="28"/>
                    <a:pt x="23" y="28"/>
                    <a:pt x="23" y="28"/>
                  </a:cubicBezTo>
                  <a:cubicBezTo>
                    <a:pt x="23" y="27"/>
                    <a:pt x="23" y="27"/>
                    <a:pt x="22" y="26"/>
                  </a:cubicBezTo>
                  <a:cubicBezTo>
                    <a:pt x="20" y="26"/>
                    <a:pt x="20" y="26"/>
                    <a:pt x="20" y="26"/>
                  </a:cubicBezTo>
                  <a:cubicBezTo>
                    <a:pt x="20" y="20"/>
                    <a:pt x="20" y="20"/>
                    <a:pt x="20" y="20"/>
                  </a:cubicBezTo>
                  <a:cubicBezTo>
                    <a:pt x="18" y="17"/>
                    <a:pt x="15" y="13"/>
                    <a:pt x="13" y="10"/>
                  </a:cubicBezTo>
                  <a:cubicBezTo>
                    <a:pt x="11" y="12"/>
                    <a:pt x="11" y="12"/>
                    <a:pt x="11" y="12"/>
                  </a:cubicBezTo>
                  <a:cubicBezTo>
                    <a:pt x="6" y="12"/>
                    <a:pt x="6" y="12"/>
                    <a:pt x="6" y="12"/>
                  </a:cubicBezTo>
                  <a:cubicBezTo>
                    <a:pt x="6" y="11"/>
                    <a:pt x="6" y="11"/>
                    <a:pt x="6" y="11"/>
                  </a:cubicBezTo>
                  <a:cubicBezTo>
                    <a:pt x="9" y="9"/>
                    <a:pt x="9" y="9"/>
                    <a:pt x="9" y="9"/>
                  </a:cubicBezTo>
                  <a:cubicBezTo>
                    <a:pt x="9" y="5"/>
                    <a:pt x="9" y="5"/>
                    <a:pt x="9" y="5"/>
                  </a:cubicBezTo>
                  <a:cubicBezTo>
                    <a:pt x="7" y="3"/>
                    <a:pt x="5" y="2"/>
                    <a:pt x="4" y="0"/>
                  </a:cubicBezTo>
                  <a:cubicBezTo>
                    <a:pt x="4" y="3"/>
                    <a:pt x="4" y="3"/>
                    <a:pt x="4" y="3"/>
                  </a:cubicBezTo>
                  <a:cubicBezTo>
                    <a:pt x="1" y="4"/>
                    <a:pt x="1" y="4"/>
                    <a:pt x="1" y="4"/>
                  </a:cubicBezTo>
                  <a:cubicBezTo>
                    <a:pt x="0" y="4"/>
                    <a:pt x="0" y="4"/>
                    <a:pt x="0" y="4"/>
                  </a:cubicBezTo>
                  <a:cubicBezTo>
                    <a:pt x="0" y="5"/>
                    <a:pt x="1" y="7"/>
                    <a:pt x="1" y="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47" name="Freeform 2028">
              <a:extLst>
                <a:ext uri="{FF2B5EF4-FFF2-40B4-BE49-F238E27FC236}">
                  <a16:creationId xmlns:a16="http://schemas.microsoft.com/office/drawing/2014/main" id="{9BD59D5C-91C0-413B-AD3D-8D3807C5C318}"/>
                </a:ext>
              </a:extLst>
            </p:cNvPr>
            <p:cNvSpPr>
              <a:spLocks/>
            </p:cNvSpPr>
            <p:nvPr/>
          </p:nvSpPr>
          <p:spPr bwMode="auto">
            <a:xfrm>
              <a:off x="11525250" y="4127500"/>
              <a:ext cx="61913" cy="84138"/>
            </a:xfrm>
            <a:custGeom>
              <a:avLst/>
              <a:gdLst>
                <a:gd name="T0" fmla="*/ 21 w 21"/>
                <a:gd name="T1" fmla="*/ 0 h 29"/>
                <a:gd name="T2" fmla="*/ 1 w 21"/>
                <a:gd name="T3" fmla="*/ 7 h 29"/>
                <a:gd name="T4" fmla="*/ 0 w 21"/>
                <a:gd name="T5" fmla="*/ 11 h 29"/>
                <a:gd name="T6" fmla="*/ 2 w 21"/>
                <a:gd name="T7" fmla="*/ 14 h 29"/>
                <a:gd name="T8" fmla="*/ 2 w 21"/>
                <a:gd name="T9" fmla="*/ 20 h 29"/>
                <a:gd name="T10" fmla="*/ 5 w 21"/>
                <a:gd name="T11" fmla="*/ 26 h 29"/>
                <a:gd name="T12" fmla="*/ 9 w 21"/>
                <a:gd name="T13" fmla="*/ 29 h 29"/>
                <a:gd name="T14" fmla="*/ 13 w 21"/>
                <a:gd name="T15" fmla="*/ 29 h 29"/>
                <a:gd name="T16" fmla="*/ 14 w 21"/>
                <a:gd name="T17" fmla="*/ 28 h 29"/>
                <a:gd name="T18" fmla="*/ 11 w 21"/>
                <a:gd name="T19" fmla="*/ 25 h 29"/>
                <a:gd name="T20" fmla="*/ 12 w 21"/>
                <a:gd name="T21" fmla="*/ 22 h 29"/>
                <a:gd name="T22" fmla="*/ 12 w 21"/>
                <a:gd name="T23" fmla="*/ 21 h 29"/>
                <a:gd name="T24" fmla="*/ 10 w 21"/>
                <a:gd name="T25" fmla="*/ 21 h 29"/>
                <a:gd name="T26" fmla="*/ 9 w 21"/>
                <a:gd name="T27" fmla="*/ 20 h 29"/>
                <a:gd name="T28" fmla="*/ 11 w 21"/>
                <a:gd name="T29" fmla="*/ 18 h 29"/>
                <a:gd name="T30" fmla="*/ 11 w 21"/>
                <a:gd name="T31" fmla="*/ 17 h 29"/>
                <a:gd name="T32" fmla="*/ 9 w 21"/>
                <a:gd name="T33" fmla="*/ 16 h 29"/>
                <a:gd name="T34" fmla="*/ 9 w 21"/>
                <a:gd name="T35" fmla="*/ 15 h 29"/>
                <a:gd name="T36" fmla="*/ 12 w 21"/>
                <a:gd name="T37" fmla="*/ 15 h 29"/>
                <a:gd name="T38" fmla="*/ 16 w 21"/>
                <a:gd name="T39" fmla="*/ 13 h 29"/>
                <a:gd name="T40" fmla="*/ 21 w 21"/>
                <a:gd name="T41" fmla="*/ 5 h 29"/>
                <a:gd name="T42" fmla="*/ 21 w 21"/>
                <a:gd name="T43" fmla="*/ 3 h 29"/>
                <a:gd name="T44" fmla="*/ 20 w 21"/>
                <a:gd name="T45" fmla="*/ 0 h 29"/>
                <a:gd name="T46" fmla="*/ 21 w 21"/>
                <a:gd name="T4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 h="29">
                  <a:moveTo>
                    <a:pt x="21" y="0"/>
                  </a:moveTo>
                  <a:cubicBezTo>
                    <a:pt x="14" y="3"/>
                    <a:pt x="8" y="5"/>
                    <a:pt x="1" y="7"/>
                  </a:cubicBezTo>
                  <a:cubicBezTo>
                    <a:pt x="0" y="11"/>
                    <a:pt x="0" y="11"/>
                    <a:pt x="0" y="11"/>
                  </a:cubicBezTo>
                  <a:cubicBezTo>
                    <a:pt x="2" y="14"/>
                    <a:pt x="2" y="14"/>
                    <a:pt x="2" y="14"/>
                  </a:cubicBezTo>
                  <a:cubicBezTo>
                    <a:pt x="2" y="20"/>
                    <a:pt x="2" y="20"/>
                    <a:pt x="2" y="20"/>
                  </a:cubicBezTo>
                  <a:cubicBezTo>
                    <a:pt x="5" y="26"/>
                    <a:pt x="5" y="26"/>
                    <a:pt x="5" y="26"/>
                  </a:cubicBezTo>
                  <a:cubicBezTo>
                    <a:pt x="9" y="29"/>
                    <a:pt x="9" y="29"/>
                    <a:pt x="9" y="29"/>
                  </a:cubicBezTo>
                  <a:cubicBezTo>
                    <a:pt x="13" y="29"/>
                    <a:pt x="13" y="29"/>
                    <a:pt x="13" y="29"/>
                  </a:cubicBezTo>
                  <a:cubicBezTo>
                    <a:pt x="14" y="28"/>
                    <a:pt x="14" y="28"/>
                    <a:pt x="14" y="28"/>
                  </a:cubicBezTo>
                  <a:cubicBezTo>
                    <a:pt x="11" y="25"/>
                    <a:pt x="11" y="25"/>
                    <a:pt x="11" y="25"/>
                  </a:cubicBezTo>
                  <a:cubicBezTo>
                    <a:pt x="12" y="22"/>
                    <a:pt x="12" y="22"/>
                    <a:pt x="12" y="22"/>
                  </a:cubicBezTo>
                  <a:cubicBezTo>
                    <a:pt x="12" y="21"/>
                    <a:pt x="12" y="21"/>
                    <a:pt x="12" y="21"/>
                  </a:cubicBezTo>
                  <a:cubicBezTo>
                    <a:pt x="10" y="21"/>
                    <a:pt x="10" y="21"/>
                    <a:pt x="10" y="21"/>
                  </a:cubicBezTo>
                  <a:cubicBezTo>
                    <a:pt x="9" y="20"/>
                    <a:pt x="9" y="20"/>
                    <a:pt x="9" y="20"/>
                  </a:cubicBezTo>
                  <a:cubicBezTo>
                    <a:pt x="11" y="18"/>
                    <a:pt x="11" y="18"/>
                    <a:pt x="11" y="18"/>
                  </a:cubicBezTo>
                  <a:cubicBezTo>
                    <a:pt x="11" y="17"/>
                    <a:pt x="11" y="17"/>
                    <a:pt x="11" y="17"/>
                  </a:cubicBezTo>
                  <a:cubicBezTo>
                    <a:pt x="9" y="16"/>
                    <a:pt x="9" y="16"/>
                    <a:pt x="9" y="16"/>
                  </a:cubicBezTo>
                  <a:cubicBezTo>
                    <a:pt x="9" y="15"/>
                    <a:pt x="9" y="15"/>
                    <a:pt x="9" y="15"/>
                  </a:cubicBezTo>
                  <a:cubicBezTo>
                    <a:pt x="12" y="15"/>
                    <a:pt x="12" y="15"/>
                    <a:pt x="12" y="15"/>
                  </a:cubicBezTo>
                  <a:cubicBezTo>
                    <a:pt x="16" y="13"/>
                    <a:pt x="16" y="13"/>
                    <a:pt x="16" y="13"/>
                  </a:cubicBezTo>
                  <a:cubicBezTo>
                    <a:pt x="21" y="5"/>
                    <a:pt x="21" y="5"/>
                    <a:pt x="21" y="5"/>
                  </a:cubicBezTo>
                  <a:cubicBezTo>
                    <a:pt x="21" y="3"/>
                    <a:pt x="21" y="3"/>
                    <a:pt x="21" y="3"/>
                  </a:cubicBezTo>
                  <a:cubicBezTo>
                    <a:pt x="20" y="0"/>
                    <a:pt x="20" y="0"/>
                    <a:pt x="20" y="0"/>
                  </a:cubicBezTo>
                  <a:lnTo>
                    <a:pt x="21" y="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48" name="Freeform 2029">
              <a:extLst>
                <a:ext uri="{FF2B5EF4-FFF2-40B4-BE49-F238E27FC236}">
                  <a16:creationId xmlns:a16="http://schemas.microsoft.com/office/drawing/2014/main" id="{746CB538-6F64-4053-86DA-000386E137FC}"/>
                </a:ext>
              </a:extLst>
            </p:cNvPr>
            <p:cNvSpPr>
              <a:spLocks/>
            </p:cNvSpPr>
            <p:nvPr/>
          </p:nvSpPr>
          <p:spPr bwMode="auto">
            <a:xfrm>
              <a:off x="11674475" y="3948113"/>
              <a:ext cx="114300" cy="204788"/>
            </a:xfrm>
            <a:custGeom>
              <a:avLst/>
              <a:gdLst>
                <a:gd name="T0" fmla="*/ 35 w 39"/>
                <a:gd name="T1" fmla="*/ 1 h 70"/>
                <a:gd name="T2" fmla="*/ 36 w 39"/>
                <a:gd name="T3" fmla="*/ 6 h 70"/>
                <a:gd name="T4" fmla="*/ 30 w 39"/>
                <a:gd name="T5" fmla="*/ 6 h 70"/>
                <a:gd name="T6" fmla="*/ 27 w 39"/>
                <a:gd name="T7" fmla="*/ 4 h 70"/>
                <a:gd name="T8" fmla="*/ 23 w 39"/>
                <a:gd name="T9" fmla="*/ 4 h 70"/>
                <a:gd name="T10" fmla="*/ 23 w 39"/>
                <a:gd name="T11" fmla="*/ 6 h 70"/>
                <a:gd name="T12" fmla="*/ 22 w 39"/>
                <a:gd name="T13" fmla="*/ 6 h 70"/>
                <a:gd name="T14" fmla="*/ 21 w 39"/>
                <a:gd name="T15" fmla="*/ 5 h 70"/>
                <a:gd name="T16" fmla="*/ 15 w 39"/>
                <a:gd name="T17" fmla="*/ 4 h 70"/>
                <a:gd name="T18" fmla="*/ 15 w 39"/>
                <a:gd name="T19" fmla="*/ 0 h 70"/>
                <a:gd name="T20" fmla="*/ 12 w 39"/>
                <a:gd name="T21" fmla="*/ 0 h 70"/>
                <a:gd name="T22" fmla="*/ 0 w 39"/>
                <a:gd name="T23" fmla="*/ 32 h 70"/>
                <a:gd name="T24" fmla="*/ 4 w 39"/>
                <a:gd name="T25" fmla="*/ 32 h 70"/>
                <a:gd name="T26" fmla="*/ 6 w 39"/>
                <a:gd name="T27" fmla="*/ 30 h 70"/>
                <a:gd name="T28" fmla="*/ 8 w 39"/>
                <a:gd name="T29" fmla="*/ 30 h 70"/>
                <a:gd name="T30" fmla="*/ 10 w 39"/>
                <a:gd name="T31" fmla="*/ 32 h 70"/>
                <a:gd name="T32" fmla="*/ 14 w 39"/>
                <a:gd name="T33" fmla="*/ 32 h 70"/>
                <a:gd name="T34" fmla="*/ 14 w 39"/>
                <a:gd name="T35" fmla="*/ 38 h 70"/>
                <a:gd name="T36" fmla="*/ 19 w 39"/>
                <a:gd name="T37" fmla="*/ 47 h 70"/>
                <a:gd name="T38" fmla="*/ 16 w 39"/>
                <a:gd name="T39" fmla="*/ 51 h 70"/>
                <a:gd name="T40" fmla="*/ 16 w 39"/>
                <a:gd name="T41" fmla="*/ 54 h 70"/>
                <a:gd name="T42" fmla="*/ 18 w 39"/>
                <a:gd name="T43" fmla="*/ 55 h 70"/>
                <a:gd name="T44" fmla="*/ 18 w 39"/>
                <a:gd name="T45" fmla="*/ 62 h 70"/>
                <a:gd name="T46" fmla="*/ 21 w 39"/>
                <a:gd name="T47" fmla="*/ 65 h 70"/>
                <a:gd name="T48" fmla="*/ 21 w 39"/>
                <a:gd name="T49" fmla="*/ 70 h 70"/>
                <a:gd name="T50" fmla="*/ 22 w 39"/>
                <a:gd name="T51" fmla="*/ 70 h 70"/>
                <a:gd name="T52" fmla="*/ 39 w 39"/>
                <a:gd name="T53" fmla="*/ 24 h 70"/>
                <a:gd name="T54" fmla="*/ 35 w 39"/>
                <a:gd name="T55" fmla="*/ 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9" h="70">
                  <a:moveTo>
                    <a:pt x="35" y="1"/>
                  </a:moveTo>
                  <a:cubicBezTo>
                    <a:pt x="36" y="6"/>
                    <a:pt x="36" y="6"/>
                    <a:pt x="36" y="6"/>
                  </a:cubicBezTo>
                  <a:cubicBezTo>
                    <a:pt x="30" y="6"/>
                    <a:pt x="30" y="6"/>
                    <a:pt x="30" y="6"/>
                  </a:cubicBezTo>
                  <a:cubicBezTo>
                    <a:pt x="27" y="4"/>
                    <a:pt x="27" y="4"/>
                    <a:pt x="27" y="4"/>
                  </a:cubicBezTo>
                  <a:cubicBezTo>
                    <a:pt x="23" y="4"/>
                    <a:pt x="23" y="4"/>
                    <a:pt x="23" y="4"/>
                  </a:cubicBezTo>
                  <a:cubicBezTo>
                    <a:pt x="23" y="6"/>
                    <a:pt x="23" y="6"/>
                    <a:pt x="23" y="6"/>
                  </a:cubicBezTo>
                  <a:cubicBezTo>
                    <a:pt x="22" y="6"/>
                    <a:pt x="22" y="6"/>
                    <a:pt x="22" y="6"/>
                  </a:cubicBezTo>
                  <a:cubicBezTo>
                    <a:pt x="21" y="5"/>
                    <a:pt x="21" y="5"/>
                    <a:pt x="21" y="5"/>
                  </a:cubicBezTo>
                  <a:cubicBezTo>
                    <a:pt x="15" y="4"/>
                    <a:pt x="15" y="4"/>
                    <a:pt x="15" y="4"/>
                  </a:cubicBezTo>
                  <a:cubicBezTo>
                    <a:pt x="15" y="0"/>
                    <a:pt x="15" y="0"/>
                    <a:pt x="15" y="0"/>
                  </a:cubicBezTo>
                  <a:cubicBezTo>
                    <a:pt x="12" y="0"/>
                    <a:pt x="12" y="0"/>
                    <a:pt x="12" y="0"/>
                  </a:cubicBezTo>
                  <a:cubicBezTo>
                    <a:pt x="10" y="12"/>
                    <a:pt x="6" y="22"/>
                    <a:pt x="0" y="32"/>
                  </a:cubicBezTo>
                  <a:cubicBezTo>
                    <a:pt x="4" y="32"/>
                    <a:pt x="4" y="32"/>
                    <a:pt x="4" y="32"/>
                  </a:cubicBezTo>
                  <a:cubicBezTo>
                    <a:pt x="6" y="30"/>
                    <a:pt x="6" y="30"/>
                    <a:pt x="6" y="30"/>
                  </a:cubicBezTo>
                  <a:cubicBezTo>
                    <a:pt x="8" y="30"/>
                    <a:pt x="8" y="30"/>
                    <a:pt x="8" y="30"/>
                  </a:cubicBezTo>
                  <a:cubicBezTo>
                    <a:pt x="10" y="32"/>
                    <a:pt x="10" y="32"/>
                    <a:pt x="10" y="32"/>
                  </a:cubicBezTo>
                  <a:cubicBezTo>
                    <a:pt x="14" y="32"/>
                    <a:pt x="14" y="32"/>
                    <a:pt x="14" y="32"/>
                  </a:cubicBezTo>
                  <a:cubicBezTo>
                    <a:pt x="14" y="38"/>
                    <a:pt x="14" y="38"/>
                    <a:pt x="14" y="38"/>
                  </a:cubicBezTo>
                  <a:cubicBezTo>
                    <a:pt x="19" y="47"/>
                    <a:pt x="19" y="47"/>
                    <a:pt x="19" y="47"/>
                  </a:cubicBezTo>
                  <a:cubicBezTo>
                    <a:pt x="16" y="51"/>
                    <a:pt x="16" y="51"/>
                    <a:pt x="16" y="51"/>
                  </a:cubicBezTo>
                  <a:cubicBezTo>
                    <a:pt x="16" y="54"/>
                    <a:pt x="16" y="54"/>
                    <a:pt x="16" y="54"/>
                  </a:cubicBezTo>
                  <a:cubicBezTo>
                    <a:pt x="18" y="55"/>
                    <a:pt x="18" y="55"/>
                    <a:pt x="18" y="55"/>
                  </a:cubicBezTo>
                  <a:cubicBezTo>
                    <a:pt x="18" y="62"/>
                    <a:pt x="18" y="62"/>
                    <a:pt x="18" y="62"/>
                  </a:cubicBezTo>
                  <a:cubicBezTo>
                    <a:pt x="21" y="65"/>
                    <a:pt x="21" y="65"/>
                    <a:pt x="21" y="65"/>
                  </a:cubicBezTo>
                  <a:cubicBezTo>
                    <a:pt x="21" y="70"/>
                    <a:pt x="21" y="70"/>
                    <a:pt x="21" y="70"/>
                  </a:cubicBezTo>
                  <a:cubicBezTo>
                    <a:pt x="22" y="70"/>
                    <a:pt x="22" y="70"/>
                    <a:pt x="22" y="70"/>
                  </a:cubicBezTo>
                  <a:cubicBezTo>
                    <a:pt x="32" y="58"/>
                    <a:pt x="39" y="42"/>
                    <a:pt x="39" y="24"/>
                  </a:cubicBezTo>
                  <a:cubicBezTo>
                    <a:pt x="39" y="16"/>
                    <a:pt x="37" y="9"/>
                    <a:pt x="35" y="1"/>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49" name="Freeform 2030">
              <a:extLst>
                <a:ext uri="{FF2B5EF4-FFF2-40B4-BE49-F238E27FC236}">
                  <a16:creationId xmlns:a16="http://schemas.microsoft.com/office/drawing/2014/main" id="{5C4669F6-C26A-4B40-AD8E-C9A4FEFDF07D}"/>
                </a:ext>
              </a:extLst>
            </p:cNvPr>
            <p:cNvSpPr>
              <a:spLocks/>
            </p:cNvSpPr>
            <p:nvPr/>
          </p:nvSpPr>
          <p:spPr bwMode="auto">
            <a:xfrm>
              <a:off x="11593513" y="4110038"/>
              <a:ext cx="17463" cy="11113"/>
            </a:xfrm>
            <a:custGeom>
              <a:avLst/>
              <a:gdLst>
                <a:gd name="T0" fmla="*/ 0 w 6"/>
                <a:gd name="T1" fmla="*/ 4 h 4"/>
                <a:gd name="T2" fmla="*/ 3 w 6"/>
                <a:gd name="T3" fmla="*/ 4 h 4"/>
                <a:gd name="T4" fmla="*/ 6 w 6"/>
                <a:gd name="T5" fmla="*/ 1 h 4"/>
                <a:gd name="T6" fmla="*/ 6 w 6"/>
                <a:gd name="T7" fmla="*/ 0 h 4"/>
                <a:gd name="T8" fmla="*/ 0 w 6"/>
                <a:gd name="T9" fmla="*/ 4 h 4"/>
              </a:gdLst>
              <a:ahLst/>
              <a:cxnLst>
                <a:cxn ang="0">
                  <a:pos x="T0" y="T1"/>
                </a:cxn>
                <a:cxn ang="0">
                  <a:pos x="T2" y="T3"/>
                </a:cxn>
                <a:cxn ang="0">
                  <a:pos x="T4" y="T5"/>
                </a:cxn>
                <a:cxn ang="0">
                  <a:pos x="T6" y="T7"/>
                </a:cxn>
                <a:cxn ang="0">
                  <a:pos x="T8" y="T9"/>
                </a:cxn>
              </a:cxnLst>
              <a:rect l="0" t="0" r="r" b="b"/>
              <a:pathLst>
                <a:path w="6" h="4">
                  <a:moveTo>
                    <a:pt x="0" y="4"/>
                  </a:moveTo>
                  <a:cubicBezTo>
                    <a:pt x="3" y="4"/>
                    <a:pt x="3" y="4"/>
                    <a:pt x="3" y="4"/>
                  </a:cubicBezTo>
                  <a:cubicBezTo>
                    <a:pt x="6" y="1"/>
                    <a:pt x="6" y="1"/>
                    <a:pt x="6" y="1"/>
                  </a:cubicBezTo>
                  <a:cubicBezTo>
                    <a:pt x="6" y="0"/>
                    <a:pt x="6" y="0"/>
                    <a:pt x="6" y="0"/>
                  </a:cubicBezTo>
                  <a:cubicBezTo>
                    <a:pt x="4" y="2"/>
                    <a:pt x="2" y="3"/>
                    <a:pt x="0" y="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50" name="Freeform 2031">
              <a:extLst>
                <a:ext uri="{FF2B5EF4-FFF2-40B4-BE49-F238E27FC236}">
                  <a16:creationId xmlns:a16="http://schemas.microsoft.com/office/drawing/2014/main" id="{AF47A1A7-5C38-477A-AE99-60098F57ECBB}"/>
                </a:ext>
              </a:extLst>
            </p:cNvPr>
            <p:cNvSpPr>
              <a:spLocks/>
            </p:cNvSpPr>
            <p:nvPr/>
          </p:nvSpPr>
          <p:spPr bwMode="auto">
            <a:xfrm>
              <a:off x="11385550" y="3819525"/>
              <a:ext cx="333375" cy="339725"/>
            </a:xfrm>
            <a:custGeom>
              <a:avLst/>
              <a:gdLst>
                <a:gd name="T0" fmla="*/ 111 w 114"/>
                <a:gd name="T1" fmla="*/ 35 h 116"/>
                <a:gd name="T2" fmla="*/ 114 w 114"/>
                <a:gd name="T3" fmla="*/ 28 h 116"/>
                <a:gd name="T4" fmla="*/ 113 w 114"/>
                <a:gd name="T5" fmla="*/ 26 h 116"/>
                <a:gd name="T6" fmla="*/ 112 w 114"/>
                <a:gd name="T7" fmla="*/ 23 h 116"/>
                <a:gd name="T8" fmla="*/ 112 w 114"/>
                <a:gd name="T9" fmla="*/ 21 h 116"/>
                <a:gd name="T10" fmla="*/ 104 w 114"/>
                <a:gd name="T11" fmla="*/ 25 h 116"/>
                <a:gd name="T12" fmla="*/ 109 w 114"/>
                <a:gd name="T13" fmla="*/ 13 h 116"/>
                <a:gd name="T14" fmla="*/ 69 w 114"/>
                <a:gd name="T15" fmla="*/ 0 h 116"/>
                <a:gd name="T16" fmla="*/ 0 w 114"/>
                <a:gd name="T17" fmla="*/ 68 h 116"/>
                <a:gd name="T18" fmla="*/ 18 w 114"/>
                <a:gd name="T19" fmla="*/ 115 h 116"/>
                <a:gd name="T20" fmla="*/ 23 w 114"/>
                <a:gd name="T21" fmla="*/ 114 h 116"/>
                <a:gd name="T22" fmla="*/ 25 w 114"/>
                <a:gd name="T23" fmla="*/ 102 h 116"/>
                <a:gd name="T24" fmla="*/ 31 w 114"/>
                <a:gd name="T25" fmla="*/ 116 h 116"/>
                <a:gd name="T26" fmla="*/ 33 w 114"/>
                <a:gd name="T27" fmla="*/ 116 h 116"/>
                <a:gd name="T28" fmla="*/ 48 w 114"/>
                <a:gd name="T29" fmla="*/ 115 h 116"/>
                <a:gd name="T30" fmla="*/ 58 w 114"/>
                <a:gd name="T31" fmla="*/ 110 h 116"/>
                <a:gd name="T32" fmla="*/ 69 w 114"/>
                <a:gd name="T33" fmla="*/ 108 h 116"/>
                <a:gd name="T34" fmla="*/ 103 w 114"/>
                <a:gd name="T35" fmla="*/ 76 h 116"/>
                <a:gd name="T36" fmla="*/ 108 w 114"/>
                <a:gd name="T37" fmla="*/ 58 h 116"/>
                <a:gd name="T38" fmla="*/ 113 w 114"/>
                <a:gd name="T39" fmla="*/ 44 h 116"/>
                <a:gd name="T40" fmla="*/ 114 w 114"/>
                <a:gd name="T41" fmla="*/ 39 h 116"/>
                <a:gd name="T42" fmla="*/ 111 w 114"/>
                <a:gd name="T43" fmla="*/ 3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16">
                  <a:moveTo>
                    <a:pt x="111" y="35"/>
                  </a:moveTo>
                  <a:cubicBezTo>
                    <a:pt x="111" y="32"/>
                    <a:pt x="114" y="30"/>
                    <a:pt x="114" y="28"/>
                  </a:cubicBezTo>
                  <a:cubicBezTo>
                    <a:pt x="113" y="27"/>
                    <a:pt x="113" y="26"/>
                    <a:pt x="113" y="26"/>
                  </a:cubicBezTo>
                  <a:cubicBezTo>
                    <a:pt x="113" y="25"/>
                    <a:pt x="112" y="24"/>
                    <a:pt x="112" y="23"/>
                  </a:cubicBezTo>
                  <a:cubicBezTo>
                    <a:pt x="112" y="22"/>
                    <a:pt x="112" y="22"/>
                    <a:pt x="112" y="21"/>
                  </a:cubicBezTo>
                  <a:cubicBezTo>
                    <a:pt x="104" y="25"/>
                    <a:pt x="104" y="25"/>
                    <a:pt x="104" y="25"/>
                  </a:cubicBezTo>
                  <a:cubicBezTo>
                    <a:pt x="109" y="13"/>
                    <a:pt x="109" y="13"/>
                    <a:pt x="109" y="13"/>
                  </a:cubicBezTo>
                  <a:cubicBezTo>
                    <a:pt x="98" y="5"/>
                    <a:pt x="84" y="0"/>
                    <a:pt x="69" y="0"/>
                  </a:cubicBezTo>
                  <a:cubicBezTo>
                    <a:pt x="31" y="0"/>
                    <a:pt x="0" y="30"/>
                    <a:pt x="0" y="68"/>
                  </a:cubicBezTo>
                  <a:cubicBezTo>
                    <a:pt x="0" y="86"/>
                    <a:pt x="7" y="102"/>
                    <a:pt x="18" y="115"/>
                  </a:cubicBezTo>
                  <a:cubicBezTo>
                    <a:pt x="20" y="115"/>
                    <a:pt x="21" y="113"/>
                    <a:pt x="23" y="114"/>
                  </a:cubicBezTo>
                  <a:cubicBezTo>
                    <a:pt x="25" y="102"/>
                    <a:pt x="25" y="102"/>
                    <a:pt x="25" y="102"/>
                  </a:cubicBezTo>
                  <a:cubicBezTo>
                    <a:pt x="31" y="116"/>
                    <a:pt x="31" y="116"/>
                    <a:pt x="31" y="116"/>
                  </a:cubicBezTo>
                  <a:cubicBezTo>
                    <a:pt x="32" y="116"/>
                    <a:pt x="33" y="116"/>
                    <a:pt x="33" y="116"/>
                  </a:cubicBezTo>
                  <a:cubicBezTo>
                    <a:pt x="38" y="116"/>
                    <a:pt x="43" y="116"/>
                    <a:pt x="48" y="115"/>
                  </a:cubicBezTo>
                  <a:cubicBezTo>
                    <a:pt x="49" y="112"/>
                    <a:pt x="54" y="111"/>
                    <a:pt x="58" y="110"/>
                  </a:cubicBezTo>
                  <a:cubicBezTo>
                    <a:pt x="61" y="109"/>
                    <a:pt x="66" y="106"/>
                    <a:pt x="69" y="108"/>
                  </a:cubicBezTo>
                  <a:cubicBezTo>
                    <a:pt x="83" y="101"/>
                    <a:pt x="95" y="90"/>
                    <a:pt x="103" y="76"/>
                  </a:cubicBezTo>
                  <a:cubicBezTo>
                    <a:pt x="101" y="75"/>
                    <a:pt x="106" y="64"/>
                    <a:pt x="108" y="58"/>
                  </a:cubicBezTo>
                  <a:cubicBezTo>
                    <a:pt x="109" y="54"/>
                    <a:pt x="110" y="46"/>
                    <a:pt x="113" y="44"/>
                  </a:cubicBezTo>
                  <a:cubicBezTo>
                    <a:pt x="114" y="43"/>
                    <a:pt x="114" y="41"/>
                    <a:pt x="114" y="39"/>
                  </a:cubicBezTo>
                  <a:cubicBezTo>
                    <a:pt x="114" y="38"/>
                    <a:pt x="111" y="36"/>
                    <a:pt x="111" y="35"/>
                  </a:cubicBezTo>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51" name="Freeform 2032">
              <a:extLst>
                <a:ext uri="{FF2B5EF4-FFF2-40B4-BE49-F238E27FC236}">
                  <a16:creationId xmlns:a16="http://schemas.microsoft.com/office/drawing/2014/main" id="{4087847E-7BE7-452F-96B7-047A79A2A498}"/>
                </a:ext>
              </a:extLst>
            </p:cNvPr>
            <p:cNvSpPr>
              <a:spLocks/>
            </p:cNvSpPr>
            <p:nvPr/>
          </p:nvSpPr>
          <p:spPr bwMode="auto">
            <a:xfrm>
              <a:off x="11666538" y="3902075"/>
              <a:ext cx="52388" cy="46038"/>
            </a:xfrm>
            <a:custGeom>
              <a:avLst/>
              <a:gdLst>
                <a:gd name="T0" fmla="*/ 13 w 18"/>
                <a:gd name="T1" fmla="*/ 0 h 16"/>
                <a:gd name="T2" fmla="*/ 11 w 18"/>
                <a:gd name="T3" fmla="*/ 4 h 16"/>
                <a:gd name="T4" fmla="*/ 7 w 18"/>
                <a:gd name="T5" fmla="*/ 4 h 16"/>
                <a:gd name="T6" fmla="*/ 7 w 18"/>
                <a:gd name="T7" fmla="*/ 8 h 16"/>
                <a:gd name="T8" fmla="*/ 8 w 18"/>
                <a:gd name="T9" fmla="*/ 8 h 16"/>
                <a:gd name="T10" fmla="*/ 8 w 18"/>
                <a:gd name="T11" fmla="*/ 10 h 16"/>
                <a:gd name="T12" fmla="*/ 6 w 18"/>
                <a:gd name="T13" fmla="*/ 9 h 16"/>
                <a:gd name="T14" fmla="*/ 3 w 18"/>
                <a:gd name="T15" fmla="*/ 9 h 16"/>
                <a:gd name="T16" fmla="*/ 0 w 18"/>
                <a:gd name="T17" fmla="*/ 10 h 16"/>
                <a:gd name="T18" fmla="*/ 0 w 18"/>
                <a:gd name="T19" fmla="*/ 15 h 16"/>
                <a:gd name="T20" fmla="*/ 2 w 18"/>
                <a:gd name="T21" fmla="*/ 16 h 16"/>
                <a:gd name="T22" fmla="*/ 8 w 18"/>
                <a:gd name="T23" fmla="*/ 16 h 16"/>
                <a:gd name="T24" fmla="*/ 8 w 18"/>
                <a:gd name="T25" fmla="*/ 15 h 16"/>
                <a:gd name="T26" fmla="*/ 12 w 18"/>
                <a:gd name="T27" fmla="*/ 11 h 16"/>
                <a:gd name="T28" fmla="*/ 14 w 18"/>
                <a:gd name="T29" fmla="*/ 11 h 16"/>
                <a:gd name="T30" fmla="*/ 17 w 18"/>
                <a:gd name="T31" fmla="*/ 9 h 16"/>
                <a:gd name="T32" fmla="*/ 17 w 18"/>
                <a:gd name="T33" fmla="*/ 10 h 16"/>
                <a:gd name="T34" fmla="*/ 18 w 18"/>
                <a:gd name="T35" fmla="*/ 11 h 16"/>
                <a:gd name="T36" fmla="*/ 18 w 18"/>
                <a:gd name="T37" fmla="*/ 7 h 16"/>
                <a:gd name="T38" fmla="*/ 18 w 18"/>
                <a:gd name="T39" fmla="*/ 0 h 16"/>
                <a:gd name="T40" fmla="*/ 13 w 18"/>
                <a:gd name="T41"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 h="16">
                  <a:moveTo>
                    <a:pt x="13" y="0"/>
                  </a:moveTo>
                  <a:cubicBezTo>
                    <a:pt x="11" y="4"/>
                    <a:pt x="11" y="4"/>
                    <a:pt x="11" y="4"/>
                  </a:cubicBezTo>
                  <a:cubicBezTo>
                    <a:pt x="7" y="4"/>
                    <a:pt x="7" y="4"/>
                    <a:pt x="7" y="4"/>
                  </a:cubicBezTo>
                  <a:cubicBezTo>
                    <a:pt x="7" y="8"/>
                    <a:pt x="7" y="8"/>
                    <a:pt x="7" y="8"/>
                  </a:cubicBezTo>
                  <a:cubicBezTo>
                    <a:pt x="8" y="8"/>
                    <a:pt x="8" y="8"/>
                    <a:pt x="8" y="8"/>
                  </a:cubicBezTo>
                  <a:cubicBezTo>
                    <a:pt x="8" y="10"/>
                    <a:pt x="8" y="10"/>
                    <a:pt x="8" y="10"/>
                  </a:cubicBezTo>
                  <a:cubicBezTo>
                    <a:pt x="6" y="9"/>
                    <a:pt x="6" y="9"/>
                    <a:pt x="6" y="9"/>
                  </a:cubicBezTo>
                  <a:cubicBezTo>
                    <a:pt x="3" y="9"/>
                    <a:pt x="3" y="9"/>
                    <a:pt x="3" y="9"/>
                  </a:cubicBezTo>
                  <a:cubicBezTo>
                    <a:pt x="0" y="10"/>
                    <a:pt x="0" y="10"/>
                    <a:pt x="0" y="10"/>
                  </a:cubicBezTo>
                  <a:cubicBezTo>
                    <a:pt x="0" y="15"/>
                    <a:pt x="0" y="15"/>
                    <a:pt x="0" y="15"/>
                  </a:cubicBezTo>
                  <a:cubicBezTo>
                    <a:pt x="2" y="16"/>
                    <a:pt x="2" y="16"/>
                    <a:pt x="2" y="16"/>
                  </a:cubicBezTo>
                  <a:cubicBezTo>
                    <a:pt x="8" y="16"/>
                    <a:pt x="8" y="16"/>
                    <a:pt x="8" y="16"/>
                  </a:cubicBezTo>
                  <a:cubicBezTo>
                    <a:pt x="8" y="15"/>
                    <a:pt x="8" y="15"/>
                    <a:pt x="8" y="15"/>
                  </a:cubicBezTo>
                  <a:cubicBezTo>
                    <a:pt x="12" y="11"/>
                    <a:pt x="12" y="11"/>
                    <a:pt x="12" y="11"/>
                  </a:cubicBezTo>
                  <a:cubicBezTo>
                    <a:pt x="14" y="11"/>
                    <a:pt x="14" y="11"/>
                    <a:pt x="14" y="11"/>
                  </a:cubicBezTo>
                  <a:cubicBezTo>
                    <a:pt x="17" y="9"/>
                    <a:pt x="17" y="9"/>
                    <a:pt x="17" y="9"/>
                  </a:cubicBezTo>
                  <a:cubicBezTo>
                    <a:pt x="17" y="10"/>
                    <a:pt x="17" y="10"/>
                    <a:pt x="17" y="10"/>
                  </a:cubicBezTo>
                  <a:cubicBezTo>
                    <a:pt x="18" y="11"/>
                    <a:pt x="18" y="11"/>
                    <a:pt x="18" y="11"/>
                  </a:cubicBezTo>
                  <a:cubicBezTo>
                    <a:pt x="18" y="10"/>
                    <a:pt x="18" y="9"/>
                    <a:pt x="18" y="7"/>
                  </a:cubicBezTo>
                  <a:cubicBezTo>
                    <a:pt x="18" y="5"/>
                    <a:pt x="18" y="2"/>
                    <a:pt x="18" y="0"/>
                  </a:cubicBezTo>
                  <a:lnTo>
                    <a:pt x="13" y="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54" name="Freeform 2033">
              <a:extLst>
                <a:ext uri="{FF2B5EF4-FFF2-40B4-BE49-F238E27FC236}">
                  <a16:creationId xmlns:a16="http://schemas.microsoft.com/office/drawing/2014/main" id="{9FA1688B-D036-4EC4-A5A6-68A656A59FCD}"/>
                </a:ext>
              </a:extLst>
            </p:cNvPr>
            <p:cNvSpPr>
              <a:spLocks/>
            </p:cNvSpPr>
            <p:nvPr/>
          </p:nvSpPr>
          <p:spPr bwMode="auto">
            <a:xfrm>
              <a:off x="11642725" y="3948113"/>
              <a:ext cx="73025" cy="93663"/>
            </a:xfrm>
            <a:custGeom>
              <a:avLst/>
              <a:gdLst>
                <a:gd name="T0" fmla="*/ 0 w 25"/>
                <a:gd name="T1" fmla="*/ 18 h 32"/>
                <a:gd name="T2" fmla="*/ 0 w 25"/>
                <a:gd name="T3" fmla="*/ 25 h 32"/>
                <a:gd name="T4" fmla="*/ 6 w 25"/>
                <a:gd name="T5" fmla="*/ 32 h 32"/>
                <a:gd name="T6" fmla="*/ 15 w 25"/>
                <a:gd name="T7" fmla="*/ 32 h 32"/>
                <a:gd name="T8" fmla="*/ 15 w 25"/>
                <a:gd name="T9" fmla="*/ 32 h 32"/>
                <a:gd name="T10" fmla="*/ 25 w 25"/>
                <a:gd name="T11" fmla="*/ 0 h 32"/>
                <a:gd name="T12" fmla="*/ 18 w 25"/>
                <a:gd name="T13" fmla="*/ 0 h 32"/>
                <a:gd name="T14" fmla="*/ 16 w 25"/>
                <a:gd name="T15" fmla="*/ 2 h 32"/>
                <a:gd name="T16" fmla="*/ 11 w 25"/>
                <a:gd name="T17" fmla="*/ 2 h 32"/>
                <a:gd name="T18" fmla="*/ 7 w 25"/>
                <a:gd name="T19" fmla="*/ 4 h 32"/>
                <a:gd name="T20" fmla="*/ 7 w 25"/>
                <a:gd name="T21" fmla="*/ 8 h 32"/>
                <a:gd name="T22" fmla="*/ 0 w 25"/>
                <a:gd name="T23" fmla="*/ 13 h 32"/>
                <a:gd name="T24" fmla="*/ 0 w 25"/>
                <a:gd name="T25" fmla="*/ 16 h 32"/>
                <a:gd name="T26" fmla="*/ 2 w 25"/>
                <a:gd name="T27" fmla="*/ 16 h 32"/>
                <a:gd name="T28" fmla="*/ 2 w 25"/>
                <a:gd name="T29" fmla="*/ 18 h 32"/>
                <a:gd name="T30" fmla="*/ 0 w 25"/>
                <a:gd name="T31" fmla="*/ 1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32">
                  <a:moveTo>
                    <a:pt x="0" y="18"/>
                  </a:moveTo>
                  <a:cubicBezTo>
                    <a:pt x="0" y="25"/>
                    <a:pt x="0" y="25"/>
                    <a:pt x="0" y="25"/>
                  </a:cubicBezTo>
                  <a:cubicBezTo>
                    <a:pt x="6" y="32"/>
                    <a:pt x="6" y="32"/>
                    <a:pt x="6" y="32"/>
                  </a:cubicBezTo>
                  <a:cubicBezTo>
                    <a:pt x="15" y="32"/>
                    <a:pt x="15" y="32"/>
                    <a:pt x="15" y="32"/>
                  </a:cubicBezTo>
                  <a:cubicBezTo>
                    <a:pt x="15" y="32"/>
                    <a:pt x="15" y="32"/>
                    <a:pt x="15" y="32"/>
                  </a:cubicBezTo>
                  <a:cubicBezTo>
                    <a:pt x="21" y="22"/>
                    <a:pt x="24" y="12"/>
                    <a:pt x="25" y="0"/>
                  </a:cubicBezTo>
                  <a:cubicBezTo>
                    <a:pt x="18" y="0"/>
                    <a:pt x="18" y="0"/>
                    <a:pt x="18" y="0"/>
                  </a:cubicBezTo>
                  <a:cubicBezTo>
                    <a:pt x="16" y="2"/>
                    <a:pt x="16" y="2"/>
                    <a:pt x="16" y="2"/>
                  </a:cubicBezTo>
                  <a:cubicBezTo>
                    <a:pt x="11" y="2"/>
                    <a:pt x="11" y="2"/>
                    <a:pt x="11" y="2"/>
                  </a:cubicBezTo>
                  <a:cubicBezTo>
                    <a:pt x="7" y="4"/>
                    <a:pt x="7" y="4"/>
                    <a:pt x="7" y="4"/>
                  </a:cubicBezTo>
                  <a:cubicBezTo>
                    <a:pt x="7" y="8"/>
                    <a:pt x="7" y="8"/>
                    <a:pt x="7" y="8"/>
                  </a:cubicBezTo>
                  <a:cubicBezTo>
                    <a:pt x="0" y="13"/>
                    <a:pt x="0" y="13"/>
                    <a:pt x="0" y="13"/>
                  </a:cubicBezTo>
                  <a:cubicBezTo>
                    <a:pt x="0" y="16"/>
                    <a:pt x="0" y="16"/>
                    <a:pt x="0" y="16"/>
                  </a:cubicBezTo>
                  <a:cubicBezTo>
                    <a:pt x="2" y="16"/>
                    <a:pt x="2" y="16"/>
                    <a:pt x="2" y="16"/>
                  </a:cubicBezTo>
                  <a:cubicBezTo>
                    <a:pt x="2" y="18"/>
                    <a:pt x="2" y="18"/>
                    <a:pt x="2" y="18"/>
                  </a:cubicBezTo>
                  <a:lnTo>
                    <a:pt x="0" y="18"/>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55" name="Freeform 2034">
              <a:extLst>
                <a:ext uri="{FF2B5EF4-FFF2-40B4-BE49-F238E27FC236}">
                  <a16:creationId xmlns:a16="http://schemas.microsoft.com/office/drawing/2014/main" id="{FAC89128-00FE-4241-B434-B5A7708A7AE6}"/>
                </a:ext>
              </a:extLst>
            </p:cNvPr>
            <p:cNvSpPr>
              <a:spLocks/>
            </p:cNvSpPr>
            <p:nvPr/>
          </p:nvSpPr>
          <p:spPr bwMode="auto">
            <a:xfrm>
              <a:off x="11704638" y="3878263"/>
              <a:ext cx="11113" cy="17463"/>
            </a:xfrm>
            <a:custGeom>
              <a:avLst/>
              <a:gdLst>
                <a:gd name="T0" fmla="*/ 3 w 4"/>
                <a:gd name="T1" fmla="*/ 6 h 6"/>
                <a:gd name="T2" fmla="*/ 4 w 4"/>
                <a:gd name="T3" fmla="*/ 6 h 6"/>
                <a:gd name="T4" fmla="*/ 4 w 4"/>
                <a:gd name="T5" fmla="*/ 0 h 6"/>
                <a:gd name="T6" fmla="*/ 0 w 4"/>
                <a:gd name="T7" fmla="*/ 2 h 6"/>
                <a:gd name="T8" fmla="*/ 0 w 4"/>
                <a:gd name="T9" fmla="*/ 4 h 6"/>
                <a:gd name="T10" fmla="*/ 2 w 4"/>
                <a:gd name="T11" fmla="*/ 4 h 6"/>
                <a:gd name="T12" fmla="*/ 3 w 4"/>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4" h="6">
                  <a:moveTo>
                    <a:pt x="3" y="6"/>
                  </a:moveTo>
                  <a:cubicBezTo>
                    <a:pt x="4" y="6"/>
                    <a:pt x="4" y="6"/>
                    <a:pt x="4" y="6"/>
                  </a:cubicBezTo>
                  <a:cubicBezTo>
                    <a:pt x="4" y="4"/>
                    <a:pt x="4" y="2"/>
                    <a:pt x="4" y="0"/>
                  </a:cubicBezTo>
                  <a:cubicBezTo>
                    <a:pt x="0" y="2"/>
                    <a:pt x="0" y="2"/>
                    <a:pt x="0" y="2"/>
                  </a:cubicBezTo>
                  <a:cubicBezTo>
                    <a:pt x="0" y="4"/>
                    <a:pt x="0" y="4"/>
                    <a:pt x="0" y="4"/>
                  </a:cubicBezTo>
                  <a:cubicBezTo>
                    <a:pt x="2" y="4"/>
                    <a:pt x="2" y="4"/>
                    <a:pt x="2" y="4"/>
                  </a:cubicBezTo>
                  <a:lnTo>
                    <a:pt x="3" y="6"/>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56" name="Freeform 2035">
              <a:extLst>
                <a:ext uri="{FF2B5EF4-FFF2-40B4-BE49-F238E27FC236}">
                  <a16:creationId xmlns:a16="http://schemas.microsoft.com/office/drawing/2014/main" id="{DB22A208-F7E1-4723-BB75-58CBC6022C7F}"/>
                </a:ext>
              </a:extLst>
            </p:cNvPr>
            <p:cNvSpPr>
              <a:spLocks noEditPoints="1"/>
            </p:cNvSpPr>
            <p:nvPr/>
          </p:nvSpPr>
          <p:spPr bwMode="auto">
            <a:xfrm>
              <a:off x="11396663" y="3848100"/>
              <a:ext cx="225425" cy="307975"/>
            </a:xfrm>
            <a:custGeom>
              <a:avLst/>
              <a:gdLst>
                <a:gd name="T0" fmla="*/ 73 w 77"/>
                <a:gd name="T1" fmla="*/ 90 h 105"/>
                <a:gd name="T2" fmla="*/ 74 w 77"/>
                <a:gd name="T3" fmla="*/ 76 h 105"/>
                <a:gd name="T4" fmla="*/ 61 w 77"/>
                <a:gd name="T5" fmla="*/ 66 h 105"/>
                <a:gd name="T6" fmla="*/ 50 w 77"/>
                <a:gd name="T7" fmla="*/ 60 h 105"/>
                <a:gd name="T8" fmla="*/ 31 w 77"/>
                <a:gd name="T9" fmla="*/ 61 h 105"/>
                <a:gd name="T10" fmla="*/ 28 w 77"/>
                <a:gd name="T11" fmla="*/ 50 h 105"/>
                <a:gd name="T12" fmla="*/ 19 w 77"/>
                <a:gd name="T13" fmla="*/ 47 h 105"/>
                <a:gd name="T14" fmla="*/ 33 w 77"/>
                <a:gd name="T15" fmla="*/ 41 h 105"/>
                <a:gd name="T16" fmla="*/ 36 w 77"/>
                <a:gd name="T17" fmla="*/ 41 h 105"/>
                <a:gd name="T18" fmla="*/ 51 w 77"/>
                <a:gd name="T19" fmla="*/ 27 h 105"/>
                <a:gd name="T20" fmla="*/ 56 w 77"/>
                <a:gd name="T21" fmla="*/ 23 h 105"/>
                <a:gd name="T22" fmla="*/ 58 w 77"/>
                <a:gd name="T23" fmla="*/ 22 h 105"/>
                <a:gd name="T24" fmla="*/ 63 w 77"/>
                <a:gd name="T25" fmla="*/ 22 h 105"/>
                <a:gd name="T26" fmla="*/ 66 w 77"/>
                <a:gd name="T27" fmla="*/ 24 h 105"/>
                <a:gd name="T28" fmla="*/ 65 w 77"/>
                <a:gd name="T29" fmla="*/ 17 h 105"/>
                <a:gd name="T30" fmla="*/ 58 w 77"/>
                <a:gd name="T31" fmla="*/ 14 h 105"/>
                <a:gd name="T32" fmla="*/ 48 w 77"/>
                <a:gd name="T33" fmla="*/ 17 h 105"/>
                <a:gd name="T34" fmla="*/ 39 w 77"/>
                <a:gd name="T35" fmla="*/ 15 h 105"/>
                <a:gd name="T36" fmla="*/ 48 w 77"/>
                <a:gd name="T37" fmla="*/ 9 h 105"/>
                <a:gd name="T38" fmla="*/ 51 w 77"/>
                <a:gd name="T39" fmla="*/ 9 h 105"/>
                <a:gd name="T40" fmla="*/ 59 w 77"/>
                <a:gd name="T41" fmla="*/ 4 h 105"/>
                <a:gd name="T42" fmla="*/ 58 w 77"/>
                <a:gd name="T43" fmla="*/ 9 h 105"/>
                <a:gd name="T44" fmla="*/ 67 w 77"/>
                <a:gd name="T45" fmla="*/ 8 h 105"/>
                <a:gd name="T46" fmla="*/ 61 w 77"/>
                <a:gd name="T47" fmla="*/ 1 h 105"/>
                <a:gd name="T48" fmla="*/ 50 w 77"/>
                <a:gd name="T49" fmla="*/ 5 h 105"/>
                <a:gd name="T50" fmla="*/ 47 w 77"/>
                <a:gd name="T51" fmla="*/ 1 h 105"/>
                <a:gd name="T52" fmla="*/ 47 w 77"/>
                <a:gd name="T53" fmla="*/ 4 h 105"/>
                <a:gd name="T54" fmla="*/ 40 w 77"/>
                <a:gd name="T55" fmla="*/ 6 h 105"/>
                <a:gd name="T56" fmla="*/ 44 w 77"/>
                <a:gd name="T57" fmla="*/ 1 h 105"/>
                <a:gd name="T58" fmla="*/ 38 w 77"/>
                <a:gd name="T59" fmla="*/ 2 h 105"/>
                <a:gd name="T60" fmla="*/ 30 w 77"/>
                <a:gd name="T61" fmla="*/ 3 h 105"/>
                <a:gd name="T62" fmla="*/ 35 w 77"/>
                <a:gd name="T63" fmla="*/ 5 h 105"/>
                <a:gd name="T64" fmla="*/ 31 w 77"/>
                <a:gd name="T65" fmla="*/ 5 h 105"/>
                <a:gd name="T66" fmla="*/ 6 w 77"/>
                <a:gd name="T67" fmla="*/ 24 h 105"/>
                <a:gd name="T68" fmla="*/ 3 w 77"/>
                <a:gd name="T69" fmla="*/ 42 h 105"/>
                <a:gd name="T70" fmla="*/ 6 w 77"/>
                <a:gd name="T71" fmla="*/ 42 h 105"/>
                <a:gd name="T72" fmla="*/ 10 w 77"/>
                <a:gd name="T73" fmla="*/ 49 h 105"/>
                <a:gd name="T74" fmla="*/ 19 w 77"/>
                <a:gd name="T75" fmla="*/ 55 h 105"/>
                <a:gd name="T76" fmla="*/ 21 w 77"/>
                <a:gd name="T77" fmla="*/ 56 h 105"/>
                <a:gd name="T78" fmla="*/ 34 w 77"/>
                <a:gd name="T79" fmla="*/ 63 h 105"/>
                <a:gd name="T80" fmla="*/ 37 w 77"/>
                <a:gd name="T81" fmla="*/ 83 h 105"/>
                <a:gd name="T82" fmla="*/ 45 w 77"/>
                <a:gd name="T83" fmla="*/ 101 h 105"/>
                <a:gd name="T84" fmla="*/ 24 w 77"/>
                <a:gd name="T85" fmla="*/ 11 h 105"/>
                <a:gd name="T86" fmla="*/ 41 w 77"/>
                <a:gd name="T87" fmla="*/ 30 h 105"/>
                <a:gd name="T88" fmla="*/ 38 w 77"/>
                <a:gd name="T89" fmla="*/ 29 h 105"/>
                <a:gd name="T90" fmla="*/ 41 w 77"/>
                <a:gd name="T91" fmla="*/ 27 h 105"/>
                <a:gd name="T92" fmla="*/ 41 w 77"/>
                <a:gd name="T93" fmla="*/ 26 h 105"/>
                <a:gd name="T94" fmla="*/ 43 w 77"/>
                <a:gd name="T95" fmla="*/ 27 h 105"/>
                <a:gd name="T96" fmla="*/ 45 w 77"/>
                <a:gd name="T97" fmla="*/ 29 h 105"/>
                <a:gd name="T98" fmla="*/ 40 w 77"/>
                <a:gd name="T99" fmla="*/ 24 h 105"/>
                <a:gd name="T100" fmla="*/ 40 w 77"/>
                <a:gd name="T101" fmla="*/ 24 h 105"/>
                <a:gd name="T102" fmla="*/ 33 w 77"/>
                <a:gd name="T103" fmla="*/ 24 h 105"/>
                <a:gd name="T104" fmla="*/ 39 w 77"/>
                <a:gd name="T105" fmla="*/ 24 h 105"/>
                <a:gd name="T106" fmla="*/ 33 w 77"/>
                <a:gd name="T107" fmla="*/ 28 h 105"/>
                <a:gd name="T108" fmla="*/ 33 w 77"/>
                <a:gd name="T109" fmla="*/ 20 h 105"/>
                <a:gd name="T110" fmla="*/ 23 w 77"/>
                <a:gd name="T111" fmla="*/ 7 h 105"/>
                <a:gd name="T112" fmla="*/ 27 w 77"/>
                <a:gd name="T113" fmla="*/ 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7" h="105">
                  <a:moveTo>
                    <a:pt x="65" y="98"/>
                  </a:moveTo>
                  <a:cubicBezTo>
                    <a:pt x="64" y="95"/>
                    <a:pt x="64" y="95"/>
                    <a:pt x="64" y="95"/>
                  </a:cubicBezTo>
                  <a:cubicBezTo>
                    <a:pt x="66" y="93"/>
                    <a:pt x="66" y="93"/>
                    <a:pt x="66" y="93"/>
                  </a:cubicBezTo>
                  <a:cubicBezTo>
                    <a:pt x="70" y="93"/>
                    <a:pt x="70" y="93"/>
                    <a:pt x="70" y="93"/>
                  </a:cubicBezTo>
                  <a:cubicBezTo>
                    <a:pt x="73" y="90"/>
                    <a:pt x="73" y="90"/>
                    <a:pt x="73" y="90"/>
                  </a:cubicBezTo>
                  <a:cubicBezTo>
                    <a:pt x="73" y="83"/>
                    <a:pt x="73" y="83"/>
                    <a:pt x="73" y="83"/>
                  </a:cubicBezTo>
                  <a:cubicBezTo>
                    <a:pt x="76" y="80"/>
                    <a:pt x="76" y="80"/>
                    <a:pt x="76" y="80"/>
                  </a:cubicBezTo>
                  <a:cubicBezTo>
                    <a:pt x="76" y="79"/>
                    <a:pt x="77" y="78"/>
                    <a:pt x="77" y="77"/>
                  </a:cubicBezTo>
                  <a:cubicBezTo>
                    <a:pt x="77" y="76"/>
                    <a:pt x="77" y="76"/>
                    <a:pt x="77" y="76"/>
                  </a:cubicBezTo>
                  <a:cubicBezTo>
                    <a:pt x="74" y="76"/>
                    <a:pt x="74" y="76"/>
                    <a:pt x="74" y="76"/>
                  </a:cubicBezTo>
                  <a:cubicBezTo>
                    <a:pt x="72" y="73"/>
                    <a:pt x="72" y="73"/>
                    <a:pt x="72" y="73"/>
                  </a:cubicBezTo>
                  <a:cubicBezTo>
                    <a:pt x="66" y="73"/>
                    <a:pt x="66" y="73"/>
                    <a:pt x="66" y="73"/>
                  </a:cubicBezTo>
                  <a:cubicBezTo>
                    <a:pt x="61" y="71"/>
                    <a:pt x="61" y="71"/>
                    <a:pt x="61" y="71"/>
                  </a:cubicBezTo>
                  <a:cubicBezTo>
                    <a:pt x="61" y="68"/>
                    <a:pt x="61" y="68"/>
                    <a:pt x="61" y="68"/>
                  </a:cubicBezTo>
                  <a:cubicBezTo>
                    <a:pt x="61" y="67"/>
                    <a:pt x="61" y="67"/>
                    <a:pt x="61" y="66"/>
                  </a:cubicBezTo>
                  <a:cubicBezTo>
                    <a:pt x="59" y="64"/>
                    <a:pt x="59" y="64"/>
                    <a:pt x="59" y="64"/>
                  </a:cubicBezTo>
                  <a:cubicBezTo>
                    <a:pt x="55" y="64"/>
                    <a:pt x="55" y="64"/>
                    <a:pt x="55" y="64"/>
                  </a:cubicBezTo>
                  <a:cubicBezTo>
                    <a:pt x="52" y="60"/>
                    <a:pt x="52" y="60"/>
                    <a:pt x="52" y="60"/>
                  </a:cubicBezTo>
                  <a:cubicBezTo>
                    <a:pt x="50" y="59"/>
                    <a:pt x="50" y="59"/>
                    <a:pt x="50" y="59"/>
                  </a:cubicBezTo>
                  <a:cubicBezTo>
                    <a:pt x="50" y="60"/>
                    <a:pt x="50" y="60"/>
                    <a:pt x="50" y="60"/>
                  </a:cubicBezTo>
                  <a:cubicBezTo>
                    <a:pt x="46" y="60"/>
                    <a:pt x="46" y="60"/>
                    <a:pt x="46" y="60"/>
                  </a:cubicBezTo>
                  <a:cubicBezTo>
                    <a:pt x="44" y="58"/>
                    <a:pt x="44" y="58"/>
                    <a:pt x="44" y="58"/>
                  </a:cubicBezTo>
                  <a:cubicBezTo>
                    <a:pt x="40" y="58"/>
                    <a:pt x="40" y="58"/>
                    <a:pt x="40" y="58"/>
                  </a:cubicBezTo>
                  <a:cubicBezTo>
                    <a:pt x="37" y="61"/>
                    <a:pt x="37" y="61"/>
                    <a:pt x="37" y="61"/>
                  </a:cubicBezTo>
                  <a:cubicBezTo>
                    <a:pt x="31" y="61"/>
                    <a:pt x="31" y="61"/>
                    <a:pt x="31" y="61"/>
                  </a:cubicBezTo>
                  <a:cubicBezTo>
                    <a:pt x="31" y="55"/>
                    <a:pt x="31" y="55"/>
                    <a:pt x="31" y="55"/>
                  </a:cubicBezTo>
                  <a:cubicBezTo>
                    <a:pt x="31" y="55"/>
                    <a:pt x="31" y="54"/>
                    <a:pt x="30" y="54"/>
                  </a:cubicBezTo>
                  <a:cubicBezTo>
                    <a:pt x="27" y="54"/>
                    <a:pt x="27" y="54"/>
                    <a:pt x="27" y="54"/>
                  </a:cubicBezTo>
                  <a:cubicBezTo>
                    <a:pt x="28" y="51"/>
                    <a:pt x="28" y="51"/>
                    <a:pt x="28" y="51"/>
                  </a:cubicBezTo>
                  <a:cubicBezTo>
                    <a:pt x="28" y="50"/>
                    <a:pt x="28" y="50"/>
                    <a:pt x="28" y="50"/>
                  </a:cubicBezTo>
                  <a:cubicBezTo>
                    <a:pt x="28" y="49"/>
                    <a:pt x="28" y="49"/>
                    <a:pt x="27" y="49"/>
                  </a:cubicBezTo>
                  <a:cubicBezTo>
                    <a:pt x="23" y="52"/>
                    <a:pt x="23" y="52"/>
                    <a:pt x="23" y="52"/>
                  </a:cubicBezTo>
                  <a:cubicBezTo>
                    <a:pt x="19" y="52"/>
                    <a:pt x="19" y="52"/>
                    <a:pt x="19" y="52"/>
                  </a:cubicBezTo>
                  <a:cubicBezTo>
                    <a:pt x="19" y="52"/>
                    <a:pt x="19" y="52"/>
                    <a:pt x="19" y="52"/>
                  </a:cubicBezTo>
                  <a:cubicBezTo>
                    <a:pt x="18" y="50"/>
                    <a:pt x="18" y="48"/>
                    <a:pt x="19" y="47"/>
                  </a:cubicBezTo>
                  <a:cubicBezTo>
                    <a:pt x="20" y="45"/>
                    <a:pt x="20" y="45"/>
                    <a:pt x="20" y="45"/>
                  </a:cubicBezTo>
                  <a:cubicBezTo>
                    <a:pt x="20" y="44"/>
                    <a:pt x="21" y="43"/>
                    <a:pt x="22" y="42"/>
                  </a:cubicBezTo>
                  <a:cubicBezTo>
                    <a:pt x="23" y="42"/>
                    <a:pt x="23" y="42"/>
                    <a:pt x="23" y="42"/>
                  </a:cubicBezTo>
                  <a:cubicBezTo>
                    <a:pt x="24" y="41"/>
                    <a:pt x="25" y="41"/>
                    <a:pt x="26" y="41"/>
                  </a:cubicBezTo>
                  <a:cubicBezTo>
                    <a:pt x="33" y="41"/>
                    <a:pt x="33" y="41"/>
                    <a:pt x="33" y="41"/>
                  </a:cubicBezTo>
                  <a:cubicBezTo>
                    <a:pt x="33" y="43"/>
                    <a:pt x="33" y="43"/>
                    <a:pt x="33" y="43"/>
                  </a:cubicBezTo>
                  <a:cubicBezTo>
                    <a:pt x="33" y="44"/>
                    <a:pt x="33" y="45"/>
                    <a:pt x="34" y="45"/>
                  </a:cubicBezTo>
                  <a:cubicBezTo>
                    <a:pt x="35" y="46"/>
                    <a:pt x="35" y="46"/>
                    <a:pt x="35" y="46"/>
                  </a:cubicBezTo>
                  <a:cubicBezTo>
                    <a:pt x="35" y="46"/>
                    <a:pt x="36" y="46"/>
                    <a:pt x="36" y="45"/>
                  </a:cubicBezTo>
                  <a:cubicBezTo>
                    <a:pt x="36" y="41"/>
                    <a:pt x="36" y="41"/>
                    <a:pt x="36" y="41"/>
                  </a:cubicBezTo>
                  <a:cubicBezTo>
                    <a:pt x="39" y="38"/>
                    <a:pt x="39" y="38"/>
                    <a:pt x="39" y="38"/>
                  </a:cubicBezTo>
                  <a:cubicBezTo>
                    <a:pt x="42" y="36"/>
                    <a:pt x="42" y="36"/>
                    <a:pt x="42" y="36"/>
                  </a:cubicBezTo>
                  <a:cubicBezTo>
                    <a:pt x="42" y="34"/>
                    <a:pt x="42" y="34"/>
                    <a:pt x="42" y="34"/>
                  </a:cubicBezTo>
                  <a:cubicBezTo>
                    <a:pt x="47" y="29"/>
                    <a:pt x="47" y="29"/>
                    <a:pt x="47" y="29"/>
                  </a:cubicBezTo>
                  <a:cubicBezTo>
                    <a:pt x="51" y="27"/>
                    <a:pt x="51" y="27"/>
                    <a:pt x="51" y="27"/>
                  </a:cubicBezTo>
                  <a:cubicBezTo>
                    <a:pt x="51" y="26"/>
                    <a:pt x="51" y="26"/>
                    <a:pt x="51" y="26"/>
                  </a:cubicBezTo>
                  <a:cubicBezTo>
                    <a:pt x="54" y="24"/>
                    <a:pt x="54" y="24"/>
                    <a:pt x="54" y="24"/>
                  </a:cubicBezTo>
                  <a:cubicBezTo>
                    <a:pt x="55" y="24"/>
                    <a:pt x="55" y="24"/>
                    <a:pt x="55" y="24"/>
                  </a:cubicBezTo>
                  <a:cubicBezTo>
                    <a:pt x="55" y="24"/>
                    <a:pt x="56" y="24"/>
                    <a:pt x="57" y="23"/>
                  </a:cubicBezTo>
                  <a:cubicBezTo>
                    <a:pt x="57" y="23"/>
                    <a:pt x="57" y="23"/>
                    <a:pt x="56" y="23"/>
                  </a:cubicBezTo>
                  <a:cubicBezTo>
                    <a:pt x="55" y="23"/>
                    <a:pt x="55" y="23"/>
                    <a:pt x="55" y="23"/>
                  </a:cubicBezTo>
                  <a:cubicBezTo>
                    <a:pt x="55" y="23"/>
                    <a:pt x="54" y="23"/>
                    <a:pt x="54" y="22"/>
                  </a:cubicBezTo>
                  <a:cubicBezTo>
                    <a:pt x="54" y="21"/>
                    <a:pt x="55" y="21"/>
                    <a:pt x="55" y="21"/>
                  </a:cubicBezTo>
                  <a:cubicBezTo>
                    <a:pt x="56" y="21"/>
                    <a:pt x="56" y="21"/>
                    <a:pt x="56" y="21"/>
                  </a:cubicBezTo>
                  <a:cubicBezTo>
                    <a:pt x="57" y="21"/>
                    <a:pt x="57" y="21"/>
                    <a:pt x="58" y="22"/>
                  </a:cubicBezTo>
                  <a:cubicBezTo>
                    <a:pt x="58" y="22"/>
                    <a:pt x="58" y="22"/>
                    <a:pt x="58" y="22"/>
                  </a:cubicBezTo>
                  <a:cubicBezTo>
                    <a:pt x="60" y="22"/>
                    <a:pt x="60" y="22"/>
                    <a:pt x="60" y="22"/>
                  </a:cubicBezTo>
                  <a:cubicBezTo>
                    <a:pt x="62" y="21"/>
                    <a:pt x="62" y="21"/>
                    <a:pt x="62" y="21"/>
                  </a:cubicBezTo>
                  <a:cubicBezTo>
                    <a:pt x="63" y="21"/>
                    <a:pt x="63" y="21"/>
                    <a:pt x="63" y="21"/>
                  </a:cubicBezTo>
                  <a:cubicBezTo>
                    <a:pt x="63" y="22"/>
                    <a:pt x="63" y="22"/>
                    <a:pt x="63" y="22"/>
                  </a:cubicBezTo>
                  <a:cubicBezTo>
                    <a:pt x="62" y="23"/>
                    <a:pt x="62" y="23"/>
                    <a:pt x="62" y="23"/>
                  </a:cubicBezTo>
                  <a:cubicBezTo>
                    <a:pt x="61" y="23"/>
                    <a:pt x="61" y="24"/>
                    <a:pt x="62" y="24"/>
                  </a:cubicBezTo>
                  <a:cubicBezTo>
                    <a:pt x="65" y="25"/>
                    <a:pt x="65" y="25"/>
                    <a:pt x="65" y="25"/>
                  </a:cubicBezTo>
                  <a:cubicBezTo>
                    <a:pt x="66" y="26"/>
                    <a:pt x="66" y="25"/>
                    <a:pt x="66" y="25"/>
                  </a:cubicBezTo>
                  <a:cubicBezTo>
                    <a:pt x="66" y="24"/>
                    <a:pt x="66" y="24"/>
                    <a:pt x="66" y="24"/>
                  </a:cubicBezTo>
                  <a:cubicBezTo>
                    <a:pt x="63" y="22"/>
                    <a:pt x="63" y="22"/>
                    <a:pt x="63" y="22"/>
                  </a:cubicBezTo>
                  <a:cubicBezTo>
                    <a:pt x="63" y="21"/>
                    <a:pt x="63" y="21"/>
                    <a:pt x="63" y="21"/>
                  </a:cubicBezTo>
                  <a:cubicBezTo>
                    <a:pt x="66" y="21"/>
                    <a:pt x="66" y="21"/>
                    <a:pt x="66" y="21"/>
                  </a:cubicBezTo>
                  <a:cubicBezTo>
                    <a:pt x="66" y="19"/>
                    <a:pt x="66" y="19"/>
                    <a:pt x="66" y="19"/>
                  </a:cubicBezTo>
                  <a:cubicBezTo>
                    <a:pt x="66" y="18"/>
                    <a:pt x="65" y="18"/>
                    <a:pt x="65" y="17"/>
                  </a:cubicBezTo>
                  <a:cubicBezTo>
                    <a:pt x="63" y="16"/>
                    <a:pt x="63" y="16"/>
                    <a:pt x="63" y="16"/>
                  </a:cubicBezTo>
                  <a:cubicBezTo>
                    <a:pt x="63" y="14"/>
                    <a:pt x="63" y="14"/>
                    <a:pt x="63" y="14"/>
                  </a:cubicBezTo>
                  <a:cubicBezTo>
                    <a:pt x="63" y="13"/>
                    <a:pt x="62" y="13"/>
                    <a:pt x="62" y="13"/>
                  </a:cubicBezTo>
                  <a:cubicBezTo>
                    <a:pt x="60" y="14"/>
                    <a:pt x="60" y="14"/>
                    <a:pt x="60" y="14"/>
                  </a:cubicBezTo>
                  <a:cubicBezTo>
                    <a:pt x="58" y="14"/>
                    <a:pt x="58" y="14"/>
                    <a:pt x="58" y="14"/>
                  </a:cubicBezTo>
                  <a:cubicBezTo>
                    <a:pt x="58" y="11"/>
                    <a:pt x="58" y="11"/>
                    <a:pt x="58" y="11"/>
                  </a:cubicBezTo>
                  <a:cubicBezTo>
                    <a:pt x="54" y="10"/>
                    <a:pt x="54" y="10"/>
                    <a:pt x="54" y="10"/>
                  </a:cubicBezTo>
                  <a:cubicBezTo>
                    <a:pt x="51" y="11"/>
                    <a:pt x="51" y="11"/>
                    <a:pt x="51" y="11"/>
                  </a:cubicBezTo>
                  <a:cubicBezTo>
                    <a:pt x="51" y="16"/>
                    <a:pt x="51" y="16"/>
                    <a:pt x="51" y="16"/>
                  </a:cubicBezTo>
                  <a:cubicBezTo>
                    <a:pt x="48" y="17"/>
                    <a:pt x="48" y="17"/>
                    <a:pt x="48" y="17"/>
                  </a:cubicBezTo>
                  <a:cubicBezTo>
                    <a:pt x="46" y="21"/>
                    <a:pt x="46" y="21"/>
                    <a:pt x="46" y="21"/>
                  </a:cubicBezTo>
                  <a:cubicBezTo>
                    <a:pt x="45" y="21"/>
                    <a:pt x="45" y="21"/>
                    <a:pt x="45" y="21"/>
                  </a:cubicBezTo>
                  <a:cubicBezTo>
                    <a:pt x="45" y="17"/>
                    <a:pt x="45" y="17"/>
                    <a:pt x="45" y="17"/>
                  </a:cubicBezTo>
                  <a:cubicBezTo>
                    <a:pt x="41" y="16"/>
                    <a:pt x="41" y="16"/>
                    <a:pt x="41" y="16"/>
                  </a:cubicBezTo>
                  <a:cubicBezTo>
                    <a:pt x="39" y="15"/>
                    <a:pt x="39" y="15"/>
                    <a:pt x="39" y="15"/>
                  </a:cubicBezTo>
                  <a:cubicBezTo>
                    <a:pt x="39" y="13"/>
                    <a:pt x="39" y="13"/>
                    <a:pt x="39" y="13"/>
                  </a:cubicBezTo>
                  <a:cubicBezTo>
                    <a:pt x="39" y="13"/>
                    <a:pt x="39" y="12"/>
                    <a:pt x="40" y="12"/>
                  </a:cubicBezTo>
                  <a:cubicBezTo>
                    <a:pt x="45" y="9"/>
                    <a:pt x="45" y="9"/>
                    <a:pt x="45" y="9"/>
                  </a:cubicBezTo>
                  <a:cubicBezTo>
                    <a:pt x="47" y="8"/>
                    <a:pt x="47" y="8"/>
                    <a:pt x="47" y="8"/>
                  </a:cubicBezTo>
                  <a:cubicBezTo>
                    <a:pt x="47" y="8"/>
                    <a:pt x="48" y="9"/>
                    <a:pt x="48" y="9"/>
                  </a:cubicBezTo>
                  <a:cubicBezTo>
                    <a:pt x="48" y="10"/>
                    <a:pt x="48" y="10"/>
                    <a:pt x="48" y="10"/>
                  </a:cubicBezTo>
                  <a:cubicBezTo>
                    <a:pt x="49" y="10"/>
                    <a:pt x="49" y="10"/>
                    <a:pt x="49" y="10"/>
                  </a:cubicBezTo>
                  <a:cubicBezTo>
                    <a:pt x="50" y="10"/>
                    <a:pt x="50" y="10"/>
                    <a:pt x="50" y="9"/>
                  </a:cubicBezTo>
                  <a:cubicBezTo>
                    <a:pt x="50" y="9"/>
                    <a:pt x="50" y="9"/>
                    <a:pt x="50" y="9"/>
                  </a:cubicBezTo>
                  <a:cubicBezTo>
                    <a:pt x="51" y="9"/>
                    <a:pt x="51" y="9"/>
                    <a:pt x="51" y="9"/>
                  </a:cubicBezTo>
                  <a:cubicBezTo>
                    <a:pt x="52" y="9"/>
                    <a:pt x="52" y="8"/>
                    <a:pt x="52" y="8"/>
                  </a:cubicBezTo>
                  <a:cubicBezTo>
                    <a:pt x="51" y="7"/>
                    <a:pt x="51" y="7"/>
                    <a:pt x="51" y="7"/>
                  </a:cubicBezTo>
                  <a:cubicBezTo>
                    <a:pt x="53" y="7"/>
                    <a:pt x="53" y="7"/>
                    <a:pt x="53" y="7"/>
                  </a:cubicBezTo>
                  <a:cubicBezTo>
                    <a:pt x="55" y="5"/>
                    <a:pt x="55" y="5"/>
                    <a:pt x="55" y="5"/>
                  </a:cubicBezTo>
                  <a:cubicBezTo>
                    <a:pt x="59" y="4"/>
                    <a:pt x="59" y="4"/>
                    <a:pt x="59" y="4"/>
                  </a:cubicBezTo>
                  <a:cubicBezTo>
                    <a:pt x="59" y="4"/>
                    <a:pt x="60" y="5"/>
                    <a:pt x="60" y="5"/>
                  </a:cubicBezTo>
                  <a:cubicBezTo>
                    <a:pt x="61" y="5"/>
                    <a:pt x="61" y="5"/>
                    <a:pt x="61" y="5"/>
                  </a:cubicBezTo>
                  <a:cubicBezTo>
                    <a:pt x="61" y="6"/>
                    <a:pt x="61" y="6"/>
                    <a:pt x="60" y="7"/>
                  </a:cubicBezTo>
                  <a:cubicBezTo>
                    <a:pt x="60" y="7"/>
                    <a:pt x="58" y="8"/>
                    <a:pt x="58" y="8"/>
                  </a:cubicBezTo>
                  <a:cubicBezTo>
                    <a:pt x="57" y="8"/>
                    <a:pt x="57" y="9"/>
                    <a:pt x="58" y="9"/>
                  </a:cubicBezTo>
                  <a:cubicBezTo>
                    <a:pt x="62" y="10"/>
                    <a:pt x="62" y="10"/>
                    <a:pt x="62" y="10"/>
                  </a:cubicBezTo>
                  <a:cubicBezTo>
                    <a:pt x="63" y="10"/>
                    <a:pt x="63" y="10"/>
                    <a:pt x="63" y="9"/>
                  </a:cubicBezTo>
                  <a:cubicBezTo>
                    <a:pt x="63" y="9"/>
                    <a:pt x="63" y="9"/>
                    <a:pt x="63" y="9"/>
                  </a:cubicBezTo>
                  <a:cubicBezTo>
                    <a:pt x="64" y="9"/>
                    <a:pt x="64" y="8"/>
                    <a:pt x="64" y="8"/>
                  </a:cubicBezTo>
                  <a:cubicBezTo>
                    <a:pt x="67" y="8"/>
                    <a:pt x="67" y="8"/>
                    <a:pt x="67" y="8"/>
                  </a:cubicBezTo>
                  <a:cubicBezTo>
                    <a:pt x="68" y="7"/>
                    <a:pt x="68" y="7"/>
                    <a:pt x="68" y="7"/>
                  </a:cubicBezTo>
                  <a:cubicBezTo>
                    <a:pt x="68" y="6"/>
                    <a:pt x="67" y="6"/>
                    <a:pt x="67" y="6"/>
                  </a:cubicBezTo>
                  <a:cubicBezTo>
                    <a:pt x="66" y="6"/>
                    <a:pt x="66" y="6"/>
                    <a:pt x="66" y="6"/>
                  </a:cubicBezTo>
                  <a:cubicBezTo>
                    <a:pt x="66" y="3"/>
                    <a:pt x="66" y="3"/>
                    <a:pt x="66" y="3"/>
                  </a:cubicBezTo>
                  <a:cubicBezTo>
                    <a:pt x="61" y="1"/>
                    <a:pt x="61" y="1"/>
                    <a:pt x="61" y="1"/>
                  </a:cubicBezTo>
                  <a:cubicBezTo>
                    <a:pt x="60" y="0"/>
                    <a:pt x="58" y="0"/>
                    <a:pt x="56" y="1"/>
                  </a:cubicBezTo>
                  <a:cubicBezTo>
                    <a:pt x="52" y="2"/>
                    <a:pt x="52" y="2"/>
                    <a:pt x="52" y="2"/>
                  </a:cubicBezTo>
                  <a:cubicBezTo>
                    <a:pt x="52" y="4"/>
                    <a:pt x="52" y="4"/>
                    <a:pt x="52" y="4"/>
                  </a:cubicBezTo>
                  <a:cubicBezTo>
                    <a:pt x="52" y="5"/>
                    <a:pt x="52" y="5"/>
                    <a:pt x="51" y="5"/>
                  </a:cubicBezTo>
                  <a:cubicBezTo>
                    <a:pt x="50" y="5"/>
                    <a:pt x="50" y="5"/>
                    <a:pt x="50" y="5"/>
                  </a:cubicBezTo>
                  <a:cubicBezTo>
                    <a:pt x="50" y="5"/>
                    <a:pt x="49" y="5"/>
                    <a:pt x="49" y="4"/>
                  </a:cubicBezTo>
                  <a:cubicBezTo>
                    <a:pt x="49" y="3"/>
                    <a:pt x="49" y="3"/>
                    <a:pt x="49" y="3"/>
                  </a:cubicBezTo>
                  <a:cubicBezTo>
                    <a:pt x="51" y="2"/>
                    <a:pt x="51" y="2"/>
                    <a:pt x="51" y="2"/>
                  </a:cubicBezTo>
                  <a:cubicBezTo>
                    <a:pt x="51" y="1"/>
                    <a:pt x="51" y="1"/>
                    <a:pt x="50" y="1"/>
                  </a:cubicBezTo>
                  <a:cubicBezTo>
                    <a:pt x="47" y="1"/>
                    <a:pt x="47" y="1"/>
                    <a:pt x="47" y="1"/>
                  </a:cubicBezTo>
                  <a:cubicBezTo>
                    <a:pt x="47" y="1"/>
                    <a:pt x="46" y="1"/>
                    <a:pt x="46" y="2"/>
                  </a:cubicBezTo>
                  <a:cubicBezTo>
                    <a:pt x="45" y="3"/>
                    <a:pt x="45" y="3"/>
                    <a:pt x="45" y="3"/>
                  </a:cubicBezTo>
                  <a:cubicBezTo>
                    <a:pt x="46" y="3"/>
                    <a:pt x="46" y="3"/>
                    <a:pt x="46" y="3"/>
                  </a:cubicBezTo>
                  <a:cubicBezTo>
                    <a:pt x="46" y="3"/>
                    <a:pt x="47" y="3"/>
                    <a:pt x="47" y="4"/>
                  </a:cubicBezTo>
                  <a:cubicBezTo>
                    <a:pt x="47" y="4"/>
                    <a:pt x="47" y="4"/>
                    <a:pt x="47" y="4"/>
                  </a:cubicBezTo>
                  <a:cubicBezTo>
                    <a:pt x="47" y="4"/>
                    <a:pt x="46" y="5"/>
                    <a:pt x="46" y="5"/>
                  </a:cubicBezTo>
                  <a:cubicBezTo>
                    <a:pt x="44" y="5"/>
                    <a:pt x="44" y="5"/>
                    <a:pt x="44" y="5"/>
                  </a:cubicBezTo>
                  <a:cubicBezTo>
                    <a:pt x="43" y="6"/>
                    <a:pt x="43" y="6"/>
                    <a:pt x="43" y="6"/>
                  </a:cubicBezTo>
                  <a:cubicBezTo>
                    <a:pt x="43" y="6"/>
                    <a:pt x="43" y="6"/>
                    <a:pt x="42" y="6"/>
                  </a:cubicBezTo>
                  <a:cubicBezTo>
                    <a:pt x="40" y="6"/>
                    <a:pt x="40" y="6"/>
                    <a:pt x="40" y="6"/>
                  </a:cubicBezTo>
                  <a:cubicBezTo>
                    <a:pt x="39" y="6"/>
                    <a:pt x="39" y="6"/>
                    <a:pt x="39" y="5"/>
                  </a:cubicBezTo>
                  <a:cubicBezTo>
                    <a:pt x="39" y="4"/>
                    <a:pt x="39" y="4"/>
                    <a:pt x="39" y="4"/>
                  </a:cubicBezTo>
                  <a:cubicBezTo>
                    <a:pt x="42" y="4"/>
                    <a:pt x="42" y="4"/>
                    <a:pt x="42" y="4"/>
                  </a:cubicBezTo>
                  <a:cubicBezTo>
                    <a:pt x="44" y="1"/>
                    <a:pt x="44" y="1"/>
                    <a:pt x="44" y="1"/>
                  </a:cubicBezTo>
                  <a:cubicBezTo>
                    <a:pt x="44" y="1"/>
                    <a:pt x="44" y="1"/>
                    <a:pt x="44" y="1"/>
                  </a:cubicBezTo>
                  <a:cubicBezTo>
                    <a:pt x="43" y="0"/>
                    <a:pt x="43" y="0"/>
                    <a:pt x="42" y="1"/>
                  </a:cubicBezTo>
                  <a:cubicBezTo>
                    <a:pt x="42" y="2"/>
                    <a:pt x="42" y="2"/>
                    <a:pt x="42" y="2"/>
                  </a:cubicBezTo>
                  <a:cubicBezTo>
                    <a:pt x="41" y="2"/>
                    <a:pt x="41" y="2"/>
                    <a:pt x="41" y="2"/>
                  </a:cubicBezTo>
                  <a:cubicBezTo>
                    <a:pt x="39" y="2"/>
                    <a:pt x="39" y="2"/>
                    <a:pt x="39" y="2"/>
                  </a:cubicBezTo>
                  <a:cubicBezTo>
                    <a:pt x="38" y="2"/>
                    <a:pt x="38" y="2"/>
                    <a:pt x="38" y="2"/>
                  </a:cubicBezTo>
                  <a:cubicBezTo>
                    <a:pt x="36" y="0"/>
                    <a:pt x="36" y="0"/>
                    <a:pt x="36" y="0"/>
                  </a:cubicBezTo>
                  <a:cubicBezTo>
                    <a:pt x="33" y="0"/>
                    <a:pt x="33" y="0"/>
                    <a:pt x="33" y="0"/>
                  </a:cubicBezTo>
                  <a:cubicBezTo>
                    <a:pt x="32" y="0"/>
                    <a:pt x="32" y="0"/>
                    <a:pt x="31" y="0"/>
                  </a:cubicBezTo>
                  <a:cubicBezTo>
                    <a:pt x="30" y="2"/>
                    <a:pt x="30" y="2"/>
                    <a:pt x="30" y="2"/>
                  </a:cubicBezTo>
                  <a:cubicBezTo>
                    <a:pt x="29" y="2"/>
                    <a:pt x="29" y="3"/>
                    <a:pt x="30" y="3"/>
                  </a:cubicBezTo>
                  <a:cubicBezTo>
                    <a:pt x="33" y="3"/>
                    <a:pt x="33" y="3"/>
                    <a:pt x="33" y="3"/>
                  </a:cubicBezTo>
                  <a:cubicBezTo>
                    <a:pt x="33" y="4"/>
                    <a:pt x="33" y="4"/>
                    <a:pt x="33" y="4"/>
                  </a:cubicBezTo>
                  <a:cubicBezTo>
                    <a:pt x="32" y="4"/>
                    <a:pt x="32" y="4"/>
                    <a:pt x="32" y="4"/>
                  </a:cubicBezTo>
                  <a:cubicBezTo>
                    <a:pt x="32" y="4"/>
                    <a:pt x="32" y="5"/>
                    <a:pt x="33" y="5"/>
                  </a:cubicBezTo>
                  <a:cubicBezTo>
                    <a:pt x="35" y="5"/>
                    <a:pt x="35" y="5"/>
                    <a:pt x="35" y="5"/>
                  </a:cubicBezTo>
                  <a:cubicBezTo>
                    <a:pt x="35" y="5"/>
                    <a:pt x="36" y="5"/>
                    <a:pt x="36" y="6"/>
                  </a:cubicBezTo>
                  <a:cubicBezTo>
                    <a:pt x="36" y="6"/>
                    <a:pt x="36" y="6"/>
                    <a:pt x="36" y="6"/>
                  </a:cubicBezTo>
                  <a:cubicBezTo>
                    <a:pt x="32" y="6"/>
                    <a:pt x="32" y="6"/>
                    <a:pt x="32" y="6"/>
                  </a:cubicBezTo>
                  <a:cubicBezTo>
                    <a:pt x="32" y="6"/>
                    <a:pt x="31" y="6"/>
                    <a:pt x="31" y="5"/>
                  </a:cubicBezTo>
                  <a:cubicBezTo>
                    <a:pt x="31" y="5"/>
                    <a:pt x="31" y="5"/>
                    <a:pt x="31" y="5"/>
                  </a:cubicBezTo>
                  <a:cubicBezTo>
                    <a:pt x="27" y="3"/>
                    <a:pt x="27" y="3"/>
                    <a:pt x="27" y="3"/>
                  </a:cubicBezTo>
                  <a:cubicBezTo>
                    <a:pt x="24" y="3"/>
                    <a:pt x="24" y="3"/>
                    <a:pt x="24" y="3"/>
                  </a:cubicBezTo>
                  <a:cubicBezTo>
                    <a:pt x="23" y="4"/>
                    <a:pt x="23" y="4"/>
                    <a:pt x="23" y="4"/>
                  </a:cubicBezTo>
                  <a:cubicBezTo>
                    <a:pt x="16" y="9"/>
                    <a:pt x="10" y="16"/>
                    <a:pt x="6" y="23"/>
                  </a:cubicBezTo>
                  <a:cubicBezTo>
                    <a:pt x="6" y="24"/>
                    <a:pt x="6" y="24"/>
                    <a:pt x="6" y="24"/>
                  </a:cubicBezTo>
                  <a:cubicBezTo>
                    <a:pt x="5" y="25"/>
                    <a:pt x="5" y="25"/>
                    <a:pt x="5" y="25"/>
                  </a:cubicBezTo>
                  <a:cubicBezTo>
                    <a:pt x="3" y="28"/>
                    <a:pt x="1" y="32"/>
                    <a:pt x="0" y="35"/>
                  </a:cubicBezTo>
                  <a:cubicBezTo>
                    <a:pt x="0" y="36"/>
                    <a:pt x="0" y="36"/>
                    <a:pt x="0" y="36"/>
                  </a:cubicBezTo>
                  <a:cubicBezTo>
                    <a:pt x="3" y="38"/>
                    <a:pt x="3" y="38"/>
                    <a:pt x="3" y="38"/>
                  </a:cubicBezTo>
                  <a:cubicBezTo>
                    <a:pt x="3" y="42"/>
                    <a:pt x="3" y="42"/>
                    <a:pt x="3" y="42"/>
                  </a:cubicBezTo>
                  <a:cubicBezTo>
                    <a:pt x="3" y="43"/>
                    <a:pt x="3" y="44"/>
                    <a:pt x="4" y="45"/>
                  </a:cubicBezTo>
                  <a:cubicBezTo>
                    <a:pt x="6" y="48"/>
                    <a:pt x="6" y="48"/>
                    <a:pt x="6" y="48"/>
                  </a:cubicBezTo>
                  <a:cubicBezTo>
                    <a:pt x="7" y="48"/>
                    <a:pt x="7" y="48"/>
                    <a:pt x="7" y="48"/>
                  </a:cubicBezTo>
                  <a:cubicBezTo>
                    <a:pt x="7" y="47"/>
                    <a:pt x="7" y="47"/>
                    <a:pt x="7" y="47"/>
                  </a:cubicBezTo>
                  <a:cubicBezTo>
                    <a:pt x="6" y="42"/>
                    <a:pt x="6" y="42"/>
                    <a:pt x="6" y="42"/>
                  </a:cubicBezTo>
                  <a:cubicBezTo>
                    <a:pt x="6" y="40"/>
                    <a:pt x="6" y="40"/>
                    <a:pt x="6" y="40"/>
                  </a:cubicBezTo>
                  <a:cubicBezTo>
                    <a:pt x="6" y="39"/>
                    <a:pt x="6" y="39"/>
                    <a:pt x="7" y="39"/>
                  </a:cubicBezTo>
                  <a:cubicBezTo>
                    <a:pt x="7" y="42"/>
                    <a:pt x="7" y="42"/>
                    <a:pt x="7" y="42"/>
                  </a:cubicBezTo>
                  <a:cubicBezTo>
                    <a:pt x="10" y="47"/>
                    <a:pt x="10" y="47"/>
                    <a:pt x="10" y="47"/>
                  </a:cubicBezTo>
                  <a:cubicBezTo>
                    <a:pt x="10" y="49"/>
                    <a:pt x="10" y="49"/>
                    <a:pt x="10" y="49"/>
                  </a:cubicBezTo>
                  <a:cubicBezTo>
                    <a:pt x="11" y="49"/>
                    <a:pt x="11" y="49"/>
                    <a:pt x="11" y="49"/>
                  </a:cubicBezTo>
                  <a:cubicBezTo>
                    <a:pt x="11" y="50"/>
                    <a:pt x="11" y="50"/>
                    <a:pt x="11" y="50"/>
                  </a:cubicBezTo>
                  <a:cubicBezTo>
                    <a:pt x="12" y="54"/>
                    <a:pt x="12" y="54"/>
                    <a:pt x="12" y="54"/>
                  </a:cubicBezTo>
                  <a:cubicBezTo>
                    <a:pt x="18" y="56"/>
                    <a:pt x="18" y="56"/>
                    <a:pt x="18" y="56"/>
                  </a:cubicBezTo>
                  <a:cubicBezTo>
                    <a:pt x="19" y="56"/>
                    <a:pt x="19" y="55"/>
                    <a:pt x="19" y="55"/>
                  </a:cubicBezTo>
                  <a:cubicBezTo>
                    <a:pt x="19" y="55"/>
                    <a:pt x="19" y="55"/>
                    <a:pt x="19" y="55"/>
                  </a:cubicBezTo>
                  <a:cubicBezTo>
                    <a:pt x="19" y="54"/>
                    <a:pt x="19" y="54"/>
                    <a:pt x="19" y="54"/>
                  </a:cubicBezTo>
                  <a:cubicBezTo>
                    <a:pt x="21" y="55"/>
                    <a:pt x="21" y="55"/>
                    <a:pt x="21" y="55"/>
                  </a:cubicBezTo>
                  <a:cubicBezTo>
                    <a:pt x="21" y="55"/>
                    <a:pt x="21" y="55"/>
                    <a:pt x="21" y="55"/>
                  </a:cubicBezTo>
                  <a:cubicBezTo>
                    <a:pt x="21" y="56"/>
                    <a:pt x="21" y="56"/>
                    <a:pt x="21" y="56"/>
                  </a:cubicBezTo>
                  <a:cubicBezTo>
                    <a:pt x="21" y="56"/>
                    <a:pt x="21" y="56"/>
                    <a:pt x="21" y="56"/>
                  </a:cubicBezTo>
                  <a:cubicBezTo>
                    <a:pt x="25" y="58"/>
                    <a:pt x="25" y="58"/>
                    <a:pt x="25" y="58"/>
                  </a:cubicBezTo>
                  <a:cubicBezTo>
                    <a:pt x="25" y="58"/>
                    <a:pt x="26" y="58"/>
                    <a:pt x="26" y="58"/>
                  </a:cubicBezTo>
                  <a:cubicBezTo>
                    <a:pt x="30" y="63"/>
                    <a:pt x="30" y="63"/>
                    <a:pt x="30" y="63"/>
                  </a:cubicBezTo>
                  <a:cubicBezTo>
                    <a:pt x="34" y="63"/>
                    <a:pt x="34" y="63"/>
                    <a:pt x="34" y="63"/>
                  </a:cubicBezTo>
                  <a:cubicBezTo>
                    <a:pt x="35" y="63"/>
                    <a:pt x="35" y="63"/>
                    <a:pt x="35" y="64"/>
                  </a:cubicBezTo>
                  <a:cubicBezTo>
                    <a:pt x="35" y="66"/>
                    <a:pt x="35" y="66"/>
                    <a:pt x="35" y="66"/>
                  </a:cubicBezTo>
                  <a:cubicBezTo>
                    <a:pt x="32" y="70"/>
                    <a:pt x="32" y="70"/>
                    <a:pt x="32" y="70"/>
                  </a:cubicBezTo>
                  <a:cubicBezTo>
                    <a:pt x="32" y="77"/>
                    <a:pt x="32" y="77"/>
                    <a:pt x="32" y="77"/>
                  </a:cubicBezTo>
                  <a:cubicBezTo>
                    <a:pt x="37" y="83"/>
                    <a:pt x="37" y="83"/>
                    <a:pt x="37" y="83"/>
                  </a:cubicBezTo>
                  <a:cubicBezTo>
                    <a:pt x="37" y="85"/>
                    <a:pt x="37" y="85"/>
                    <a:pt x="37" y="85"/>
                  </a:cubicBezTo>
                  <a:cubicBezTo>
                    <a:pt x="40" y="85"/>
                    <a:pt x="40" y="85"/>
                    <a:pt x="40" y="85"/>
                  </a:cubicBezTo>
                  <a:cubicBezTo>
                    <a:pt x="44" y="89"/>
                    <a:pt x="44" y="89"/>
                    <a:pt x="44" y="89"/>
                  </a:cubicBezTo>
                  <a:cubicBezTo>
                    <a:pt x="44" y="101"/>
                    <a:pt x="44" y="101"/>
                    <a:pt x="44" y="101"/>
                  </a:cubicBezTo>
                  <a:cubicBezTo>
                    <a:pt x="45" y="101"/>
                    <a:pt x="45" y="101"/>
                    <a:pt x="45" y="101"/>
                  </a:cubicBezTo>
                  <a:cubicBezTo>
                    <a:pt x="44" y="105"/>
                    <a:pt x="44" y="105"/>
                    <a:pt x="44" y="105"/>
                  </a:cubicBezTo>
                  <a:cubicBezTo>
                    <a:pt x="52" y="103"/>
                    <a:pt x="59" y="101"/>
                    <a:pt x="65" y="98"/>
                  </a:cubicBezTo>
                  <a:moveTo>
                    <a:pt x="28" y="11"/>
                  </a:moveTo>
                  <a:cubicBezTo>
                    <a:pt x="24" y="11"/>
                    <a:pt x="24" y="11"/>
                    <a:pt x="24" y="11"/>
                  </a:cubicBezTo>
                  <a:cubicBezTo>
                    <a:pt x="24" y="11"/>
                    <a:pt x="24" y="11"/>
                    <a:pt x="24" y="11"/>
                  </a:cubicBezTo>
                  <a:cubicBezTo>
                    <a:pt x="25" y="10"/>
                    <a:pt x="25" y="10"/>
                    <a:pt x="25" y="10"/>
                  </a:cubicBezTo>
                  <a:cubicBezTo>
                    <a:pt x="25" y="10"/>
                    <a:pt x="26" y="10"/>
                    <a:pt x="26" y="10"/>
                  </a:cubicBezTo>
                  <a:cubicBezTo>
                    <a:pt x="28" y="10"/>
                    <a:pt x="28" y="10"/>
                    <a:pt x="28" y="10"/>
                  </a:cubicBezTo>
                  <a:lnTo>
                    <a:pt x="28" y="11"/>
                  </a:lnTo>
                  <a:close/>
                  <a:moveTo>
                    <a:pt x="41" y="30"/>
                  </a:moveTo>
                  <a:cubicBezTo>
                    <a:pt x="40" y="30"/>
                    <a:pt x="40" y="30"/>
                    <a:pt x="40" y="30"/>
                  </a:cubicBezTo>
                  <a:cubicBezTo>
                    <a:pt x="40" y="31"/>
                    <a:pt x="40" y="31"/>
                    <a:pt x="39" y="31"/>
                  </a:cubicBezTo>
                  <a:cubicBezTo>
                    <a:pt x="38" y="31"/>
                    <a:pt x="38" y="31"/>
                    <a:pt x="38" y="31"/>
                  </a:cubicBezTo>
                  <a:cubicBezTo>
                    <a:pt x="38" y="31"/>
                    <a:pt x="38" y="30"/>
                    <a:pt x="38" y="30"/>
                  </a:cubicBezTo>
                  <a:cubicBezTo>
                    <a:pt x="38" y="29"/>
                    <a:pt x="38" y="29"/>
                    <a:pt x="38" y="29"/>
                  </a:cubicBezTo>
                  <a:cubicBezTo>
                    <a:pt x="40" y="28"/>
                    <a:pt x="40" y="28"/>
                    <a:pt x="40" y="28"/>
                  </a:cubicBezTo>
                  <a:cubicBezTo>
                    <a:pt x="41" y="28"/>
                    <a:pt x="41" y="29"/>
                    <a:pt x="41" y="29"/>
                  </a:cubicBezTo>
                  <a:lnTo>
                    <a:pt x="41" y="30"/>
                  </a:lnTo>
                  <a:close/>
                  <a:moveTo>
                    <a:pt x="41" y="26"/>
                  </a:moveTo>
                  <a:cubicBezTo>
                    <a:pt x="41" y="27"/>
                    <a:pt x="41" y="27"/>
                    <a:pt x="41" y="27"/>
                  </a:cubicBezTo>
                  <a:cubicBezTo>
                    <a:pt x="41" y="27"/>
                    <a:pt x="41" y="27"/>
                    <a:pt x="41" y="27"/>
                  </a:cubicBezTo>
                  <a:cubicBezTo>
                    <a:pt x="40" y="28"/>
                    <a:pt x="40" y="28"/>
                    <a:pt x="40" y="28"/>
                  </a:cubicBezTo>
                  <a:cubicBezTo>
                    <a:pt x="39" y="28"/>
                    <a:pt x="39" y="28"/>
                    <a:pt x="39" y="28"/>
                  </a:cubicBezTo>
                  <a:cubicBezTo>
                    <a:pt x="39" y="26"/>
                    <a:pt x="39" y="26"/>
                    <a:pt x="39" y="26"/>
                  </a:cubicBezTo>
                  <a:cubicBezTo>
                    <a:pt x="41" y="26"/>
                    <a:pt x="41" y="26"/>
                    <a:pt x="41" y="26"/>
                  </a:cubicBezTo>
                  <a:close/>
                  <a:moveTo>
                    <a:pt x="43" y="26"/>
                  </a:moveTo>
                  <a:cubicBezTo>
                    <a:pt x="43" y="26"/>
                    <a:pt x="43" y="25"/>
                    <a:pt x="44" y="26"/>
                  </a:cubicBezTo>
                  <a:cubicBezTo>
                    <a:pt x="44" y="26"/>
                    <a:pt x="44" y="26"/>
                    <a:pt x="44" y="26"/>
                  </a:cubicBezTo>
                  <a:cubicBezTo>
                    <a:pt x="44" y="26"/>
                    <a:pt x="44" y="27"/>
                    <a:pt x="44" y="27"/>
                  </a:cubicBezTo>
                  <a:cubicBezTo>
                    <a:pt x="43" y="27"/>
                    <a:pt x="43" y="27"/>
                    <a:pt x="43" y="27"/>
                  </a:cubicBezTo>
                  <a:lnTo>
                    <a:pt x="43" y="26"/>
                  </a:lnTo>
                  <a:close/>
                  <a:moveTo>
                    <a:pt x="42" y="27"/>
                  </a:moveTo>
                  <a:cubicBezTo>
                    <a:pt x="44" y="28"/>
                    <a:pt x="44" y="28"/>
                    <a:pt x="44" y="28"/>
                  </a:cubicBezTo>
                  <a:cubicBezTo>
                    <a:pt x="45" y="28"/>
                    <a:pt x="45" y="28"/>
                    <a:pt x="45" y="28"/>
                  </a:cubicBezTo>
                  <a:cubicBezTo>
                    <a:pt x="45" y="29"/>
                    <a:pt x="45" y="29"/>
                    <a:pt x="45" y="29"/>
                  </a:cubicBezTo>
                  <a:cubicBezTo>
                    <a:pt x="44" y="29"/>
                    <a:pt x="44" y="29"/>
                    <a:pt x="44" y="29"/>
                  </a:cubicBezTo>
                  <a:cubicBezTo>
                    <a:pt x="43" y="29"/>
                    <a:pt x="43" y="29"/>
                    <a:pt x="42" y="29"/>
                  </a:cubicBezTo>
                  <a:cubicBezTo>
                    <a:pt x="42" y="28"/>
                    <a:pt x="42" y="28"/>
                    <a:pt x="42" y="28"/>
                  </a:cubicBezTo>
                  <a:lnTo>
                    <a:pt x="42" y="27"/>
                  </a:lnTo>
                  <a:close/>
                  <a:moveTo>
                    <a:pt x="40" y="24"/>
                  </a:moveTo>
                  <a:cubicBezTo>
                    <a:pt x="40" y="24"/>
                    <a:pt x="40" y="24"/>
                    <a:pt x="41" y="24"/>
                  </a:cubicBezTo>
                  <a:cubicBezTo>
                    <a:pt x="41" y="24"/>
                    <a:pt x="41" y="24"/>
                    <a:pt x="41" y="24"/>
                  </a:cubicBezTo>
                  <a:cubicBezTo>
                    <a:pt x="42" y="25"/>
                    <a:pt x="41" y="25"/>
                    <a:pt x="41" y="25"/>
                  </a:cubicBezTo>
                  <a:cubicBezTo>
                    <a:pt x="40" y="25"/>
                    <a:pt x="40" y="25"/>
                    <a:pt x="40" y="25"/>
                  </a:cubicBezTo>
                  <a:lnTo>
                    <a:pt x="40" y="24"/>
                  </a:lnTo>
                  <a:close/>
                  <a:moveTo>
                    <a:pt x="33" y="28"/>
                  </a:moveTo>
                  <a:cubicBezTo>
                    <a:pt x="33" y="28"/>
                    <a:pt x="34" y="27"/>
                    <a:pt x="34" y="27"/>
                  </a:cubicBezTo>
                  <a:cubicBezTo>
                    <a:pt x="36" y="25"/>
                    <a:pt x="36" y="25"/>
                    <a:pt x="36" y="25"/>
                  </a:cubicBezTo>
                  <a:cubicBezTo>
                    <a:pt x="33" y="25"/>
                    <a:pt x="33" y="25"/>
                    <a:pt x="33" y="25"/>
                  </a:cubicBezTo>
                  <a:cubicBezTo>
                    <a:pt x="33" y="24"/>
                    <a:pt x="33" y="24"/>
                    <a:pt x="33" y="24"/>
                  </a:cubicBezTo>
                  <a:cubicBezTo>
                    <a:pt x="36" y="23"/>
                    <a:pt x="36" y="23"/>
                    <a:pt x="36" y="23"/>
                  </a:cubicBezTo>
                  <a:cubicBezTo>
                    <a:pt x="36" y="22"/>
                    <a:pt x="36" y="22"/>
                    <a:pt x="36" y="22"/>
                  </a:cubicBezTo>
                  <a:cubicBezTo>
                    <a:pt x="38" y="22"/>
                    <a:pt x="38" y="22"/>
                    <a:pt x="38" y="22"/>
                  </a:cubicBezTo>
                  <a:cubicBezTo>
                    <a:pt x="38" y="22"/>
                    <a:pt x="39" y="23"/>
                    <a:pt x="39" y="23"/>
                  </a:cubicBezTo>
                  <a:cubicBezTo>
                    <a:pt x="39" y="24"/>
                    <a:pt x="39" y="24"/>
                    <a:pt x="39" y="24"/>
                  </a:cubicBezTo>
                  <a:cubicBezTo>
                    <a:pt x="39" y="25"/>
                    <a:pt x="39" y="25"/>
                    <a:pt x="39" y="25"/>
                  </a:cubicBezTo>
                  <a:cubicBezTo>
                    <a:pt x="38" y="25"/>
                    <a:pt x="38" y="25"/>
                    <a:pt x="38" y="25"/>
                  </a:cubicBezTo>
                  <a:cubicBezTo>
                    <a:pt x="35" y="30"/>
                    <a:pt x="35" y="30"/>
                    <a:pt x="35" y="30"/>
                  </a:cubicBezTo>
                  <a:cubicBezTo>
                    <a:pt x="34" y="30"/>
                    <a:pt x="34" y="30"/>
                    <a:pt x="34" y="30"/>
                  </a:cubicBezTo>
                  <a:cubicBezTo>
                    <a:pt x="34" y="29"/>
                    <a:pt x="33" y="29"/>
                    <a:pt x="33" y="28"/>
                  </a:cubicBezTo>
                  <a:close/>
                  <a:moveTo>
                    <a:pt x="31" y="18"/>
                  </a:moveTo>
                  <a:cubicBezTo>
                    <a:pt x="31" y="17"/>
                    <a:pt x="31" y="17"/>
                    <a:pt x="32" y="17"/>
                  </a:cubicBezTo>
                  <a:cubicBezTo>
                    <a:pt x="32" y="18"/>
                    <a:pt x="32" y="18"/>
                    <a:pt x="32" y="18"/>
                  </a:cubicBezTo>
                  <a:cubicBezTo>
                    <a:pt x="33" y="18"/>
                    <a:pt x="33" y="18"/>
                    <a:pt x="33" y="18"/>
                  </a:cubicBezTo>
                  <a:cubicBezTo>
                    <a:pt x="33" y="20"/>
                    <a:pt x="33" y="20"/>
                    <a:pt x="33" y="20"/>
                  </a:cubicBezTo>
                  <a:cubicBezTo>
                    <a:pt x="32" y="20"/>
                    <a:pt x="32" y="20"/>
                    <a:pt x="32" y="20"/>
                  </a:cubicBezTo>
                  <a:cubicBezTo>
                    <a:pt x="31" y="21"/>
                    <a:pt x="31" y="20"/>
                    <a:pt x="31" y="20"/>
                  </a:cubicBezTo>
                  <a:cubicBezTo>
                    <a:pt x="30" y="19"/>
                    <a:pt x="30" y="19"/>
                    <a:pt x="30" y="19"/>
                  </a:cubicBezTo>
                  <a:lnTo>
                    <a:pt x="31" y="18"/>
                  </a:lnTo>
                  <a:close/>
                  <a:moveTo>
                    <a:pt x="23" y="7"/>
                  </a:moveTo>
                  <a:cubicBezTo>
                    <a:pt x="23" y="7"/>
                    <a:pt x="23" y="7"/>
                    <a:pt x="23" y="7"/>
                  </a:cubicBezTo>
                  <a:cubicBezTo>
                    <a:pt x="25" y="6"/>
                    <a:pt x="25" y="6"/>
                    <a:pt x="25" y="6"/>
                  </a:cubicBezTo>
                  <a:cubicBezTo>
                    <a:pt x="28" y="6"/>
                    <a:pt x="28" y="6"/>
                    <a:pt x="28" y="6"/>
                  </a:cubicBezTo>
                  <a:cubicBezTo>
                    <a:pt x="28" y="8"/>
                    <a:pt x="28" y="8"/>
                    <a:pt x="28" y="8"/>
                  </a:cubicBezTo>
                  <a:cubicBezTo>
                    <a:pt x="27" y="8"/>
                    <a:pt x="27" y="8"/>
                    <a:pt x="27" y="8"/>
                  </a:cubicBezTo>
                  <a:cubicBezTo>
                    <a:pt x="27" y="8"/>
                    <a:pt x="26" y="8"/>
                    <a:pt x="26" y="8"/>
                  </a:cubicBezTo>
                  <a:cubicBezTo>
                    <a:pt x="24" y="8"/>
                    <a:pt x="24" y="8"/>
                    <a:pt x="24" y="8"/>
                  </a:cubicBezTo>
                  <a:cubicBezTo>
                    <a:pt x="23" y="8"/>
                    <a:pt x="23" y="8"/>
                    <a:pt x="23" y="8"/>
                  </a:cubicBezTo>
                  <a:lnTo>
                    <a:pt x="23" y="7"/>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57" name="Freeform 2036">
              <a:extLst>
                <a:ext uri="{FF2B5EF4-FFF2-40B4-BE49-F238E27FC236}">
                  <a16:creationId xmlns:a16="http://schemas.microsoft.com/office/drawing/2014/main" id="{64D3EA03-AB06-477A-9CDC-AEBECF34194F}"/>
                </a:ext>
              </a:extLst>
            </p:cNvPr>
            <p:cNvSpPr>
              <a:spLocks/>
            </p:cNvSpPr>
            <p:nvPr/>
          </p:nvSpPr>
          <p:spPr bwMode="auto">
            <a:xfrm>
              <a:off x="11312525" y="3857625"/>
              <a:ext cx="55563" cy="160338"/>
            </a:xfrm>
            <a:custGeom>
              <a:avLst/>
              <a:gdLst>
                <a:gd name="T0" fmla="*/ 2 w 19"/>
                <a:gd name="T1" fmla="*/ 55 h 55"/>
                <a:gd name="T2" fmla="*/ 0 w 19"/>
                <a:gd name="T3" fmla="*/ 55 h 55"/>
                <a:gd name="T4" fmla="*/ 17 w 19"/>
                <a:gd name="T5" fmla="*/ 0 h 55"/>
                <a:gd name="T6" fmla="*/ 19 w 19"/>
                <a:gd name="T7" fmla="*/ 1 h 55"/>
                <a:gd name="T8" fmla="*/ 2 w 19"/>
                <a:gd name="T9" fmla="*/ 55 h 55"/>
              </a:gdLst>
              <a:ahLst/>
              <a:cxnLst>
                <a:cxn ang="0">
                  <a:pos x="T0" y="T1"/>
                </a:cxn>
                <a:cxn ang="0">
                  <a:pos x="T2" y="T3"/>
                </a:cxn>
                <a:cxn ang="0">
                  <a:pos x="T4" y="T5"/>
                </a:cxn>
                <a:cxn ang="0">
                  <a:pos x="T6" y="T7"/>
                </a:cxn>
                <a:cxn ang="0">
                  <a:pos x="T8" y="T9"/>
                </a:cxn>
              </a:cxnLst>
              <a:rect l="0" t="0" r="r" b="b"/>
              <a:pathLst>
                <a:path w="19" h="55">
                  <a:moveTo>
                    <a:pt x="2" y="55"/>
                  </a:moveTo>
                  <a:cubicBezTo>
                    <a:pt x="0" y="55"/>
                    <a:pt x="0" y="55"/>
                    <a:pt x="0" y="55"/>
                  </a:cubicBezTo>
                  <a:cubicBezTo>
                    <a:pt x="0" y="35"/>
                    <a:pt x="6" y="16"/>
                    <a:pt x="17" y="0"/>
                  </a:cubicBezTo>
                  <a:cubicBezTo>
                    <a:pt x="19" y="1"/>
                    <a:pt x="19" y="1"/>
                    <a:pt x="19" y="1"/>
                  </a:cubicBezTo>
                  <a:cubicBezTo>
                    <a:pt x="8" y="17"/>
                    <a:pt x="2" y="35"/>
                    <a:pt x="2" y="55"/>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58" name="Freeform 2037">
              <a:extLst>
                <a:ext uri="{FF2B5EF4-FFF2-40B4-BE49-F238E27FC236}">
                  <a16:creationId xmlns:a16="http://schemas.microsoft.com/office/drawing/2014/main" id="{77238E6E-BD69-4AF5-9DC9-DCBC2F85877F}"/>
                </a:ext>
              </a:extLst>
            </p:cNvPr>
            <p:cNvSpPr>
              <a:spLocks/>
            </p:cNvSpPr>
            <p:nvPr/>
          </p:nvSpPr>
          <p:spPr bwMode="auto">
            <a:xfrm>
              <a:off x="11403013" y="4152900"/>
              <a:ext cx="420688" cy="141288"/>
            </a:xfrm>
            <a:custGeom>
              <a:avLst/>
              <a:gdLst>
                <a:gd name="T0" fmla="*/ 63 w 144"/>
                <a:gd name="T1" fmla="*/ 48 h 48"/>
                <a:gd name="T2" fmla="*/ 0 w 144"/>
                <a:gd name="T3" fmla="*/ 24 h 48"/>
                <a:gd name="T4" fmla="*/ 1 w 144"/>
                <a:gd name="T5" fmla="*/ 22 h 48"/>
                <a:gd name="T6" fmla="*/ 63 w 144"/>
                <a:gd name="T7" fmla="*/ 46 h 48"/>
                <a:gd name="T8" fmla="*/ 109 w 144"/>
                <a:gd name="T9" fmla="*/ 33 h 48"/>
                <a:gd name="T10" fmla="*/ 142 w 144"/>
                <a:gd name="T11" fmla="*/ 0 h 48"/>
                <a:gd name="T12" fmla="*/ 144 w 144"/>
                <a:gd name="T13" fmla="*/ 1 h 48"/>
                <a:gd name="T14" fmla="*/ 110 w 144"/>
                <a:gd name="T15" fmla="*/ 35 h 48"/>
                <a:gd name="T16" fmla="*/ 63 w 144"/>
                <a:gd name="T17"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4" h="48">
                  <a:moveTo>
                    <a:pt x="63" y="48"/>
                  </a:moveTo>
                  <a:cubicBezTo>
                    <a:pt x="39" y="48"/>
                    <a:pt x="17" y="39"/>
                    <a:pt x="0" y="24"/>
                  </a:cubicBezTo>
                  <a:cubicBezTo>
                    <a:pt x="1" y="22"/>
                    <a:pt x="1" y="22"/>
                    <a:pt x="1" y="22"/>
                  </a:cubicBezTo>
                  <a:cubicBezTo>
                    <a:pt x="18" y="37"/>
                    <a:pt x="40" y="46"/>
                    <a:pt x="63" y="46"/>
                  </a:cubicBezTo>
                  <a:cubicBezTo>
                    <a:pt x="79" y="46"/>
                    <a:pt x="95" y="41"/>
                    <a:pt x="109" y="33"/>
                  </a:cubicBezTo>
                  <a:cubicBezTo>
                    <a:pt x="122" y="25"/>
                    <a:pt x="134" y="14"/>
                    <a:pt x="142" y="0"/>
                  </a:cubicBezTo>
                  <a:cubicBezTo>
                    <a:pt x="144" y="1"/>
                    <a:pt x="144" y="1"/>
                    <a:pt x="144" y="1"/>
                  </a:cubicBezTo>
                  <a:cubicBezTo>
                    <a:pt x="136" y="15"/>
                    <a:pt x="124" y="27"/>
                    <a:pt x="110" y="35"/>
                  </a:cubicBezTo>
                  <a:cubicBezTo>
                    <a:pt x="96" y="44"/>
                    <a:pt x="79" y="48"/>
                    <a:pt x="63" y="48"/>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59" name="Freeform 2038">
              <a:extLst>
                <a:ext uri="{FF2B5EF4-FFF2-40B4-BE49-F238E27FC236}">
                  <a16:creationId xmlns:a16="http://schemas.microsoft.com/office/drawing/2014/main" id="{7E86775E-9205-42A4-835D-6853033C71EC}"/>
                </a:ext>
              </a:extLst>
            </p:cNvPr>
            <p:cNvSpPr>
              <a:spLocks/>
            </p:cNvSpPr>
            <p:nvPr/>
          </p:nvSpPr>
          <p:spPr bwMode="auto">
            <a:xfrm>
              <a:off x="11364913" y="3729038"/>
              <a:ext cx="333375" cy="101600"/>
            </a:xfrm>
            <a:custGeom>
              <a:avLst/>
              <a:gdLst>
                <a:gd name="T0" fmla="*/ 2 w 114"/>
                <a:gd name="T1" fmla="*/ 35 h 35"/>
                <a:gd name="T2" fmla="*/ 0 w 114"/>
                <a:gd name="T3" fmla="*/ 34 h 35"/>
                <a:gd name="T4" fmla="*/ 75 w 114"/>
                <a:gd name="T5" fmla="*/ 0 h 35"/>
                <a:gd name="T6" fmla="*/ 114 w 114"/>
                <a:gd name="T7" fmla="*/ 7 h 35"/>
                <a:gd name="T8" fmla="*/ 113 w 114"/>
                <a:gd name="T9" fmla="*/ 9 h 35"/>
                <a:gd name="T10" fmla="*/ 75 w 114"/>
                <a:gd name="T11" fmla="*/ 2 h 35"/>
                <a:gd name="T12" fmla="*/ 2 w 114"/>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114" h="35">
                  <a:moveTo>
                    <a:pt x="2" y="35"/>
                  </a:moveTo>
                  <a:cubicBezTo>
                    <a:pt x="0" y="34"/>
                    <a:pt x="0" y="34"/>
                    <a:pt x="0" y="34"/>
                  </a:cubicBezTo>
                  <a:cubicBezTo>
                    <a:pt x="19" y="12"/>
                    <a:pt x="47" y="0"/>
                    <a:pt x="75" y="0"/>
                  </a:cubicBezTo>
                  <a:cubicBezTo>
                    <a:pt x="89" y="0"/>
                    <a:pt x="102" y="2"/>
                    <a:pt x="114" y="7"/>
                  </a:cubicBezTo>
                  <a:cubicBezTo>
                    <a:pt x="113" y="9"/>
                    <a:pt x="113" y="9"/>
                    <a:pt x="113" y="9"/>
                  </a:cubicBezTo>
                  <a:cubicBezTo>
                    <a:pt x="101" y="4"/>
                    <a:pt x="88" y="2"/>
                    <a:pt x="75" y="2"/>
                  </a:cubicBezTo>
                  <a:cubicBezTo>
                    <a:pt x="47" y="2"/>
                    <a:pt x="21" y="14"/>
                    <a:pt x="2" y="35"/>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60" name="Freeform 2039">
              <a:extLst>
                <a:ext uri="{FF2B5EF4-FFF2-40B4-BE49-F238E27FC236}">
                  <a16:creationId xmlns:a16="http://schemas.microsoft.com/office/drawing/2014/main" id="{8B379CF5-E49F-4203-9C9D-477B1E89AE3B}"/>
                </a:ext>
              </a:extLst>
            </p:cNvPr>
            <p:cNvSpPr>
              <a:spLocks/>
            </p:cNvSpPr>
            <p:nvPr/>
          </p:nvSpPr>
          <p:spPr bwMode="auto">
            <a:xfrm>
              <a:off x="11271250" y="3781425"/>
              <a:ext cx="187325" cy="141288"/>
            </a:xfrm>
            <a:custGeom>
              <a:avLst/>
              <a:gdLst>
                <a:gd name="T0" fmla="*/ 0 w 64"/>
                <a:gd name="T1" fmla="*/ 9 h 48"/>
                <a:gd name="T2" fmla="*/ 0 w 64"/>
                <a:gd name="T3" fmla="*/ 39 h 48"/>
                <a:gd name="T4" fmla="*/ 9 w 64"/>
                <a:gd name="T5" fmla="*/ 48 h 48"/>
                <a:gd name="T6" fmla="*/ 64 w 64"/>
                <a:gd name="T7" fmla="*/ 48 h 48"/>
                <a:gd name="T8" fmla="*/ 51 w 64"/>
                <a:gd name="T9" fmla="*/ 40 h 48"/>
                <a:gd name="T10" fmla="*/ 51 w 64"/>
                <a:gd name="T11" fmla="*/ 39 h 48"/>
                <a:gd name="T12" fmla="*/ 51 w 64"/>
                <a:gd name="T13" fmla="*/ 9 h 48"/>
                <a:gd name="T14" fmla="*/ 42 w 64"/>
                <a:gd name="T15" fmla="*/ 0 h 48"/>
                <a:gd name="T16" fmla="*/ 9 w 64"/>
                <a:gd name="T17" fmla="*/ 0 h 48"/>
                <a:gd name="T18" fmla="*/ 0 w 64"/>
                <a:gd name="T19" fmla="*/ 9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48">
                  <a:moveTo>
                    <a:pt x="0" y="9"/>
                  </a:moveTo>
                  <a:cubicBezTo>
                    <a:pt x="0" y="39"/>
                    <a:pt x="0" y="39"/>
                    <a:pt x="0" y="39"/>
                  </a:cubicBezTo>
                  <a:cubicBezTo>
                    <a:pt x="0" y="44"/>
                    <a:pt x="4" y="48"/>
                    <a:pt x="9" y="48"/>
                  </a:cubicBezTo>
                  <a:cubicBezTo>
                    <a:pt x="64" y="48"/>
                    <a:pt x="64" y="48"/>
                    <a:pt x="64" y="48"/>
                  </a:cubicBezTo>
                  <a:cubicBezTo>
                    <a:pt x="51" y="40"/>
                    <a:pt x="51" y="40"/>
                    <a:pt x="51" y="40"/>
                  </a:cubicBezTo>
                  <a:cubicBezTo>
                    <a:pt x="51" y="39"/>
                    <a:pt x="51" y="39"/>
                    <a:pt x="51" y="39"/>
                  </a:cubicBezTo>
                  <a:cubicBezTo>
                    <a:pt x="51" y="9"/>
                    <a:pt x="51" y="9"/>
                    <a:pt x="51" y="9"/>
                  </a:cubicBezTo>
                  <a:cubicBezTo>
                    <a:pt x="51" y="4"/>
                    <a:pt x="47" y="0"/>
                    <a:pt x="42" y="0"/>
                  </a:cubicBezTo>
                  <a:cubicBezTo>
                    <a:pt x="9" y="0"/>
                    <a:pt x="9" y="0"/>
                    <a:pt x="9" y="0"/>
                  </a:cubicBezTo>
                  <a:cubicBezTo>
                    <a:pt x="4" y="0"/>
                    <a:pt x="0" y="4"/>
                    <a:pt x="0" y="9"/>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61" name="Freeform 2040">
              <a:extLst>
                <a:ext uri="{FF2B5EF4-FFF2-40B4-BE49-F238E27FC236}">
                  <a16:creationId xmlns:a16="http://schemas.microsoft.com/office/drawing/2014/main" id="{A1C3A1F4-F47F-4C39-AD59-6675DFD3A6E4}"/>
                </a:ext>
              </a:extLst>
            </p:cNvPr>
            <p:cNvSpPr>
              <a:spLocks/>
            </p:cNvSpPr>
            <p:nvPr/>
          </p:nvSpPr>
          <p:spPr bwMode="auto">
            <a:xfrm>
              <a:off x="11350625" y="4117975"/>
              <a:ext cx="107950" cy="123825"/>
            </a:xfrm>
            <a:custGeom>
              <a:avLst/>
              <a:gdLst>
                <a:gd name="T0" fmla="*/ 7 w 37"/>
                <a:gd name="T1" fmla="*/ 42 h 42"/>
                <a:gd name="T2" fmla="*/ 30 w 37"/>
                <a:gd name="T3" fmla="*/ 42 h 42"/>
                <a:gd name="T4" fmla="*/ 37 w 37"/>
                <a:gd name="T5" fmla="*/ 35 h 42"/>
                <a:gd name="T6" fmla="*/ 37 w 37"/>
                <a:gd name="T7" fmla="*/ 0 h 42"/>
                <a:gd name="T8" fmla="*/ 30 w 37"/>
                <a:gd name="T9" fmla="*/ 9 h 42"/>
                <a:gd name="T10" fmla="*/ 30 w 37"/>
                <a:gd name="T11" fmla="*/ 9 h 42"/>
                <a:gd name="T12" fmla="*/ 7 w 37"/>
                <a:gd name="T13" fmla="*/ 9 h 42"/>
                <a:gd name="T14" fmla="*/ 0 w 37"/>
                <a:gd name="T15" fmla="*/ 16 h 42"/>
                <a:gd name="T16" fmla="*/ 0 w 37"/>
                <a:gd name="T17" fmla="*/ 35 h 42"/>
                <a:gd name="T18" fmla="*/ 7 w 37"/>
                <a:gd name="T1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 h="42">
                  <a:moveTo>
                    <a:pt x="7" y="42"/>
                  </a:moveTo>
                  <a:cubicBezTo>
                    <a:pt x="30" y="42"/>
                    <a:pt x="30" y="42"/>
                    <a:pt x="30" y="42"/>
                  </a:cubicBezTo>
                  <a:cubicBezTo>
                    <a:pt x="34" y="42"/>
                    <a:pt x="37" y="39"/>
                    <a:pt x="37" y="35"/>
                  </a:cubicBezTo>
                  <a:cubicBezTo>
                    <a:pt x="37" y="0"/>
                    <a:pt x="37" y="0"/>
                    <a:pt x="37" y="0"/>
                  </a:cubicBezTo>
                  <a:cubicBezTo>
                    <a:pt x="30" y="9"/>
                    <a:pt x="30" y="9"/>
                    <a:pt x="30" y="9"/>
                  </a:cubicBezTo>
                  <a:cubicBezTo>
                    <a:pt x="30" y="9"/>
                    <a:pt x="30" y="9"/>
                    <a:pt x="30" y="9"/>
                  </a:cubicBezTo>
                  <a:cubicBezTo>
                    <a:pt x="7" y="9"/>
                    <a:pt x="7" y="9"/>
                    <a:pt x="7" y="9"/>
                  </a:cubicBezTo>
                  <a:cubicBezTo>
                    <a:pt x="3" y="9"/>
                    <a:pt x="0" y="13"/>
                    <a:pt x="0" y="16"/>
                  </a:cubicBezTo>
                  <a:cubicBezTo>
                    <a:pt x="0" y="35"/>
                    <a:pt x="0" y="35"/>
                    <a:pt x="0" y="35"/>
                  </a:cubicBezTo>
                  <a:cubicBezTo>
                    <a:pt x="0" y="39"/>
                    <a:pt x="3" y="42"/>
                    <a:pt x="7" y="42"/>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62" name="Oval 2041">
              <a:extLst>
                <a:ext uri="{FF2B5EF4-FFF2-40B4-BE49-F238E27FC236}">
                  <a16:creationId xmlns:a16="http://schemas.microsoft.com/office/drawing/2014/main" id="{30502351-84BA-4015-872E-6DBAA0973826}"/>
                </a:ext>
              </a:extLst>
            </p:cNvPr>
            <p:cNvSpPr>
              <a:spLocks noChangeArrowheads="1"/>
            </p:cNvSpPr>
            <p:nvPr/>
          </p:nvSpPr>
          <p:spPr bwMode="auto">
            <a:xfrm>
              <a:off x="11666538" y="4224338"/>
              <a:ext cx="77788" cy="77788"/>
            </a:xfrm>
            <a:prstGeom prst="ellipse">
              <a:avLst/>
            </a:pr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63" name="Freeform 2042">
              <a:extLst>
                <a:ext uri="{FF2B5EF4-FFF2-40B4-BE49-F238E27FC236}">
                  <a16:creationId xmlns:a16="http://schemas.microsoft.com/office/drawing/2014/main" id="{6B45BD10-E337-406D-8C9F-F7F1CCC5CC19}"/>
                </a:ext>
              </a:extLst>
            </p:cNvPr>
            <p:cNvSpPr>
              <a:spLocks/>
            </p:cNvSpPr>
            <p:nvPr/>
          </p:nvSpPr>
          <p:spPr bwMode="auto">
            <a:xfrm>
              <a:off x="11684000" y="4246563"/>
              <a:ext cx="46038" cy="33338"/>
            </a:xfrm>
            <a:custGeom>
              <a:avLst/>
              <a:gdLst>
                <a:gd name="T0" fmla="*/ 13 w 29"/>
                <a:gd name="T1" fmla="*/ 4 h 21"/>
                <a:gd name="T2" fmla="*/ 13 w 29"/>
                <a:gd name="T3" fmla="*/ 0 h 21"/>
                <a:gd name="T4" fmla="*/ 5 w 29"/>
                <a:gd name="T5" fmla="*/ 0 h 21"/>
                <a:gd name="T6" fmla="*/ 5 w 29"/>
                <a:gd name="T7" fmla="*/ 4 h 21"/>
                <a:gd name="T8" fmla="*/ 0 w 29"/>
                <a:gd name="T9" fmla="*/ 4 h 21"/>
                <a:gd name="T10" fmla="*/ 0 w 29"/>
                <a:gd name="T11" fmla="*/ 21 h 21"/>
                <a:gd name="T12" fmla="*/ 29 w 29"/>
                <a:gd name="T13" fmla="*/ 21 h 21"/>
                <a:gd name="T14" fmla="*/ 29 w 29"/>
                <a:gd name="T15" fmla="*/ 4 h 21"/>
                <a:gd name="T16" fmla="*/ 13 w 29"/>
                <a:gd name="T17" fmla="*/ 4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21">
                  <a:moveTo>
                    <a:pt x="13" y="4"/>
                  </a:moveTo>
                  <a:lnTo>
                    <a:pt x="13" y="0"/>
                  </a:lnTo>
                  <a:lnTo>
                    <a:pt x="5" y="0"/>
                  </a:lnTo>
                  <a:lnTo>
                    <a:pt x="5" y="4"/>
                  </a:lnTo>
                  <a:lnTo>
                    <a:pt x="0" y="4"/>
                  </a:lnTo>
                  <a:lnTo>
                    <a:pt x="0" y="21"/>
                  </a:lnTo>
                  <a:lnTo>
                    <a:pt x="29" y="21"/>
                  </a:lnTo>
                  <a:lnTo>
                    <a:pt x="29" y="4"/>
                  </a:lnTo>
                  <a:lnTo>
                    <a:pt x="13" y="4"/>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64" name="Oval 2043">
              <a:extLst>
                <a:ext uri="{FF2B5EF4-FFF2-40B4-BE49-F238E27FC236}">
                  <a16:creationId xmlns:a16="http://schemas.microsoft.com/office/drawing/2014/main" id="{5CBCE49E-37EF-4AEC-ADE0-675F0E561897}"/>
                </a:ext>
              </a:extLst>
            </p:cNvPr>
            <p:cNvSpPr>
              <a:spLocks noChangeArrowheads="1"/>
            </p:cNvSpPr>
            <p:nvPr/>
          </p:nvSpPr>
          <p:spPr bwMode="auto">
            <a:xfrm>
              <a:off x="11537950" y="3702050"/>
              <a:ext cx="55563" cy="58738"/>
            </a:xfrm>
            <a:prstGeom prst="ellipse">
              <a:avLst/>
            </a:pr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65" name="Freeform 2044">
              <a:extLst>
                <a:ext uri="{FF2B5EF4-FFF2-40B4-BE49-F238E27FC236}">
                  <a16:creationId xmlns:a16="http://schemas.microsoft.com/office/drawing/2014/main" id="{2EDDC38D-37E9-4EB9-A468-25B07F24F670}"/>
                </a:ext>
              </a:extLst>
            </p:cNvPr>
            <p:cNvSpPr>
              <a:spLocks noEditPoints="1"/>
            </p:cNvSpPr>
            <p:nvPr/>
          </p:nvSpPr>
          <p:spPr bwMode="auto">
            <a:xfrm>
              <a:off x="11549063" y="3714750"/>
              <a:ext cx="34925" cy="34925"/>
            </a:xfrm>
            <a:custGeom>
              <a:avLst/>
              <a:gdLst>
                <a:gd name="T0" fmla="*/ 12 w 12"/>
                <a:gd name="T1" fmla="*/ 6 h 12"/>
                <a:gd name="T2" fmla="*/ 12 w 12"/>
                <a:gd name="T3" fmla="*/ 5 h 12"/>
                <a:gd name="T4" fmla="*/ 10 w 12"/>
                <a:gd name="T5" fmla="*/ 5 h 12"/>
                <a:gd name="T6" fmla="*/ 9 w 12"/>
                <a:gd name="T7" fmla="*/ 4 h 12"/>
                <a:gd name="T8" fmla="*/ 10 w 12"/>
                <a:gd name="T9" fmla="*/ 2 h 12"/>
                <a:gd name="T10" fmla="*/ 10 w 12"/>
                <a:gd name="T11" fmla="*/ 1 h 12"/>
                <a:gd name="T12" fmla="*/ 8 w 12"/>
                <a:gd name="T13" fmla="*/ 3 h 12"/>
                <a:gd name="T14" fmla="*/ 6 w 12"/>
                <a:gd name="T15" fmla="*/ 2 h 12"/>
                <a:gd name="T16" fmla="*/ 6 w 12"/>
                <a:gd name="T17" fmla="*/ 0 h 12"/>
                <a:gd name="T18" fmla="*/ 5 w 12"/>
                <a:gd name="T19" fmla="*/ 0 h 12"/>
                <a:gd name="T20" fmla="*/ 5 w 12"/>
                <a:gd name="T21" fmla="*/ 2 h 12"/>
                <a:gd name="T22" fmla="*/ 4 w 12"/>
                <a:gd name="T23" fmla="*/ 3 h 12"/>
                <a:gd name="T24" fmla="*/ 2 w 12"/>
                <a:gd name="T25" fmla="*/ 1 h 12"/>
                <a:gd name="T26" fmla="*/ 1 w 12"/>
                <a:gd name="T27" fmla="*/ 2 h 12"/>
                <a:gd name="T28" fmla="*/ 3 w 12"/>
                <a:gd name="T29" fmla="*/ 4 h 12"/>
                <a:gd name="T30" fmla="*/ 2 w 12"/>
                <a:gd name="T31" fmla="*/ 5 h 12"/>
                <a:gd name="T32" fmla="*/ 0 w 12"/>
                <a:gd name="T33" fmla="*/ 5 h 12"/>
                <a:gd name="T34" fmla="*/ 0 w 12"/>
                <a:gd name="T35" fmla="*/ 6 h 12"/>
                <a:gd name="T36" fmla="*/ 2 w 12"/>
                <a:gd name="T37" fmla="*/ 6 h 12"/>
                <a:gd name="T38" fmla="*/ 3 w 12"/>
                <a:gd name="T39" fmla="*/ 8 h 12"/>
                <a:gd name="T40" fmla="*/ 1 w 12"/>
                <a:gd name="T41" fmla="*/ 10 h 12"/>
                <a:gd name="T42" fmla="*/ 2 w 12"/>
                <a:gd name="T43" fmla="*/ 10 h 12"/>
                <a:gd name="T44" fmla="*/ 3 w 12"/>
                <a:gd name="T45" fmla="*/ 9 h 12"/>
                <a:gd name="T46" fmla="*/ 5 w 12"/>
                <a:gd name="T47" fmla="*/ 10 h 12"/>
                <a:gd name="T48" fmla="*/ 5 w 12"/>
                <a:gd name="T49" fmla="*/ 12 h 12"/>
                <a:gd name="T50" fmla="*/ 6 w 12"/>
                <a:gd name="T51" fmla="*/ 12 h 12"/>
                <a:gd name="T52" fmla="*/ 6 w 12"/>
                <a:gd name="T53" fmla="*/ 10 h 12"/>
                <a:gd name="T54" fmla="*/ 8 w 12"/>
                <a:gd name="T55" fmla="*/ 9 h 12"/>
                <a:gd name="T56" fmla="*/ 10 w 12"/>
                <a:gd name="T57" fmla="*/ 10 h 12"/>
                <a:gd name="T58" fmla="*/ 10 w 12"/>
                <a:gd name="T59" fmla="*/ 10 h 12"/>
                <a:gd name="T60" fmla="*/ 9 w 12"/>
                <a:gd name="T61" fmla="*/ 8 h 12"/>
                <a:gd name="T62" fmla="*/ 10 w 12"/>
                <a:gd name="T63" fmla="*/ 6 h 12"/>
                <a:gd name="T64" fmla="*/ 12 w 12"/>
                <a:gd name="T65" fmla="*/ 6 h 12"/>
                <a:gd name="T66" fmla="*/ 6 w 12"/>
                <a:gd name="T67" fmla="*/ 8 h 12"/>
                <a:gd name="T68" fmla="*/ 3 w 12"/>
                <a:gd name="T69" fmla="*/ 6 h 12"/>
                <a:gd name="T70" fmla="*/ 6 w 12"/>
                <a:gd name="T71" fmla="*/ 3 h 12"/>
                <a:gd name="T72" fmla="*/ 8 w 12"/>
                <a:gd name="T73" fmla="*/ 6 h 12"/>
                <a:gd name="T74" fmla="*/ 6 w 12"/>
                <a:gd name="T75" fmla="*/ 8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 h="12">
                  <a:moveTo>
                    <a:pt x="12" y="6"/>
                  </a:moveTo>
                  <a:cubicBezTo>
                    <a:pt x="12" y="5"/>
                    <a:pt x="12" y="5"/>
                    <a:pt x="12" y="5"/>
                  </a:cubicBezTo>
                  <a:cubicBezTo>
                    <a:pt x="10" y="5"/>
                    <a:pt x="10" y="5"/>
                    <a:pt x="10" y="5"/>
                  </a:cubicBezTo>
                  <a:cubicBezTo>
                    <a:pt x="9" y="5"/>
                    <a:pt x="9" y="4"/>
                    <a:pt x="9" y="4"/>
                  </a:cubicBezTo>
                  <a:cubicBezTo>
                    <a:pt x="10" y="2"/>
                    <a:pt x="10" y="2"/>
                    <a:pt x="10" y="2"/>
                  </a:cubicBezTo>
                  <a:cubicBezTo>
                    <a:pt x="10" y="1"/>
                    <a:pt x="10" y="1"/>
                    <a:pt x="10" y="1"/>
                  </a:cubicBezTo>
                  <a:cubicBezTo>
                    <a:pt x="8" y="3"/>
                    <a:pt x="8" y="3"/>
                    <a:pt x="8" y="3"/>
                  </a:cubicBezTo>
                  <a:cubicBezTo>
                    <a:pt x="8" y="2"/>
                    <a:pt x="7" y="2"/>
                    <a:pt x="6" y="2"/>
                  </a:cubicBezTo>
                  <a:cubicBezTo>
                    <a:pt x="6" y="0"/>
                    <a:pt x="6" y="0"/>
                    <a:pt x="6" y="0"/>
                  </a:cubicBezTo>
                  <a:cubicBezTo>
                    <a:pt x="5" y="0"/>
                    <a:pt x="5" y="0"/>
                    <a:pt x="5" y="0"/>
                  </a:cubicBezTo>
                  <a:cubicBezTo>
                    <a:pt x="5" y="2"/>
                    <a:pt x="5" y="2"/>
                    <a:pt x="5" y="2"/>
                  </a:cubicBezTo>
                  <a:cubicBezTo>
                    <a:pt x="5" y="2"/>
                    <a:pt x="4" y="2"/>
                    <a:pt x="4" y="3"/>
                  </a:cubicBezTo>
                  <a:cubicBezTo>
                    <a:pt x="2" y="1"/>
                    <a:pt x="2" y="1"/>
                    <a:pt x="2" y="1"/>
                  </a:cubicBezTo>
                  <a:cubicBezTo>
                    <a:pt x="1" y="2"/>
                    <a:pt x="1" y="2"/>
                    <a:pt x="1" y="2"/>
                  </a:cubicBezTo>
                  <a:cubicBezTo>
                    <a:pt x="3" y="4"/>
                    <a:pt x="3" y="4"/>
                    <a:pt x="3" y="4"/>
                  </a:cubicBezTo>
                  <a:cubicBezTo>
                    <a:pt x="2" y="4"/>
                    <a:pt x="2" y="5"/>
                    <a:pt x="2" y="5"/>
                  </a:cubicBezTo>
                  <a:cubicBezTo>
                    <a:pt x="0" y="5"/>
                    <a:pt x="0" y="5"/>
                    <a:pt x="0" y="5"/>
                  </a:cubicBezTo>
                  <a:cubicBezTo>
                    <a:pt x="0" y="6"/>
                    <a:pt x="0" y="6"/>
                    <a:pt x="0" y="6"/>
                  </a:cubicBezTo>
                  <a:cubicBezTo>
                    <a:pt x="2" y="6"/>
                    <a:pt x="2" y="6"/>
                    <a:pt x="2" y="6"/>
                  </a:cubicBezTo>
                  <a:cubicBezTo>
                    <a:pt x="2" y="7"/>
                    <a:pt x="2" y="8"/>
                    <a:pt x="3" y="8"/>
                  </a:cubicBezTo>
                  <a:cubicBezTo>
                    <a:pt x="1" y="10"/>
                    <a:pt x="1" y="10"/>
                    <a:pt x="1" y="10"/>
                  </a:cubicBezTo>
                  <a:cubicBezTo>
                    <a:pt x="2" y="10"/>
                    <a:pt x="2" y="10"/>
                    <a:pt x="2" y="10"/>
                  </a:cubicBezTo>
                  <a:cubicBezTo>
                    <a:pt x="3" y="9"/>
                    <a:pt x="3" y="9"/>
                    <a:pt x="3" y="9"/>
                  </a:cubicBezTo>
                  <a:cubicBezTo>
                    <a:pt x="4" y="9"/>
                    <a:pt x="5" y="10"/>
                    <a:pt x="5" y="10"/>
                  </a:cubicBezTo>
                  <a:cubicBezTo>
                    <a:pt x="5" y="12"/>
                    <a:pt x="5" y="12"/>
                    <a:pt x="5" y="12"/>
                  </a:cubicBezTo>
                  <a:cubicBezTo>
                    <a:pt x="6" y="12"/>
                    <a:pt x="6" y="12"/>
                    <a:pt x="6" y="12"/>
                  </a:cubicBezTo>
                  <a:cubicBezTo>
                    <a:pt x="6" y="10"/>
                    <a:pt x="6" y="10"/>
                    <a:pt x="6" y="10"/>
                  </a:cubicBezTo>
                  <a:cubicBezTo>
                    <a:pt x="7" y="10"/>
                    <a:pt x="8" y="9"/>
                    <a:pt x="8" y="9"/>
                  </a:cubicBezTo>
                  <a:cubicBezTo>
                    <a:pt x="10" y="10"/>
                    <a:pt x="10" y="10"/>
                    <a:pt x="10" y="10"/>
                  </a:cubicBezTo>
                  <a:cubicBezTo>
                    <a:pt x="10" y="10"/>
                    <a:pt x="10" y="10"/>
                    <a:pt x="10" y="10"/>
                  </a:cubicBezTo>
                  <a:cubicBezTo>
                    <a:pt x="9" y="8"/>
                    <a:pt x="9" y="8"/>
                    <a:pt x="9" y="8"/>
                  </a:cubicBezTo>
                  <a:cubicBezTo>
                    <a:pt x="9" y="8"/>
                    <a:pt x="9" y="7"/>
                    <a:pt x="10" y="6"/>
                  </a:cubicBezTo>
                  <a:lnTo>
                    <a:pt x="12" y="6"/>
                  </a:lnTo>
                  <a:close/>
                  <a:moveTo>
                    <a:pt x="6" y="8"/>
                  </a:moveTo>
                  <a:cubicBezTo>
                    <a:pt x="4" y="8"/>
                    <a:pt x="3" y="7"/>
                    <a:pt x="3" y="6"/>
                  </a:cubicBezTo>
                  <a:cubicBezTo>
                    <a:pt x="3" y="4"/>
                    <a:pt x="4" y="3"/>
                    <a:pt x="6" y="3"/>
                  </a:cubicBezTo>
                  <a:cubicBezTo>
                    <a:pt x="7" y="3"/>
                    <a:pt x="8" y="4"/>
                    <a:pt x="8" y="6"/>
                  </a:cubicBezTo>
                  <a:cubicBezTo>
                    <a:pt x="8" y="7"/>
                    <a:pt x="7" y="8"/>
                    <a:pt x="6"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66" name="Freeform 2045">
              <a:extLst>
                <a:ext uri="{FF2B5EF4-FFF2-40B4-BE49-F238E27FC236}">
                  <a16:creationId xmlns:a16="http://schemas.microsoft.com/office/drawing/2014/main" id="{A67E728F-7F03-4FA3-983A-DF9D2DC85DD3}"/>
                </a:ext>
              </a:extLst>
            </p:cNvPr>
            <p:cNvSpPr>
              <a:spLocks/>
            </p:cNvSpPr>
            <p:nvPr/>
          </p:nvSpPr>
          <p:spPr bwMode="auto">
            <a:xfrm>
              <a:off x="11688763" y="3725863"/>
              <a:ext cx="144463" cy="166688"/>
            </a:xfrm>
            <a:custGeom>
              <a:avLst/>
              <a:gdLst>
                <a:gd name="T0" fmla="*/ 39 w 49"/>
                <a:gd name="T1" fmla="*/ 0 h 57"/>
                <a:gd name="T2" fmla="*/ 9 w 49"/>
                <a:gd name="T3" fmla="*/ 0 h 57"/>
                <a:gd name="T4" fmla="*/ 0 w 49"/>
                <a:gd name="T5" fmla="*/ 9 h 57"/>
                <a:gd name="T6" fmla="*/ 0 w 49"/>
                <a:gd name="T7" fmla="*/ 57 h 57"/>
                <a:gd name="T8" fmla="*/ 9 w 49"/>
                <a:gd name="T9" fmla="*/ 44 h 57"/>
                <a:gd name="T10" fmla="*/ 39 w 49"/>
                <a:gd name="T11" fmla="*/ 44 h 57"/>
                <a:gd name="T12" fmla="*/ 49 w 49"/>
                <a:gd name="T13" fmla="*/ 34 h 57"/>
                <a:gd name="T14" fmla="*/ 49 w 49"/>
                <a:gd name="T15" fmla="*/ 9 h 57"/>
                <a:gd name="T16" fmla="*/ 39 w 49"/>
                <a:gd name="T17"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57">
                  <a:moveTo>
                    <a:pt x="39" y="0"/>
                  </a:moveTo>
                  <a:cubicBezTo>
                    <a:pt x="9" y="0"/>
                    <a:pt x="9" y="0"/>
                    <a:pt x="9" y="0"/>
                  </a:cubicBezTo>
                  <a:cubicBezTo>
                    <a:pt x="4" y="0"/>
                    <a:pt x="0" y="4"/>
                    <a:pt x="0" y="9"/>
                  </a:cubicBezTo>
                  <a:cubicBezTo>
                    <a:pt x="0" y="57"/>
                    <a:pt x="0" y="57"/>
                    <a:pt x="0" y="57"/>
                  </a:cubicBezTo>
                  <a:cubicBezTo>
                    <a:pt x="9" y="44"/>
                    <a:pt x="9" y="44"/>
                    <a:pt x="9" y="44"/>
                  </a:cubicBezTo>
                  <a:cubicBezTo>
                    <a:pt x="9" y="44"/>
                    <a:pt x="39" y="44"/>
                    <a:pt x="39" y="44"/>
                  </a:cubicBezTo>
                  <a:cubicBezTo>
                    <a:pt x="44" y="44"/>
                    <a:pt x="49" y="39"/>
                    <a:pt x="49" y="34"/>
                  </a:cubicBezTo>
                  <a:cubicBezTo>
                    <a:pt x="49" y="9"/>
                    <a:pt x="49" y="9"/>
                    <a:pt x="49" y="9"/>
                  </a:cubicBezTo>
                  <a:cubicBezTo>
                    <a:pt x="49" y="4"/>
                    <a:pt x="44" y="0"/>
                    <a:pt x="39" y="0"/>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67" name="Rectangle 2046">
              <a:extLst>
                <a:ext uri="{FF2B5EF4-FFF2-40B4-BE49-F238E27FC236}">
                  <a16:creationId xmlns:a16="http://schemas.microsoft.com/office/drawing/2014/main" id="{B0152A15-C056-4E3D-8909-EC6ECAB1CD72}"/>
                </a:ext>
              </a:extLst>
            </p:cNvPr>
            <p:cNvSpPr>
              <a:spLocks noChangeArrowheads="1"/>
            </p:cNvSpPr>
            <p:nvPr/>
          </p:nvSpPr>
          <p:spPr bwMode="auto">
            <a:xfrm>
              <a:off x="11718925" y="3798888"/>
              <a:ext cx="17463" cy="31750"/>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68" name="Rectangle 2047">
              <a:extLst>
                <a:ext uri="{FF2B5EF4-FFF2-40B4-BE49-F238E27FC236}">
                  <a16:creationId xmlns:a16="http://schemas.microsoft.com/office/drawing/2014/main" id="{AAE74D72-E6CC-409E-8F7C-1862E2B8B196}"/>
                </a:ext>
              </a:extLst>
            </p:cNvPr>
            <p:cNvSpPr>
              <a:spLocks noChangeArrowheads="1"/>
            </p:cNvSpPr>
            <p:nvPr/>
          </p:nvSpPr>
          <p:spPr bwMode="auto">
            <a:xfrm>
              <a:off x="11747500" y="3767138"/>
              <a:ext cx="17463" cy="635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69" name="Rectangle 2048">
              <a:extLst>
                <a:ext uri="{FF2B5EF4-FFF2-40B4-BE49-F238E27FC236}">
                  <a16:creationId xmlns:a16="http://schemas.microsoft.com/office/drawing/2014/main" id="{ADFF1B91-295D-4BAD-8AF6-8FABF5FF70A5}"/>
                </a:ext>
              </a:extLst>
            </p:cNvPr>
            <p:cNvSpPr>
              <a:spLocks noChangeArrowheads="1"/>
            </p:cNvSpPr>
            <p:nvPr/>
          </p:nvSpPr>
          <p:spPr bwMode="auto">
            <a:xfrm>
              <a:off x="11777663" y="3746500"/>
              <a:ext cx="20638" cy="8413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70" name="Freeform 2049">
              <a:extLst>
                <a:ext uri="{FF2B5EF4-FFF2-40B4-BE49-F238E27FC236}">
                  <a16:creationId xmlns:a16="http://schemas.microsoft.com/office/drawing/2014/main" id="{2A9BA961-5F1D-4B18-B757-8BFC0FED7B89}"/>
                </a:ext>
              </a:extLst>
            </p:cNvPr>
            <p:cNvSpPr>
              <a:spLocks/>
            </p:cNvSpPr>
            <p:nvPr/>
          </p:nvSpPr>
          <p:spPr bwMode="auto">
            <a:xfrm>
              <a:off x="11722100" y="3775075"/>
              <a:ext cx="69850" cy="38100"/>
            </a:xfrm>
            <a:custGeom>
              <a:avLst/>
              <a:gdLst>
                <a:gd name="T0" fmla="*/ 23 w 24"/>
                <a:gd name="T1" fmla="*/ 3 h 13"/>
                <a:gd name="T2" fmla="*/ 21 w 24"/>
                <a:gd name="T3" fmla="*/ 4 h 13"/>
                <a:gd name="T4" fmla="*/ 14 w 24"/>
                <a:gd name="T5" fmla="*/ 2 h 13"/>
                <a:gd name="T6" fmla="*/ 14 w 24"/>
                <a:gd name="T7" fmla="*/ 2 h 13"/>
                <a:gd name="T8" fmla="*/ 13 w 24"/>
                <a:gd name="T9" fmla="*/ 0 h 13"/>
                <a:gd name="T10" fmla="*/ 11 w 24"/>
                <a:gd name="T11" fmla="*/ 2 h 13"/>
                <a:gd name="T12" fmla="*/ 11 w 24"/>
                <a:gd name="T13" fmla="*/ 3 h 13"/>
                <a:gd name="T14" fmla="*/ 3 w 24"/>
                <a:gd name="T15" fmla="*/ 10 h 13"/>
                <a:gd name="T16" fmla="*/ 2 w 24"/>
                <a:gd name="T17" fmla="*/ 10 h 13"/>
                <a:gd name="T18" fmla="*/ 0 w 24"/>
                <a:gd name="T19" fmla="*/ 11 h 13"/>
                <a:gd name="T20" fmla="*/ 2 w 24"/>
                <a:gd name="T21" fmla="*/ 13 h 13"/>
                <a:gd name="T22" fmla="*/ 4 w 24"/>
                <a:gd name="T23" fmla="*/ 11 h 13"/>
                <a:gd name="T24" fmla="*/ 4 w 24"/>
                <a:gd name="T25" fmla="*/ 11 h 13"/>
                <a:gd name="T26" fmla="*/ 12 w 24"/>
                <a:gd name="T27" fmla="*/ 3 h 13"/>
                <a:gd name="T28" fmla="*/ 13 w 24"/>
                <a:gd name="T29" fmla="*/ 4 h 13"/>
                <a:gd name="T30" fmla="*/ 14 w 24"/>
                <a:gd name="T31" fmla="*/ 3 h 13"/>
                <a:gd name="T32" fmla="*/ 21 w 24"/>
                <a:gd name="T33" fmla="*/ 5 h 13"/>
                <a:gd name="T34" fmla="*/ 21 w 24"/>
                <a:gd name="T35" fmla="*/ 5 h 13"/>
                <a:gd name="T36" fmla="*/ 23 w 24"/>
                <a:gd name="T37" fmla="*/ 7 h 13"/>
                <a:gd name="T38" fmla="*/ 24 w 24"/>
                <a:gd name="T39" fmla="*/ 5 h 13"/>
                <a:gd name="T40" fmla="*/ 23 w 24"/>
                <a:gd name="T41" fmla="*/ 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 h="13">
                  <a:moveTo>
                    <a:pt x="23" y="3"/>
                  </a:moveTo>
                  <a:cubicBezTo>
                    <a:pt x="22" y="3"/>
                    <a:pt x="21" y="3"/>
                    <a:pt x="21" y="4"/>
                  </a:cubicBezTo>
                  <a:cubicBezTo>
                    <a:pt x="14" y="2"/>
                    <a:pt x="14" y="2"/>
                    <a:pt x="14" y="2"/>
                  </a:cubicBezTo>
                  <a:cubicBezTo>
                    <a:pt x="14" y="2"/>
                    <a:pt x="14" y="2"/>
                    <a:pt x="14" y="2"/>
                  </a:cubicBezTo>
                  <a:cubicBezTo>
                    <a:pt x="14" y="1"/>
                    <a:pt x="14" y="0"/>
                    <a:pt x="13" y="0"/>
                  </a:cubicBezTo>
                  <a:cubicBezTo>
                    <a:pt x="12" y="0"/>
                    <a:pt x="11" y="1"/>
                    <a:pt x="11" y="2"/>
                  </a:cubicBezTo>
                  <a:cubicBezTo>
                    <a:pt x="11" y="2"/>
                    <a:pt x="11" y="2"/>
                    <a:pt x="11" y="3"/>
                  </a:cubicBezTo>
                  <a:cubicBezTo>
                    <a:pt x="3" y="10"/>
                    <a:pt x="3" y="10"/>
                    <a:pt x="3" y="10"/>
                  </a:cubicBezTo>
                  <a:cubicBezTo>
                    <a:pt x="3" y="10"/>
                    <a:pt x="2" y="10"/>
                    <a:pt x="2" y="10"/>
                  </a:cubicBezTo>
                  <a:cubicBezTo>
                    <a:pt x="1" y="10"/>
                    <a:pt x="0" y="10"/>
                    <a:pt x="0" y="11"/>
                  </a:cubicBezTo>
                  <a:cubicBezTo>
                    <a:pt x="0" y="12"/>
                    <a:pt x="1" y="13"/>
                    <a:pt x="2" y="13"/>
                  </a:cubicBezTo>
                  <a:cubicBezTo>
                    <a:pt x="3" y="13"/>
                    <a:pt x="4" y="12"/>
                    <a:pt x="4" y="11"/>
                  </a:cubicBezTo>
                  <a:cubicBezTo>
                    <a:pt x="4" y="11"/>
                    <a:pt x="4" y="11"/>
                    <a:pt x="4" y="11"/>
                  </a:cubicBezTo>
                  <a:cubicBezTo>
                    <a:pt x="12" y="3"/>
                    <a:pt x="12" y="3"/>
                    <a:pt x="12" y="3"/>
                  </a:cubicBezTo>
                  <a:cubicBezTo>
                    <a:pt x="12" y="4"/>
                    <a:pt x="12" y="4"/>
                    <a:pt x="13" y="4"/>
                  </a:cubicBezTo>
                  <a:cubicBezTo>
                    <a:pt x="13" y="4"/>
                    <a:pt x="14" y="3"/>
                    <a:pt x="14" y="3"/>
                  </a:cubicBezTo>
                  <a:cubicBezTo>
                    <a:pt x="21" y="5"/>
                    <a:pt x="21" y="5"/>
                    <a:pt x="21" y="5"/>
                  </a:cubicBezTo>
                  <a:cubicBezTo>
                    <a:pt x="21" y="5"/>
                    <a:pt x="21" y="5"/>
                    <a:pt x="21" y="5"/>
                  </a:cubicBezTo>
                  <a:cubicBezTo>
                    <a:pt x="21" y="6"/>
                    <a:pt x="22" y="7"/>
                    <a:pt x="23" y="7"/>
                  </a:cubicBezTo>
                  <a:cubicBezTo>
                    <a:pt x="24" y="7"/>
                    <a:pt x="24" y="6"/>
                    <a:pt x="24" y="5"/>
                  </a:cubicBezTo>
                  <a:cubicBezTo>
                    <a:pt x="24" y="4"/>
                    <a:pt x="24" y="3"/>
                    <a:pt x="23"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71" name="Freeform 2050">
              <a:extLst>
                <a:ext uri="{FF2B5EF4-FFF2-40B4-BE49-F238E27FC236}">
                  <a16:creationId xmlns:a16="http://schemas.microsoft.com/office/drawing/2014/main" id="{CC060BFB-DD56-4BBE-9C58-A48AE4627B01}"/>
                </a:ext>
              </a:extLst>
            </p:cNvPr>
            <p:cNvSpPr>
              <a:spLocks/>
            </p:cNvSpPr>
            <p:nvPr/>
          </p:nvSpPr>
          <p:spPr bwMode="auto">
            <a:xfrm>
              <a:off x="11320463" y="3819525"/>
              <a:ext cx="49213" cy="66675"/>
            </a:xfrm>
            <a:custGeom>
              <a:avLst/>
              <a:gdLst>
                <a:gd name="T0" fmla="*/ 17 w 17"/>
                <a:gd name="T1" fmla="*/ 9 h 23"/>
                <a:gd name="T2" fmla="*/ 8 w 17"/>
                <a:gd name="T3" fmla="*/ 0 h 23"/>
                <a:gd name="T4" fmla="*/ 0 w 17"/>
                <a:gd name="T5" fmla="*/ 8 h 23"/>
                <a:gd name="T6" fmla="*/ 2 w 17"/>
                <a:gd name="T7" fmla="*/ 14 h 23"/>
                <a:gd name="T8" fmla="*/ 5 w 17"/>
                <a:gd name="T9" fmla="*/ 21 h 23"/>
                <a:gd name="T10" fmla="*/ 5 w 17"/>
                <a:gd name="T11" fmla="*/ 23 h 23"/>
                <a:gd name="T12" fmla="*/ 12 w 17"/>
                <a:gd name="T13" fmla="*/ 23 h 23"/>
                <a:gd name="T14" fmla="*/ 12 w 17"/>
                <a:gd name="T15" fmla="*/ 21 h 23"/>
                <a:gd name="T16" fmla="*/ 15 w 17"/>
                <a:gd name="T17" fmla="*/ 14 h 23"/>
                <a:gd name="T18" fmla="*/ 17 w 17"/>
                <a:gd name="T19" fmla="*/ 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 h="23">
                  <a:moveTo>
                    <a:pt x="17" y="9"/>
                  </a:moveTo>
                  <a:cubicBezTo>
                    <a:pt x="17" y="4"/>
                    <a:pt x="13" y="0"/>
                    <a:pt x="8" y="0"/>
                  </a:cubicBezTo>
                  <a:cubicBezTo>
                    <a:pt x="4" y="0"/>
                    <a:pt x="0" y="4"/>
                    <a:pt x="0" y="8"/>
                  </a:cubicBezTo>
                  <a:cubicBezTo>
                    <a:pt x="0" y="11"/>
                    <a:pt x="1" y="13"/>
                    <a:pt x="2" y="14"/>
                  </a:cubicBezTo>
                  <a:cubicBezTo>
                    <a:pt x="4" y="16"/>
                    <a:pt x="5" y="19"/>
                    <a:pt x="5" y="21"/>
                  </a:cubicBezTo>
                  <a:cubicBezTo>
                    <a:pt x="5" y="23"/>
                    <a:pt x="5" y="23"/>
                    <a:pt x="5" y="23"/>
                  </a:cubicBezTo>
                  <a:cubicBezTo>
                    <a:pt x="12" y="23"/>
                    <a:pt x="12" y="23"/>
                    <a:pt x="12" y="23"/>
                  </a:cubicBezTo>
                  <a:cubicBezTo>
                    <a:pt x="12" y="21"/>
                    <a:pt x="12" y="21"/>
                    <a:pt x="12" y="21"/>
                  </a:cubicBezTo>
                  <a:cubicBezTo>
                    <a:pt x="12" y="19"/>
                    <a:pt x="13" y="16"/>
                    <a:pt x="15" y="14"/>
                  </a:cubicBezTo>
                  <a:cubicBezTo>
                    <a:pt x="16" y="13"/>
                    <a:pt x="17" y="11"/>
                    <a:pt x="17" y="9"/>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72" name="Freeform 2051">
              <a:extLst>
                <a:ext uri="{FF2B5EF4-FFF2-40B4-BE49-F238E27FC236}">
                  <a16:creationId xmlns:a16="http://schemas.microsoft.com/office/drawing/2014/main" id="{05A76A8A-8FD5-4F76-9863-AF113EC1A208}"/>
                </a:ext>
              </a:extLst>
            </p:cNvPr>
            <p:cNvSpPr>
              <a:spLocks/>
            </p:cNvSpPr>
            <p:nvPr/>
          </p:nvSpPr>
          <p:spPr bwMode="auto">
            <a:xfrm>
              <a:off x="11320463" y="3819525"/>
              <a:ext cx="41275" cy="66675"/>
            </a:xfrm>
            <a:custGeom>
              <a:avLst/>
              <a:gdLst>
                <a:gd name="T0" fmla="*/ 11 w 14"/>
                <a:gd name="T1" fmla="*/ 14 h 23"/>
                <a:gd name="T2" fmla="*/ 14 w 14"/>
                <a:gd name="T3" fmla="*/ 7 h 23"/>
                <a:gd name="T4" fmla="*/ 11 w 14"/>
                <a:gd name="T5" fmla="*/ 0 h 23"/>
                <a:gd name="T6" fmla="*/ 8 w 14"/>
                <a:gd name="T7" fmla="*/ 0 h 23"/>
                <a:gd name="T8" fmla="*/ 0 w 14"/>
                <a:gd name="T9" fmla="*/ 8 h 23"/>
                <a:gd name="T10" fmla="*/ 2 w 14"/>
                <a:gd name="T11" fmla="*/ 14 h 23"/>
                <a:gd name="T12" fmla="*/ 5 w 14"/>
                <a:gd name="T13" fmla="*/ 21 h 23"/>
                <a:gd name="T14" fmla="*/ 5 w 14"/>
                <a:gd name="T15" fmla="*/ 23 h 23"/>
                <a:gd name="T16" fmla="*/ 8 w 14"/>
                <a:gd name="T17" fmla="*/ 23 h 23"/>
                <a:gd name="T18" fmla="*/ 8 w 14"/>
                <a:gd name="T19" fmla="*/ 21 h 23"/>
                <a:gd name="T20" fmla="*/ 11 w 14"/>
                <a:gd name="T21"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 h="23">
                  <a:moveTo>
                    <a:pt x="11" y="14"/>
                  </a:moveTo>
                  <a:cubicBezTo>
                    <a:pt x="13" y="12"/>
                    <a:pt x="14" y="10"/>
                    <a:pt x="14" y="7"/>
                  </a:cubicBezTo>
                  <a:cubicBezTo>
                    <a:pt x="14" y="5"/>
                    <a:pt x="12" y="2"/>
                    <a:pt x="11" y="0"/>
                  </a:cubicBezTo>
                  <a:cubicBezTo>
                    <a:pt x="10" y="0"/>
                    <a:pt x="9" y="0"/>
                    <a:pt x="8" y="0"/>
                  </a:cubicBezTo>
                  <a:cubicBezTo>
                    <a:pt x="4" y="0"/>
                    <a:pt x="0" y="4"/>
                    <a:pt x="0" y="8"/>
                  </a:cubicBezTo>
                  <a:cubicBezTo>
                    <a:pt x="0" y="11"/>
                    <a:pt x="1" y="13"/>
                    <a:pt x="2" y="14"/>
                  </a:cubicBezTo>
                  <a:cubicBezTo>
                    <a:pt x="4" y="16"/>
                    <a:pt x="5" y="19"/>
                    <a:pt x="5" y="21"/>
                  </a:cubicBezTo>
                  <a:cubicBezTo>
                    <a:pt x="5" y="23"/>
                    <a:pt x="5" y="23"/>
                    <a:pt x="5" y="23"/>
                  </a:cubicBezTo>
                  <a:cubicBezTo>
                    <a:pt x="8" y="23"/>
                    <a:pt x="8" y="23"/>
                    <a:pt x="8" y="23"/>
                  </a:cubicBezTo>
                  <a:cubicBezTo>
                    <a:pt x="8" y="21"/>
                    <a:pt x="8" y="21"/>
                    <a:pt x="8" y="21"/>
                  </a:cubicBezTo>
                  <a:cubicBezTo>
                    <a:pt x="8" y="18"/>
                    <a:pt x="9" y="16"/>
                    <a:pt x="11" y="1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73" name="Rectangle 2052">
              <a:extLst>
                <a:ext uri="{FF2B5EF4-FFF2-40B4-BE49-F238E27FC236}">
                  <a16:creationId xmlns:a16="http://schemas.microsoft.com/office/drawing/2014/main" id="{0270D3CC-0E37-4286-9CAD-7A031FEB141B}"/>
                </a:ext>
              </a:extLst>
            </p:cNvPr>
            <p:cNvSpPr>
              <a:spLocks noChangeArrowheads="1"/>
            </p:cNvSpPr>
            <p:nvPr/>
          </p:nvSpPr>
          <p:spPr bwMode="auto">
            <a:xfrm>
              <a:off x="11334750" y="3886200"/>
              <a:ext cx="20638" cy="127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74" name="Freeform 2053">
              <a:extLst>
                <a:ext uri="{FF2B5EF4-FFF2-40B4-BE49-F238E27FC236}">
                  <a16:creationId xmlns:a16="http://schemas.microsoft.com/office/drawing/2014/main" id="{B33D4107-93CD-4581-A9C4-AA207E8CFB91}"/>
                </a:ext>
              </a:extLst>
            </p:cNvPr>
            <p:cNvSpPr>
              <a:spLocks/>
            </p:cNvSpPr>
            <p:nvPr/>
          </p:nvSpPr>
          <p:spPr bwMode="auto">
            <a:xfrm>
              <a:off x="11341100" y="3886200"/>
              <a:ext cx="14288" cy="15875"/>
            </a:xfrm>
            <a:custGeom>
              <a:avLst/>
              <a:gdLst>
                <a:gd name="T0" fmla="*/ 2 w 9"/>
                <a:gd name="T1" fmla="*/ 0 h 10"/>
                <a:gd name="T2" fmla="*/ 2 w 9"/>
                <a:gd name="T3" fmla="*/ 8 h 10"/>
                <a:gd name="T4" fmla="*/ 0 w 9"/>
                <a:gd name="T5" fmla="*/ 8 h 10"/>
                <a:gd name="T6" fmla="*/ 0 w 9"/>
                <a:gd name="T7" fmla="*/ 10 h 10"/>
                <a:gd name="T8" fmla="*/ 6 w 9"/>
                <a:gd name="T9" fmla="*/ 10 h 10"/>
                <a:gd name="T10" fmla="*/ 6 w 9"/>
                <a:gd name="T11" fmla="*/ 8 h 10"/>
                <a:gd name="T12" fmla="*/ 9 w 9"/>
                <a:gd name="T13" fmla="*/ 8 h 10"/>
                <a:gd name="T14" fmla="*/ 9 w 9"/>
                <a:gd name="T15" fmla="*/ 0 h 10"/>
                <a:gd name="T16" fmla="*/ 2 w 9"/>
                <a:gd name="T17"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0">
                  <a:moveTo>
                    <a:pt x="2" y="0"/>
                  </a:moveTo>
                  <a:lnTo>
                    <a:pt x="2" y="8"/>
                  </a:lnTo>
                  <a:lnTo>
                    <a:pt x="0" y="8"/>
                  </a:lnTo>
                  <a:lnTo>
                    <a:pt x="0" y="10"/>
                  </a:lnTo>
                  <a:lnTo>
                    <a:pt x="6" y="10"/>
                  </a:lnTo>
                  <a:lnTo>
                    <a:pt x="6" y="8"/>
                  </a:lnTo>
                  <a:lnTo>
                    <a:pt x="9" y="8"/>
                  </a:lnTo>
                  <a:lnTo>
                    <a:pt x="9" y="0"/>
                  </a:lnTo>
                  <a:lnTo>
                    <a:pt x="2"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75" name="Rectangle 2054">
              <a:extLst>
                <a:ext uri="{FF2B5EF4-FFF2-40B4-BE49-F238E27FC236}">
                  <a16:creationId xmlns:a16="http://schemas.microsoft.com/office/drawing/2014/main" id="{53684FC3-BA78-46EC-AAEA-9D20682076BD}"/>
                </a:ext>
              </a:extLst>
            </p:cNvPr>
            <p:cNvSpPr>
              <a:spLocks noChangeArrowheads="1"/>
            </p:cNvSpPr>
            <p:nvPr/>
          </p:nvSpPr>
          <p:spPr bwMode="auto">
            <a:xfrm>
              <a:off x="11347450" y="3792538"/>
              <a:ext cx="3175" cy="15875"/>
            </a:xfrm>
            <a:prstGeom prst="rect">
              <a:avLst/>
            </a:prstGeom>
            <a:solidFill>
              <a:srgbClr val="49CD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76" name="Freeform 2055">
              <a:extLst>
                <a:ext uri="{FF2B5EF4-FFF2-40B4-BE49-F238E27FC236}">
                  <a16:creationId xmlns:a16="http://schemas.microsoft.com/office/drawing/2014/main" id="{75666080-1ECF-48B9-BE42-EBDC7BE0C316}"/>
                </a:ext>
              </a:extLst>
            </p:cNvPr>
            <p:cNvSpPr>
              <a:spLocks/>
            </p:cNvSpPr>
            <p:nvPr/>
          </p:nvSpPr>
          <p:spPr bwMode="auto">
            <a:xfrm>
              <a:off x="11309350" y="3805238"/>
              <a:ext cx="14288" cy="14288"/>
            </a:xfrm>
            <a:custGeom>
              <a:avLst/>
              <a:gdLst>
                <a:gd name="T0" fmla="*/ 7 w 9"/>
                <a:gd name="T1" fmla="*/ 9 h 9"/>
                <a:gd name="T2" fmla="*/ 0 w 9"/>
                <a:gd name="T3" fmla="*/ 2 h 9"/>
                <a:gd name="T4" fmla="*/ 2 w 9"/>
                <a:gd name="T5" fmla="*/ 0 h 9"/>
                <a:gd name="T6" fmla="*/ 9 w 9"/>
                <a:gd name="T7" fmla="*/ 7 h 9"/>
                <a:gd name="T8" fmla="*/ 7 w 9"/>
                <a:gd name="T9" fmla="*/ 9 h 9"/>
              </a:gdLst>
              <a:ahLst/>
              <a:cxnLst>
                <a:cxn ang="0">
                  <a:pos x="T0" y="T1"/>
                </a:cxn>
                <a:cxn ang="0">
                  <a:pos x="T2" y="T3"/>
                </a:cxn>
                <a:cxn ang="0">
                  <a:pos x="T4" y="T5"/>
                </a:cxn>
                <a:cxn ang="0">
                  <a:pos x="T6" y="T7"/>
                </a:cxn>
                <a:cxn ang="0">
                  <a:pos x="T8" y="T9"/>
                </a:cxn>
              </a:cxnLst>
              <a:rect l="0" t="0" r="r" b="b"/>
              <a:pathLst>
                <a:path w="9" h="9">
                  <a:moveTo>
                    <a:pt x="7" y="9"/>
                  </a:moveTo>
                  <a:lnTo>
                    <a:pt x="0" y="2"/>
                  </a:lnTo>
                  <a:lnTo>
                    <a:pt x="2" y="0"/>
                  </a:lnTo>
                  <a:lnTo>
                    <a:pt x="9" y="7"/>
                  </a:lnTo>
                  <a:lnTo>
                    <a:pt x="7" y="9"/>
                  </a:lnTo>
                  <a:close/>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77" name="Freeform 2056">
              <a:extLst>
                <a:ext uri="{FF2B5EF4-FFF2-40B4-BE49-F238E27FC236}">
                  <a16:creationId xmlns:a16="http://schemas.microsoft.com/office/drawing/2014/main" id="{0EA71940-A9AD-4F4F-ADF3-F72C34D7312C}"/>
                </a:ext>
              </a:extLst>
            </p:cNvPr>
            <p:cNvSpPr>
              <a:spLocks/>
            </p:cNvSpPr>
            <p:nvPr/>
          </p:nvSpPr>
          <p:spPr bwMode="auto">
            <a:xfrm>
              <a:off x="11369675" y="3810000"/>
              <a:ext cx="15875" cy="12700"/>
            </a:xfrm>
            <a:custGeom>
              <a:avLst/>
              <a:gdLst>
                <a:gd name="T0" fmla="*/ 2 w 10"/>
                <a:gd name="T1" fmla="*/ 8 h 8"/>
                <a:gd name="T2" fmla="*/ 0 w 10"/>
                <a:gd name="T3" fmla="*/ 6 h 8"/>
                <a:gd name="T4" fmla="*/ 8 w 10"/>
                <a:gd name="T5" fmla="*/ 0 h 8"/>
                <a:gd name="T6" fmla="*/ 10 w 10"/>
                <a:gd name="T7" fmla="*/ 2 h 8"/>
                <a:gd name="T8" fmla="*/ 2 w 10"/>
                <a:gd name="T9" fmla="*/ 8 h 8"/>
              </a:gdLst>
              <a:ahLst/>
              <a:cxnLst>
                <a:cxn ang="0">
                  <a:pos x="T0" y="T1"/>
                </a:cxn>
                <a:cxn ang="0">
                  <a:pos x="T2" y="T3"/>
                </a:cxn>
                <a:cxn ang="0">
                  <a:pos x="T4" y="T5"/>
                </a:cxn>
                <a:cxn ang="0">
                  <a:pos x="T6" y="T7"/>
                </a:cxn>
                <a:cxn ang="0">
                  <a:pos x="T8" y="T9"/>
                </a:cxn>
              </a:cxnLst>
              <a:rect l="0" t="0" r="r" b="b"/>
              <a:pathLst>
                <a:path w="10" h="8">
                  <a:moveTo>
                    <a:pt x="2" y="8"/>
                  </a:moveTo>
                  <a:lnTo>
                    <a:pt x="0" y="6"/>
                  </a:lnTo>
                  <a:lnTo>
                    <a:pt x="8" y="0"/>
                  </a:lnTo>
                  <a:lnTo>
                    <a:pt x="10" y="2"/>
                  </a:lnTo>
                  <a:lnTo>
                    <a:pt x="2" y="8"/>
                  </a:lnTo>
                  <a:close/>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78" name="Freeform 2057">
              <a:extLst>
                <a:ext uri="{FF2B5EF4-FFF2-40B4-BE49-F238E27FC236}">
                  <a16:creationId xmlns:a16="http://schemas.microsoft.com/office/drawing/2014/main" id="{50A27857-4742-4020-A321-4AEFFC2840A7}"/>
                </a:ext>
              </a:extLst>
            </p:cNvPr>
            <p:cNvSpPr>
              <a:spLocks noEditPoints="1"/>
            </p:cNvSpPr>
            <p:nvPr/>
          </p:nvSpPr>
          <p:spPr bwMode="auto">
            <a:xfrm>
              <a:off x="11364913" y="4168775"/>
              <a:ext cx="79375" cy="39688"/>
            </a:xfrm>
            <a:custGeom>
              <a:avLst/>
              <a:gdLst>
                <a:gd name="T0" fmla="*/ 24 w 27"/>
                <a:gd name="T1" fmla="*/ 9 h 14"/>
                <a:gd name="T2" fmla="*/ 25 w 27"/>
                <a:gd name="T3" fmla="*/ 7 h 14"/>
                <a:gd name="T4" fmla="*/ 22 w 27"/>
                <a:gd name="T5" fmla="*/ 3 h 14"/>
                <a:gd name="T6" fmla="*/ 18 w 27"/>
                <a:gd name="T7" fmla="*/ 7 h 14"/>
                <a:gd name="T8" fmla="*/ 19 w 27"/>
                <a:gd name="T9" fmla="*/ 9 h 14"/>
                <a:gd name="T10" fmla="*/ 19 w 27"/>
                <a:gd name="T11" fmla="*/ 10 h 14"/>
                <a:gd name="T12" fmla="*/ 16 w 27"/>
                <a:gd name="T13" fmla="*/ 6 h 14"/>
                <a:gd name="T14" fmla="*/ 17 w 27"/>
                <a:gd name="T15" fmla="*/ 4 h 14"/>
                <a:gd name="T16" fmla="*/ 14 w 27"/>
                <a:gd name="T17" fmla="*/ 0 h 14"/>
                <a:gd name="T18" fmla="*/ 10 w 27"/>
                <a:gd name="T19" fmla="*/ 4 h 14"/>
                <a:gd name="T20" fmla="*/ 11 w 27"/>
                <a:gd name="T21" fmla="*/ 6 h 14"/>
                <a:gd name="T22" fmla="*/ 8 w 27"/>
                <a:gd name="T23" fmla="*/ 10 h 14"/>
                <a:gd name="T24" fmla="*/ 8 w 27"/>
                <a:gd name="T25" fmla="*/ 9 h 14"/>
                <a:gd name="T26" fmla="*/ 9 w 27"/>
                <a:gd name="T27" fmla="*/ 7 h 14"/>
                <a:gd name="T28" fmla="*/ 6 w 27"/>
                <a:gd name="T29" fmla="*/ 3 h 14"/>
                <a:gd name="T30" fmla="*/ 2 w 27"/>
                <a:gd name="T31" fmla="*/ 7 h 14"/>
                <a:gd name="T32" fmla="*/ 3 w 27"/>
                <a:gd name="T33" fmla="*/ 9 h 14"/>
                <a:gd name="T34" fmla="*/ 0 w 27"/>
                <a:gd name="T35" fmla="*/ 14 h 14"/>
                <a:gd name="T36" fmla="*/ 2 w 27"/>
                <a:gd name="T37" fmla="*/ 14 h 14"/>
                <a:gd name="T38" fmla="*/ 6 w 27"/>
                <a:gd name="T39" fmla="*/ 10 h 14"/>
                <a:gd name="T40" fmla="*/ 10 w 27"/>
                <a:gd name="T41" fmla="*/ 14 h 14"/>
                <a:gd name="T42" fmla="*/ 11 w 27"/>
                <a:gd name="T43" fmla="*/ 14 h 14"/>
                <a:gd name="T44" fmla="*/ 10 w 27"/>
                <a:gd name="T45" fmla="*/ 11 h 14"/>
                <a:gd name="T46" fmla="*/ 14 w 27"/>
                <a:gd name="T47" fmla="*/ 7 h 14"/>
                <a:gd name="T48" fmla="*/ 18 w 27"/>
                <a:gd name="T49" fmla="*/ 11 h 14"/>
                <a:gd name="T50" fmla="*/ 16 w 27"/>
                <a:gd name="T51" fmla="*/ 14 h 14"/>
                <a:gd name="T52" fmla="*/ 18 w 27"/>
                <a:gd name="T53" fmla="*/ 14 h 14"/>
                <a:gd name="T54" fmla="*/ 22 w 27"/>
                <a:gd name="T55" fmla="*/ 10 h 14"/>
                <a:gd name="T56" fmla="*/ 26 w 27"/>
                <a:gd name="T57" fmla="*/ 14 h 14"/>
                <a:gd name="T58" fmla="*/ 27 w 27"/>
                <a:gd name="T59" fmla="*/ 14 h 14"/>
                <a:gd name="T60" fmla="*/ 24 w 27"/>
                <a:gd name="T61" fmla="*/ 9 h 14"/>
                <a:gd name="T62" fmla="*/ 3 w 27"/>
                <a:gd name="T63" fmla="*/ 7 h 14"/>
                <a:gd name="T64" fmla="*/ 6 w 27"/>
                <a:gd name="T65" fmla="*/ 5 h 14"/>
                <a:gd name="T66" fmla="*/ 8 w 27"/>
                <a:gd name="T67" fmla="*/ 7 h 14"/>
                <a:gd name="T68" fmla="*/ 6 w 27"/>
                <a:gd name="T69" fmla="*/ 9 h 14"/>
                <a:gd name="T70" fmla="*/ 3 w 27"/>
                <a:gd name="T71" fmla="*/ 7 h 14"/>
                <a:gd name="T72" fmla="*/ 11 w 27"/>
                <a:gd name="T73" fmla="*/ 4 h 14"/>
                <a:gd name="T74" fmla="*/ 14 w 27"/>
                <a:gd name="T75" fmla="*/ 1 h 14"/>
                <a:gd name="T76" fmla="*/ 16 w 27"/>
                <a:gd name="T77" fmla="*/ 4 h 14"/>
                <a:gd name="T78" fmla="*/ 14 w 27"/>
                <a:gd name="T79" fmla="*/ 6 h 14"/>
                <a:gd name="T80" fmla="*/ 11 w 27"/>
                <a:gd name="T81" fmla="*/ 4 h 14"/>
                <a:gd name="T82" fmla="*/ 20 w 27"/>
                <a:gd name="T83" fmla="*/ 7 h 14"/>
                <a:gd name="T84" fmla="*/ 22 w 27"/>
                <a:gd name="T85" fmla="*/ 5 h 14"/>
                <a:gd name="T86" fmla="*/ 24 w 27"/>
                <a:gd name="T87" fmla="*/ 7 h 14"/>
                <a:gd name="T88" fmla="*/ 22 w 27"/>
                <a:gd name="T89" fmla="*/ 9 h 14"/>
                <a:gd name="T90" fmla="*/ 20 w 27"/>
                <a:gd name="T91" fmla="*/ 7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7" h="14">
                  <a:moveTo>
                    <a:pt x="24" y="9"/>
                  </a:moveTo>
                  <a:cubicBezTo>
                    <a:pt x="25" y="9"/>
                    <a:pt x="25" y="8"/>
                    <a:pt x="25" y="7"/>
                  </a:cubicBezTo>
                  <a:cubicBezTo>
                    <a:pt x="25" y="5"/>
                    <a:pt x="24" y="3"/>
                    <a:pt x="22" y="3"/>
                  </a:cubicBezTo>
                  <a:cubicBezTo>
                    <a:pt x="20" y="3"/>
                    <a:pt x="18" y="5"/>
                    <a:pt x="18" y="7"/>
                  </a:cubicBezTo>
                  <a:cubicBezTo>
                    <a:pt x="18" y="8"/>
                    <a:pt x="19" y="9"/>
                    <a:pt x="19" y="9"/>
                  </a:cubicBezTo>
                  <a:cubicBezTo>
                    <a:pt x="19" y="9"/>
                    <a:pt x="19" y="10"/>
                    <a:pt x="19" y="10"/>
                  </a:cubicBezTo>
                  <a:cubicBezTo>
                    <a:pt x="18" y="8"/>
                    <a:pt x="17" y="7"/>
                    <a:pt x="16" y="6"/>
                  </a:cubicBezTo>
                  <a:cubicBezTo>
                    <a:pt x="16" y="6"/>
                    <a:pt x="17" y="5"/>
                    <a:pt x="17" y="4"/>
                  </a:cubicBezTo>
                  <a:cubicBezTo>
                    <a:pt x="17" y="2"/>
                    <a:pt x="15" y="0"/>
                    <a:pt x="14" y="0"/>
                  </a:cubicBezTo>
                  <a:cubicBezTo>
                    <a:pt x="12" y="0"/>
                    <a:pt x="10" y="2"/>
                    <a:pt x="10" y="4"/>
                  </a:cubicBezTo>
                  <a:cubicBezTo>
                    <a:pt x="10" y="5"/>
                    <a:pt x="11" y="6"/>
                    <a:pt x="11" y="6"/>
                  </a:cubicBezTo>
                  <a:cubicBezTo>
                    <a:pt x="10" y="7"/>
                    <a:pt x="9" y="8"/>
                    <a:pt x="8" y="10"/>
                  </a:cubicBezTo>
                  <a:cubicBezTo>
                    <a:pt x="8" y="10"/>
                    <a:pt x="8" y="9"/>
                    <a:pt x="8" y="9"/>
                  </a:cubicBezTo>
                  <a:cubicBezTo>
                    <a:pt x="9" y="9"/>
                    <a:pt x="9" y="8"/>
                    <a:pt x="9" y="7"/>
                  </a:cubicBezTo>
                  <a:cubicBezTo>
                    <a:pt x="9" y="5"/>
                    <a:pt x="8" y="3"/>
                    <a:pt x="6" y="3"/>
                  </a:cubicBezTo>
                  <a:cubicBezTo>
                    <a:pt x="4" y="3"/>
                    <a:pt x="2" y="5"/>
                    <a:pt x="2" y="7"/>
                  </a:cubicBezTo>
                  <a:cubicBezTo>
                    <a:pt x="2" y="8"/>
                    <a:pt x="3" y="9"/>
                    <a:pt x="3" y="9"/>
                  </a:cubicBezTo>
                  <a:cubicBezTo>
                    <a:pt x="2" y="10"/>
                    <a:pt x="0" y="12"/>
                    <a:pt x="0" y="14"/>
                  </a:cubicBezTo>
                  <a:cubicBezTo>
                    <a:pt x="2" y="14"/>
                    <a:pt x="2" y="14"/>
                    <a:pt x="2" y="14"/>
                  </a:cubicBezTo>
                  <a:cubicBezTo>
                    <a:pt x="2" y="12"/>
                    <a:pt x="3" y="10"/>
                    <a:pt x="6" y="10"/>
                  </a:cubicBezTo>
                  <a:cubicBezTo>
                    <a:pt x="8" y="10"/>
                    <a:pt x="10" y="12"/>
                    <a:pt x="10" y="14"/>
                  </a:cubicBezTo>
                  <a:cubicBezTo>
                    <a:pt x="11" y="14"/>
                    <a:pt x="11" y="14"/>
                    <a:pt x="11" y="14"/>
                  </a:cubicBezTo>
                  <a:cubicBezTo>
                    <a:pt x="11" y="13"/>
                    <a:pt x="10" y="12"/>
                    <a:pt x="10" y="11"/>
                  </a:cubicBezTo>
                  <a:cubicBezTo>
                    <a:pt x="10" y="9"/>
                    <a:pt x="11" y="7"/>
                    <a:pt x="14" y="7"/>
                  </a:cubicBezTo>
                  <a:cubicBezTo>
                    <a:pt x="16" y="7"/>
                    <a:pt x="17" y="9"/>
                    <a:pt x="18" y="11"/>
                  </a:cubicBezTo>
                  <a:cubicBezTo>
                    <a:pt x="17" y="12"/>
                    <a:pt x="16" y="13"/>
                    <a:pt x="16" y="14"/>
                  </a:cubicBezTo>
                  <a:cubicBezTo>
                    <a:pt x="18" y="14"/>
                    <a:pt x="18" y="14"/>
                    <a:pt x="18" y="14"/>
                  </a:cubicBezTo>
                  <a:cubicBezTo>
                    <a:pt x="18" y="12"/>
                    <a:pt x="19" y="10"/>
                    <a:pt x="22" y="10"/>
                  </a:cubicBezTo>
                  <a:cubicBezTo>
                    <a:pt x="24" y="10"/>
                    <a:pt x="26" y="12"/>
                    <a:pt x="26" y="14"/>
                  </a:cubicBezTo>
                  <a:cubicBezTo>
                    <a:pt x="27" y="14"/>
                    <a:pt x="27" y="14"/>
                    <a:pt x="27" y="14"/>
                  </a:cubicBezTo>
                  <a:cubicBezTo>
                    <a:pt x="27" y="12"/>
                    <a:pt x="26" y="10"/>
                    <a:pt x="24" y="9"/>
                  </a:cubicBezTo>
                  <a:moveTo>
                    <a:pt x="3" y="7"/>
                  </a:moveTo>
                  <a:cubicBezTo>
                    <a:pt x="3" y="6"/>
                    <a:pt x="4" y="5"/>
                    <a:pt x="6" y="5"/>
                  </a:cubicBezTo>
                  <a:cubicBezTo>
                    <a:pt x="7" y="5"/>
                    <a:pt x="8" y="6"/>
                    <a:pt x="8" y="7"/>
                  </a:cubicBezTo>
                  <a:cubicBezTo>
                    <a:pt x="8" y="8"/>
                    <a:pt x="7" y="9"/>
                    <a:pt x="6" y="9"/>
                  </a:cubicBezTo>
                  <a:cubicBezTo>
                    <a:pt x="4" y="9"/>
                    <a:pt x="3" y="8"/>
                    <a:pt x="3" y="7"/>
                  </a:cubicBezTo>
                  <a:moveTo>
                    <a:pt x="11" y="4"/>
                  </a:moveTo>
                  <a:cubicBezTo>
                    <a:pt x="11" y="2"/>
                    <a:pt x="12" y="1"/>
                    <a:pt x="14" y="1"/>
                  </a:cubicBezTo>
                  <a:cubicBezTo>
                    <a:pt x="15" y="1"/>
                    <a:pt x="16" y="2"/>
                    <a:pt x="16" y="4"/>
                  </a:cubicBezTo>
                  <a:cubicBezTo>
                    <a:pt x="16" y="5"/>
                    <a:pt x="15" y="6"/>
                    <a:pt x="14" y="6"/>
                  </a:cubicBezTo>
                  <a:cubicBezTo>
                    <a:pt x="12" y="6"/>
                    <a:pt x="11" y="5"/>
                    <a:pt x="11" y="4"/>
                  </a:cubicBezTo>
                  <a:moveTo>
                    <a:pt x="20" y="7"/>
                  </a:moveTo>
                  <a:cubicBezTo>
                    <a:pt x="20" y="6"/>
                    <a:pt x="20" y="5"/>
                    <a:pt x="22" y="5"/>
                  </a:cubicBezTo>
                  <a:cubicBezTo>
                    <a:pt x="23" y="5"/>
                    <a:pt x="24" y="6"/>
                    <a:pt x="24" y="7"/>
                  </a:cubicBezTo>
                  <a:cubicBezTo>
                    <a:pt x="24" y="8"/>
                    <a:pt x="23" y="9"/>
                    <a:pt x="22" y="9"/>
                  </a:cubicBezTo>
                  <a:cubicBezTo>
                    <a:pt x="20" y="9"/>
                    <a:pt x="20" y="8"/>
                    <a:pt x="20"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79" name="Oval 2058">
              <a:extLst>
                <a:ext uri="{FF2B5EF4-FFF2-40B4-BE49-F238E27FC236}">
                  <a16:creationId xmlns:a16="http://schemas.microsoft.com/office/drawing/2014/main" id="{479D62D4-6395-41BE-8EA5-061D0388DE20}"/>
                </a:ext>
              </a:extLst>
            </p:cNvPr>
            <p:cNvSpPr>
              <a:spLocks noChangeArrowheads="1"/>
            </p:cNvSpPr>
            <p:nvPr/>
          </p:nvSpPr>
          <p:spPr bwMode="auto">
            <a:xfrm>
              <a:off x="11785600" y="4144963"/>
              <a:ext cx="50800" cy="49213"/>
            </a:xfrm>
            <a:prstGeom prst="ellipse">
              <a:avLst/>
            </a:pr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80" name="Oval 2059">
              <a:extLst>
                <a:ext uri="{FF2B5EF4-FFF2-40B4-BE49-F238E27FC236}">
                  <a16:creationId xmlns:a16="http://schemas.microsoft.com/office/drawing/2014/main" id="{BB35C6A3-979A-49E2-AEDD-17C369DC1D67}"/>
                </a:ext>
              </a:extLst>
            </p:cNvPr>
            <p:cNvSpPr>
              <a:spLocks noChangeArrowheads="1"/>
            </p:cNvSpPr>
            <p:nvPr/>
          </p:nvSpPr>
          <p:spPr bwMode="auto">
            <a:xfrm>
              <a:off x="11820525" y="4173538"/>
              <a:ext cx="20638" cy="20638"/>
            </a:xfrm>
            <a:prstGeom prst="ellipse">
              <a:avLst/>
            </a:pr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81" name="Freeform 2060">
              <a:extLst>
                <a:ext uri="{FF2B5EF4-FFF2-40B4-BE49-F238E27FC236}">
                  <a16:creationId xmlns:a16="http://schemas.microsoft.com/office/drawing/2014/main" id="{ADE4D2E7-852E-4668-8962-FF1D02D0E309}"/>
                </a:ext>
              </a:extLst>
            </p:cNvPr>
            <p:cNvSpPr>
              <a:spLocks/>
            </p:cNvSpPr>
            <p:nvPr/>
          </p:nvSpPr>
          <p:spPr bwMode="auto">
            <a:xfrm>
              <a:off x="11823700" y="4183063"/>
              <a:ext cx="12700" cy="7938"/>
            </a:xfrm>
            <a:custGeom>
              <a:avLst/>
              <a:gdLst>
                <a:gd name="T0" fmla="*/ 4 w 8"/>
                <a:gd name="T1" fmla="*/ 5 h 5"/>
                <a:gd name="T2" fmla="*/ 0 w 8"/>
                <a:gd name="T3" fmla="*/ 2 h 5"/>
                <a:gd name="T4" fmla="*/ 2 w 8"/>
                <a:gd name="T5" fmla="*/ 0 h 5"/>
                <a:gd name="T6" fmla="*/ 4 w 8"/>
                <a:gd name="T7" fmla="*/ 2 h 5"/>
                <a:gd name="T8" fmla="*/ 8 w 8"/>
                <a:gd name="T9" fmla="*/ 0 h 5"/>
                <a:gd name="T10" fmla="*/ 8 w 8"/>
                <a:gd name="T11" fmla="*/ 0 h 5"/>
                <a:gd name="T12" fmla="*/ 4 w 8"/>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8" h="5">
                  <a:moveTo>
                    <a:pt x="4" y="5"/>
                  </a:moveTo>
                  <a:lnTo>
                    <a:pt x="0" y="2"/>
                  </a:lnTo>
                  <a:lnTo>
                    <a:pt x="2" y="0"/>
                  </a:lnTo>
                  <a:lnTo>
                    <a:pt x="4" y="2"/>
                  </a:lnTo>
                  <a:lnTo>
                    <a:pt x="8" y="0"/>
                  </a:lnTo>
                  <a:lnTo>
                    <a:pt x="8" y="0"/>
                  </a:lnTo>
                  <a:lnTo>
                    <a:pt x="4"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82" name="Freeform 2061">
              <a:extLst>
                <a:ext uri="{FF2B5EF4-FFF2-40B4-BE49-F238E27FC236}">
                  <a16:creationId xmlns:a16="http://schemas.microsoft.com/office/drawing/2014/main" id="{FAA71590-D927-4D75-A901-476821439FE8}"/>
                </a:ext>
              </a:extLst>
            </p:cNvPr>
            <p:cNvSpPr>
              <a:spLocks noEditPoints="1"/>
            </p:cNvSpPr>
            <p:nvPr/>
          </p:nvSpPr>
          <p:spPr bwMode="auto">
            <a:xfrm>
              <a:off x="11801475" y="4165600"/>
              <a:ext cx="11113" cy="11113"/>
            </a:xfrm>
            <a:custGeom>
              <a:avLst/>
              <a:gdLst>
                <a:gd name="T0" fmla="*/ 0 w 4"/>
                <a:gd name="T1" fmla="*/ 0 h 4"/>
                <a:gd name="T2" fmla="*/ 1 w 4"/>
                <a:gd name="T3" fmla="*/ 0 h 4"/>
                <a:gd name="T4" fmla="*/ 3 w 4"/>
                <a:gd name="T5" fmla="*/ 0 h 4"/>
                <a:gd name="T6" fmla="*/ 4 w 4"/>
                <a:gd name="T7" fmla="*/ 2 h 4"/>
                <a:gd name="T8" fmla="*/ 3 w 4"/>
                <a:gd name="T9" fmla="*/ 3 h 4"/>
                <a:gd name="T10" fmla="*/ 1 w 4"/>
                <a:gd name="T11" fmla="*/ 4 h 4"/>
                <a:gd name="T12" fmla="*/ 0 w 4"/>
                <a:gd name="T13" fmla="*/ 4 h 4"/>
                <a:gd name="T14" fmla="*/ 0 w 4"/>
                <a:gd name="T15" fmla="*/ 0 h 4"/>
                <a:gd name="T16" fmla="*/ 1 w 4"/>
                <a:gd name="T17" fmla="*/ 3 h 4"/>
                <a:gd name="T18" fmla="*/ 1 w 4"/>
                <a:gd name="T19" fmla="*/ 4 h 4"/>
                <a:gd name="T20" fmla="*/ 3 w 4"/>
                <a:gd name="T21" fmla="*/ 2 h 4"/>
                <a:gd name="T22" fmla="*/ 1 w 4"/>
                <a:gd name="T23" fmla="*/ 0 h 4"/>
                <a:gd name="T24" fmla="*/ 1 w 4"/>
                <a:gd name="T25" fmla="*/ 0 h 4"/>
                <a:gd name="T26" fmla="*/ 1 w 4"/>
                <a:gd name="T27"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 h="4">
                  <a:moveTo>
                    <a:pt x="0" y="0"/>
                  </a:moveTo>
                  <a:cubicBezTo>
                    <a:pt x="1" y="0"/>
                    <a:pt x="1" y="0"/>
                    <a:pt x="1" y="0"/>
                  </a:cubicBezTo>
                  <a:cubicBezTo>
                    <a:pt x="2" y="0"/>
                    <a:pt x="3" y="0"/>
                    <a:pt x="3" y="0"/>
                  </a:cubicBezTo>
                  <a:cubicBezTo>
                    <a:pt x="3" y="1"/>
                    <a:pt x="4" y="1"/>
                    <a:pt x="4" y="2"/>
                  </a:cubicBezTo>
                  <a:cubicBezTo>
                    <a:pt x="4" y="2"/>
                    <a:pt x="3" y="3"/>
                    <a:pt x="3" y="3"/>
                  </a:cubicBezTo>
                  <a:cubicBezTo>
                    <a:pt x="3" y="4"/>
                    <a:pt x="2" y="4"/>
                    <a:pt x="1" y="4"/>
                  </a:cubicBezTo>
                  <a:cubicBezTo>
                    <a:pt x="1" y="4"/>
                    <a:pt x="0" y="4"/>
                    <a:pt x="0" y="4"/>
                  </a:cubicBezTo>
                  <a:lnTo>
                    <a:pt x="0" y="0"/>
                  </a:lnTo>
                  <a:close/>
                  <a:moveTo>
                    <a:pt x="1" y="3"/>
                  </a:moveTo>
                  <a:cubicBezTo>
                    <a:pt x="1" y="4"/>
                    <a:pt x="1" y="4"/>
                    <a:pt x="1" y="4"/>
                  </a:cubicBezTo>
                  <a:cubicBezTo>
                    <a:pt x="2" y="4"/>
                    <a:pt x="3" y="3"/>
                    <a:pt x="3" y="2"/>
                  </a:cubicBezTo>
                  <a:cubicBezTo>
                    <a:pt x="3" y="1"/>
                    <a:pt x="3" y="0"/>
                    <a:pt x="1" y="0"/>
                  </a:cubicBezTo>
                  <a:cubicBezTo>
                    <a:pt x="1" y="0"/>
                    <a:pt x="1" y="0"/>
                    <a:pt x="1" y="0"/>
                  </a:cubicBezTo>
                  <a:lnTo>
                    <a:pt x="1"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83" name="Freeform 2062">
              <a:extLst>
                <a:ext uri="{FF2B5EF4-FFF2-40B4-BE49-F238E27FC236}">
                  <a16:creationId xmlns:a16="http://schemas.microsoft.com/office/drawing/2014/main" id="{F53A22D4-C5E4-439F-B9CD-ADDC8E919175}"/>
                </a:ext>
              </a:extLst>
            </p:cNvPr>
            <p:cNvSpPr>
              <a:spLocks/>
            </p:cNvSpPr>
            <p:nvPr/>
          </p:nvSpPr>
          <p:spPr bwMode="auto">
            <a:xfrm>
              <a:off x="11812588" y="4165600"/>
              <a:ext cx="7938" cy="11113"/>
            </a:xfrm>
            <a:custGeom>
              <a:avLst/>
              <a:gdLst>
                <a:gd name="T0" fmla="*/ 0 w 3"/>
                <a:gd name="T1" fmla="*/ 3 h 4"/>
                <a:gd name="T2" fmla="*/ 1 w 3"/>
                <a:gd name="T3" fmla="*/ 4 h 4"/>
                <a:gd name="T4" fmla="*/ 2 w 3"/>
                <a:gd name="T5" fmla="*/ 3 h 4"/>
                <a:gd name="T6" fmla="*/ 1 w 3"/>
                <a:gd name="T7" fmla="*/ 2 h 4"/>
                <a:gd name="T8" fmla="*/ 0 w 3"/>
                <a:gd name="T9" fmla="*/ 1 h 4"/>
                <a:gd name="T10" fmla="*/ 2 w 3"/>
                <a:gd name="T11" fmla="*/ 0 h 4"/>
                <a:gd name="T12" fmla="*/ 2 w 3"/>
                <a:gd name="T13" fmla="*/ 0 h 4"/>
                <a:gd name="T14" fmla="*/ 2 w 3"/>
                <a:gd name="T15" fmla="*/ 0 h 4"/>
                <a:gd name="T16" fmla="*/ 2 w 3"/>
                <a:gd name="T17" fmla="*/ 0 h 4"/>
                <a:gd name="T18" fmla="*/ 1 w 3"/>
                <a:gd name="T19" fmla="*/ 1 h 4"/>
                <a:gd name="T20" fmla="*/ 2 w 3"/>
                <a:gd name="T21" fmla="*/ 2 h 4"/>
                <a:gd name="T22" fmla="*/ 3 w 3"/>
                <a:gd name="T23" fmla="*/ 3 h 4"/>
                <a:gd name="T24" fmla="*/ 1 w 3"/>
                <a:gd name="T25" fmla="*/ 4 h 4"/>
                <a:gd name="T26" fmla="*/ 0 w 3"/>
                <a:gd name="T27" fmla="*/ 4 h 4"/>
                <a:gd name="T28" fmla="*/ 0 w 3"/>
                <a:gd name="T29"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 h="4">
                  <a:moveTo>
                    <a:pt x="0" y="3"/>
                  </a:moveTo>
                  <a:cubicBezTo>
                    <a:pt x="0" y="3"/>
                    <a:pt x="1" y="4"/>
                    <a:pt x="1" y="4"/>
                  </a:cubicBezTo>
                  <a:cubicBezTo>
                    <a:pt x="2" y="4"/>
                    <a:pt x="2" y="3"/>
                    <a:pt x="2" y="3"/>
                  </a:cubicBezTo>
                  <a:cubicBezTo>
                    <a:pt x="2" y="2"/>
                    <a:pt x="2" y="2"/>
                    <a:pt x="1" y="2"/>
                  </a:cubicBezTo>
                  <a:cubicBezTo>
                    <a:pt x="1" y="2"/>
                    <a:pt x="0" y="1"/>
                    <a:pt x="0" y="1"/>
                  </a:cubicBezTo>
                  <a:cubicBezTo>
                    <a:pt x="0" y="0"/>
                    <a:pt x="1" y="0"/>
                    <a:pt x="2" y="0"/>
                  </a:cubicBezTo>
                  <a:cubicBezTo>
                    <a:pt x="2" y="0"/>
                    <a:pt x="2" y="0"/>
                    <a:pt x="2" y="0"/>
                  </a:cubicBezTo>
                  <a:cubicBezTo>
                    <a:pt x="2" y="0"/>
                    <a:pt x="2" y="0"/>
                    <a:pt x="2" y="0"/>
                  </a:cubicBezTo>
                  <a:cubicBezTo>
                    <a:pt x="2" y="0"/>
                    <a:pt x="2" y="0"/>
                    <a:pt x="2" y="0"/>
                  </a:cubicBezTo>
                  <a:cubicBezTo>
                    <a:pt x="1" y="0"/>
                    <a:pt x="1" y="0"/>
                    <a:pt x="1" y="1"/>
                  </a:cubicBezTo>
                  <a:cubicBezTo>
                    <a:pt x="1" y="1"/>
                    <a:pt x="1" y="1"/>
                    <a:pt x="2" y="2"/>
                  </a:cubicBezTo>
                  <a:cubicBezTo>
                    <a:pt x="2" y="2"/>
                    <a:pt x="3" y="2"/>
                    <a:pt x="3" y="3"/>
                  </a:cubicBezTo>
                  <a:cubicBezTo>
                    <a:pt x="3" y="3"/>
                    <a:pt x="2" y="4"/>
                    <a:pt x="1" y="4"/>
                  </a:cubicBezTo>
                  <a:cubicBezTo>
                    <a:pt x="1" y="4"/>
                    <a:pt x="0" y="4"/>
                    <a:pt x="0" y="4"/>
                  </a:cubicBezTo>
                  <a:lnTo>
                    <a:pt x="0"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84" name="Oval 2063">
              <a:extLst>
                <a:ext uri="{FF2B5EF4-FFF2-40B4-BE49-F238E27FC236}">
                  <a16:creationId xmlns:a16="http://schemas.microsoft.com/office/drawing/2014/main" id="{710B4C20-A0B5-4BCB-B963-7933085F305E}"/>
                </a:ext>
              </a:extLst>
            </p:cNvPr>
            <p:cNvSpPr>
              <a:spLocks noChangeArrowheads="1"/>
            </p:cNvSpPr>
            <p:nvPr/>
          </p:nvSpPr>
          <p:spPr bwMode="auto">
            <a:xfrm>
              <a:off x="11388725" y="3760788"/>
              <a:ext cx="49213" cy="52388"/>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0" name="Freeform 2064">
              <a:extLst>
                <a:ext uri="{FF2B5EF4-FFF2-40B4-BE49-F238E27FC236}">
                  <a16:creationId xmlns:a16="http://schemas.microsoft.com/office/drawing/2014/main" id="{FDB327E1-7BBF-4938-A896-6E7FE2980768}"/>
                </a:ext>
              </a:extLst>
            </p:cNvPr>
            <p:cNvSpPr>
              <a:spLocks/>
            </p:cNvSpPr>
            <p:nvPr/>
          </p:nvSpPr>
          <p:spPr bwMode="auto">
            <a:xfrm>
              <a:off x="11399838" y="3781425"/>
              <a:ext cx="11113" cy="11113"/>
            </a:xfrm>
            <a:custGeom>
              <a:avLst/>
              <a:gdLst>
                <a:gd name="T0" fmla="*/ 4 w 4"/>
                <a:gd name="T1" fmla="*/ 2 h 4"/>
                <a:gd name="T2" fmla="*/ 4 w 4"/>
                <a:gd name="T3" fmla="*/ 1 h 4"/>
                <a:gd name="T4" fmla="*/ 4 w 4"/>
                <a:gd name="T5" fmla="*/ 1 h 4"/>
                <a:gd name="T6" fmla="*/ 3 w 4"/>
                <a:gd name="T7" fmla="*/ 2 h 4"/>
                <a:gd name="T8" fmla="*/ 2 w 4"/>
                <a:gd name="T9" fmla="*/ 4 h 4"/>
                <a:gd name="T10" fmla="*/ 2 w 4"/>
                <a:gd name="T11" fmla="*/ 4 h 4"/>
                <a:gd name="T12" fmla="*/ 1 w 4"/>
                <a:gd name="T13" fmla="*/ 2 h 4"/>
                <a:gd name="T14" fmla="*/ 1 w 4"/>
                <a:gd name="T15" fmla="*/ 1 h 4"/>
                <a:gd name="T16" fmla="*/ 1 w 4"/>
                <a:gd name="T17" fmla="*/ 1 h 4"/>
                <a:gd name="T18" fmla="*/ 1 w 4"/>
                <a:gd name="T19" fmla="*/ 2 h 4"/>
                <a:gd name="T20" fmla="*/ 1 w 4"/>
                <a:gd name="T21" fmla="*/ 4 h 4"/>
                <a:gd name="T22" fmla="*/ 0 w 4"/>
                <a:gd name="T23" fmla="*/ 4 h 4"/>
                <a:gd name="T24" fmla="*/ 0 w 4"/>
                <a:gd name="T25" fmla="*/ 0 h 4"/>
                <a:gd name="T26" fmla="*/ 1 w 4"/>
                <a:gd name="T27" fmla="*/ 0 h 4"/>
                <a:gd name="T28" fmla="*/ 2 w 4"/>
                <a:gd name="T29" fmla="*/ 2 h 4"/>
                <a:gd name="T30" fmla="*/ 2 w 4"/>
                <a:gd name="T31" fmla="*/ 4 h 4"/>
                <a:gd name="T32" fmla="*/ 2 w 4"/>
                <a:gd name="T33" fmla="*/ 4 h 4"/>
                <a:gd name="T34" fmla="*/ 3 w 4"/>
                <a:gd name="T35" fmla="*/ 2 h 4"/>
                <a:gd name="T36" fmla="*/ 3 w 4"/>
                <a:gd name="T37" fmla="*/ 0 h 4"/>
                <a:gd name="T38" fmla="*/ 4 w 4"/>
                <a:gd name="T39" fmla="*/ 0 h 4"/>
                <a:gd name="T40" fmla="*/ 4 w 4"/>
                <a:gd name="T41" fmla="*/ 4 h 4"/>
                <a:gd name="T42" fmla="*/ 4 w 4"/>
                <a:gd name="T43" fmla="*/ 4 h 4"/>
                <a:gd name="T44" fmla="*/ 4 w 4"/>
                <a:gd name="T45"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 h="4">
                  <a:moveTo>
                    <a:pt x="4" y="2"/>
                  </a:moveTo>
                  <a:cubicBezTo>
                    <a:pt x="4" y="2"/>
                    <a:pt x="4" y="1"/>
                    <a:pt x="4" y="1"/>
                  </a:cubicBezTo>
                  <a:cubicBezTo>
                    <a:pt x="4" y="1"/>
                    <a:pt x="4" y="1"/>
                    <a:pt x="4" y="1"/>
                  </a:cubicBezTo>
                  <a:cubicBezTo>
                    <a:pt x="3" y="1"/>
                    <a:pt x="3" y="2"/>
                    <a:pt x="3" y="2"/>
                  </a:cubicBezTo>
                  <a:cubicBezTo>
                    <a:pt x="2" y="4"/>
                    <a:pt x="2" y="4"/>
                    <a:pt x="2" y="4"/>
                  </a:cubicBezTo>
                  <a:cubicBezTo>
                    <a:pt x="2" y="4"/>
                    <a:pt x="2" y="4"/>
                    <a:pt x="2" y="4"/>
                  </a:cubicBezTo>
                  <a:cubicBezTo>
                    <a:pt x="1" y="2"/>
                    <a:pt x="1" y="2"/>
                    <a:pt x="1" y="2"/>
                  </a:cubicBezTo>
                  <a:cubicBezTo>
                    <a:pt x="1" y="2"/>
                    <a:pt x="1" y="1"/>
                    <a:pt x="1" y="1"/>
                  </a:cubicBezTo>
                  <a:cubicBezTo>
                    <a:pt x="1" y="1"/>
                    <a:pt x="1" y="1"/>
                    <a:pt x="1" y="1"/>
                  </a:cubicBezTo>
                  <a:cubicBezTo>
                    <a:pt x="1" y="1"/>
                    <a:pt x="1" y="2"/>
                    <a:pt x="1" y="2"/>
                  </a:cubicBezTo>
                  <a:cubicBezTo>
                    <a:pt x="1" y="4"/>
                    <a:pt x="1" y="4"/>
                    <a:pt x="1" y="4"/>
                  </a:cubicBezTo>
                  <a:cubicBezTo>
                    <a:pt x="0" y="4"/>
                    <a:pt x="0" y="4"/>
                    <a:pt x="0" y="4"/>
                  </a:cubicBezTo>
                  <a:cubicBezTo>
                    <a:pt x="0" y="0"/>
                    <a:pt x="0" y="0"/>
                    <a:pt x="0" y="0"/>
                  </a:cubicBezTo>
                  <a:cubicBezTo>
                    <a:pt x="1" y="0"/>
                    <a:pt x="1" y="0"/>
                    <a:pt x="1" y="0"/>
                  </a:cubicBezTo>
                  <a:cubicBezTo>
                    <a:pt x="2" y="2"/>
                    <a:pt x="2" y="2"/>
                    <a:pt x="2" y="2"/>
                  </a:cubicBezTo>
                  <a:cubicBezTo>
                    <a:pt x="2" y="3"/>
                    <a:pt x="2" y="3"/>
                    <a:pt x="2" y="4"/>
                  </a:cubicBezTo>
                  <a:cubicBezTo>
                    <a:pt x="2" y="4"/>
                    <a:pt x="2" y="4"/>
                    <a:pt x="2" y="4"/>
                  </a:cubicBezTo>
                  <a:cubicBezTo>
                    <a:pt x="2" y="3"/>
                    <a:pt x="2" y="3"/>
                    <a:pt x="3" y="2"/>
                  </a:cubicBezTo>
                  <a:cubicBezTo>
                    <a:pt x="3" y="0"/>
                    <a:pt x="3" y="0"/>
                    <a:pt x="3" y="0"/>
                  </a:cubicBezTo>
                  <a:cubicBezTo>
                    <a:pt x="4" y="0"/>
                    <a:pt x="4" y="0"/>
                    <a:pt x="4" y="0"/>
                  </a:cubicBezTo>
                  <a:cubicBezTo>
                    <a:pt x="4" y="4"/>
                    <a:pt x="4" y="4"/>
                    <a:pt x="4" y="4"/>
                  </a:cubicBezTo>
                  <a:cubicBezTo>
                    <a:pt x="4" y="4"/>
                    <a:pt x="4" y="4"/>
                    <a:pt x="4" y="4"/>
                  </a:cubicBezTo>
                  <a:lnTo>
                    <a:pt x="4" y="2"/>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1" name="Freeform 2065">
              <a:extLst>
                <a:ext uri="{FF2B5EF4-FFF2-40B4-BE49-F238E27FC236}">
                  <a16:creationId xmlns:a16="http://schemas.microsoft.com/office/drawing/2014/main" id="{BE04A6EF-2FCE-475F-9923-B7E8649ED114}"/>
                </a:ext>
              </a:extLst>
            </p:cNvPr>
            <p:cNvSpPr>
              <a:spLocks/>
            </p:cNvSpPr>
            <p:nvPr/>
          </p:nvSpPr>
          <p:spPr bwMode="auto">
            <a:xfrm>
              <a:off x="11414125" y="3781425"/>
              <a:ext cx="9525" cy="11113"/>
            </a:xfrm>
            <a:custGeom>
              <a:avLst/>
              <a:gdLst>
                <a:gd name="T0" fmla="*/ 3 w 3"/>
                <a:gd name="T1" fmla="*/ 4 h 4"/>
                <a:gd name="T2" fmla="*/ 2 w 3"/>
                <a:gd name="T3" fmla="*/ 4 h 4"/>
                <a:gd name="T4" fmla="*/ 0 w 3"/>
                <a:gd name="T5" fmla="*/ 4 h 4"/>
                <a:gd name="T6" fmla="*/ 0 w 3"/>
                <a:gd name="T7" fmla="*/ 2 h 4"/>
                <a:gd name="T8" fmla="*/ 2 w 3"/>
                <a:gd name="T9" fmla="*/ 0 h 4"/>
                <a:gd name="T10" fmla="*/ 3 w 3"/>
                <a:gd name="T11" fmla="*/ 0 h 4"/>
                <a:gd name="T12" fmla="*/ 3 w 3"/>
                <a:gd name="T13" fmla="*/ 1 h 4"/>
                <a:gd name="T14" fmla="*/ 2 w 3"/>
                <a:gd name="T15" fmla="*/ 1 h 4"/>
                <a:gd name="T16" fmla="*/ 0 w 3"/>
                <a:gd name="T17" fmla="*/ 2 h 4"/>
                <a:gd name="T18" fmla="*/ 2 w 3"/>
                <a:gd name="T19" fmla="*/ 4 h 4"/>
                <a:gd name="T20" fmla="*/ 3 w 3"/>
                <a:gd name="T21" fmla="*/ 4 h 4"/>
                <a:gd name="T22" fmla="*/ 3 w 3"/>
                <a:gd name="T23" fmla="*/ 3 h 4"/>
                <a:gd name="T24" fmla="*/ 2 w 3"/>
                <a:gd name="T25" fmla="*/ 3 h 4"/>
                <a:gd name="T26" fmla="*/ 2 w 3"/>
                <a:gd name="T27" fmla="*/ 2 h 4"/>
                <a:gd name="T28" fmla="*/ 3 w 3"/>
                <a:gd name="T29" fmla="*/ 2 h 4"/>
                <a:gd name="T30" fmla="*/ 3 w 3"/>
                <a:gd name="T31"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 h="4">
                  <a:moveTo>
                    <a:pt x="3" y="4"/>
                  </a:moveTo>
                  <a:cubicBezTo>
                    <a:pt x="3" y="4"/>
                    <a:pt x="3" y="4"/>
                    <a:pt x="2" y="4"/>
                  </a:cubicBezTo>
                  <a:cubicBezTo>
                    <a:pt x="1" y="4"/>
                    <a:pt x="1" y="4"/>
                    <a:pt x="0" y="4"/>
                  </a:cubicBezTo>
                  <a:cubicBezTo>
                    <a:pt x="0" y="3"/>
                    <a:pt x="0" y="3"/>
                    <a:pt x="0" y="2"/>
                  </a:cubicBezTo>
                  <a:cubicBezTo>
                    <a:pt x="0" y="1"/>
                    <a:pt x="1" y="0"/>
                    <a:pt x="2" y="0"/>
                  </a:cubicBezTo>
                  <a:cubicBezTo>
                    <a:pt x="3" y="0"/>
                    <a:pt x="3" y="0"/>
                    <a:pt x="3" y="0"/>
                  </a:cubicBezTo>
                  <a:cubicBezTo>
                    <a:pt x="3" y="1"/>
                    <a:pt x="3" y="1"/>
                    <a:pt x="3" y="1"/>
                  </a:cubicBezTo>
                  <a:cubicBezTo>
                    <a:pt x="3" y="1"/>
                    <a:pt x="3" y="1"/>
                    <a:pt x="2" y="1"/>
                  </a:cubicBezTo>
                  <a:cubicBezTo>
                    <a:pt x="1" y="1"/>
                    <a:pt x="0" y="1"/>
                    <a:pt x="0" y="2"/>
                  </a:cubicBezTo>
                  <a:cubicBezTo>
                    <a:pt x="0" y="3"/>
                    <a:pt x="1" y="4"/>
                    <a:pt x="2" y="4"/>
                  </a:cubicBezTo>
                  <a:cubicBezTo>
                    <a:pt x="2" y="4"/>
                    <a:pt x="3" y="4"/>
                    <a:pt x="3" y="4"/>
                  </a:cubicBezTo>
                  <a:cubicBezTo>
                    <a:pt x="3" y="3"/>
                    <a:pt x="3" y="3"/>
                    <a:pt x="3" y="3"/>
                  </a:cubicBezTo>
                  <a:cubicBezTo>
                    <a:pt x="2" y="3"/>
                    <a:pt x="2" y="3"/>
                    <a:pt x="2" y="3"/>
                  </a:cubicBezTo>
                  <a:cubicBezTo>
                    <a:pt x="2" y="2"/>
                    <a:pt x="2" y="2"/>
                    <a:pt x="2" y="2"/>
                  </a:cubicBezTo>
                  <a:cubicBezTo>
                    <a:pt x="3" y="2"/>
                    <a:pt x="3" y="2"/>
                    <a:pt x="3" y="2"/>
                  </a:cubicBezTo>
                  <a:lnTo>
                    <a:pt x="3" y="4"/>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2" name="Rectangle 2066">
              <a:extLst>
                <a:ext uri="{FF2B5EF4-FFF2-40B4-BE49-F238E27FC236}">
                  <a16:creationId xmlns:a16="http://schemas.microsoft.com/office/drawing/2014/main" id="{E54AB75A-A962-449D-8EF6-B68C24C11C26}"/>
                </a:ext>
              </a:extLst>
            </p:cNvPr>
            <p:cNvSpPr>
              <a:spLocks noChangeArrowheads="1"/>
            </p:cNvSpPr>
            <p:nvPr/>
          </p:nvSpPr>
          <p:spPr bwMode="auto">
            <a:xfrm>
              <a:off x="11282363" y="4013200"/>
              <a:ext cx="65088" cy="523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3" name="Rectangle 2067">
              <a:extLst>
                <a:ext uri="{FF2B5EF4-FFF2-40B4-BE49-F238E27FC236}">
                  <a16:creationId xmlns:a16="http://schemas.microsoft.com/office/drawing/2014/main" id="{6F06C5CB-E77C-47A8-9474-698239DF101E}"/>
                </a:ext>
              </a:extLst>
            </p:cNvPr>
            <p:cNvSpPr>
              <a:spLocks noChangeArrowheads="1"/>
            </p:cNvSpPr>
            <p:nvPr/>
          </p:nvSpPr>
          <p:spPr bwMode="auto">
            <a:xfrm>
              <a:off x="11288713" y="4006850"/>
              <a:ext cx="6350"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4" name="Rectangle 2068">
              <a:extLst>
                <a:ext uri="{FF2B5EF4-FFF2-40B4-BE49-F238E27FC236}">
                  <a16:creationId xmlns:a16="http://schemas.microsoft.com/office/drawing/2014/main" id="{E107B72D-434C-483D-9626-F36046674544}"/>
                </a:ext>
              </a:extLst>
            </p:cNvPr>
            <p:cNvSpPr>
              <a:spLocks noChangeArrowheads="1"/>
            </p:cNvSpPr>
            <p:nvPr/>
          </p:nvSpPr>
          <p:spPr bwMode="auto">
            <a:xfrm>
              <a:off x="11296650" y="4006850"/>
              <a:ext cx="6350"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5" name="Rectangle 2069">
              <a:extLst>
                <a:ext uri="{FF2B5EF4-FFF2-40B4-BE49-F238E27FC236}">
                  <a16:creationId xmlns:a16="http://schemas.microsoft.com/office/drawing/2014/main" id="{05F8690F-0AD7-4542-84DF-AC7CDE4B18BF}"/>
                </a:ext>
              </a:extLst>
            </p:cNvPr>
            <p:cNvSpPr>
              <a:spLocks noChangeArrowheads="1"/>
            </p:cNvSpPr>
            <p:nvPr/>
          </p:nvSpPr>
          <p:spPr bwMode="auto">
            <a:xfrm>
              <a:off x="11309350"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6" name="Rectangle 2070">
              <a:extLst>
                <a:ext uri="{FF2B5EF4-FFF2-40B4-BE49-F238E27FC236}">
                  <a16:creationId xmlns:a16="http://schemas.microsoft.com/office/drawing/2014/main" id="{F99D5B9E-1384-4964-A6E9-DF6DBCE5D271}"/>
                </a:ext>
              </a:extLst>
            </p:cNvPr>
            <p:cNvSpPr>
              <a:spLocks noChangeArrowheads="1"/>
            </p:cNvSpPr>
            <p:nvPr/>
          </p:nvSpPr>
          <p:spPr bwMode="auto">
            <a:xfrm>
              <a:off x="11317288"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7" name="Rectangle 2071">
              <a:extLst>
                <a:ext uri="{FF2B5EF4-FFF2-40B4-BE49-F238E27FC236}">
                  <a16:creationId xmlns:a16="http://schemas.microsoft.com/office/drawing/2014/main" id="{B39A95A7-0C39-4DE0-AFB0-5190A360E159}"/>
                </a:ext>
              </a:extLst>
            </p:cNvPr>
            <p:cNvSpPr>
              <a:spLocks noChangeArrowheads="1"/>
            </p:cNvSpPr>
            <p:nvPr/>
          </p:nvSpPr>
          <p:spPr bwMode="auto">
            <a:xfrm>
              <a:off x="11326813"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8" name="Rectangle 2072">
              <a:extLst>
                <a:ext uri="{FF2B5EF4-FFF2-40B4-BE49-F238E27FC236}">
                  <a16:creationId xmlns:a16="http://schemas.microsoft.com/office/drawing/2014/main" id="{43285F51-1814-4276-8DF5-9436C8CE9AF7}"/>
                </a:ext>
              </a:extLst>
            </p:cNvPr>
            <p:cNvSpPr>
              <a:spLocks noChangeArrowheads="1"/>
            </p:cNvSpPr>
            <p:nvPr/>
          </p:nvSpPr>
          <p:spPr bwMode="auto">
            <a:xfrm>
              <a:off x="11334750"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9" name="Rectangle 2073">
              <a:extLst>
                <a:ext uri="{FF2B5EF4-FFF2-40B4-BE49-F238E27FC236}">
                  <a16:creationId xmlns:a16="http://schemas.microsoft.com/office/drawing/2014/main" id="{0086F18D-EF33-4F4A-B99E-3269115167F3}"/>
                </a:ext>
              </a:extLst>
            </p:cNvPr>
            <p:cNvSpPr>
              <a:spLocks noChangeArrowheads="1"/>
            </p:cNvSpPr>
            <p:nvPr/>
          </p:nvSpPr>
          <p:spPr bwMode="auto">
            <a:xfrm>
              <a:off x="11291888" y="4027488"/>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0" name="Rectangle 2074">
              <a:extLst>
                <a:ext uri="{FF2B5EF4-FFF2-40B4-BE49-F238E27FC236}">
                  <a16:creationId xmlns:a16="http://schemas.microsoft.com/office/drawing/2014/main" id="{322D07DB-54DD-4C9C-876E-4597A004DFD1}"/>
                </a:ext>
              </a:extLst>
            </p:cNvPr>
            <p:cNvSpPr>
              <a:spLocks noChangeArrowheads="1"/>
            </p:cNvSpPr>
            <p:nvPr/>
          </p:nvSpPr>
          <p:spPr bwMode="auto">
            <a:xfrm>
              <a:off x="11309350" y="4027488"/>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1" name="Rectangle 2075">
              <a:extLst>
                <a:ext uri="{FF2B5EF4-FFF2-40B4-BE49-F238E27FC236}">
                  <a16:creationId xmlns:a16="http://schemas.microsoft.com/office/drawing/2014/main" id="{94658AB6-E28D-4F7B-9A73-5E962A557B0C}"/>
                </a:ext>
              </a:extLst>
            </p:cNvPr>
            <p:cNvSpPr>
              <a:spLocks noChangeArrowheads="1"/>
            </p:cNvSpPr>
            <p:nvPr/>
          </p:nvSpPr>
          <p:spPr bwMode="auto">
            <a:xfrm>
              <a:off x="11326813" y="4027488"/>
              <a:ext cx="111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2" name="Rectangle 2076">
              <a:extLst>
                <a:ext uri="{FF2B5EF4-FFF2-40B4-BE49-F238E27FC236}">
                  <a16:creationId xmlns:a16="http://schemas.microsoft.com/office/drawing/2014/main" id="{B88CEB67-8AE2-4803-9F80-F7DA80BF1676}"/>
                </a:ext>
              </a:extLst>
            </p:cNvPr>
            <p:cNvSpPr>
              <a:spLocks noChangeArrowheads="1"/>
            </p:cNvSpPr>
            <p:nvPr/>
          </p:nvSpPr>
          <p:spPr bwMode="auto">
            <a:xfrm>
              <a:off x="11291888" y="4044950"/>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3" name="Rectangle 2077">
              <a:extLst>
                <a:ext uri="{FF2B5EF4-FFF2-40B4-BE49-F238E27FC236}">
                  <a16:creationId xmlns:a16="http://schemas.microsoft.com/office/drawing/2014/main" id="{57AFCF76-FF47-4994-829E-88FC6CDB1A4A}"/>
                </a:ext>
              </a:extLst>
            </p:cNvPr>
            <p:cNvSpPr>
              <a:spLocks noChangeArrowheads="1"/>
            </p:cNvSpPr>
            <p:nvPr/>
          </p:nvSpPr>
          <p:spPr bwMode="auto">
            <a:xfrm>
              <a:off x="11309350" y="4044950"/>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4" name="Rectangle 2078">
              <a:extLst>
                <a:ext uri="{FF2B5EF4-FFF2-40B4-BE49-F238E27FC236}">
                  <a16:creationId xmlns:a16="http://schemas.microsoft.com/office/drawing/2014/main" id="{BF090A0E-F81E-4AB5-9095-3C663E94C558}"/>
                </a:ext>
              </a:extLst>
            </p:cNvPr>
            <p:cNvSpPr>
              <a:spLocks noChangeArrowheads="1"/>
            </p:cNvSpPr>
            <p:nvPr/>
          </p:nvSpPr>
          <p:spPr bwMode="auto">
            <a:xfrm>
              <a:off x="11326813" y="4044950"/>
              <a:ext cx="111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5" name="Freeform 2079">
              <a:extLst>
                <a:ext uri="{FF2B5EF4-FFF2-40B4-BE49-F238E27FC236}">
                  <a16:creationId xmlns:a16="http://schemas.microsoft.com/office/drawing/2014/main" id="{2EEE48CA-39D1-408D-BCEA-8E2C390E89E7}"/>
                </a:ext>
              </a:extLst>
            </p:cNvPr>
            <p:cNvSpPr>
              <a:spLocks/>
            </p:cNvSpPr>
            <p:nvPr/>
          </p:nvSpPr>
          <p:spPr bwMode="auto">
            <a:xfrm>
              <a:off x="11858625" y="3875088"/>
              <a:ext cx="109538" cy="107950"/>
            </a:xfrm>
            <a:custGeom>
              <a:avLst/>
              <a:gdLst>
                <a:gd name="T0" fmla="*/ 0 w 37"/>
                <a:gd name="T1" fmla="*/ 0 h 37"/>
                <a:gd name="T2" fmla="*/ 0 w 37"/>
                <a:gd name="T3" fmla="*/ 37 h 37"/>
                <a:gd name="T4" fmla="*/ 37 w 37"/>
                <a:gd name="T5" fmla="*/ 37 h 37"/>
                <a:gd name="T6" fmla="*/ 0 w 37"/>
                <a:gd name="T7" fmla="*/ 0 h 37"/>
              </a:gdLst>
              <a:ahLst/>
              <a:cxnLst>
                <a:cxn ang="0">
                  <a:pos x="T0" y="T1"/>
                </a:cxn>
                <a:cxn ang="0">
                  <a:pos x="T2" y="T3"/>
                </a:cxn>
                <a:cxn ang="0">
                  <a:pos x="T4" y="T5"/>
                </a:cxn>
                <a:cxn ang="0">
                  <a:pos x="T6" y="T7"/>
                </a:cxn>
              </a:cxnLst>
              <a:rect l="0" t="0" r="r" b="b"/>
              <a:pathLst>
                <a:path w="37" h="37">
                  <a:moveTo>
                    <a:pt x="0" y="0"/>
                  </a:moveTo>
                  <a:cubicBezTo>
                    <a:pt x="0" y="37"/>
                    <a:pt x="0" y="37"/>
                    <a:pt x="0" y="37"/>
                  </a:cubicBezTo>
                  <a:cubicBezTo>
                    <a:pt x="37" y="37"/>
                    <a:pt x="37" y="37"/>
                    <a:pt x="37" y="37"/>
                  </a:cubicBezTo>
                  <a:cubicBezTo>
                    <a:pt x="37" y="16"/>
                    <a:pt x="21" y="0"/>
                    <a:pt x="0" y="0"/>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6" name="Freeform 2080">
              <a:extLst>
                <a:ext uri="{FF2B5EF4-FFF2-40B4-BE49-F238E27FC236}">
                  <a16:creationId xmlns:a16="http://schemas.microsoft.com/office/drawing/2014/main" id="{227D3F47-376B-45D9-96CF-D47F930BA385}"/>
                </a:ext>
              </a:extLst>
            </p:cNvPr>
            <p:cNvSpPr>
              <a:spLocks/>
            </p:cNvSpPr>
            <p:nvPr/>
          </p:nvSpPr>
          <p:spPr bwMode="auto">
            <a:xfrm>
              <a:off x="11768138" y="3905250"/>
              <a:ext cx="152400" cy="169863"/>
            </a:xfrm>
            <a:custGeom>
              <a:avLst/>
              <a:gdLst>
                <a:gd name="T0" fmla="*/ 29 w 52"/>
                <a:gd name="T1" fmla="*/ 29 h 58"/>
                <a:gd name="T2" fmla="*/ 29 w 52"/>
                <a:gd name="T3" fmla="*/ 0 h 58"/>
                <a:gd name="T4" fmla="*/ 29 w 52"/>
                <a:gd name="T5" fmla="*/ 0 h 58"/>
                <a:gd name="T6" fmla="*/ 0 w 52"/>
                <a:gd name="T7" fmla="*/ 29 h 58"/>
                <a:gd name="T8" fmla="*/ 29 w 52"/>
                <a:gd name="T9" fmla="*/ 58 h 58"/>
                <a:gd name="T10" fmla="*/ 44 w 52"/>
                <a:gd name="T11" fmla="*/ 53 h 58"/>
                <a:gd name="T12" fmla="*/ 51 w 52"/>
                <a:gd name="T13" fmla="*/ 31 h 58"/>
                <a:gd name="T14" fmla="*/ 29 w 52"/>
                <a:gd name="T15" fmla="*/ 29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58">
                  <a:moveTo>
                    <a:pt x="29" y="29"/>
                  </a:moveTo>
                  <a:cubicBezTo>
                    <a:pt x="29" y="0"/>
                    <a:pt x="29" y="0"/>
                    <a:pt x="29" y="0"/>
                  </a:cubicBezTo>
                  <a:cubicBezTo>
                    <a:pt x="29" y="0"/>
                    <a:pt x="29" y="0"/>
                    <a:pt x="29" y="0"/>
                  </a:cubicBezTo>
                  <a:cubicBezTo>
                    <a:pt x="13" y="0"/>
                    <a:pt x="0" y="13"/>
                    <a:pt x="0" y="29"/>
                  </a:cubicBezTo>
                  <a:cubicBezTo>
                    <a:pt x="0" y="45"/>
                    <a:pt x="13" y="58"/>
                    <a:pt x="29" y="58"/>
                  </a:cubicBezTo>
                  <a:cubicBezTo>
                    <a:pt x="35" y="58"/>
                    <a:pt x="40" y="56"/>
                    <a:pt x="44" y="53"/>
                  </a:cubicBezTo>
                  <a:cubicBezTo>
                    <a:pt x="52" y="49"/>
                    <a:pt x="51" y="31"/>
                    <a:pt x="51" y="31"/>
                  </a:cubicBezTo>
                  <a:lnTo>
                    <a:pt x="29" y="29"/>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7" name="Freeform 2081">
              <a:extLst>
                <a:ext uri="{FF2B5EF4-FFF2-40B4-BE49-F238E27FC236}">
                  <a16:creationId xmlns:a16="http://schemas.microsoft.com/office/drawing/2014/main" id="{7C853AB3-7ACF-4819-9F5B-7D3B36BE6C66}"/>
                </a:ext>
              </a:extLst>
            </p:cNvPr>
            <p:cNvSpPr>
              <a:spLocks/>
            </p:cNvSpPr>
            <p:nvPr/>
          </p:nvSpPr>
          <p:spPr bwMode="auto">
            <a:xfrm>
              <a:off x="11853863" y="3989388"/>
              <a:ext cx="84138" cy="58738"/>
            </a:xfrm>
            <a:custGeom>
              <a:avLst/>
              <a:gdLst>
                <a:gd name="T0" fmla="*/ 20 w 29"/>
                <a:gd name="T1" fmla="*/ 20 h 20"/>
                <a:gd name="T2" fmla="*/ 29 w 29"/>
                <a:gd name="T3" fmla="*/ 0 h 20"/>
                <a:gd name="T4" fmla="*/ 0 w 29"/>
                <a:gd name="T5" fmla="*/ 0 h 20"/>
                <a:gd name="T6" fmla="*/ 20 w 29"/>
                <a:gd name="T7" fmla="*/ 20 h 20"/>
              </a:gdLst>
              <a:ahLst/>
              <a:cxnLst>
                <a:cxn ang="0">
                  <a:pos x="T0" y="T1"/>
                </a:cxn>
                <a:cxn ang="0">
                  <a:pos x="T2" y="T3"/>
                </a:cxn>
                <a:cxn ang="0">
                  <a:pos x="T4" y="T5"/>
                </a:cxn>
                <a:cxn ang="0">
                  <a:pos x="T6" y="T7"/>
                </a:cxn>
              </a:cxnLst>
              <a:rect l="0" t="0" r="r" b="b"/>
              <a:pathLst>
                <a:path w="29" h="20">
                  <a:moveTo>
                    <a:pt x="20" y="20"/>
                  </a:moveTo>
                  <a:cubicBezTo>
                    <a:pt x="25" y="15"/>
                    <a:pt x="29" y="8"/>
                    <a:pt x="29" y="0"/>
                  </a:cubicBezTo>
                  <a:cubicBezTo>
                    <a:pt x="0" y="0"/>
                    <a:pt x="0" y="0"/>
                    <a:pt x="0" y="0"/>
                  </a:cubicBezTo>
                  <a:lnTo>
                    <a:pt x="20" y="2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8" name="Freeform 2082">
              <a:extLst>
                <a:ext uri="{FF2B5EF4-FFF2-40B4-BE49-F238E27FC236}">
                  <a16:creationId xmlns:a16="http://schemas.microsoft.com/office/drawing/2014/main" id="{19C0219B-A466-49BA-9362-BA4F6EFD279F}"/>
                </a:ext>
              </a:extLst>
            </p:cNvPr>
            <p:cNvSpPr>
              <a:spLocks noEditPoints="1"/>
            </p:cNvSpPr>
            <p:nvPr/>
          </p:nvSpPr>
          <p:spPr bwMode="auto">
            <a:xfrm>
              <a:off x="11730038" y="3983038"/>
              <a:ext cx="23813" cy="34925"/>
            </a:xfrm>
            <a:custGeom>
              <a:avLst/>
              <a:gdLst>
                <a:gd name="T0" fmla="*/ 4 w 8"/>
                <a:gd name="T1" fmla="*/ 0 h 12"/>
                <a:gd name="T2" fmla="*/ 0 w 8"/>
                <a:gd name="T3" fmla="*/ 4 h 12"/>
                <a:gd name="T4" fmla="*/ 4 w 8"/>
                <a:gd name="T5" fmla="*/ 12 h 12"/>
                <a:gd name="T6" fmla="*/ 8 w 8"/>
                <a:gd name="T7" fmla="*/ 4 h 12"/>
                <a:gd name="T8" fmla="*/ 4 w 8"/>
                <a:gd name="T9" fmla="*/ 0 h 12"/>
                <a:gd name="T10" fmla="*/ 4 w 8"/>
                <a:gd name="T11" fmla="*/ 6 h 12"/>
                <a:gd name="T12" fmla="*/ 2 w 8"/>
                <a:gd name="T13" fmla="*/ 4 h 12"/>
                <a:gd name="T14" fmla="*/ 4 w 8"/>
                <a:gd name="T15" fmla="*/ 2 h 12"/>
                <a:gd name="T16" fmla="*/ 6 w 8"/>
                <a:gd name="T17" fmla="*/ 4 h 12"/>
                <a:gd name="T18" fmla="*/ 4 w 8"/>
                <a:gd name="T19"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2">
                  <a:moveTo>
                    <a:pt x="4" y="0"/>
                  </a:moveTo>
                  <a:cubicBezTo>
                    <a:pt x="2" y="0"/>
                    <a:pt x="0" y="2"/>
                    <a:pt x="0" y="4"/>
                  </a:cubicBezTo>
                  <a:cubicBezTo>
                    <a:pt x="0" y="8"/>
                    <a:pt x="4" y="12"/>
                    <a:pt x="4" y="12"/>
                  </a:cubicBezTo>
                  <a:cubicBezTo>
                    <a:pt x="4" y="12"/>
                    <a:pt x="8" y="8"/>
                    <a:pt x="8" y="4"/>
                  </a:cubicBezTo>
                  <a:cubicBezTo>
                    <a:pt x="8" y="2"/>
                    <a:pt x="6" y="0"/>
                    <a:pt x="4" y="0"/>
                  </a:cubicBezTo>
                  <a:moveTo>
                    <a:pt x="4" y="6"/>
                  </a:moveTo>
                  <a:cubicBezTo>
                    <a:pt x="3" y="6"/>
                    <a:pt x="2" y="5"/>
                    <a:pt x="2" y="4"/>
                  </a:cubicBezTo>
                  <a:cubicBezTo>
                    <a:pt x="2" y="3"/>
                    <a:pt x="3" y="2"/>
                    <a:pt x="4" y="2"/>
                  </a:cubicBezTo>
                  <a:cubicBezTo>
                    <a:pt x="5" y="2"/>
                    <a:pt x="6" y="3"/>
                    <a:pt x="6" y="4"/>
                  </a:cubicBezTo>
                  <a:cubicBezTo>
                    <a:pt x="6" y="5"/>
                    <a:pt x="5" y="6"/>
                    <a:pt x="4"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9" name="Freeform 2083">
              <a:extLst>
                <a:ext uri="{FF2B5EF4-FFF2-40B4-BE49-F238E27FC236}">
                  <a16:creationId xmlns:a16="http://schemas.microsoft.com/office/drawing/2014/main" id="{6EB65E3D-4402-4457-8353-6E7022048747}"/>
                </a:ext>
              </a:extLst>
            </p:cNvPr>
            <p:cNvSpPr>
              <a:spLocks noEditPoints="1"/>
            </p:cNvSpPr>
            <p:nvPr/>
          </p:nvSpPr>
          <p:spPr bwMode="auto">
            <a:xfrm>
              <a:off x="11671300" y="3924300"/>
              <a:ext cx="23813" cy="36513"/>
            </a:xfrm>
            <a:custGeom>
              <a:avLst/>
              <a:gdLst>
                <a:gd name="T0" fmla="*/ 4 w 8"/>
                <a:gd name="T1" fmla="*/ 0 h 12"/>
                <a:gd name="T2" fmla="*/ 0 w 8"/>
                <a:gd name="T3" fmla="*/ 4 h 12"/>
                <a:gd name="T4" fmla="*/ 4 w 8"/>
                <a:gd name="T5" fmla="*/ 12 h 12"/>
                <a:gd name="T6" fmla="*/ 8 w 8"/>
                <a:gd name="T7" fmla="*/ 4 h 12"/>
                <a:gd name="T8" fmla="*/ 4 w 8"/>
                <a:gd name="T9" fmla="*/ 0 h 12"/>
                <a:gd name="T10" fmla="*/ 4 w 8"/>
                <a:gd name="T11" fmla="*/ 6 h 12"/>
                <a:gd name="T12" fmla="*/ 2 w 8"/>
                <a:gd name="T13" fmla="*/ 4 h 12"/>
                <a:gd name="T14" fmla="*/ 4 w 8"/>
                <a:gd name="T15" fmla="*/ 2 h 12"/>
                <a:gd name="T16" fmla="*/ 6 w 8"/>
                <a:gd name="T17" fmla="*/ 4 h 12"/>
                <a:gd name="T18" fmla="*/ 4 w 8"/>
                <a:gd name="T19"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2">
                  <a:moveTo>
                    <a:pt x="4" y="0"/>
                  </a:moveTo>
                  <a:cubicBezTo>
                    <a:pt x="2" y="0"/>
                    <a:pt x="0" y="2"/>
                    <a:pt x="0" y="4"/>
                  </a:cubicBezTo>
                  <a:cubicBezTo>
                    <a:pt x="0" y="8"/>
                    <a:pt x="4" y="12"/>
                    <a:pt x="4" y="12"/>
                  </a:cubicBezTo>
                  <a:cubicBezTo>
                    <a:pt x="4" y="12"/>
                    <a:pt x="8" y="8"/>
                    <a:pt x="8" y="4"/>
                  </a:cubicBezTo>
                  <a:cubicBezTo>
                    <a:pt x="8" y="2"/>
                    <a:pt x="6" y="0"/>
                    <a:pt x="4" y="0"/>
                  </a:cubicBezTo>
                  <a:moveTo>
                    <a:pt x="4" y="6"/>
                  </a:moveTo>
                  <a:cubicBezTo>
                    <a:pt x="3" y="6"/>
                    <a:pt x="2" y="5"/>
                    <a:pt x="2" y="4"/>
                  </a:cubicBezTo>
                  <a:cubicBezTo>
                    <a:pt x="2" y="3"/>
                    <a:pt x="3" y="2"/>
                    <a:pt x="4" y="2"/>
                  </a:cubicBezTo>
                  <a:cubicBezTo>
                    <a:pt x="5" y="2"/>
                    <a:pt x="6" y="3"/>
                    <a:pt x="6" y="4"/>
                  </a:cubicBezTo>
                  <a:cubicBezTo>
                    <a:pt x="6" y="5"/>
                    <a:pt x="5" y="6"/>
                    <a:pt x="4"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0" name="Freeform 2084">
              <a:extLst>
                <a:ext uri="{FF2B5EF4-FFF2-40B4-BE49-F238E27FC236}">
                  <a16:creationId xmlns:a16="http://schemas.microsoft.com/office/drawing/2014/main" id="{64CC6B41-79A8-465E-A8EE-60F9F0D1FD7F}"/>
                </a:ext>
              </a:extLst>
            </p:cNvPr>
            <p:cNvSpPr>
              <a:spLocks noEditPoints="1"/>
            </p:cNvSpPr>
            <p:nvPr/>
          </p:nvSpPr>
          <p:spPr bwMode="auto">
            <a:xfrm>
              <a:off x="11518900" y="4037013"/>
              <a:ext cx="23813" cy="34925"/>
            </a:xfrm>
            <a:custGeom>
              <a:avLst/>
              <a:gdLst>
                <a:gd name="T0" fmla="*/ 4 w 8"/>
                <a:gd name="T1" fmla="*/ 0 h 12"/>
                <a:gd name="T2" fmla="*/ 0 w 8"/>
                <a:gd name="T3" fmla="*/ 4 h 12"/>
                <a:gd name="T4" fmla="*/ 4 w 8"/>
                <a:gd name="T5" fmla="*/ 12 h 12"/>
                <a:gd name="T6" fmla="*/ 8 w 8"/>
                <a:gd name="T7" fmla="*/ 4 h 12"/>
                <a:gd name="T8" fmla="*/ 4 w 8"/>
                <a:gd name="T9" fmla="*/ 0 h 12"/>
                <a:gd name="T10" fmla="*/ 4 w 8"/>
                <a:gd name="T11" fmla="*/ 6 h 12"/>
                <a:gd name="T12" fmla="*/ 2 w 8"/>
                <a:gd name="T13" fmla="*/ 4 h 12"/>
                <a:gd name="T14" fmla="*/ 4 w 8"/>
                <a:gd name="T15" fmla="*/ 2 h 12"/>
                <a:gd name="T16" fmla="*/ 6 w 8"/>
                <a:gd name="T17" fmla="*/ 4 h 12"/>
                <a:gd name="T18" fmla="*/ 4 w 8"/>
                <a:gd name="T19"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2">
                  <a:moveTo>
                    <a:pt x="4" y="0"/>
                  </a:moveTo>
                  <a:cubicBezTo>
                    <a:pt x="2" y="0"/>
                    <a:pt x="0" y="2"/>
                    <a:pt x="0" y="4"/>
                  </a:cubicBezTo>
                  <a:cubicBezTo>
                    <a:pt x="0" y="8"/>
                    <a:pt x="4" y="12"/>
                    <a:pt x="4" y="12"/>
                  </a:cubicBezTo>
                  <a:cubicBezTo>
                    <a:pt x="4" y="12"/>
                    <a:pt x="8" y="8"/>
                    <a:pt x="8" y="4"/>
                  </a:cubicBezTo>
                  <a:cubicBezTo>
                    <a:pt x="8" y="2"/>
                    <a:pt x="7" y="0"/>
                    <a:pt x="4" y="0"/>
                  </a:cubicBezTo>
                  <a:moveTo>
                    <a:pt x="4" y="6"/>
                  </a:moveTo>
                  <a:cubicBezTo>
                    <a:pt x="3" y="6"/>
                    <a:pt x="2" y="5"/>
                    <a:pt x="2" y="4"/>
                  </a:cubicBezTo>
                  <a:cubicBezTo>
                    <a:pt x="2" y="3"/>
                    <a:pt x="3" y="2"/>
                    <a:pt x="4" y="2"/>
                  </a:cubicBezTo>
                  <a:cubicBezTo>
                    <a:pt x="6" y="2"/>
                    <a:pt x="6" y="3"/>
                    <a:pt x="6" y="4"/>
                  </a:cubicBezTo>
                  <a:cubicBezTo>
                    <a:pt x="6" y="5"/>
                    <a:pt x="6" y="6"/>
                    <a:pt x="4"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1" name="Freeform 2085">
              <a:extLst>
                <a:ext uri="{FF2B5EF4-FFF2-40B4-BE49-F238E27FC236}">
                  <a16:creationId xmlns:a16="http://schemas.microsoft.com/office/drawing/2014/main" id="{2773BC4B-6C6F-438D-98E5-F1045C468C60}"/>
                </a:ext>
              </a:extLst>
            </p:cNvPr>
            <p:cNvSpPr>
              <a:spLocks noEditPoints="1"/>
            </p:cNvSpPr>
            <p:nvPr/>
          </p:nvSpPr>
          <p:spPr bwMode="auto">
            <a:xfrm>
              <a:off x="11518900" y="3889375"/>
              <a:ext cx="23813" cy="38100"/>
            </a:xfrm>
            <a:custGeom>
              <a:avLst/>
              <a:gdLst>
                <a:gd name="T0" fmla="*/ 4 w 8"/>
                <a:gd name="T1" fmla="*/ 0 h 13"/>
                <a:gd name="T2" fmla="*/ 0 w 8"/>
                <a:gd name="T3" fmla="*/ 4 h 13"/>
                <a:gd name="T4" fmla="*/ 4 w 8"/>
                <a:gd name="T5" fmla="*/ 13 h 13"/>
                <a:gd name="T6" fmla="*/ 8 w 8"/>
                <a:gd name="T7" fmla="*/ 4 h 13"/>
                <a:gd name="T8" fmla="*/ 4 w 8"/>
                <a:gd name="T9" fmla="*/ 0 h 13"/>
                <a:gd name="T10" fmla="*/ 4 w 8"/>
                <a:gd name="T11" fmla="*/ 7 h 13"/>
                <a:gd name="T12" fmla="*/ 2 w 8"/>
                <a:gd name="T13" fmla="*/ 4 h 13"/>
                <a:gd name="T14" fmla="*/ 4 w 8"/>
                <a:gd name="T15" fmla="*/ 2 h 13"/>
                <a:gd name="T16" fmla="*/ 6 w 8"/>
                <a:gd name="T17" fmla="*/ 4 h 13"/>
                <a:gd name="T18" fmla="*/ 4 w 8"/>
                <a:gd name="T19" fmla="*/ 7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3">
                  <a:moveTo>
                    <a:pt x="4" y="0"/>
                  </a:moveTo>
                  <a:cubicBezTo>
                    <a:pt x="2" y="0"/>
                    <a:pt x="0" y="2"/>
                    <a:pt x="0" y="4"/>
                  </a:cubicBezTo>
                  <a:cubicBezTo>
                    <a:pt x="0" y="8"/>
                    <a:pt x="4" y="13"/>
                    <a:pt x="4" y="13"/>
                  </a:cubicBezTo>
                  <a:cubicBezTo>
                    <a:pt x="4" y="13"/>
                    <a:pt x="8" y="8"/>
                    <a:pt x="8" y="4"/>
                  </a:cubicBezTo>
                  <a:cubicBezTo>
                    <a:pt x="8" y="2"/>
                    <a:pt x="6" y="0"/>
                    <a:pt x="4" y="0"/>
                  </a:cubicBezTo>
                  <a:moveTo>
                    <a:pt x="4" y="7"/>
                  </a:moveTo>
                  <a:cubicBezTo>
                    <a:pt x="3" y="7"/>
                    <a:pt x="2" y="6"/>
                    <a:pt x="2" y="4"/>
                  </a:cubicBezTo>
                  <a:cubicBezTo>
                    <a:pt x="2" y="3"/>
                    <a:pt x="3" y="2"/>
                    <a:pt x="4" y="2"/>
                  </a:cubicBezTo>
                  <a:cubicBezTo>
                    <a:pt x="5" y="2"/>
                    <a:pt x="6" y="3"/>
                    <a:pt x="6" y="4"/>
                  </a:cubicBezTo>
                  <a:cubicBezTo>
                    <a:pt x="6" y="6"/>
                    <a:pt x="5" y="7"/>
                    <a:pt x="4"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2" name="Freeform 2086">
              <a:extLst>
                <a:ext uri="{FF2B5EF4-FFF2-40B4-BE49-F238E27FC236}">
                  <a16:creationId xmlns:a16="http://schemas.microsoft.com/office/drawing/2014/main" id="{499C18B5-4335-43B1-846C-D8E891336A91}"/>
                </a:ext>
              </a:extLst>
            </p:cNvPr>
            <p:cNvSpPr>
              <a:spLocks noEditPoints="1"/>
            </p:cNvSpPr>
            <p:nvPr/>
          </p:nvSpPr>
          <p:spPr bwMode="auto">
            <a:xfrm>
              <a:off x="11472863" y="3884613"/>
              <a:ext cx="23813" cy="38100"/>
            </a:xfrm>
            <a:custGeom>
              <a:avLst/>
              <a:gdLst>
                <a:gd name="T0" fmla="*/ 4 w 8"/>
                <a:gd name="T1" fmla="*/ 0 h 13"/>
                <a:gd name="T2" fmla="*/ 0 w 8"/>
                <a:gd name="T3" fmla="*/ 4 h 13"/>
                <a:gd name="T4" fmla="*/ 4 w 8"/>
                <a:gd name="T5" fmla="*/ 13 h 13"/>
                <a:gd name="T6" fmla="*/ 8 w 8"/>
                <a:gd name="T7" fmla="*/ 4 h 13"/>
                <a:gd name="T8" fmla="*/ 4 w 8"/>
                <a:gd name="T9" fmla="*/ 0 h 13"/>
                <a:gd name="T10" fmla="*/ 4 w 8"/>
                <a:gd name="T11" fmla="*/ 7 h 13"/>
                <a:gd name="T12" fmla="*/ 2 w 8"/>
                <a:gd name="T13" fmla="*/ 4 h 13"/>
                <a:gd name="T14" fmla="*/ 4 w 8"/>
                <a:gd name="T15" fmla="*/ 2 h 13"/>
                <a:gd name="T16" fmla="*/ 6 w 8"/>
                <a:gd name="T17" fmla="*/ 4 h 13"/>
                <a:gd name="T18" fmla="*/ 4 w 8"/>
                <a:gd name="T19" fmla="*/ 7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3">
                  <a:moveTo>
                    <a:pt x="4" y="0"/>
                  </a:moveTo>
                  <a:cubicBezTo>
                    <a:pt x="1" y="0"/>
                    <a:pt x="0" y="2"/>
                    <a:pt x="0" y="4"/>
                  </a:cubicBezTo>
                  <a:cubicBezTo>
                    <a:pt x="0" y="8"/>
                    <a:pt x="4" y="13"/>
                    <a:pt x="4" y="13"/>
                  </a:cubicBezTo>
                  <a:cubicBezTo>
                    <a:pt x="4" y="13"/>
                    <a:pt x="8" y="8"/>
                    <a:pt x="8" y="4"/>
                  </a:cubicBezTo>
                  <a:cubicBezTo>
                    <a:pt x="8" y="2"/>
                    <a:pt x="6" y="0"/>
                    <a:pt x="4" y="0"/>
                  </a:cubicBezTo>
                  <a:moveTo>
                    <a:pt x="4" y="7"/>
                  </a:moveTo>
                  <a:cubicBezTo>
                    <a:pt x="2" y="7"/>
                    <a:pt x="2" y="6"/>
                    <a:pt x="2" y="4"/>
                  </a:cubicBezTo>
                  <a:cubicBezTo>
                    <a:pt x="2" y="3"/>
                    <a:pt x="2" y="2"/>
                    <a:pt x="4" y="2"/>
                  </a:cubicBezTo>
                  <a:cubicBezTo>
                    <a:pt x="5" y="2"/>
                    <a:pt x="6" y="3"/>
                    <a:pt x="6" y="4"/>
                  </a:cubicBezTo>
                  <a:cubicBezTo>
                    <a:pt x="6" y="6"/>
                    <a:pt x="5" y="7"/>
                    <a:pt x="4"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3" name="Freeform 2087">
              <a:extLst>
                <a:ext uri="{FF2B5EF4-FFF2-40B4-BE49-F238E27FC236}">
                  <a16:creationId xmlns:a16="http://schemas.microsoft.com/office/drawing/2014/main" id="{8958A70E-02DE-43B0-B5ED-4B0F9EDD07FC}"/>
                </a:ext>
              </a:extLst>
            </p:cNvPr>
            <p:cNvSpPr>
              <a:spLocks noEditPoints="1"/>
            </p:cNvSpPr>
            <p:nvPr/>
          </p:nvSpPr>
          <p:spPr bwMode="auto">
            <a:xfrm>
              <a:off x="11876088" y="3916363"/>
              <a:ext cx="53975" cy="46038"/>
            </a:xfrm>
            <a:custGeom>
              <a:avLst/>
              <a:gdLst>
                <a:gd name="T0" fmla="*/ 4 w 18"/>
                <a:gd name="T1" fmla="*/ 8 h 16"/>
                <a:gd name="T2" fmla="*/ 1 w 18"/>
                <a:gd name="T3" fmla="*/ 7 h 16"/>
                <a:gd name="T4" fmla="*/ 0 w 18"/>
                <a:gd name="T5" fmla="*/ 4 h 16"/>
                <a:gd name="T6" fmla="*/ 2 w 18"/>
                <a:gd name="T7" fmla="*/ 1 h 16"/>
                <a:gd name="T8" fmla="*/ 4 w 18"/>
                <a:gd name="T9" fmla="*/ 0 h 16"/>
                <a:gd name="T10" fmla="*/ 7 w 18"/>
                <a:gd name="T11" fmla="*/ 1 h 16"/>
                <a:gd name="T12" fmla="*/ 8 w 18"/>
                <a:gd name="T13" fmla="*/ 4 h 16"/>
                <a:gd name="T14" fmla="*/ 7 w 18"/>
                <a:gd name="T15" fmla="*/ 7 h 16"/>
                <a:gd name="T16" fmla="*/ 4 w 18"/>
                <a:gd name="T17" fmla="*/ 8 h 16"/>
                <a:gd name="T18" fmla="*/ 4 w 18"/>
                <a:gd name="T19" fmla="*/ 1 h 16"/>
                <a:gd name="T20" fmla="*/ 3 w 18"/>
                <a:gd name="T21" fmla="*/ 2 h 16"/>
                <a:gd name="T22" fmla="*/ 2 w 18"/>
                <a:gd name="T23" fmla="*/ 4 h 16"/>
                <a:gd name="T24" fmla="*/ 3 w 18"/>
                <a:gd name="T25" fmla="*/ 6 h 16"/>
                <a:gd name="T26" fmla="*/ 4 w 18"/>
                <a:gd name="T27" fmla="*/ 7 h 16"/>
                <a:gd name="T28" fmla="*/ 6 w 18"/>
                <a:gd name="T29" fmla="*/ 6 h 16"/>
                <a:gd name="T30" fmla="*/ 6 w 18"/>
                <a:gd name="T31" fmla="*/ 4 h 16"/>
                <a:gd name="T32" fmla="*/ 6 w 18"/>
                <a:gd name="T33" fmla="*/ 2 h 16"/>
                <a:gd name="T34" fmla="*/ 4 w 18"/>
                <a:gd name="T35" fmla="*/ 1 h 16"/>
                <a:gd name="T36" fmla="*/ 15 w 18"/>
                <a:gd name="T37" fmla="*/ 0 h 16"/>
                <a:gd name="T38" fmla="*/ 5 w 18"/>
                <a:gd name="T39" fmla="*/ 16 h 16"/>
                <a:gd name="T40" fmla="*/ 3 w 18"/>
                <a:gd name="T41" fmla="*/ 16 h 16"/>
                <a:gd name="T42" fmla="*/ 13 w 18"/>
                <a:gd name="T43" fmla="*/ 0 h 16"/>
                <a:gd name="T44" fmla="*/ 15 w 18"/>
                <a:gd name="T45" fmla="*/ 0 h 16"/>
                <a:gd name="T46" fmla="*/ 14 w 18"/>
                <a:gd name="T47" fmla="*/ 16 h 16"/>
                <a:gd name="T48" fmla="*/ 11 w 18"/>
                <a:gd name="T49" fmla="*/ 15 h 16"/>
                <a:gd name="T50" fmla="*/ 10 w 18"/>
                <a:gd name="T51" fmla="*/ 12 h 16"/>
                <a:gd name="T52" fmla="*/ 11 w 18"/>
                <a:gd name="T53" fmla="*/ 9 h 16"/>
                <a:gd name="T54" fmla="*/ 14 w 18"/>
                <a:gd name="T55" fmla="*/ 8 h 16"/>
                <a:gd name="T56" fmla="*/ 17 w 18"/>
                <a:gd name="T57" fmla="*/ 9 h 16"/>
                <a:gd name="T58" fmla="*/ 18 w 18"/>
                <a:gd name="T59" fmla="*/ 12 h 16"/>
                <a:gd name="T60" fmla="*/ 17 w 18"/>
                <a:gd name="T61" fmla="*/ 15 h 16"/>
                <a:gd name="T62" fmla="*/ 14 w 18"/>
                <a:gd name="T63" fmla="*/ 16 h 16"/>
                <a:gd name="T64" fmla="*/ 14 w 18"/>
                <a:gd name="T65" fmla="*/ 10 h 16"/>
                <a:gd name="T66" fmla="*/ 12 w 18"/>
                <a:gd name="T67" fmla="*/ 10 h 16"/>
                <a:gd name="T68" fmla="*/ 12 w 18"/>
                <a:gd name="T69" fmla="*/ 12 h 16"/>
                <a:gd name="T70" fmla="*/ 12 w 18"/>
                <a:gd name="T71" fmla="*/ 14 h 16"/>
                <a:gd name="T72" fmla="*/ 14 w 18"/>
                <a:gd name="T73" fmla="*/ 15 h 16"/>
                <a:gd name="T74" fmla="*/ 15 w 18"/>
                <a:gd name="T75" fmla="*/ 14 h 16"/>
                <a:gd name="T76" fmla="*/ 16 w 18"/>
                <a:gd name="T77" fmla="*/ 12 h 16"/>
                <a:gd name="T78" fmla="*/ 15 w 18"/>
                <a:gd name="T79" fmla="*/ 10 h 16"/>
                <a:gd name="T80" fmla="*/ 14 w 18"/>
                <a:gd name="T81" fmla="*/ 1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8" h="16">
                  <a:moveTo>
                    <a:pt x="4" y="8"/>
                  </a:moveTo>
                  <a:cubicBezTo>
                    <a:pt x="3" y="8"/>
                    <a:pt x="2" y="8"/>
                    <a:pt x="1" y="7"/>
                  </a:cubicBezTo>
                  <a:cubicBezTo>
                    <a:pt x="1" y="6"/>
                    <a:pt x="0" y="5"/>
                    <a:pt x="0" y="4"/>
                  </a:cubicBezTo>
                  <a:cubicBezTo>
                    <a:pt x="0" y="3"/>
                    <a:pt x="1" y="2"/>
                    <a:pt x="2" y="1"/>
                  </a:cubicBezTo>
                  <a:cubicBezTo>
                    <a:pt x="2" y="0"/>
                    <a:pt x="3" y="0"/>
                    <a:pt x="4" y="0"/>
                  </a:cubicBezTo>
                  <a:cubicBezTo>
                    <a:pt x="6" y="0"/>
                    <a:pt x="7" y="0"/>
                    <a:pt x="7" y="1"/>
                  </a:cubicBezTo>
                  <a:cubicBezTo>
                    <a:pt x="8" y="2"/>
                    <a:pt x="8" y="3"/>
                    <a:pt x="8" y="4"/>
                  </a:cubicBezTo>
                  <a:cubicBezTo>
                    <a:pt x="8" y="5"/>
                    <a:pt x="8" y="6"/>
                    <a:pt x="7" y="7"/>
                  </a:cubicBezTo>
                  <a:cubicBezTo>
                    <a:pt x="6" y="8"/>
                    <a:pt x="5" y="8"/>
                    <a:pt x="4" y="8"/>
                  </a:cubicBezTo>
                  <a:moveTo>
                    <a:pt x="4" y="1"/>
                  </a:moveTo>
                  <a:cubicBezTo>
                    <a:pt x="4" y="1"/>
                    <a:pt x="3" y="2"/>
                    <a:pt x="3" y="2"/>
                  </a:cubicBezTo>
                  <a:cubicBezTo>
                    <a:pt x="3" y="3"/>
                    <a:pt x="2" y="3"/>
                    <a:pt x="2" y="4"/>
                  </a:cubicBezTo>
                  <a:cubicBezTo>
                    <a:pt x="2" y="5"/>
                    <a:pt x="3" y="6"/>
                    <a:pt x="3" y="6"/>
                  </a:cubicBezTo>
                  <a:cubicBezTo>
                    <a:pt x="3" y="6"/>
                    <a:pt x="4" y="7"/>
                    <a:pt x="4" y="7"/>
                  </a:cubicBezTo>
                  <a:cubicBezTo>
                    <a:pt x="5" y="7"/>
                    <a:pt x="5" y="6"/>
                    <a:pt x="6" y="6"/>
                  </a:cubicBezTo>
                  <a:cubicBezTo>
                    <a:pt x="6" y="5"/>
                    <a:pt x="6" y="5"/>
                    <a:pt x="6" y="4"/>
                  </a:cubicBezTo>
                  <a:cubicBezTo>
                    <a:pt x="6" y="3"/>
                    <a:pt x="6" y="3"/>
                    <a:pt x="6" y="2"/>
                  </a:cubicBezTo>
                  <a:cubicBezTo>
                    <a:pt x="5" y="2"/>
                    <a:pt x="5" y="1"/>
                    <a:pt x="4" y="1"/>
                  </a:cubicBezTo>
                  <a:moveTo>
                    <a:pt x="15" y="0"/>
                  </a:moveTo>
                  <a:cubicBezTo>
                    <a:pt x="5" y="16"/>
                    <a:pt x="5" y="16"/>
                    <a:pt x="5" y="16"/>
                  </a:cubicBezTo>
                  <a:cubicBezTo>
                    <a:pt x="3" y="16"/>
                    <a:pt x="3" y="16"/>
                    <a:pt x="3" y="16"/>
                  </a:cubicBezTo>
                  <a:cubicBezTo>
                    <a:pt x="13" y="0"/>
                    <a:pt x="13" y="0"/>
                    <a:pt x="13" y="0"/>
                  </a:cubicBezTo>
                  <a:lnTo>
                    <a:pt x="15" y="0"/>
                  </a:lnTo>
                  <a:close/>
                  <a:moveTo>
                    <a:pt x="14" y="16"/>
                  </a:moveTo>
                  <a:cubicBezTo>
                    <a:pt x="13" y="16"/>
                    <a:pt x="12" y="16"/>
                    <a:pt x="11" y="15"/>
                  </a:cubicBezTo>
                  <a:cubicBezTo>
                    <a:pt x="10" y="15"/>
                    <a:pt x="10" y="14"/>
                    <a:pt x="10" y="12"/>
                  </a:cubicBezTo>
                  <a:cubicBezTo>
                    <a:pt x="10" y="11"/>
                    <a:pt x="10" y="10"/>
                    <a:pt x="11" y="9"/>
                  </a:cubicBezTo>
                  <a:cubicBezTo>
                    <a:pt x="12" y="8"/>
                    <a:pt x="13" y="8"/>
                    <a:pt x="14" y="8"/>
                  </a:cubicBezTo>
                  <a:cubicBezTo>
                    <a:pt x="15" y="8"/>
                    <a:pt x="16" y="8"/>
                    <a:pt x="17" y="9"/>
                  </a:cubicBezTo>
                  <a:cubicBezTo>
                    <a:pt x="17" y="10"/>
                    <a:pt x="18" y="11"/>
                    <a:pt x="18" y="12"/>
                  </a:cubicBezTo>
                  <a:cubicBezTo>
                    <a:pt x="18" y="13"/>
                    <a:pt x="17" y="15"/>
                    <a:pt x="17" y="15"/>
                  </a:cubicBezTo>
                  <a:cubicBezTo>
                    <a:pt x="16" y="16"/>
                    <a:pt x="15" y="16"/>
                    <a:pt x="14" y="16"/>
                  </a:cubicBezTo>
                  <a:moveTo>
                    <a:pt x="14" y="10"/>
                  </a:moveTo>
                  <a:cubicBezTo>
                    <a:pt x="13" y="10"/>
                    <a:pt x="13" y="10"/>
                    <a:pt x="12" y="10"/>
                  </a:cubicBezTo>
                  <a:cubicBezTo>
                    <a:pt x="12" y="11"/>
                    <a:pt x="12" y="12"/>
                    <a:pt x="12" y="12"/>
                  </a:cubicBezTo>
                  <a:cubicBezTo>
                    <a:pt x="12" y="13"/>
                    <a:pt x="12" y="14"/>
                    <a:pt x="12" y="14"/>
                  </a:cubicBezTo>
                  <a:cubicBezTo>
                    <a:pt x="13" y="15"/>
                    <a:pt x="13" y="15"/>
                    <a:pt x="14" y="15"/>
                  </a:cubicBezTo>
                  <a:cubicBezTo>
                    <a:pt x="14" y="15"/>
                    <a:pt x="15" y="15"/>
                    <a:pt x="15" y="14"/>
                  </a:cubicBezTo>
                  <a:cubicBezTo>
                    <a:pt x="16" y="14"/>
                    <a:pt x="16" y="13"/>
                    <a:pt x="16" y="12"/>
                  </a:cubicBezTo>
                  <a:cubicBezTo>
                    <a:pt x="16" y="11"/>
                    <a:pt x="16" y="11"/>
                    <a:pt x="15" y="10"/>
                  </a:cubicBezTo>
                  <a:cubicBezTo>
                    <a:pt x="15" y="10"/>
                    <a:pt x="14" y="10"/>
                    <a:pt x="14" y="1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4" name="Freeform 2088">
              <a:extLst>
                <a:ext uri="{FF2B5EF4-FFF2-40B4-BE49-F238E27FC236}">
                  <a16:creationId xmlns:a16="http://schemas.microsoft.com/office/drawing/2014/main" id="{8DFCEE69-4F17-4CA0-A94D-BE43BD20B2A9}"/>
                </a:ext>
              </a:extLst>
            </p:cNvPr>
            <p:cNvSpPr>
              <a:spLocks/>
            </p:cNvSpPr>
            <p:nvPr/>
          </p:nvSpPr>
          <p:spPr bwMode="auto">
            <a:xfrm>
              <a:off x="11853863" y="3989388"/>
              <a:ext cx="58738" cy="69850"/>
            </a:xfrm>
            <a:custGeom>
              <a:avLst/>
              <a:gdLst>
                <a:gd name="T0" fmla="*/ 20 w 20"/>
                <a:gd name="T1" fmla="*/ 20 h 24"/>
                <a:gd name="T2" fmla="*/ 0 w 20"/>
                <a:gd name="T3" fmla="*/ 0 h 24"/>
                <a:gd name="T4" fmla="*/ 15 w 20"/>
                <a:gd name="T5" fmla="*/ 24 h 24"/>
                <a:gd name="T6" fmla="*/ 20 w 20"/>
                <a:gd name="T7" fmla="*/ 20 h 24"/>
              </a:gdLst>
              <a:ahLst/>
              <a:cxnLst>
                <a:cxn ang="0">
                  <a:pos x="T0" y="T1"/>
                </a:cxn>
                <a:cxn ang="0">
                  <a:pos x="T2" y="T3"/>
                </a:cxn>
                <a:cxn ang="0">
                  <a:pos x="T4" y="T5"/>
                </a:cxn>
                <a:cxn ang="0">
                  <a:pos x="T6" y="T7"/>
                </a:cxn>
              </a:cxnLst>
              <a:rect l="0" t="0" r="r" b="b"/>
              <a:pathLst>
                <a:path w="20" h="24">
                  <a:moveTo>
                    <a:pt x="20" y="20"/>
                  </a:moveTo>
                  <a:cubicBezTo>
                    <a:pt x="0" y="0"/>
                    <a:pt x="0" y="0"/>
                    <a:pt x="0" y="0"/>
                  </a:cubicBezTo>
                  <a:cubicBezTo>
                    <a:pt x="15" y="24"/>
                    <a:pt x="15" y="24"/>
                    <a:pt x="15" y="24"/>
                  </a:cubicBezTo>
                  <a:cubicBezTo>
                    <a:pt x="17" y="23"/>
                    <a:pt x="19" y="22"/>
                    <a:pt x="20" y="20"/>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grpSp>
    </p:spTree>
    <p:extLst>
      <p:ext uri="{BB962C8B-B14F-4D97-AF65-F5344CB8AC3E}">
        <p14:creationId xmlns:p14="http://schemas.microsoft.com/office/powerpoint/2010/main" val="1378735976"/>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9FADA3D-B19C-4F56-A22E-AB09D1D348B9}"/>
              </a:ext>
            </a:extLst>
          </p:cNvPr>
          <p:cNvSpPr>
            <a:spLocks noGrp="1"/>
          </p:cNvSpPr>
          <p:nvPr>
            <p:ph type="title"/>
          </p:nvPr>
        </p:nvSpPr>
        <p:spPr/>
        <p:txBody>
          <a:bodyPr/>
          <a:lstStyle/>
          <a:p>
            <a:r>
              <a:rPr lang="en-US"/>
              <a:t>SQL Capabilities</a:t>
            </a:r>
          </a:p>
        </p:txBody>
      </p:sp>
    </p:spTree>
    <p:extLst>
      <p:ext uri="{BB962C8B-B14F-4D97-AF65-F5344CB8AC3E}">
        <p14:creationId xmlns:p14="http://schemas.microsoft.com/office/powerpoint/2010/main" val="15421657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AB8106B-0502-4AB8-A557-CEAE8D056E1D}"/>
              </a:ext>
            </a:extLst>
          </p:cNvPr>
          <p:cNvSpPr>
            <a:spLocks noGrp="1"/>
          </p:cNvSpPr>
          <p:nvPr>
            <p:ph type="title"/>
          </p:nvPr>
        </p:nvSpPr>
        <p:spPr>
          <a:xfrm>
            <a:off x="426426" y="222583"/>
            <a:ext cx="8090850" cy="758022"/>
          </a:xfrm>
        </p:spPr>
        <p:txBody>
          <a:bodyPr/>
          <a:lstStyle/>
          <a:p>
            <a:r>
              <a:rPr lang="en-US"/>
              <a:t>Key features</a:t>
            </a:r>
          </a:p>
        </p:txBody>
      </p:sp>
      <p:graphicFrame>
        <p:nvGraphicFramePr>
          <p:cNvPr id="2" name="Diagram 1">
            <a:extLst>
              <a:ext uri="{FF2B5EF4-FFF2-40B4-BE49-F238E27FC236}">
                <a16:creationId xmlns:a16="http://schemas.microsoft.com/office/drawing/2014/main" id="{547EB29D-A072-41EA-B49B-FE832D78E6F7}"/>
              </a:ext>
            </a:extLst>
          </p:cNvPr>
          <p:cNvGraphicFramePr/>
          <p:nvPr/>
        </p:nvGraphicFramePr>
        <p:xfrm>
          <a:off x="136988" y="1428108"/>
          <a:ext cx="11918023" cy="48853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42095634"/>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9FE2FDF-E7D8-42E4-91E4-55C6E22A8356}"/>
              </a:ext>
            </a:extLst>
          </p:cNvPr>
          <p:cNvSpPr>
            <a:spLocks noGrp="1"/>
          </p:cNvSpPr>
          <p:nvPr>
            <p:ph type="title"/>
          </p:nvPr>
        </p:nvSpPr>
        <p:spPr/>
        <p:txBody>
          <a:bodyPr/>
          <a:lstStyle/>
          <a:p>
            <a:r>
              <a:rPr lang="en-US"/>
              <a:t>Comprehensive SQL functionality</a:t>
            </a:r>
          </a:p>
        </p:txBody>
      </p:sp>
      <p:sp>
        <p:nvSpPr>
          <p:cNvPr id="10" name="Text Placeholder 9">
            <a:extLst>
              <a:ext uri="{FF2B5EF4-FFF2-40B4-BE49-F238E27FC236}">
                <a16:creationId xmlns:a16="http://schemas.microsoft.com/office/drawing/2014/main" id="{62C3D029-2023-4032-8073-BEE18C14B9E0}"/>
              </a:ext>
            </a:extLst>
          </p:cNvPr>
          <p:cNvSpPr txBox="1">
            <a:spLocks/>
          </p:cNvSpPr>
          <p:nvPr/>
        </p:nvSpPr>
        <p:spPr>
          <a:xfrm>
            <a:off x="4339972" y="2081859"/>
            <a:ext cx="2813537" cy="4104196"/>
          </a:xfrm>
          <a:prstGeom prst="rect">
            <a:avLst/>
          </a:prstGeom>
        </p:spPr>
        <p:txBody>
          <a:bodyPr/>
          <a:lst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4054"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192" rtl="0" eaLnBrk="1" fontAlgn="auto" latinLnBrk="0" hangingPunct="1">
              <a:lnSpc>
                <a:spcPct val="110000"/>
              </a:lnSpc>
              <a:spcBef>
                <a:spcPts val="0"/>
              </a:spcBef>
              <a:spcAft>
                <a:spcPts val="1000"/>
              </a:spcAft>
              <a:buClrTx/>
              <a:buSzPct val="90000"/>
              <a:buFont typeface="Wingdings" panose="05000000000000000000" pitchFamily="2" charset="2"/>
              <a:buNone/>
              <a:tabLst/>
              <a:defRPr/>
            </a:pPr>
            <a:r>
              <a:rPr kumimoji="0" lang="en-US" sz="1800" b="0" i="0" u="none" strike="noStrike" kern="1200" cap="none" spc="0" normalizeH="0" baseline="0" noProof="0">
                <a:ln>
                  <a:noFill/>
                </a:ln>
                <a:solidFill>
                  <a:srgbClr val="0078D4"/>
                </a:solidFill>
                <a:effectLst/>
                <a:uLnTx/>
                <a:uFillTx/>
                <a:latin typeface="Segoe UI Semibold"/>
                <a:ea typeface="+mn-ea"/>
                <a:cs typeface="+mn-cs"/>
              </a:rPr>
              <a:t>T-SQL Querying </a:t>
            </a:r>
          </a:p>
          <a:p>
            <a:pPr marL="285750" marR="0" lvl="4" indent="-285750" algn="l" defTabSz="914192" rtl="0" eaLnBrk="1" fontAlgn="auto" latinLnBrk="0" hangingPunct="1">
              <a:lnSpc>
                <a:spcPct val="110000"/>
              </a:lnSpc>
              <a:spcBef>
                <a:spcPts val="0"/>
              </a:spcBef>
              <a:spcAft>
                <a:spcPts val="1000"/>
              </a:spcAft>
              <a:buClrTx/>
              <a:buSzPct val="90000"/>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Windowing aggregates</a:t>
            </a:r>
          </a:p>
          <a:p>
            <a:pPr marL="285750" marR="0" lvl="4" indent="-285750" algn="l" defTabSz="914192" rtl="0" eaLnBrk="1" fontAlgn="auto" latinLnBrk="0" hangingPunct="1">
              <a:lnSpc>
                <a:spcPct val="110000"/>
              </a:lnSpc>
              <a:spcBef>
                <a:spcPts val="0"/>
              </a:spcBef>
              <a:spcAft>
                <a:spcPts val="1000"/>
              </a:spcAft>
              <a:buClrTx/>
              <a:buSzPct val="90000"/>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Approximate execution (Hyperloglog)</a:t>
            </a:r>
          </a:p>
          <a:p>
            <a:pPr marL="285750" lvl="4" indent="-285750">
              <a:lnSpc>
                <a:spcPct val="110000"/>
              </a:lnSpc>
              <a:spcAft>
                <a:spcPts val="1000"/>
              </a:spcAft>
              <a:buFont typeface="Arial" panose="020B0604020202020204" pitchFamily="34" charset="0"/>
              <a:buChar char="•"/>
              <a:defRPr/>
            </a:pPr>
            <a:r>
              <a:rPr lang="fr-FR" sz="1400"/>
              <a:t>JSON data support </a:t>
            </a:r>
          </a:p>
          <a:p>
            <a:pPr marL="285750" lvl="4" indent="-285750">
              <a:lnSpc>
                <a:spcPct val="110000"/>
              </a:lnSpc>
              <a:spcAft>
                <a:spcPts val="1000"/>
              </a:spcAft>
              <a:buFont typeface="Arial" panose="020B0604020202020204" pitchFamily="34" charset="0"/>
              <a:buChar char="•"/>
              <a:defRPr/>
            </a:pPr>
            <a:r>
              <a:rPr lang="fr-FR" sz="1400"/>
              <a:t>Score machine learning models in ONNX format</a:t>
            </a:r>
          </a:p>
          <a:p>
            <a:pPr marL="285750" marR="0" lvl="4" indent="-285750" algn="l" defTabSz="914192" rtl="0" eaLnBrk="1" fontAlgn="auto" latinLnBrk="0" hangingPunct="1">
              <a:lnSpc>
                <a:spcPct val="110000"/>
              </a:lnSpc>
              <a:spcBef>
                <a:spcPts val="0"/>
              </a:spcBef>
              <a:spcAft>
                <a:spcPts val="1000"/>
              </a:spcAft>
              <a:buClrTx/>
              <a:buSzPct val="90000"/>
              <a:buFont typeface="Arial" panose="020B0604020202020204" pitchFamily="34" charset="0"/>
              <a:buChar char="•"/>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12" name="Text Placeholder 9">
            <a:extLst>
              <a:ext uri="{FF2B5EF4-FFF2-40B4-BE49-F238E27FC236}">
                <a16:creationId xmlns:a16="http://schemas.microsoft.com/office/drawing/2014/main" id="{31ACB80C-5CD0-4236-A347-31E8169092AB}"/>
              </a:ext>
            </a:extLst>
          </p:cNvPr>
          <p:cNvSpPr txBox="1">
            <a:spLocks/>
          </p:cNvSpPr>
          <p:nvPr/>
        </p:nvSpPr>
        <p:spPr>
          <a:xfrm>
            <a:off x="617957" y="2052949"/>
            <a:ext cx="3140684" cy="3454233"/>
          </a:xfrm>
          <a:prstGeom prst="rect">
            <a:avLst/>
          </a:prstGeom>
        </p:spPr>
        <p:txBody>
          <a:bodyPr/>
          <a:lst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4054"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192" rtl="0" eaLnBrk="1" fontAlgn="auto" latinLnBrk="0" hangingPunct="1">
              <a:lnSpc>
                <a:spcPct val="110000"/>
              </a:lnSpc>
              <a:spcBef>
                <a:spcPts val="0"/>
              </a:spcBef>
              <a:spcAft>
                <a:spcPts val="100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0078D4"/>
                </a:solidFill>
                <a:effectLst/>
                <a:uLnTx/>
                <a:uFillTx/>
                <a:latin typeface="Segoe UI Semibold"/>
                <a:ea typeface="+mn-ea"/>
                <a:cs typeface="+mn-cs"/>
              </a:rPr>
              <a:t>Advanced storage system</a:t>
            </a:r>
          </a:p>
          <a:p>
            <a:pPr marL="285750" lvl="4" indent="-285750">
              <a:lnSpc>
                <a:spcPct val="110000"/>
              </a:lnSpc>
              <a:spcAft>
                <a:spcPts val="1000"/>
              </a:spcAft>
              <a:buFont typeface="Arial" panose="020B0604020202020204" pitchFamily="34" charset="0"/>
              <a:buChar char="•"/>
              <a:defRPr/>
            </a:pPr>
            <a:r>
              <a:rPr lang="fr-FR" sz="1400" dirty="0" err="1"/>
              <a:t>Columnstore</a:t>
            </a:r>
            <a:r>
              <a:rPr lang="fr-FR" sz="1400" dirty="0"/>
              <a:t> Indexes</a:t>
            </a:r>
          </a:p>
          <a:p>
            <a:pPr marL="285750" marR="0" lvl="4" indent="-285750" algn="l" defTabSz="914192" rtl="0" eaLnBrk="1" fontAlgn="auto" latinLnBrk="0" hangingPunct="1">
              <a:lnSpc>
                <a:spcPct val="110000"/>
              </a:lnSpc>
              <a:spcBef>
                <a:spcPts val="0"/>
              </a:spcBef>
              <a:spcAft>
                <a:spcPts val="1000"/>
              </a:spcAft>
              <a:buClrTx/>
              <a:buSzPct val="90000"/>
              <a:buFont typeface="Arial" panose="020B0604020202020204" pitchFamily="34" charset="0"/>
              <a:buChar char="•"/>
              <a:tabLst/>
              <a:defRPr/>
            </a:pPr>
            <a:r>
              <a:rPr kumimoji="0" lang="fr-FR" sz="1400" b="0" i="0" u="none" strike="noStrike" kern="1200" cap="none" spc="0" normalizeH="0" baseline="0" noProof="0" dirty="0">
                <a:ln>
                  <a:noFill/>
                </a:ln>
                <a:solidFill>
                  <a:srgbClr val="000000"/>
                </a:solidFill>
                <a:effectLst/>
                <a:uLnTx/>
                <a:uFillTx/>
                <a:latin typeface="Segoe UI"/>
                <a:ea typeface="+mn-ea"/>
                <a:cs typeface="+mn-cs"/>
              </a:rPr>
              <a:t>Table partitions</a:t>
            </a:r>
          </a:p>
          <a:p>
            <a:pPr marL="285750" marR="0" lvl="4" indent="-285750" algn="l" defTabSz="914192" rtl="0" eaLnBrk="1" fontAlgn="auto" latinLnBrk="0" hangingPunct="1">
              <a:lnSpc>
                <a:spcPct val="110000"/>
              </a:lnSpc>
              <a:spcBef>
                <a:spcPts val="0"/>
              </a:spcBef>
              <a:spcAft>
                <a:spcPts val="1000"/>
              </a:spcAft>
              <a:buClrTx/>
              <a:buSzPct val="90000"/>
              <a:buFont typeface="Arial" panose="020B0604020202020204" pitchFamily="34" charset="0"/>
              <a:buChar char="•"/>
              <a:tabLst/>
              <a:defRPr/>
            </a:pPr>
            <a:r>
              <a:rPr kumimoji="0" lang="fr-FR" sz="1400" b="0" i="0" u="none" strike="noStrike" kern="1200" cap="none" spc="0" normalizeH="0" baseline="0" noProof="0" dirty="0">
                <a:ln>
                  <a:noFill/>
                </a:ln>
                <a:solidFill>
                  <a:srgbClr val="000000"/>
                </a:solidFill>
                <a:effectLst/>
                <a:uLnTx/>
                <a:uFillTx/>
                <a:latin typeface="Segoe UI"/>
                <a:ea typeface="+mn-ea"/>
                <a:cs typeface="+mn-cs"/>
              </a:rPr>
              <a:t>Distributed tables</a:t>
            </a:r>
          </a:p>
          <a:p>
            <a:pPr marL="285750" marR="0" lvl="4" indent="-285750" algn="l" defTabSz="914192" rtl="0" eaLnBrk="1" fontAlgn="auto" latinLnBrk="0" hangingPunct="1">
              <a:lnSpc>
                <a:spcPct val="110000"/>
              </a:lnSpc>
              <a:spcBef>
                <a:spcPts val="0"/>
              </a:spcBef>
              <a:spcAft>
                <a:spcPts val="1000"/>
              </a:spcAft>
              <a:buClrTx/>
              <a:buSzPct val="90000"/>
              <a:buFont typeface="Arial" panose="020B0604020202020204" pitchFamily="34" charset="0"/>
              <a:buChar char="•"/>
              <a:tabLst/>
              <a:defRPr/>
            </a:pPr>
            <a:r>
              <a:rPr kumimoji="0" lang="fr-FR" sz="1400" b="0" i="0" u="none" strike="noStrike" kern="1200" cap="none" spc="0" normalizeH="0" baseline="0" noProof="0" dirty="0">
                <a:ln>
                  <a:noFill/>
                </a:ln>
                <a:solidFill>
                  <a:srgbClr val="000000"/>
                </a:solidFill>
                <a:effectLst/>
                <a:uLnTx/>
                <a:uFillTx/>
                <a:latin typeface="Segoe UI"/>
                <a:ea typeface="+mn-ea"/>
                <a:cs typeface="+mn-cs"/>
              </a:rPr>
              <a:t>Isolation modes</a:t>
            </a:r>
          </a:p>
          <a:p>
            <a:pPr marL="285750" marR="0" lvl="4" indent="-285750" algn="l" defTabSz="914192" rtl="0" eaLnBrk="1" fontAlgn="auto" latinLnBrk="0" hangingPunct="1">
              <a:lnSpc>
                <a:spcPct val="110000"/>
              </a:lnSpc>
              <a:spcBef>
                <a:spcPts val="0"/>
              </a:spcBef>
              <a:spcAft>
                <a:spcPts val="1000"/>
              </a:spcAft>
              <a:buClrTx/>
              <a:buSzPct val="90000"/>
              <a:buFont typeface="Arial" panose="020B0604020202020204" pitchFamily="34" charset="0"/>
              <a:buChar char="•"/>
              <a:tabLst/>
              <a:defRPr/>
            </a:pPr>
            <a:r>
              <a:rPr kumimoji="0" lang="fr-FR" sz="1400" b="0" i="0" u="none" strike="noStrike" kern="1200" cap="none" spc="0" normalizeH="0" baseline="0" noProof="0" dirty="0" err="1">
                <a:ln>
                  <a:noFill/>
                </a:ln>
                <a:solidFill>
                  <a:srgbClr val="000000"/>
                </a:solidFill>
                <a:effectLst/>
                <a:uLnTx/>
                <a:uFillTx/>
                <a:latin typeface="Segoe UI"/>
                <a:ea typeface="+mn-ea"/>
                <a:cs typeface="+mn-cs"/>
              </a:rPr>
              <a:t>Materialized</a:t>
            </a:r>
            <a:r>
              <a:rPr kumimoji="0" lang="fr-FR" sz="1400" b="0" i="0" u="none" strike="noStrike" kern="1200" cap="none" spc="0" normalizeH="0" baseline="0" noProof="0" dirty="0">
                <a:ln>
                  <a:noFill/>
                </a:ln>
                <a:solidFill>
                  <a:srgbClr val="000000"/>
                </a:solidFill>
                <a:effectLst/>
                <a:uLnTx/>
                <a:uFillTx/>
                <a:latin typeface="Segoe UI"/>
                <a:ea typeface="+mn-ea"/>
                <a:cs typeface="+mn-cs"/>
              </a:rPr>
              <a:t> </a:t>
            </a:r>
            <a:r>
              <a:rPr kumimoji="0" lang="fr-FR" sz="1400" b="0" i="0" u="none" strike="noStrike" kern="1200" cap="none" spc="0" normalizeH="0" baseline="0" noProof="0" dirty="0" err="1">
                <a:ln>
                  <a:noFill/>
                </a:ln>
                <a:solidFill>
                  <a:srgbClr val="000000"/>
                </a:solidFill>
                <a:effectLst/>
                <a:uLnTx/>
                <a:uFillTx/>
                <a:latin typeface="Segoe UI"/>
                <a:ea typeface="+mn-ea"/>
                <a:cs typeface="+mn-cs"/>
              </a:rPr>
              <a:t>Views</a:t>
            </a:r>
            <a:endParaRPr kumimoji="0" lang="fr-FR" sz="1400" b="0" i="0" u="none" strike="noStrike" kern="1200" cap="none" spc="0" normalizeH="0" baseline="0" noProof="0" dirty="0">
              <a:ln>
                <a:noFill/>
              </a:ln>
              <a:solidFill>
                <a:srgbClr val="000000"/>
              </a:solidFill>
              <a:effectLst/>
              <a:uLnTx/>
              <a:uFillTx/>
              <a:latin typeface="Segoe UI"/>
              <a:ea typeface="+mn-ea"/>
              <a:cs typeface="+mn-cs"/>
            </a:endParaRPr>
          </a:p>
          <a:p>
            <a:pPr marL="285750" marR="0" lvl="4" indent="-285750" algn="l" defTabSz="914192" rtl="0" eaLnBrk="1" fontAlgn="auto" latinLnBrk="0" hangingPunct="1">
              <a:lnSpc>
                <a:spcPct val="110000"/>
              </a:lnSpc>
              <a:spcBef>
                <a:spcPts val="0"/>
              </a:spcBef>
              <a:spcAft>
                <a:spcPts val="1000"/>
              </a:spcAft>
              <a:buClrTx/>
              <a:buSzPct val="90000"/>
              <a:buFont typeface="Arial" panose="020B0604020202020204" pitchFamily="34" charset="0"/>
              <a:buChar char="•"/>
              <a:tabLst/>
              <a:defRPr/>
            </a:pPr>
            <a:r>
              <a:rPr kumimoji="0" lang="fr-FR" sz="1400" b="0" i="0" u="none" strike="noStrike" kern="1200" cap="none" spc="0" normalizeH="0" baseline="0" noProof="0" dirty="0" err="1">
                <a:ln>
                  <a:noFill/>
                </a:ln>
                <a:solidFill>
                  <a:srgbClr val="000000"/>
                </a:solidFill>
                <a:effectLst/>
                <a:uLnTx/>
                <a:uFillTx/>
                <a:latin typeface="Segoe UI"/>
                <a:ea typeface="+mn-ea"/>
                <a:cs typeface="+mn-cs"/>
              </a:rPr>
              <a:t>Nonclustered</a:t>
            </a:r>
            <a:r>
              <a:rPr kumimoji="0" lang="fr-FR" sz="1400" b="0" i="0" u="none" strike="noStrike" kern="1200" cap="none" spc="0" normalizeH="0" baseline="0" noProof="0" dirty="0">
                <a:ln>
                  <a:noFill/>
                </a:ln>
                <a:solidFill>
                  <a:srgbClr val="000000"/>
                </a:solidFill>
                <a:effectLst/>
                <a:uLnTx/>
                <a:uFillTx/>
                <a:latin typeface="Segoe UI"/>
                <a:ea typeface="+mn-ea"/>
                <a:cs typeface="+mn-cs"/>
              </a:rPr>
              <a:t> Indexes</a:t>
            </a:r>
          </a:p>
          <a:p>
            <a:pPr marL="285750" marR="0" lvl="4" indent="-285750" algn="l" defTabSz="914192" rtl="0" eaLnBrk="1" fontAlgn="auto" latinLnBrk="0" hangingPunct="1">
              <a:lnSpc>
                <a:spcPct val="110000"/>
              </a:lnSpc>
              <a:spcBef>
                <a:spcPts val="0"/>
              </a:spcBef>
              <a:spcAft>
                <a:spcPts val="1000"/>
              </a:spcAft>
              <a:buClrTx/>
              <a:buSzPct val="90000"/>
              <a:buFont typeface="Arial" panose="020B0604020202020204" pitchFamily="34" charset="0"/>
              <a:buChar char="•"/>
              <a:tabLst/>
              <a:defRPr/>
            </a:pPr>
            <a:r>
              <a:rPr kumimoji="0" lang="fr-FR" sz="1400" b="0" i="0" u="none" strike="noStrike" kern="1200" cap="none" spc="0" normalizeH="0" baseline="0" noProof="0" dirty="0" err="1">
                <a:ln>
                  <a:noFill/>
                </a:ln>
                <a:solidFill>
                  <a:srgbClr val="000000"/>
                </a:solidFill>
                <a:effectLst/>
                <a:uLnTx/>
                <a:uFillTx/>
                <a:latin typeface="Segoe UI"/>
                <a:ea typeface="+mn-ea"/>
                <a:cs typeface="+mn-cs"/>
              </a:rPr>
              <a:t>Result</a:t>
            </a:r>
            <a:r>
              <a:rPr kumimoji="0" lang="fr-FR" sz="1400" b="0" i="0" u="none" strike="noStrike" kern="1200" cap="none" spc="0" normalizeH="0" baseline="0" noProof="0" dirty="0">
                <a:ln>
                  <a:noFill/>
                </a:ln>
                <a:solidFill>
                  <a:srgbClr val="000000"/>
                </a:solidFill>
                <a:effectLst/>
                <a:uLnTx/>
                <a:uFillTx/>
                <a:latin typeface="Segoe UI"/>
                <a:ea typeface="+mn-ea"/>
                <a:cs typeface="+mn-cs"/>
              </a:rPr>
              <a:t>-set </a:t>
            </a:r>
            <a:r>
              <a:rPr kumimoji="0" lang="fr-FR" sz="1400" b="0" i="0" u="none" strike="noStrike" kern="1200" cap="none" spc="0" normalizeH="0" baseline="0" noProof="0" dirty="0" err="1">
                <a:ln>
                  <a:noFill/>
                </a:ln>
                <a:solidFill>
                  <a:srgbClr val="000000"/>
                </a:solidFill>
                <a:effectLst/>
                <a:uLnTx/>
                <a:uFillTx/>
                <a:latin typeface="Segoe UI"/>
                <a:ea typeface="+mn-ea"/>
                <a:cs typeface="+mn-cs"/>
              </a:rPr>
              <a:t>caching</a:t>
            </a:r>
            <a:endParaRPr kumimoji="0" lang="fr-FR" sz="14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6" name="Text Placeholder 9">
            <a:extLst>
              <a:ext uri="{FF2B5EF4-FFF2-40B4-BE49-F238E27FC236}">
                <a16:creationId xmlns:a16="http://schemas.microsoft.com/office/drawing/2014/main" id="{327BCE4D-DCCE-4206-8F34-BFE44360F48D}"/>
              </a:ext>
            </a:extLst>
          </p:cNvPr>
          <p:cNvSpPr txBox="1">
            <a:spLocks/>
          </p:cNvSpPr>
          <p:nvPr/>
        </p:nvSpPr>
        <p:spPr>
          <a:xfrm>
            <a:off x="7734840" y="2052949"/>
            <a:ext cx="3447585" cy="3265722"/>
          </a:xfrm>
          <a:prstGeom prst="rect">
            <a:avLst/>
          </a:prstGeom>
        </p:spPr>
        <p:txBody>
          <a:bodyPr/>
          <a:lst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4054"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192" rtl="0" eaLnBrk="1" fontAlgn="auto" latinLnBrk="0" hangingPunct="1">
              <a:lnSpc>
                <a:spcPct val="110000"/>
              </a:lnSpc>
              <a:spcBef>
                <a:spcPts val="0"/>
              </a:spcBef>
              <a:spcAft>
                <a:spcPts val="1000"/>
              </a:spcAft>
              <a:buClrTx/>
              <a:buSzPct val="90000"/>
              <a:buFont typeface="Wingdings" panose="05000000000000000000" pitchFamily="2" charset="2"/>
              <a:buNone/>
              <a:tabLst/>
              <a:defRPr/>
            </a:pPr>
            <a:r>
              <a:rPr kumimoji="0" lang="en-US" sz="1800" b="0" i="0" u="none" strike="noStrike" kern="1200" cap="none" spc="0" normalizeH="0" baseline="0" noProof="0">
                <a:ln>
                  <a:noFill/>
                </a:ln>
                <a:solidFill>
                  <a:srgbClr val="0078D4"/>
                </a:solidFill>
                <a:effectLst/>
                <a:uLnTx/>
                <a:uFillTx/>
                <a:latin typeface="Segoe UI Semibold"/>
                <a:ea typeface="+mn-ea"/>
                <a:cs typeface="+mn-cs"/>
              </a:rPr>
              <a:t>Complete SQL object model</a:t>
            </a:r>
          </a:p>
          <a:p>
            <a:pPr marL="285750" marR="0" lvl="4" indent="-285750" algn="l" defTabSz="914192" rtl="0" eaLnBrk="1" fontAlgn="auto" latinLnBrk="0" hangingPunct="1">
              <a:lnSpc>
                <a:spcPct val="110000"/>
              </a:lnSpc>
              <a:spcBef>
                <a:spcPts val="0"/>
              </a:spcBef>
              <a:spcAft>
                <a:spcPts val="1000"/>
              </a:spcAft>
              <a:buClrTx/>
              <a:buSzPct val="90000"/>
              <a:buFont typeface="Arial" panose="020B0604020202020204" pitchFamily="34" charset="0"/>
              <a:buChar char="•"/>
              <a:tabLst/>
              <a:defRPr/>
            </a:pPr>
            <a:r>
              <a:rPr kumimoji="0" lang="fr-FR" sz="1400" b="0" i="0" u="none" strike="noStrike" kern="1200" cap="none" spc="0" normalizeH="0" baseline="0" noProof="0">
                <a:ln>
                  <a:noFill/>
                </a:ln>
                <a:solidFill>
                  <a:srgbClr val="000000"/>
                </a:solidFill>
                <a:effectLst/>
                <a:uLnTx/>
                <a:uFillTx/>
                <a:latin typeface="Segoe UI"/>
                <a:ea typeface="+mn-ea"/>
                <a:cs typeface="+mn-cs"/>
              </a:rPr>
              <a:t>Tables</a:t>
            </a:r>
          </a:p>
          <a:p>
            <a:pPr marL="285750" marR="0" lvl="4" indent="-285750" algn="l" defTabSz="914192" rtl="0" eaLnBrk="1" fontAlgn="auto" latinLnBrk="0" hangingPunct="1">
              <a:lnSpc>
                <a:spcPct val="110000"/>
              </a:lnSpc>
              <a:spcBef>
                <a:spcPts val="0"/>
              </a:spcBef>
              <a:spcAft>
                <a:spcPts val="1000"/>
              </a:spcAft>
              <a:buClrTx/>
              <a:buSzPct val="90000"/>
              <a:buFont typeface="Arial" panose="020B0604020202020204" pitchFamily="34" charset="0"/>
              <a:buChar char="•"/>
              <a:tabLst/>
              <a:defRPr/>
            </a:pPr>
            <a:r>
              <a:rPr kumimoji="0" lang="fr-FR" sz="1400" b="0" i="0" u="none" strike="noStrike" kern="1200" cap="none" spc="0" normalizeH="0" baseline="0" noProof="0">
                <a:ln>
                  <a:noFill/>
                </a:ln>
                <a:solidFill>
                  <a:srgbClr val="000000"/>
                </a:solidFill>
                <a:effectLst/>
                <a:uLnTx/>
                <a:uFillTx/>
                <a:latin typeface="Segoe UI"/>
                <a:ea typeface="+mn-ea"/>
                <a:cs typeface="+mn-cs"/>
              </a:rPr>
              <a:t>Views </a:t>
            </a:r>
          </a:p>
          <a:p>
            <a:pPr marL="285750" marR="0" lvl="4" indent="-285750" algn="l" defTabSz="914192" rtl="0" eaLnBrk="1" fontAlgn="auto" latinLnBrk="0" hangingPunct="1">
              <a:lnSpc>
                <a:spcPct val="110000"/>
              </a:lnSpc>
              <a:spcBef>
                <a:spcPts val="0"/>
              </a:spcBef>
              <a:spcAft>
                <a:spcPts val="1000"/>
              </a:spcAft>
              <a:buClrTx/>
              <a:buSzPct val="90000"/>
              <a:buFont typeface="Arial" panose="020B0604020202020204" pitchFamily="34" charset="0"/>
              <a:buChar char="•"/>
              <a:tabLst/>
              <a:defRPr/>
            </a:pPr>
            <a:r>
              <a:rPr kumimoji="0" lang="fr-FR" sz="1400" b="0" i="0" u="none" strike="noStrike" kern="1200" cap="none" spc="0" normalizeH="0" baseline="0" noProof="0">
                <a:ln>
                  <a:noFill/>
                </a:ln>
                <a:solidFill>
                  <a:srgbClr val="000000"/>
                </a:solidFill>
                <a:effectLst/>
                <a:uLnTx/>
                <a:uFillTx/>
                <a:latin typeface="Segoe UI"/>
                <a:ea typeface="+mn-ea"/>
                <a:cs typeface="+mn-cs"/>
              </a:rPr>
              <a:t>Stored procedures</a:t>
            </a:r>
          </a:p>
          <a:p>
            <a:pPr marL="285750" marR="0" lvl="4" indent="-285750" algn="l" defTabSz="914192" rtl="0" eaLnBrk="1" fontAlgn="auto" latinLnBrk="0" hangingPunct="1">
              <a:lnSpc>
                <a:spcPct val="110000"/>
              </a:lnSpc>
              <a:spcBef>
                <a:spcPts val="0"/>
              </a:spcBef>
              <a:spcAft>
                <a:spcPts val="1000"/>
              </a:spcAft>
              <a:buClrTx/>
              <a:buSzPct val="90000"/>
              <a:buFont typeface="Arial" panose="020B0604020202020204" pitchFamily="34" charset="0"/>
              <a:buChar char="•"/>
              <a:tabLst/>
              <a:defRPr/>
            </a:pPr>
            <a:r>
              <a:rPr kumimoji="0" lang="fr-FR" sz="1400" b="0" i="0" u="none" strike="noStrike" kern="1200" cap="none" spc="0" normalizeH="0" baseline="0" noProof="0">
                <a:ln>
                  <a:noFill/>
                </a:ln>
                <a:solidFill>
                  <a:srgbClr val="000000"/>
                </a:solidFill>
                <a:effectLst/>
                <a:uLnTx/>
                <a:uFillTx/>
                <a:latin typeface="Segoe UI"/>
                <a:ea typeface="+mn-ea"/>
                <a:cs typeface="+mn-cs"/>
              </a:rPr>
              <a:t>Functions </a:t>
            </a:r>
          </a:p>
        </p:txBody>
      </p:sp>
      <p:pic>
        <p:nvPicPr>
          <p:cNvPr id="1026" name="Picture 5" descr="cid:image002.png@01D593F0.B88B7900">
            <a:extLst>
              <a:ext uri="{FF2B5EF4-FFF2-40B4-BE49-F238E27FC236}">
                <a16:creationId xmlns:a16="http://schemas.microsoft.com/office/drawing/2014/main" id="{6C1A2E5A-8B83-49A4-B9EC-C5E7BC2AA5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47044" y="345224"/>
            <a:ext cx="1270762" cy="1270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02398006"/>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8F3B6457-4D10-4128-954D-AF8838E61AE5}"/>
              </a:ext>
            </a:extLst>
          </p:cNvPr>
          <p:cNvSpPr>
            <a:spLocks noGrp="1"/>
          </p:cNvSpPr>
          <p:nvPr>
            <p:ph type="body" sz="quarter" idx="10"/>
          </p:nvPr>
        </p:nvSpPr>
        <p:spPr>
          <a:xfrm>
            <a:off x="427217" y="962277"/>
            <a:ext cx="5268549" cy="4863191"/>
          </a:xfrm>
        </p:spPr>
        <p:txBody>
          <a:bodyPr/>
          <a:lstStyle/>
          <a:p>
            <a:r>
              <a:rPr lang="en-US" sz="1600">
                <a:solidFill>
                  <a:schemeClr val="tx2"/>
                </a:solidFill>
              </a:rPr>
              <a:t>OVER clause</a:t>
            </a:r>
          </a:p>
          <a:p>
            <a:r>
              <a:rPr lang="en-US" sz="1400">
                <a:latin typeface="Segoe UI"/>
                <a:cs typeface="Segoe UI Semibold" panose="020B0702040204020203" pitchFamily="34" charset="0"/>
              </a:rPr>
              <a:t>Defines a window or specified set of rows within a query result set</a:t>
            </a:r>
          </a:p>
          <a:p>
            <a:r>
              <a:rPr lang="en-US" sz="1400">
                <a:latin typeface="Segoe UI"/>
                <a:cs typeface="Segoe UI Semibold" panose="020B0702040204020203" pitchFamily="34" charset="0"/>
              </a:rPr>
              <a:t>Computes a value for each row in the window</a:t>
            </a:r>
          </a:p>
          <a:p>
            <a:endParaRPr lang="en-US" sz="1400">
              <a:latin typeface="Segoe UI"/>
              <a:cs typeface="Segoe UI Semibold" panose="020B0702040204020203" pitchFamily="34" charset="0"/>
            </a:endParaRPr>
          </a:p>
          <a:p>
            <a:r>
              <a:rPr lang="en-US" sz="1600">
                <a:solidFill>
                  <a:schemeClr val="tx2"/>
                </a:solidFill>
              </a:rPr>
              <a:t>Aggregate functions</a:t>
            </a:r>
          </a:p>
          <a:p>
            <a:r>
              <a:rPr lang="en-US" sz="1400">
                <a:latin typeface="Segoe UI"/>
                <a:cs typeface="Segoe UI Semibold" panose="020B0702040204020203" pitchFamily="34" charset="0"/>
              </a:rPr>
              <a:t>COUNT, MAX, AVG, SUM, APPROX_COUNT_DISTINCT, MIN, STDEV, STDEVP, STRING_AGG, VAR, VARP, GROUPING, GROUPING_ID, COUNT_BIG, CHECKSUM_AGG</a:t>
            </a:r>
          </a:p>
          <a:p>
            <a:endParaRPr lang="en-US" sz="1400">
              <a:latin typeface="Segoe UI"/>
              <a:cs typeface="Segoe UI Semibold" panose="020B0702040204020203" pitchFamily="34" charset="0"/>
            </a:endParaRPr>
          </a:p>
          <a:p>
            <a:r>
              <a:rPr lang="en-US" sz="1600">
                <a:solidFill>
                  <a:schemeClr val="tx2"/>
                </a:solidFill>
              </a:rPr>
              <a:t>Ranking functions</a:t>
            </a:r>
          </a:p>
          <a:p>
            <a:r>
              <a:rPr lang="en-US" sz="1400">
                <a:latin typeface="Segoe UI"/>
                <a:cs typeface="Segoe UI Semibold" panose="020B0702040204020203" pitchFamily="34" charset="0"/>
              </a:rPr>
              <a:t>RANK, NTILE, DENSE_RANK, ROW_NUMBER</a:t>
            </a:r>
          </a:p>
          <a:p>
            <a:pPr lvl="0"/>
            <a:endParaRPr lang="en-US" sz="1400">
              <a:latin typeface="Segoe UI"/>
              <a:cs typeface="Segoe UI Semibold" panose="020B0702040204020203" pitchFamily="34" charset="0"/>
            </a:endParaRPr>
          </a:p>
          <a:p>
            <a:r>
              <a:rPr lang="en-US" sz="1600">
                <a:solidFill>
                  <a:schemeClr val="tx2"/>
                </a:solidFill>
              </a:rPr>
              <a:t>ROWS | RANGE</a:t>
            </a:r>
          </a:p>
          <a:p>
            <a:r>
              <a:rPr lang="en-US" sz="1400">
                <a:latin typeface="Segoe UI"/>
                <a:cs typeface="Segoe UI Semibold" panose="020B0702040204020203" pitchFamily="34" charset="0"/>
              </a:rPr>
              <a:t>PRECEDING, UNBOUNDING PRECEDING, CURRENT ROW, BETWEEN, FOLLOWING, UNBOUNDED FOLLOWING</a:t>
            </a:r>
          </a:p>
          <a:p>
            <a:endParaRPr lang="en-US" sz="1600">
              <a:latin typeface="Segoe UI"/>
              <a:cs typeface="Segoe UI Semibold" panose="020B0702040204020203" pitchFamily="34" charset="0"/>
            </a:endParaRPr>
          </a:p>
        </p:txBody>
      </p:sp>
      <p:sp>
        <p:nvSpPr>
          <p:cNvPr id="5" name="Title 4">
            <a:extLst>
              <a:ext uri="{FF2B5EF4-FFF2-40B4-BE49-F238E27FC236}">
                <a16:creationId xmlns:a16="http://schemas.microsoft.com/office/drawing/2014/main" id="{8662A3E8-9A1D-47A8-A8A6-2AF6AE80D329}"/>
              </a:ext>
            </a:extLst>
          </p:cNvPr>
          <p:cNvSpPr>
            <a:spLocks noGrp="1"/>
          </p:cNvSpPr>
          <p:nvPr>
            <p:ph type="title"/>
          </p:nvPr>
        </p:nvSpPr>
        <p:spPr/>
        <p:txBody>
          <a:bodyPr/>
          <a:lstStyle/>
          <a:p>
            <a:r>
              <a:rPr lang="en-US"/>
              <a:t>Windowing functions</a:t>
            </a:r>
          </a:p>
        </p:txBody>
      </p:sp>
      <p:sp>
        <p:nvSpPr>
          <p:cNvPr id="13" name="Rectangle 12">
            <a:extLst>
              <a:ext uri="{FF2B5EF4-FFF2-40B4-BE49-F238E27FC236}">
                <a16:creationId xmlns:a16="http://schemas.microsoft.com/office/drawing/2014/main" id="{0E97A3A7-0CD7-4955-AECD-3D2934420DEC}"/>
              </a:ext>
            </a:extLst>
          </p:cNvPr>
          <p:cNvSpPr/>
          <p:nvPr/>
        </p:nvSpPr>
        <p:spPr>
          <a:xfrm>
            <a:off x="5926482" y="962278"/>
            <a:ext cx="6261541" cy="1567971"/>
          </a:xfrm>
          <a:prstGeom prst="rect">
            <a:avLst/>
          </a:prstGeom>
          <a:ln>
            <a:solidFill>
              <a:schemeClr val="bg2">
                <a:lumMod val="50000"/>
              </a:schemeClr>
            </a:solidFill>
          </a:ln>
        </p:spPr>
        <p:txBody>
          <a:bodyPr wrap="square">
            <a:spAutoFit/>
          </a:bodyPr>
          <a:lstStyle/>
          <a:p>
            <a:pPr defTabSz="914225">
              <a:defRPr/>
            </a:pPr>
            <a:r>
              <a:rPr lang="en-US" sz="1200" kern="0">
                <a:solidFill>
                  <a:srgbClr val="0000FF"/>
                </a:solidFill>
                <a:latin typeface="Calibri" panose="020F0502020204030204" pitchFamily="34" charset="0"/>
                <a:cs typeface="Calibri" panose="020F0502020204030204" pitchFamily="34" charset="0"/>
              </a:rPr>
              <a:t>SELECT</a:t>
            </a:r>
            <a:r>
              <a:rPr lang="en-US" sz="1200" kern="0">
                <a:solidFill>
                  <a:srgbClr val="000000"/>
                </a:solidFill>
                <a:latin typeface="Calibri" panose="020F0502020204030204" pitchFamily="34" charset="0"/>
                <a:cs typeface="Calibri" panose="020F0502020204030204" pitchFamily="34" charset="0"/>
              </a:rPr>
              <a:t> </a:t>
            </a:r>
          </a:p>
          <a:p>
            <a:pPr defTabSz="914225">
              <a:defRPr/>
            </a:pPr>
            <a:r>
              <a:rPr lang="en-US" sz="1200" kern="0">
                <a:solidFill>
                  <a:srgbClr val="000000"/>
                </a:solidFill>
                <a:latin typeface="Calibri" panose="020F0502020204030204" pitchFamily="34" charset="0"/>
                <a:cs typeface="Calibri" panose="020F0502020204030204" pitchFamily="34" charset="0"/>
              </a:rPr>
              <a:t>   </a:t>
            </a:r>
            <a:r>
              <a:rPr lang="en-US" sz="1200" kern="0">
                <a:solidFill>
                  <a:srgbClr val="FF00FF"/>
                </a:solidFill>
                <a:latin typeface="Calibri" panose="020F0502020204030204" pitchFamily="34" charset="0"/>
                <a:cs typeface="Calibri" panose="020F0502020204030204" pitchFamily="34" charset="0"/>
              </a:rPr>
              <a:t>ROW_NUMBER</a:t>
            </a:r>
            <a:r>
              <a:rPr lang="en-US" sz="1200" kern="0">
                <a:solidFill>
                  <a:srgbClr val="808080"/>
                </a:solidFill>
                <a:latin typeface="Calibri" panose="020F0502020204030204" pitchFamily="34" charset="0"/>
                <a:cs typeface="Calibri" panose="020F0502020204030204" pitchFamily="34" charset="0"/>
              </a:rPr>
              <a:t>()</a:t>
            </a:r>
            <a:r>
              <a:rPr lang="en-US" sz="1200" kern="0">
                <a:solidFill>
                  <a:srgbClr val="000000"/>
                </a:solidFill>
                <a:latin typeface="Calibri" panose="020F0502020204030204" pitchFamily="34" charset="0"/>
                <a:cs typeface="Calibri" panose="020F0502020204030204" pitchFamily="34" charset="0"/>
              </a:rPr>
              <a:t> </a:t>
            </a:r>
            <a:r>
              <a:rPr lang="en-US" sz="1200" kern="0">
                <a:solidFill>
                  <a:srgbClr val="0000FF"/>
                </a:solidFill>
                <a:latin typeface="Calibri" panose="020F0502020204030204" pitchFamily="34" charset="0"/>
                <a:cs typeface="Calibri" panose="020F0502020204030204" pitchFamily="34" charset="0"/>
              </a:rPr>
              <a:t>OVER</a:t>
            </a:r>
            <a:r>
              <a:rPr lang="en-US" sz="1200" kern="0">
                <a:solidFill>
                  <a:srgbClr val="808080"/>
                </a:solidFill>
                <a:latin typeface="Calibri" panose="020F0502020204030204" pitchFamily="34" charset="0"/>
                <a:cs typeface="Calibri" panose="020F0502020204030204" pitchFamily="34" charset="0"/>
              </a:rPr>
              <a:t>(</a:t>
            </a:r>
            <a:r>
              <a:rPr lang="en-US" sz="1200" kern="0">
                <a:solidFill>
                  <a:srgbClr val="0000FF"/>
                </a:solidFill>
                <a:latin typeface="Calibri" panose="020F0502020204030204" pitchFamily="34" charset="0"/>
                <a:cs typeface="Calibri" panose="020F0502020204030204" pitchFamily="34" charset="0"/>
              </a:rPr>
              <a:t>PARTITION</a:t>
            </a:r>
            <a:r>
              <a:rPr lang="en-US" sz="1200" kern="0">
                <a:solidFill>
                  <a:srgbClr val="000000"/>
                </a:solidFill>
                <a:latin typeface="Calibri" panose="020F0502020204030204" pitchFamily="34" charset="0"/>
                <a:cs typeface="Calibri" panose="020F0502020204030204" pitchFamily="34" charset="0"/>
              </a:rPr>
              <a:t> </a:t>
            </a:r>
            <a:r>
              <a:rPr lang="en-US" sz="1200" kern="0">
                <a:solidFill>
                  <a:srgbClr val="0000FF"/>
                </a:solidFill>
                <a:latin typeface="Calibri" panose="020F0502020204030204" pitchFamily="34" charset="0"/>
                <a:cs typeface="Calibri" panose="020F0502020204030204" pitchFamily="34" charset="0"/>
              </a:rPr>
              <a:t>BY</a:t>
            </a:r>
            <a:r>
              <a:rPr lang="en-US" sz="1200" kern="0">
                <a:solidFill>
                  <a:srgbClr val="000000"/>
                </a:solidFill>
                <a:latin typeface="Calibri" panose="020F0502020204030204" pitchFamily="34" charset="0"/>
                <a:cs typeface="Calibri" panose="020F0502020204030204" pitchFamily="34" charset="0"/>
              </a:rPr>
              <a:t> </a:t>
            </a:r>
            <a:r>
              <a:rPr lang="en-US" sz="1200" kern="0" err="1">
                <a:solidFill>
                  <a:srgbClr val="000000"/>
                </a:solidFill>
                <a:latin typeface="Calibri" panose="020F0502020204030204" pitchFamily="34" charset="0"/>
                <a:cs typeface="Calibri" panose="020F0502020204030204" pitchFamily="34" charset="0"/>
              </a:rPr>
              <a:t>PostalCode</a:t>
            </a:r>
            <a:r>
              <a:rPr lang="en-US" sz="1200" kern="0">
                <a:solidFill>
                  <a:srgbClr val="000000"/>
                </a:solidFill>
                <a:latin typeface="Calibri" panose="020F0502020204030204" pitchFamily="34" charset="0"/>
                <a:cs typeface="Calibri" panose="020F0502020204030204" pitchFamily="34" charset="0"/>
              </a:rPr>
              <a:t> </a:t>
            </a:r>
            <a:r>
              <a:rPr lang="en-US" sz="1200" kern="0">
                <a:solidFill>
                  <a:srgbClr val="0000FF"/>
                </a:solidFill>
                <a:latin typeface="Calibri" panose="020F0502020204030204" pitchFamily="34" charset="0"/>
                <a:cs typeface="Calibri" panose="020F0502020204030204" pitchFamily="34" charset="0"/>
              </a:rPr>
              <a:t>ORDER</a:t>
            </a:r>
            <a:r>
              <a:rPr lang="en-US" sz="1200" kern="0">
                <a:solidFill>
                  <a:srgbClr val="000000"/>
                </a:solidFill>
                <a:latin typeface="Calibri" panose="020F0502020204030204" pitchFamily="34" charset="0"/>
                <a:cs typeface="Calibri" panose="020F0502020204030204" pitchFamily="34" charset="0"/>
              </a:rPr>
              <a:t> </a:t>
            </a:r>
            <a:r>
              <a:rPr lang="en-US" sz="1200" kern="0">
                <a:solidFill>
                  <a:srgbClr val="0000FF"/>
                </a:solidFill>
                <a:latin typeface="Calibri" panose="020F0502020204030204" pitchFamily="34" charset="0"/>
                <a:cs typeface="Calibri" panose="020F0502020204030204" pitchFamily="34" charset="0"/>
              </a:rPr>
              <a:t>BY</a:t>
            </a:r>
            <a:r>
              <a:rPr lang="en-US" sz="1200" kern="0">
                <a:solidFill>
                  <a:srgbClr val="000000"/>
                </a:solidFill>
                <a:latin typeface="Calibri" panose="020F0502020204030204" pitchFamily="34" charset="0"/>
                <a:cs typeface="Calibri" panose="020F0502020204030204" pitchFamily="34" charset="0"/>
              </a:rPr>
              <a:t> </a:t>
            </a:r>
            <a:r>
              <a:rPr lang="en-US" sz="1200" kern="0" err="1">
                <a:solidFill>
                  <a:srgbClr val="000000"/>
                </a:solidFill>
                <a:latin typeface="Calibri" panose="020F0502020204030204" pitchFamily="34" charset="0"/>
                <a:cs typeface="Calibri" panose="020F0502020204030204" pitchFamily="34" charset="0"/>
              </a:rPr>
              <a:t>SalesYTD</a:t>
            </a:r>
            <a:r>
              <a:rPr lang="en-US" sz="1200" kern="0">
                <a:solidFill>
                  <a:srgbClr val="000000"/>
                </a:solidFill>
                <a:latin typeface="Calibri" panose="020F0502020204030204" pitchFamily="34" charset="0"/>
                <a:cs typeface="Calibri" panose="020F0502020204030204" pitchFamily="34" charset="0"/>
              </a:rPr>
              <a:t> </a:t>
            </a:r>
            <a:r>
              <a:rPr lang="en-US" sz="1200" kern="0">
                <a:solidFill>
                  <a:srgbClr val="0000FF"/>
                </a:solidFill>
                <a:latin typeface="Calibri" panose="020F0502020204030204" pitchFamily="34" charset="0"/>
                <a:cs typeface="Calibri" panose="020F0502020204030204" pitchFamily="34" charset="0"/>
              </a:rPr>
              <a:t>DESC</a:t>
            </a:r>
            <a:r>
              <a:rPr lang="en-US" sz="1200" kern="0">
                <a:solidFill>
                  <a:srgbClr val="808080"/>
                </a:solidFill>
                <a:latin typeface="Calibri" panose="020F0502020204030204" pitchFamily="34" charset="0"/>
                <a:cs typeface="Calibri" panose="020F0502020204030204" pitchFamily="34" charset="0"/>
              </a:rPr>
              <a:t>)</a:t>
            </a:r>
            <a:r>
              <a:rPr lang="en-US" sz="1200" kern="0">
                <a:solidFill>
                  <a:srgbClr val="000000"/>
                </a:solidFill>
                <a:latin typeface="Calibri" panose="020F0502020204030204" pitchFamily="34" charset="0"/>
                <a:cs typeface="Calibri" panose="020F0502020204030204" pitchFamily="34" charset="0"/>
              </a:rPr>
              <a:t> </a:t>
            </a:r>
            <a:r>
              <a:rPr lang="en-US" sz="1200" kern="0">
                <a:solidFill>
                  <a:srgbClr val="0000FF"/>
                </a:solidFill>
                <a:latin typeface="Calibri" panose="020F0502020204030204" pitchFamily="34" charset="0"/>
                <a:cs typeface="Calibri" panose="020F0502020204030204" pitchFamily="34" charset="0"/>
              </a:rPr>
              <a:t>AS</a:t>
            </a:r>
            <a:r>
              <a:rPr lang="en-US" sz="1200" kern="0">
                <a:solidFill>
                  <a:srgbClr val="000000"/>
                </a:solidFill>
                <a:latin typeface="Calibri" panose="020F0502020204030204" pitchFamily="34" charset="0"/>
                <a:cs typeface="Calibri" panose="020F0502020204030204" pitchFamily="34" charset="0"/>
              </a:rPr>
              <a:t> "Row Number"</a:t>
            </a:r>
            <a:r>
              <a:rPr lang="en-US" sz="1200" kern="0">
                <a:solidFill>
                  <a:srgbClr val="808080"/>
                </a:solidFill>
                <a:latin typeface="Calibri" panose="020F0502020204030204" pitchFamily="34" charset="0"/>
                <a:cs typeface="Calibri" panose="020F0502020204030204" pitchFamily="34" charset="0"/>
              </a:rPr>
              <a:t>,</a:t>
            </a:r>
            <a:r>
              <a:rPr lang="en-US" sz="1200" kern="0">
                <a:solidFill>
                  <a:srgbClr val="000000"/>
                </a:solidFill>
                <a:latin typeface="Calibri" panose="020F0502020204030204" pitchFamily="34" charset="0"/>
                <a:cs typeface="Calibri" panose="020F0502020204030204" pitchFamily="34" charset="0"/>
              </a:rPr>
              <a:t>   </a:t>
            </a:r>
          </a:p>
          <a:p>
            <a:pPr defTabSz="914225">
              <a:defRPr/>
            </a:pPr>
            <a:r>
              <a:rPr lang="en-US" sz="1200" kern="0">
                <a:solidFill>
                  <a:srgbClr val="000000"/>
                </a:solidFill>
                <a:latin typeface="Calibri" panose="020F0502020204030204" pitchFamily="34" charset="0"/>
                <a:cs typeface="Calibri" panose="020F0502020204030204" pitchFamily="34" charset="0"/>
              </a:rPr>
              <a:t>   </a:t>
            </a:r>
            <a:r>
              <a:rPr lang="en-US" sz="1200" kern="0" err="1">
                <a:solidFill>
                  <a:srgbClr val="000000"/>
                </a:solidFill>
                <a:latin typeface="Calibri" panose="020F0502020204030204" pitchFamily="34" charset="0"/>
                <a:cs typeface="Calibri" panose="020F0502020204030204" pitchFamily="34" charset="0"/>
              </a:rPr>
              <a:t>LastName</a:t>
            </a:r>
            <a:r>
              <a:rPr lang="en-US" sz="1200" kern="0">
                <a:solidFill>
                  <a:srgbClr val="808080"/>
                </a:solidFill>
                <a:latin typeface="Calibri" panose="020F0502020204030204" pitchFamily="34" charset="0"/>
                <a:cs typeface="Calibri" panose="020F0502020204030204" pitchFamily="34" charset="0"/>
              </a:rPr>
              <a:t>,</a:t>
            </a:r>
            <a:r>
              <a:rPr lang="en-US" sz="1200" kern="0">
                <a:solidFill>
                  <a:srgbClr val="000000"/>
                </a:solidFill>
                <a:latin typeface="Calibri" panose="020F0502020204030204" pitchFamily="34" charset="0"/>
                <a:cs typeface="Calibri" panose="020F0502020204030204" pitchFamily="34" charset="0"/>
              </a:rPr>
              <a:t> </a:t>
            </a:r>
          </a:p>
          <a:p>
            <a:pPr defTabSz="914225">
              <a:defRPr/>
            </a:pPr>
            <a:r>
              <a:rPr lang="en-US" sz="1200" kern="0">
                <a:solidFill>
                  <a:srgbClr val="000000"/>
                </a:solidFill>
                <a:latin typeface="Calibri" panose="020F0502020204030204" pitchFamily="34" charset="0"/>
                <a:cs typeface="Calibri" panose="020F0502020204030204" pitchFamily="34" charset="0"/>
              </a:rPr>
              <a:t>   </a:t>
            </a:r>
            <a:r>
              <a:rPr lang="en-US" sz="1200" kern="0" err="1">
                <a:solidFill>
                  <a:srgbClr val="000000"/>
                </a:solidFill>
                <a:latin typeface="Calibri" panose="020F0502020204030204" pitchFamily="34" charset="0"/>
                <a:cs typeface="Calibri" panose="020F0502020204030204" pitchFamily="34" charset="0"/>
              </a:rPr>
              <a:t>SalesYTD</a:t>
            </a:r>
            <a:r>
              <a:rPr lang="en-US" sz="1200" kern="0">
                <a:solidFill>
                  <a:srgbClr val="808080"/>
                </a:solidFill>
                <a:latin typeface="Calibri" panose="020F0502020204030204" pitchFamily="34" charset="0"/>
                <a:cs typeface="Calibri" panose="020F0502020204030204" pitchFamily="34" charset="0"/>
              </a:rPr>
              <a:t>,</a:t>
            </a:r>
            <a:r>
              <a:rPr lang="en-US" sz="1200" kern="0">
                <a:solidFill>
                  <a:srgbClr val="000000"/>
                </a:solidFill>
                <a:latin typeface="Calibri" panose="020F0502020204030204" pitchFamily="34" charset="0"/>
                <a:cs typeface="Calibri" panose="020F0502020204030204" pitchFamily="34" charset="0"/>
              </a:rPr>
              <a:t> </a:t>
            </a:r>
          </a:p>
          <a:p>
            <a:pPr defTabSz="914225">
              <a:defRPr/>
            </a:pPr>
            <a:r>
              <a:rPr lang="en-US" sz="1200" kern="0">
                <a:solidFill>
                  <a:srgbClr val="000000"/>
                </a:solidFill>
                <a:latin typeface="Calibri" panose="020F0502020204030204" pitchFamily="34" charset="0"/>
                <a:cs typeface="Calibri" panose="020F0502020204030204" pitchFamily="34" charset="0"/>
              </a:rPr>
              <a:t>   </a:t>
            </a:r>
            <a:r>
              <a:rPr lang="en-US" sz="1200" kern="0" err="1">
                <a:solidFill>
                  <a:srgbClr val="000000"/>
                </a:solidFill>
                <a:latin typeface="Calibri" panose="020F0502020204030204" pitchFamily="34" charset="0"/>
                <a:cs typeface="Calibri" panose="020F0502020204030204" pitchFamily="34" charset="0"/>
              </a:rPr>
              <a:t>PostalCode</a:t>
            </a:r>
            <a:r>
              <a:rPr lang="en-US" sz="1200" kern="0">
                <a:solidFill>
                  <a:srgbClr val="000000"/>
                </a:solidFill>
                <a:latin typeface="Calibri" panose="020F0502020204030204" pitchFamily="34" charset="0"/>
                <a:cs typeface="Calibri" panose="020F0502020204030204" pitchFamily="34" charset="0"/>
              </a:rPr>
              <a:t>  </a:t>
            </a:r>
          </a:p>
          <a:p>
            <a:pPr defTabSz="914225">
              <a:defRPr/>
            </a:pPr>
            <a:r>
              <a:rPr lang="en-US" sz="1200" kern="0">
                <a:solidFill>
                  <a:srgbClr val="0000FF"/>
                </a:solidFill>
                <a:latin typeface="Calibri" panose="020F0502020204030204" pitchFamily="34" charset="0"/>
                <a:cs typeface="Calibri" panose="020F0502020204030204" pitchFamily="34" charset="0"/>
              </a:rPr>
              <a:t>FROM</a:t>
            </a:r>
            <a:r>
              <a:rPr lang="en-US" sz="1200" kern="0">
                <a:solidFill>
                  <a:srgbClr val="000000"/>
                </a:solidFill>
                <a:latin typeface="Calibri" panose="020F0502020204030204" pitchFamily="34" charset="0"/>
                <a:cs typeface="Calibri" panose="020F0502020204030204" pitchFamily="34" charset="0"/>
              </a:rPr>
              <a:t> Sales</a:t>
            </a:r>
          </a:p>
          <a:p>
            <a:pPr defTabSz="914225">
              <a:defRPr/>
            </a:pPr>
            <a:r>
              <a:rPr lang="en-US" sz="1200" kern="0">
                <a:solidFill>
                  <a:srgbClr val="0000FF"/>
                </a:solidFill>
                <a:latin typeface="Calibri" panose="020F0502020204030204" pitchFamily="34" charset="0"/>
                <a:cs typeface="Calibri" panose="020F0502020204030204" pitchFamily="34" charset="0"/>
              </a:rPr>
              <a:t>WHERE</a:t>
            </a:r>
            <a:r>
              <a:rPr lang="en-US" sz="1200" kern="0">
                <a:solidFill>
                  <a:srgbClr val="000000"/>
                </a:solidFill>
                <a:latin typeface="Calibri" panose="020F0502020204030204" pitchFamily="34" charset="0"/>
                <a:cs typeface="Calibri" panose="020F0502020204030204" pitchFamily="34" charset="0"/>
              </a:rPr>
              <a:t> </a:t>
            </a:r>
            <a:r>
              <a:rPr lang="en-US" sz="1200" kern="0" err="1">
                <a:solidFill>
                  <a:srgbClr val="000000"/>
                </a:solidFill>
                <a:latin typeface="Calibri" panose="020F0502020204030204" pitchFamily="34" charset="0"/>
                <a:cs typeface="Calibri" panose="020F0502020204030204" pitchFamily="34" charset="0"/>
              </a:rPr>
              <a:t>SalesYTD</a:t>
            </a:r>
            <a:r>
              <a:rPr lang="en-US" sz="1200" kern="0">
                <a:solidFill>
                  <a:srgbClr val="000000"/>
                </a:solidFill>
                <a:latin typeface="Calibri" panose="020F0502020204030204" pitchFamily="34" charset="0"/>
                <a:cs typeface="Calibri" panose="020F0502020204030204" pitchFamily="34" charset="0"/>
              </a:rPr>
              <a:t> </a:t>
            </a:r>
            <a:r>
              <a:rPr lang="en-US" sz="1200" kern="0">
                <a:solidFill>
                  <a:srgbClr val="808080"/>
                </a:solidFill>
                <a:latin typeface="Calibri" panose="020F0502020204030204" pitchFamily="34" charset="0"/>
                <a:cs typeface="Calibri" panose="020F0502020204030204" pitchFamily="34" charset="0"/>
              </a:rPr>
              <a:t>&lt;&gt;</a:t>
            </a:r>
            <a:r>
              <a:rPr lang="en-US" sz="1200" kern="0">
                <a:solidFill>
                  <a:srgbClr val="000000"/>
                </a:solidFill>
                <a:latin typeface="Calibri" panose="020F0502020204030204" pitchFamily="34" charset="0"/>
                <a:cs typeface="Calibri" panose="020F0502020204030204" pitchFamily="34" charset="0"/>
              </a:rPr>
              <a:t> 0  </a:t>
            </a:r>
          </a:p>
          <a:p>
            <a:pPr defTabSz="914225">
              <a:defRPr/>
            </a:pPr>
            <a:r>
              <a:rPr lang="en-US" sz="1200" kern="0">
                <a:solidFill>
                  <a:srgbClr val="0000FF"/>
                </a:solidFill>
                <a:latin typeface="Calibri" panose="020F0502020204030204" pitchFamily="34" charset="0"/>
                <a:cs typeface="Calibri" panose="020F0502020204030204" pitchFamily="34" charset="0"/>
              </a:rPr>
              <a:t>ORDER</a:t>
            </a:r>
            <a:r>
              <a:rPr lang="en-US" sz="1200" kern="0">
                <a:solidFill>
                  <a:srgbClr val="000000"/>
                </a:solidFill>
                <a:latin typeface="Calibri" panose="020F0502020204030204" pitchFamily="34" charset="0"/>
                <a:cs typeface="Calibri" panose="020F0502020204030204" pitchFamily="34" charset="0"/>
              </a:rPr>
              <a:t> </a:t>
            </a:r>
            <a:r>
              <a:rPr lang="en-US" sz="1200" kern="0">
                <a:solidFill>
                  <a:srgbClr val="0000FF"/>
                </a:solidFill>
                <a:latin typeface="Calibri" panose="020F0502020204030204" pitchFamily="34" charset="0"/>
                <a:cs typeface="Calibri" panose="020F0502020204030204" pitchFamily="34" charset="0"/>
              </a:rPr>
              <a:t>BY</a:t>
            </a:r>
            <a:r>
              <a:rPr lang="en-US" sz="1200" kern="0">
                <a:solidFill>
                  <a:srgbClr val="000000"/>
                </a:solidFill>
                <a:latin typeface="Calibri" panose="020F0502020204030204" pitchFamily="34" charset="0"/>
                <a:cs typeface="Calibri" panose="020F0502020204030204" pitchFamily="34" charset="0"/>
              </a:rPr>
              <a:t> </a:t>
            </a:r>
            <a:r>
              <a:rPr lang="en-US" sz="1200" kern="0" err="1">
                <a:solidFill>
                  <a:srgbClr val="000000"/>
                </a:solidFill>
                <a:latin typeface="Calibri" panose="020F0502020204030204" pitchFamily="34" charset="0"/>
                <a:cs typeface="Calibri" panose="020F0502020204030204" pitchFamily="34" charset="0"/>
              </a:rPr>
              <a:t>PostalCode</a:t>
            </a:r>
            <a:r>
              <a:rPr lang="en-US" sz="1200" kern="0">
                <a:solidFill>
                  <a:srgbClr val="808080"/>
                </a:solidFill>
                <a:latin typeface="Calibri" panose="020F0502020204030204" pitchFamily="34" charset="0"/>
                <a:cs typeface="Calibri" panose="020F0502020204030204" pitchFamily="34" charset="0"/>
              </a:rPr>
              <a:t>;</a:t>
            </a:r>
            <a:r>
              <a:rPr lang="en-US" sz="1200" kern="0">
                <a:solidFill>
                  <a:srgbClr val="000000"/>
                </a:solidFill>
                <a:latin typeface="Calibri" panose="020F0502020204030204" pitchFamily="34" charset="0"/>
                <a:cs typeface="Calibri" panose="020F0502020204030204" pitchFamily="34" charset="0"/>
              </a:rPr>
              <a:t> </a:t>
            </a:r>
            <a:endParaRPr lang="en-US" sz="4400" kern="0">
              <a:solidFill>
                <a:srgbClr val="505050"/>
              </a:solidFill>
              <a:latin typeface="Calibri" panose="020F0502020204030204" pitchFamily="34" charset="0"/>
              <a:cs typeface="Calibri" panose="020F0502020204030204" pitchFamily="34" charset="0"/>
            </a:endParaRPr>
          </a:p>
        </p:txBody>
      </p:sp>
      <p:graphicFrame>
        <p:nvGraphicFramePr>
          <p:cNvPr id="16" name="Table 15">
            <a:extLst>
              <a:ext uri="{FF2B5EF4-FFF2-40B4-BE49-F238E27FC236}">
                <a16:creationId xmlns:a16="http://schemas.microsoft.com/office/drawing/2014/main" id="{D7A156F7-25E5-41EF-B586-424F73FD69ED}"/>
              </a:ext>
            </a:extLst>
          </p:cNvPr>
          <p:cNvGraphicFramePr>
            <a:graphicFrameLocks noGrp="1"/>
          </p:cNvGraphicFramePr>
          <p:nvPr/>
        </p:nvGraphicFramePr>
        <p:xfrm>
          <a:off x="5908948" y="2916928"/>
          <a:ext cx="6112668" cy="3718350"/>
        </p:xfrm>
        <a:graphic>
          <a:graphicData uri="http://schemas.openxmlformats.org/drawingml/2006/table">
            <a:tbl>
              <a:tblPr firstRow="1" bandRow="1"/>
              <a:tblGrid>
                <a:gridCol w="1528167">
                  <a:extLst>
                    <a:ext uri="{9D8B030D-6E8A-4147-A177-3AD203B41FA5}">
                      <a16:colId xmlns:a16="http://schemas.microsoft.com/office/drawing/2014/main" val="161620943"/>
                    </a:ext>
                  </a:extLst>
                </a:gridCol>
                <a:gridCol w="1528167">
                  <a:extLst>
                    <a:ext uri="{9D8B030D-6E8A-4147-A177-3AD203B41FA5}">
                      <a16:colId xmlns:a16="http://schemas.microsoft.com/office/drawing/2014/main" val="1597923672"/>
                    </a:ext>
                  </a:extLst>
                </a:gridCol>
                <a:gridCol w="1528167">
                  <a:extLst>
                    <a:ext uri="{9D8B030D-6E8A-4147-A177-3AD203B41FA5}">
                      <a16:colId xmlns:a16="http://schemas.microsoft.com/office/drawing/2014/main" val="2014515867"/>
                    </a:ext>
                  </a:extLst>
                </a:gridCol>
                <a:gridCol w="1528167">
                  <a:extLst>
                    <a:ext uri="{9D8B030D-6E8A-4147-A177-3AD203B41FA5}">
                      <a16:colId xmlns:a16="http://schemas.microsoft.com/office/drawing/2014/main" val="1550025771"/>
                    </a:ext>
                  </a:extLst>
                </a:gridCol>
              </a:tblGrid>
              <a:tr h="304757">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400" b="0">
                          <a:solidFill>
                            <a:schemeClr val="tx2"/>
                          </a:solidFill>
                          <a:latin typeface="+mj-lt"/>
                        </a:rPr>
                        <a:t>Row Number</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400" b="0" err="1">
                          <a:solidFill>
                            <a:schemeClr val="tx2"/>
                          </a:solidFill>
                          <a:latin typeface="+mj-lt"/>
                        </a:rPr>
                        <a:t>LastName</a:t>
                      </a:r>
                      <a:endParaRPr lang="en-US" sz="1400" b="0">
                        <a:solidFill>
                          <a:schemeClr val="tx2"/>
                        </a:solidFill>
                        <a:latin typeface="+mj-lt"/>
                      </a:endParaRPr>
                    </a:p>
                  </a:txBody>
                  <a:tcPr marL="91427" marR="91427" marT="45713" marB="45713">
                    <a:lnL w="12700" cmpd="sng">
                      <a:solidFill>
                        <a:srgbClr val="FFFFFF"/>
                      </a:solidFill>
                    </a:lnL>
                    <a:lnR w="12700" cmpd="sng">
                      <a:solidFill>
                        <a:srgbClr val="FFFFFF"/>
                      </a:solidFill>
                    </a:lnR>
                    <a:lnT w="12700" cap="flat" cmpd="sng" algn="ctr">
                      <a:solidFill>
                        <a:schemeClr val="tx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400" b="0" err="1">
                          <a:solidFill>
                            <a:schemeClr val="tx2"/>
                          </a:solidFill>
                          <a:latin typeface="+mj-lt"/>
                        </a:rPr>
                        <a:t>SalesYTD</a:t>
                      </a:r>
                      <a:endParaRPr lang="en-US" sz="1400" b="0">
                        <a:solidFill>
                          <a:schemeClr val="tx2"/>
                        </a:solidFill>
                        <a:latin typeface="+mj-lt"/>
                      </a:endParaRPr>
                    </a:p>
                  </a:txBody>
                  <a:tcPr marL="91427" marR="91427" marT="45713" marB="45713">
                    <a:lnL w="12700" cmpd="sng">
                      <a:solidFill>
                        <a:srgbClr val="FFFFFF"/>
                      </a:solidFill>
                    </a:lnL>
                    <a:lnR w="12700" cmpd="sng">
                      <a:solidFill>
                        <a:srgbClr val="FFFFFF"/>
                      </a:solidFill>
                    </a:lnR>
                    <a:lnT w="12700" cap="flat" cmpd="sng" algn="ctr">
                      <a:solidFill>
                        <a:schemeClr val="tx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400" b="0" err="1">
                          <a:solidFill>
                            <a:schemeClr val="tx2"/>
                          </a:solidFill>
                          <a:latin typeface="+mj-lt"/>
                        </a:rPr>
                        <a:t>PostalCode</a:t>
                      </a:r>
                      <a:endParaRPr lang="en-US" sz="1400" b="0">
                        <a:solidFill>
                          <a:schemeClr val="tx2"/>
                        </a:solidFill>
                        <a:latin typeface="+mj-lt"/>
                      </a:endParaRPr>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73780729"/>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Mitchell</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dk1"/>
                          </a:solidFill>
                          <a:effectLst/>
                          <a:latin typeface="+mn-lt"/>
                          <a:ea typeface="+mn-ea"/>
                          <a:cs typeface="+mn-cs"/>
                        </a:rPr>
                        <a:t>4251368.5497</a:t>
                      </a:r>
                      <a:endParaRPr lang="en-US" sz="1000"/>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dk1"/>
                          </a:solidFill>
                          <a:effectLst/>
                          <a:latin typeface="+mn-lt"/>
                          <a:ea typeface="+mn-ea"/>
                          <a:cs typeface="+mn-cs"/>
                        </a:rPr>
                        <a:t>98027 </a:t>
                      </a:r>
                      <a:endParaRPr lang="en-US" sz="100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90443050"/>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2</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Blythe</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3763178.1787</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dk1"/>
                          </a:solidFill>
                          <a:effectLst/>
                          <a:latin typeface="+mn-lt"/>
                          <a:ea typeface="+mn-ea"/>
                          <a:cs typeface="+mn-cs"/>
                        </a:rPr>
                        <a:t>98027</a:t>
                      </a:r>
                      <a:endParaRPr lang="en-US" sz="100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86039788"/>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3</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Carson</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3189418.3662</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dk1"/>
                          </a:solidFill>
                          <a:effectLst/>
                          <a:latin typeface="+mn-lt"/>
                          <a:ea typeface="+mn-ea"/>
                          <a:cs typeface="+mn-cs"/>
                        </a:rPr>
                        <a:t>98027</a:t>
                      </a:r>
                      <a:endParaRPr lang="en-US" sz="100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62911721"/>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4</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Reiter</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2315185.611</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dk1"/>
                          </a:solidFill>
                          <a:effectLst/>
                          <a:latin typeface="+mn-lt"/>
                          <a:ea typeface="+mn-ea"/>
                          <a:cs typeface="+mn-cs"/>
                        </a:rPr>
                        <a:t>98027</a:t>
                      </a:r>
                      <a:endParaRPr lang="en-US" sz="100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69824630"/>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5</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Vargas</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1453719.4653</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dk1"/>
                          </a:solidFill>
                          <a:effectLst/>
                          <a:latin typeface="+mn-lt"/>
                          <a:ea typeface="+mn-ea"/>
                          <a:cs typeface="+mn-cs"/>
                        </a:rPr>
                        <a:t>98027</a:t>
                      </a:r>
                      <a:endParaRPr lang="en-US" sz="100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45818047"/>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6</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Ansman-Wolfe</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1352577.1325</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dk1"/>
                          </a:solidFill>
                          <a:effectLst/>
                          <a:latin typeface="+mn-lt"/>
                          <a:ea typeface="+mn-ea"/>
                          <a:cs typeface="+mn-cs"/>
                        </a:rPr>
                        <a:t>98027</a:t>
                      </a:r>
                      <a:endParaRPr lang="en-US" sz="100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44003592"/>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Pak</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4116870.2277</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dk1"/>
                          </a:solidFill>
                          <a:effectLst/>
                          <a:latin typeface="+mn-lt"/>
                          <a:ea typeface="+mn-ea"/>
                          <a:cs typeface="+mn-cs"/>
                        </a:rPr>
                        <a:t>98055</a:t>
                      </a:r>
                      <a:endParaRPr lang="en-US" sz="100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09789086"/>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2</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Varkey Chudukaktil</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3121616.3202</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dk1"/>
                          </a:solidFill>
                          <a:effectLst/>
                          <a:latin typeface="+mn-lt"/>
                          <a:ea typeface="+mn-ea"/>
                          <a:cs typeface="+mn-cs"/>
                        </a:rPr>
                        <a:t>98055</a:t>
                      </a:r>
                      <a:endParaRPr lang="en-US" sz="100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93876454"/>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3</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Saraiva</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2604540.7172</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dk1"/>
                          </a:solidFill>
                          <a:effectLst/>
                          <a:latin typeface="+mn-lt"/>
                          <a:ea typeface="+mn-ea"/>
                          <a:cs typeface="+mn-cs"/>
                        </a:rPr>
                        <a:t>98055</a:t>
                      </a:r>
                      <a:endParaRPr lang="en-US" sz="100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73100356"/>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4</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Ito</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2458535.6169</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dk1"/>
                          </a:solidFill>
                          <a:effectLst/>
                          <a:latin typeface="+mn-lt"/>
                          <a:ea typeface="+mn-ea"/>
                          <a:cs typeface="+mn-cs"/>
                        </a:rPr>
                        <a:t>98055</a:t>
                      </a:r>
                      <a:endParaRPr lang="en-US" sz="100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68563397"/>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5</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Valdez</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1827066.7118</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dk1"/>
                          </a:solidFill>
                          <a:effectLst/>
                          <a:latin typeface="+mn-lt"/>
                          <a:ea typeface="+mn-ea"/>
                          <a:cs typeface="+mn-cs"/>
                        </a:rPr>
                        <a:t>98055</a:t>
                      </a:r>
                      <a:endParaRPr lang="en-US" sz="100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81933303"/>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6</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Mensa-Annan</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1576562.1966</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dk1"/>
                          </a:solidFill>
                          <a:effectLst/>
                          <a:latin typeface="+mn-lt"/>
                          <a:ea typeface="+mn-ea"/>
                          <a:cs typeface="+mn-cs"/>
                        </a:rPr>
                        <a:t>98055</a:t>
                      </a:r>
                      <a:endParaRPr lang="en-US" sz="100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16237772"/>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7</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Campbell</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1573012.9383</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dk1"/>
                          </a:solidFill>
                          <a:effectLst/>
                          <a:latin typeface="+mn-lt"/>
                          <a:ea typeface="+mn-ea"/>
                          <a:cs typeface="+mn-cs"/>
                        </a:rPr>
                        <a:t>98055</a:t>
                      </a:r>
                      <a:endParaRPr lang="en-US" sz="100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33757593"/>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8</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Tsoflias</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1421810.9242</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dk1"/>
                          </a:solidFill>
                          <a:effectLst/>
                          <a:latin typeface="+mn-lt"/>
                          <a:ea typeface="+mn-ea"/>
                          <a:cs typeface="+mn-cs"/>
                        </a:rPr>
                        <a:t>98055</a:t>
                      </a:r>
                      <a:endParaRPr lang="en-US" sz="100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43367302"/>
                  </a:ext>
                </a:extLst>
              </a:tr>
            </a:tbl>
          </a:graphicData>
        </a:graphic>
      </p:graphicFrame>
      <p:sp>
        <p:nvSpPr>
          <p:cNvPr id="2" name="Rectangle 1">
            <a:extLst>
              <a:ext uri="{FF2B5EF4-FFF2-40B4-BE49-F238E27FC236}">
                <a16:creationId xmlns:a16="http://schemas.microsoft.com/office/drawing/2014/main" id="{F239627D-1885-4A39-B2B4-DC5F1E3389A0}"/>
              </a:ext>
            </a:extLst>
          </p:cNvPr>
          <p:cNvSpPr/>
          <p:nvPr/>
        </p:nvSpPr>
        <p:spPr bwMode="auto">
          <a:xfrm>
            <a:off x="6094442" y="1147128"/>
            <a:ext cx="6006118" cy="254952"/>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813AAE07-5EE8-40D9-BA54-C4948C8EA541}"/>
              </a:ext>
            </a:extLst>
          </p:cNvPr>
          <p:cNvSpPr/>
          <p:nvPr/>
        </p:nvSpPr>
        <p:spPr bwMode="auto">
          <a:xfrm>
            <a:off x="5832748" y="3229603"/>
            <a:ext cx="364852" cy="1469397"/>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a:extLst>
              <a:ext uri="{FF2B5EF4-FFF2-40B4-BE49-F238E27FC236}">
                <a16:creationId xmlns:a16="http://schemas.microsoft.com/office/drawing/2014/main" id="{3EB5A16D-5B57-4280-ABAF-E890035F57B7}"/>
              </a:ext>
            </a:extLst>
          </p:cNvPr>
          <p:cNvSpPr/>
          <p:nvPr/>
        </p:nvSpPr>
        <p:spPr bwMode="auto">
          <a:xfrm>
            <a:off x="10401300" y="3229602"/>
            <a:ext cx="711200" cy="1469397"/>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a:extLst>
              <a:ext uri="{FF2B5EF4-FFF2-40B4-BE49-F238E27FC236}">
                <a16:creationId xmlns:a16="http://schemas.microsoft.com/office/drawing/2014/main" id="{8E80FC13-8E6B-4C61-96A1-CBE725A3B7DF}"/>
              </a:ext>
            </a:extLst>
          </p:cNvPr>
          <p:cNvSpPr/>
          <p:nvPr/>
        </p:nvSpPr>
        <p:spPr bwMode="auto">
          <a:xfrm>
            <a:off x="5832748" y="4698999"/>
            <a:ext cx="364852" cy="1469397"/>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a:extLst>
              <a:ext uri="{FF2B5EF4-FFF2-40B4-BE49-F238E27FC236}">
                <a16:creationId xmlns:a16="http://schemas.microsoft.com/office/drawing/2014/main" id="{B9AF96DE-A4AF-4E84-BC54-DD233D2FEF9B}"/>
              </a:ext>
            </a:extLst>
          </p:cNvPr>
          <p:cNvSpPr/>
          <p:nvPr/>
        </p:nvSpPr>
        <p:spPr bwMode="auto">
          <a:xfrm>
            <a:off x="10401300" y="4698998"/>
            <a:ext cx="711200" cy="1469397"/>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793775282"/>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89C545B-FF37-43C3-BA25-3BDA802B51FA}"/>
              </a:ext>
            </a:extLst>
          </p:cNvPr>
          <p:cNvSpPr>
            <a:spLocks noGrp="1"/>
          </p:cNvSpPr>
          <p:nvPr>
            <p:ph type="body" sz="quarter" idx="10"/>
          </p:nvPr>
        </p:nvSpPr>
        <p:spPr>
          <a:xfrm>
            <a:off x="427228" y="1120899"/>
            <a:ext cx="11334431" cy="942502"/>
          </a:xfrm>
        </p:spPr>
        <p:txBody>
          <a:bodyPr/>
          <a:lstStyle/>
          <a:p>
            <a:pPr lvl="0"/>
            <a:r>
              <a:rPr lang="en-US" sz="1600">
                <a:solidFill>
                  <a:schemeClr val="tx2"/>
                </a:solidFill>
              </a:rPr>
              <a:t>Analytical functions</a:t>
            </a:r>
          </a:p>
          <a:p>
            <a:pPr lvl="0"/>
            <a:r>
              <a:rPr lang="en-US" sz="1400">
                <a:latin typeface="Segoe UI"/>
                <a:cs typeface="Segoe UI Semibold" panose="020B0702040204020203" pitchFamily="34" charset="0"/>
              </a:rPr>
              <a:t>LAG, LEAD, FIRST_VALUE, LAST_VALUE, CUME_DIST, PERCENTILE_CONT, PERCENTILE_DISC, PERCENT_RANK</a:t>
            </a:r>
          </a:p>
          <a:p>
            <a:endParaRPr lang="en-US"/>
          </a:p>
        </p:txBody>
      </p:sp>
      <p:sp>
        <p:nvSpPr>
          <p:cNvPr id="3" name="Title 2">
            <a:extLst>
              <a:ext uri="{FF2B5EF4-FFF2-40B4-BE49-F238E27FC236}">
                <a16:creationId xmlns:a16="http://schemas.microsoft.com/office/drawing/2014/main" id="{5A3AA097-339F-42B2-BA55-B3B1507EA1FA}"/>
              </a:ext>
            </a:extLst>
          </p:cNvPr>
          <p:cNvSpPr>
            <a:spLocks noGrp="1"/>
          </p:cNvSpPr>
          <p:nvPr>
            <p:ph type="title"/>
          </p:nvPr>
        </p:nvSpPr>
        <p:spPr/>
        <p:txBody>
          <a:bodyPr/>
          <a:lstStyle/>
          <a:p>
            <a:r>
              <a:rPr lang="en-US"/>
              <a:t>Windowing Functions (continued)</a:t>
            </a:r>
          </a:p>
        </p:txBody>
      </p:sp>
      <p:sp>
        <p:nvSpPr>
          <p:cNvPr id="4" name="Text Placeholder 1">
            <a:extLst>
              <a:ext uri="{FF2B5EF4-FFF2-40B4-BE49-F238E27FC236}">
                <a16:creationId xmlns:a16="http://schemas.microsoft.com/office/drawing/2014/main" id="{F56236C3-F3AA-43D4-8D2C-B411F389B683}"/>
              </a:ext>
            </a:extLst>
          </p:cNvPr>
          <p:cNvSpPr txBox="1">
            <a:spLocks/>
          </p:cNvSpPr>
          <p:nvPr/>
        </p:nvSpPr>
        <p:spPr>
          <a:xfrm>
            <a:off x="5932323" y="2060056"/>
            <a:ext cx="6258813" cy="1901662"/>
          </a:xfrm>
          <a:prstGeom prst="rect">
            <a:avLst/>
          </a:prstGeom>
          <a:ln>
            <a:solidFill>
              <a:schemeClr val="bg2">
                <a:lumMod val="50000"/>
              </a:schemeClr>
            </a:solidFill>
          </a:ln>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defRPr/>
            </a:pPr>
            <a:r>
              <a:rPr lang="en-US" sz="1200">
                <a:solidFill>
                  <a:srgbClr val="008000"/>
                </a:solidFill>
                <a:highlight>
                  <a:srgbClr val="FFFFFF"/>
                </a:highlight>
                <a:latin typeface="Calibri" panose="020F0502020204030204" pitchFamily="34" charset="0"/>
                <a:cs typeface="Calibri" panose="020F0502020204030204" pitchFamily="34" charset="0"/>
              </a:rPr>
              <a:t>--LAG Function</a:t>
            </a:r>
          </a:p>
          <a:p>
            <a:pPr defTabSz="914016">
              <a:defRPr/>
            </a:pPr>
            <a:r>
              <a:rPr lang="en-US" sz="1200">
                <a:solidFill>
                  <a:srgbClr val="0000FF"/>
                </a:solidFill>
                <a:highlight>
                  <a:srgbClr val="FFFFFF"/>
                </a:highlight>
                <a:latin typeface="Calibri" panose="020F0502020204030204" pitchFamily="34" charset="0"/>
                <a:cs typeface="Calibri" panose="020F0502020204030204" pitchFamily="34" charset="0"/>
              </a:rPr>
              <a:t>SELECT</a:t>
            </a:r>
            <a:r>
              <a:rPr lang="en-US" sz="1200">
                <a:highlight>
                  <a:srgbClr val="FFFFFF"/>
                </a:highlight>
                <a:latin typeface="Calibri" panose="020F0502020204030204" pitchFamily="34" charset="0"/>
                <a:cs typeface="Calibri" panose="020F0502020204030204" pitchFamily="34" charset="0"/>
              </a:rPr>
              <a:t> </a:t>
            </a:r>
            <a:r>
              <a:rPr lang="en-US" sz="1200" err="1">
                <a:highlight>
                  <a:srgbClr val="FFFFFF"/>
                </a:highlight>
                <a:latin typeface="Calibri" panose="020F0502020204030204" pitchFamily="34" charset="0"/>
                <a:cs typeface="Calibri" panose="020F0502020204030204" pitchFamily="34" charset="0"/>
              </a:rPr>
              <a:t>BusinessEntityID</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highlight>
                  <a:srgbClr val="FFFFFF"/>
                </a:highlight>
                <a:latin typeface="Calibri" panose="020F0502020204030204" pitchFamily="34" charset="0"/>
                <a:cs typeface="Calibri" panose="020F0502020204030204" pitchFamily="34" charset="0"/>
              </a:rPr>
              <a:t> </a:t>
            </a:r>
          </a:p>
          <a:p>
            <a:pPr defTabSz="914016">
              <a:defRPr/>
            </a:pPr>
            <a:r>
              <a:rPr lang="en-US" sz="1200">
                <a:solidFill>
                  <a:srgbClr val="FF00FF"/>
                </a:solidFill>
                <a:highlight>
                  <a:srgbClr val="FFFFFF"/>
                </a:highlight>
                <a:latin typeface="Calibri" panose="020F0502020204030204" pitchFamily="34" charset="0"/>
                <a:cs typeface="Calibri" panose="020F0502020204030204" pitchFamily="34" charset="0"/>
              </a:rPr>
              <a:t>YEAR</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err="1">
                <a:highlight>
                  <a:srgbClr val="FFFFFF"/>
                </a:highlight>
                <a:latin typeface="Calibri" panose="020F0502020204030204" pitchFamily="34" charset="0"/>
                <a:cs typeface="Calibri" panose="020F0502020204030204" pitchFamily="34" charset="0"/>
              </a:rPr>
              <a:t>QuotaDate</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AS</a:t>
            </a:r>
            <a:r>
              <a:rPr lang="en-US" sz="1200">
                <a:highlight>
                  <a:srgbClr val="FFFFFF"/>
                </a:highlight>
                <a:latin typeface="Calibri" panose="020F0502020204030204" pitchFamily="34" charset="0"/>
                <a:cs typeface="Calibri" panose="020F0502020204030204" pitchFamily="34" charset="0"/>
              </a:rPr>
              <a:t> </a:t>
            </a:r>
            <a:r>
              <a:rPr lang="en-US" sz="1200" err="1">
                <a:highlight>
                  <a:srgbClr val="FFFFFF"/>
                </a:highlight>
                <a:latin typeface="Calibri" panose="020F0502020204030204" pitchFamily="34" charset="0"/>
                <a:cs typeface="Calibri" panose="020F0502020204030204" pitchFamily="34" charset="0"/>
              </a:rPr>
              <a:t>SalesYear</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highlight>
                  <a:srgbClr val="FFFFFF"/>
                </a:highlight>
                <a:latin typeface="Calibri" panose="020F0502020204030204" pitchFamily="34" charset="0"/>
                <a:cs typeface="Calibri" panose="020F0502020204030204" pitchFamily="34" charset="0"/>
              </a:rPr>
              <a:t> </a:t>
            </a:r>
          </a:p>
          <a:p>
            <a:pPr defTabSz="914016">
              <a:defRPr/>
            </a:pPr>
            <a:r>
              <a:rPr lang="en-US" sz="1200" err="1">
                <a:highlight>
                  <a:srgbClr val="FFFFFF"/>
                </a:highlight>
                <a:latin typeface="Calibri" panose="020F0502020204030204" pitchFamily="34" charset="0"/>
                <a:cs typeface="Calibri" panose="020F0502020204030204" pitchFamily="34" charset="0"/>
              </a:rPr>
              <a:t>SalesQuota</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AS</a:t>
            </a:r>
            <a:r>
              <a:rPr lang="en-US" sz="1200">
                <a:highlight>
                  <a:srgbClr val="FFFFFF"/>
                </a:highlight>
                <a:latin typeface="Calibri" panose="020F0502020204030204" pitchFamily="34" charset="0"/>
                <a:cs typeface="Calibri" panose="020F0502020204030204" pitchFamily="34" charset="0"/>
              </a:rPr>
              <a:t> </a:t>
            </a:r>
            <a:r>
              <a:rPr lang="en-US" sz="1200" err="1">
                <a:highlight>
                  <a:srgbClr val="FFFFFF"/>
                </a:highlight>
                <a:latin typeface="Calibri" panose="020F0502020204030204" pitchFamily="34" charset="0"/>
                <a:cs typeface="Calibri" panose="020F0502020204030204" pitchFamily="34" charset="0"/>
              </a:rPr>
              <a:t>CurrentQuota</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highlight>
                  <a:srgbClr val="FFFFFF"/>
                </a:highlight>
                <a:latin typeface="Calibri" panose="020F0502020204030204" pitchFamily="34" charset="0"/>
                <a:cs typeface="Calibri" panose="020F0502020204030204" pitchFamily="34" charset="0"/>
              </a:rPr>
              <a:t>   </a:t>
            </a:r>
          </a:p>
          <a:p>
            <a:pPr defTabSz="914016">
              <a:defRPr/>
            </a:pPr>
            <a:r>
              <a:rPr lang="en-US" sz="1200">
                <a:highlight>
                  <a:srgbClr val="FFFFFF"/>
                </a:highlight>
                <a:latin typeface="Calibri" panose="020F0502020204030204" pitchFamily="34" charset="0"/>
                <a:cs typeface="Calibri" panose="020F0502020204030204" pitchFamily="34" charset="0"/>
              </a:rPr>
              <a:t>LAG</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err="1">
                <a:highlight>
                  <a:srgbClr val="FFFFFF"/>
                </a:highlight>
                <a:latin typeface="Calibri" panose="020F0502020204030204" pitchFamily="34" charset="0"/>
                <a:cs typeface="Calibri" panose="020F0502020204030204" pitchFamily="34" charset="0"/>
              </a:rPr>
              <a:t>SalesQuota</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highlight>
                  <a:srgbClr val="FFFFFF"/>
                </a:highlight>
                <a:latin typeface="Calibri" panose="020F0502020204030204" pitchFamily="34" charset="0"/>
                <a:cs typeface="Calibri" panose="020F0502020204030204" pitchFamily="34" charset="0"/>
              </a:rPr>
              <a:t> 1</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highlight>
                  <a:srgbClr val="FFFFFF"/>
                </a:highlight>
                <a:latin typeface="Calibri" panose="020F0502020204030204" pitchFamily="34" charset="0"/>
                <a:cs typeface="Calibri" panose="020F0502020204030204" pitchFamily="34" charset="0"/>
              </a:rPr>
              <a:t>0</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OVER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FF"/>
                </a:solidFill>
                <a:highlight>
                  <a:srgbClr val="FFFFFF"/>
                </a:highlight>
                <a:latin typeface="Calibri" panose="020F0502020204030204" pitchFamily="34" charset="0"/>
                <a:cs typeface="Calibri" panose="020F0502020204030204" pitchFamily="34" charset="0"/>
              </a:rPr>
              <a:t>ORDER</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BY</a:t>
            </a:r>
            <a:r>
              <a:rPr lang="en-US" sz="1200">
                <a:highlight>
                  <a:srgbClr val="FFFFFF"/>
                </a:highlight>
                <a:latin typeface="Calibri" panose="020F0502020204030204" pitchFamily="34" charset="0"/>
                <a:cs typeface="Calibri" panose="020F0502020204030204" pitchFamily="34" charset="0"/>
              </a:rPr>
              <a:t> </a:t>
            </a:r>
            <a:r>
              <a:rPr lang="en-US" sz="1200">
                <a:solidFill>
                  <a:srgbClr val="FF00FF"/>
                </a:solidFill>
                <a:highlight>
                  <a:srgbClr val="FFFFFF"/>
                </a:highlight>
                <a:latin typeface="Calibri" panose="020F0502020204030204" pitchFamily="34" charset="0"/>
                <a:cs typeface="Calibri" panose="020F0502020204030204" pitchFamily="34" charset="0"/>
              </a:rPr>
              <a:t>YEAR</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err="1">
                <a:highlight>
                  <a:srgbClr val="FFFFFF"/>
                </a:highlight>
                <a:latin typeface="Calibri" panose="020F0502020204030204" pitchFamily="34" charset="0"/>
                <a:cs typeface="Calibri" panose="020F0502020204030204" pitchFamily="34" charset="0"/>
              </a:rPr>
              <a:t>QuotaDate</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AS</a:t>
            </a:r>
            <a:r>
              <a:rPr lang="en-US" sz="1200">
                <a:highlight>
                  <a:srgbClr val="FFFFFF"/>
                </a:highlight>
                <a:latin typeface="Calibri" panose="020F0502020204030204" pitchFamily="34" charset="0"/>
                <a:cs typeface="Calibri" panose="020F0502020204030204" pitchFamily="34" charset="0"/>
              </a:rPr>
              <a:t> </a:t>
            </a:r>
            <a:r>
              <a:rPr lang="en-US" sz="1200" err="1">
                <a:highlight>
                  <a:srgbClr val="FFFFFF"/>
                </a:highlight>
                <a:latin typeface="Calibri" panose="020F0502020204030204" pitchFamily="34" charset="0"/>
                <a:cs typeface="Calibri" panose="020F0502020204030204" pitchFamily="34" charset="0"/>
              </a:rPr>
              <a:t>PreviousQuota</a:t>
            </a:r>
            <a:r>
              <a:rPr lang="en-US" sz="1200">
                <a:highlight>
                  <a:srgbClr val="FFFFFF"/>
                </a:highlight>
                <a:latin typeface="Calibri" panose="020F0502020204030204" pitchFamily="34" charset="0"/>
                <a:cs typeface="Calibri" panose="020F0502020204030204" pitchFamily="34" charset="0"/>
              </a:rPr>
              <a:t>  </a:t>
            </a:r>
          </a:p>
          <a:p>
            <a:pPr defTabSz="914016">
              <a:defRPr/>
            </a:pPr>
            <a:r>
              <a:rPr lang="en-US" sz="1200">
                <a:solidFill>
                  <a:srgbClr val="0000FF"/>
                </a:solidFill>
                <a:highlight>
                  <a:srgbClr val="FFFFFF"/>
                </a:highlight>
                <a:latin typeface="Calibri" panose="020F0502020204030204" pitchFamily="34" charset="0"/>
                <a:cs typeface="Calibri" panose="020F0502020204030204" pitchFamily="34" charset="0"/>
              </a:rPr>
              <a:t>FROM</a:t>
            </a:r>
            <a:r>
              <a:rPr lang="en-US" sz="1200">
                <a:highlight>
                  <a:srgbClr val="FFFFFF"/>
                </a:highlight>
                <a:latin typeface="Calibri" panose="020F0502020204030204" pitchFamily="34" charset="0"/>
                <a:cs typeface="Calibri" panose="020F0502020204030204" pitchFamily="34" charset="0"/>
              </a:rPr>
              <a:t> </a:t>
            </a:r>
            <a:r>
              <a:rPr lang="en-US" sz="1200" err="1">
                <a:highlight>
                  <a:srgbClr val="FFFFFF"/>
                </a:highlight>
                <a:latin typeface="Calibri" panose="020F0502020204030204" pitchFamily="34" charset="0"/>
                <a:cs typeface="Calibri" panose="020F0502020204030204" pitchFamily="34" charset="0"/>
              </a:rPr>
              <a:t>Sales</a:t>
            </a:r>
            <a:r>
              <a:rPr lang="en-US" sz="1200" err="1">
                <a:solidFill>
                  <a:srgbClr val="808080"/>
                </a:solidFill>
                <a:highlight>
                  <a:srgbClr val="FFFFFF"/>
                </a:highlight>
                <a:latin typeface="Calibri" panose="020F0502020204030204" pitchFamily="34" charset="0"/>
                <a:cs typeface="Calibri" panose="020F0502020204030204" pitchFamily="34" charset="0"/>
              </a:rPr>
              <a:t>.</a:t>
            </a:r>
            <a:r>
              <a:rPr lang="en-US" sz="1200" err="1">
                <a:highlight>
                  <a:srgbClr val="FFFFFF"/>
                </a:highlight>
                <a:latin typeface="Calibri" panose="020F0502020204030204" pitchFamily="34" charset="0"/>
                <a:cs typeface="Calibri" panose="020F0502020204030204" pitchFamily="34" charset="0"/>
              </a:rPr>
              <a:t>SalesPersonQuotaHistory</a:t>
            </a:r>
            <a:r>
              <a:rPr lang="en-US" sz="1200">
                <a:highlight>
                  <a:srgbClr val="FFFFFF"/>
                </a:highlight>
                <a:latin typeface="Calibri" panose="020F0502020204030204" pitchFamily="34" charset="0"/>
                <a:cs typeface="Calibri" panose="020F0502020204030204" pitchFamily="34" charset="0"/>
              </a:rPr>
              <a:t>  </a:t>
            </a:r>
          </a:p>
          <a:p>
            <a:pPr defTabSz="914016">
              <a:defRPr/>
            </a:pPr>
            <a:r>
              <a:rPr lang="en-US" sz="1200">
                <a:solidFill>
                  <a:srgbClr val="0000FF"/>
                </a:solidFill>
                <a:highlight>
                  <a:srgbClr val="FFFFFF"/>
                </a:highlight>
                <a:latin typeface="Calibri" panose="020F0502020204030204" pitchFamily="34" charset="0"/>
                <a:cs typeface="Calibri" panose="020F0502020204030204" pitchFamily="34" charset="0"/>
              </a:rPr>
              <a:t>WHERE</a:t>
            </a:r>
            <a:r>
              <a:rPr lang="en-US" sz="1200">
                <a:highlight>
                  <a:srgbClr val="FFFFFF"/>
                </a:highlight>
                <a:latin typeface="Calibri" panose="020F0502020204030204" pitchFamily="34" charset="0"/>
                <a:cs typeface="Calibri" panose="020F0502020204030204" pitchFamily="34" charset="0"/>
              </a:rPr>
              <a:t> </a:t>
            </a:r>
            <a:r>
              <a:rPr lang="en-US" sz="1200" err="1">
                <a:highlight>
                  <a:srgbClr val="FFFFFF"/>
                </a:highlight>
                <a:latin typeface="Calibri" panose="020F0502020204030204" pitchFamily="34" charset="0"/>
                <a:cs typeface="Calibri" panose="020F0502020204030204" pitchFamily="34" charset="0"/>
              </a:rPr>
              <a:t>BusinessEntityID</a:t>
            </a:r>
            <a:r>
              <a:rPr lang="en-US" sz="1200">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highlight>
                  <a:srgbClr val="FFFFFF"/>
                </a:highlight>
                <a:latin typeface="Calibri" panose="020F0502020204030204" pitchFamily="34" charset="0"/>
                <a:cs typeface="Calibri" panose="020F0502020204030204" pitchFamily="34" charset="0"/>
              </a:rPr>
              <a:t> 275 </a:t>
            </a:r>
            <a:r>
              <a:rPr lang="en-US" sz="1200">
                <a:solidFill>
                  <a:srgbClr val="808080"/>
                </a:solidFill>
                <a:highlight>
                  <a:srgbClr val="FFFFFF"/>
                </a:highlight>
                <a:latin typeface="Calibri" panose="020F0502020204030204" pitchFamily="34" charset="0"/>
                <a:cs typeface="Calibri" panose="020F0502020204030204" pitchFamily="34" charset="0"/>
              </a:rPr>
              <a:t>and</a:t>
            </a:r>
            <a:r>
              <a:rPr lang="en-US" sz="1200">
                <a:highlight>
                  <a:srgbClr val="FFFFFF"/>
                </a:highlight>
                <a:latin typeface="Calibri" panose="020F0502020204030204" pitchFamily="34" charset="0"/>
                <a:cs typeface="Calibri" panose="020F0502020204030204" pitchFamily="34" charset="0"/>
              </a:rPr>
              <a:t> </a:t>
            </a:r>
            <a:r>
              <a:rPr lang="en-US" sz="1200">
                <a:solidFill>
                  <a:srgbClr val="FF00FF"/>
                </a:solidFill>
                <a:highlight>
                  <a:srgbClr val="FFFFFF"/>
                </a:highlight>
                <a:latin typeface="Calibri" panose="020F0502020204030204" pitchFamily="34" charset="0"/>
                <a:cs typeface="Calibri" panose="020F0502020204030204" pitchFamily="34" charset="0"/>
              </a:rPr>
              <a:t>YEAR</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err="1">
                <a:highlight>
                  <a:srgbClr val="FFFFFF"/>
                </a:highlight>
                <a:latin typeface="Calibri" panose="020F0502020204030204" pitchFamily="34" charset="0"/>
                <a:cs typeface="Calibri" panose="020F0502020204030204" pitchFamily="34" charset="0"/>
              </a:rPr>
              <a:t>QuotaDate</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IN</a:t>
            </a:r>
            <a:r>
              <a:rPr lang="en-US" sz="1200">
                <a:solidFill>
                  <a:srgbClr val="0000FF"/>
                </a:solidFill>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FF0000"/>
                </a:solidFill>
                <a:highlight>
                  <a:srgbClr val="FFFFFF"/>
                </a:highlight>
                <a:latin typeface="Calibri" panose="020F0502020204030204" pitchFamily="34" charset="0"/>
                <a:cs typeface="Calibri" panose="020F0502020204030204" pitchFamily="34" charset="0"/>
              </a:rPr>
              <a:t>'2005'</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FF0000"/>
                </a:solidFill>
                <a:highlight>
                  <a:srgbClr val="FFFFFF"/>
                </a:highlight>
                <a:latin typeface="Calibri" panose="020F0502020204030204" pitchFamily="34" charset="0"/>
                <a:cs typeface="Calibri" panose="020F0502020204030204" pitchFamily="34" charset="0"/>
              </a:rPr>
              <a:t>'2006'</a:t>
            </a:r>
            <a:r>
              <a:rPr lang="en-US" sz="1200">
                <a:solidFill>
                  <a:srgbClr val="808080"/>
                </a:solidFill>
                <a:highlight>
                  <a:srgbClr val="FFFFFF"/>
                </a:highlight>
                <a:latin typeface="Calibri" panose="020F0502020204030204" pitchFamily="34" charset="0"/>
                <a:cs typeface="Calibri" panose="020F0502020204030204" pitchFamily="34" charset="0"/>
              </a:rPr>
              <a:t>);</a:t>
            </a:r>
            <a:endParaRPr lang="en-US" sz="1200">
              <a:latin typeface="Calibri" panose="020F0502020204030204" pitchFamily="34" charset="0"/>
              <a:cs typeface="Calibri" panose="020F0502020204030204" pitchFamily="34" charset="0"/>
            </a:endParaRPr>
          </a:p>
        </p:txBody>
      </p:sp>
      <p:grpSp>
        <p:nvGrpSpPr>
          <p:cNvPr id="34" name="Group 33">
            <a:extLst>
              <a:ext uri="{FF2B5EF4-FFF2-40B4-BE49-F238E27FC236}">
                <a16:creationId xmlns:a16="http://schemas.microsoft.com/office/drawing/2014/main" id="{60CAF582-60CD-4F3A-B9E6-2236266ED6F8}"/>
              </a:ext>
            </a:extLst>
          </p:cNvPr>
          <p:cNvGrpSpPr/>
          <p:nvPr/>
        </p:nvGrpSpPr>
        <p:grpSpPr>
          <a:xfrm>
            <a:off x="5955865" y="4273343"/>
            <a:ext cx="6095136" cy="1599185"/>
            <a:chOff x="5849815" y="4329780"/>
            <a:chExt cx="6096000" cy="1599412"/>
          </a:xfrm>
        </p:grpSpPr>
        <p:sp>
          <p:nvSpPr>
            <p:cNvPr id="5" name="Rectangle 4">
              <a:extLst>
                <a:ext uri="{FF2B5EF4-FFF2-40B4-BE49-F238E27FC236}">
                  <a16:creationId xmlns:a16="http://schemas.microsoft.com/office/drawing/2014/main" id="{2ED5352C-CA5B-475C-9BFD-AFFB16ACF1C9}"/>
                </a:ext>
              </a:extLst>
            </p:cNvPr>
            <p:cNvSpPr/>
            <p:nvPr/>
          </p:nvSpPr>
          <p:spPr>
            <a:xfrm>
              <a:off x="5849815" y="4329780"/>
              <a:ext cx="6096000" cy="1599412"/>
            </a:xfrm>
            <a:prstGeom prst="rect">
              <a:avLst/>
            </a:prstGeom>
            <a:ln>
              <a:solidFill>
                <a:schemeClr val="bg2">
                  <a:lumMod val="50000"/>
                </a:schemeClr>
              </a:solidFill>
            </a:ln>
          </p:spPr>
          <p:txBody>
            <a:bodyPr>
              <a:spAutoFit/>
            </a:bodyPr>
            <a:lstStyle/>
            <a:p>
              <a:pPr defTabSz="914225">
                <a:defRPr/>
              </a:pPr>
              <a:r>
                <a:rPr lang="en-US" sz="1200" err="1">
                  <a:solidFill>
                    <a:srgbClr val="000000"/>
                  </a:solidFill>
                  <a:latin typeface="Segoe UI"/>
                </a:rPr>
                <a:t>BusinessEntityID</a:t>
              </a:r>
              <a:r>
                <a:rPr lang="en-US" sz="1200">
                  <a:solidFill>
                    <a:srgbClr val="000000"/>
                  </a:solidFill>
                  <a:latin typeface="Segoe UI"/>
                </a:rPr>
                <a:t> </a:t>
              </a:r>
              <a:r>
                <a:rPr lang="en-US" sz="1200" err="1">
                  <a:solidFill>
                    <a:srgbClr val="000000"/>
                  </a:solidFill>
                  <a:latin typeface="Segoe UI"/>
                </a:rPr>
                <a:t>SalesYear</a:t>
              </a:r>
              <a:r>
                <a:rPr lang="en-US" sz="1200">
                  <a:solidFill>
                    <a:srgbClr val="000000"/>
                  </a:solidFill>
                  <a:latin typeface="Segoe UI"/>
                </a:rPr>
                <a:t>   </a:t>
              </a:r>
              <a:r>
                <a:rPr lang="en-US" sz="1200" err="1">
                  <a:solidFill>
                    <a:srgbClr val="000000"/>
                  </a:solidFill>
                  <a:latin typeface="Segoe UI"/>
                </a:rPr>
                <a:t>CurrentQuota</a:t>
              </a:r>
              <a:r>
                <a:rPr lang="en-US" sz="1200">
                  <a:solidFill>
                    <a:srgbClr val="000000"/>
                  </a:solidFill>
                  <a:latin typeface="Segoe UI"/>
                </a:rPr>
                <a:t>          </a:t>
              </a:r>
              <a:r>
                <a:rPr lang="en-US" sz="1200" err="1">
                  <a:solidFill>
                    <a:srgbClr val="000000"/>
                  </a:solidFill>
                  <a:latin typeface="Segoe UI"/>
                </a:rPr>
                <a:t>PreviousQuota</a:t>
              </a:r>
              <a:r>
                <a:rPr lang="en-US" sz="1200">
                  <a:solidFill>
                    <a:srgbClr val="000000"/>
                  </a:solidFill>
                  <a:latin typeface="Segoe UI"/>
                </a:rPr>
                <a:t>  </a:t>
              </a:r>
            </a:p>
            <a:p>
              <a:pPr defTabSz="914225">
                <a:defRPr/>
              </a:pPr>
              <a:r>
                <a:rPr lang="en-US" sz="1200">
                  <a:solidFill>
                    <a:srgbClr val="000000"/>
                  </a:solidFill>
                  <a:latin typeface="Segoe UI"/>
                </a:rPr>
                <a:t>---------------- ----------- --------------------- ---------------------  </a:t>
              </a:r>
            </a:p>
            <a:p>
              <a:pPr defTabSz="914225">
                <a:defRPr/>
              </a:pPr>
              <a:r>
                <a:rPr lang="en-US" sz="1200">
                  <a:solidFill>
                    <a:srgbClr val="000000"/>
                  </a:solidFill>
                  <a:latin typeface="Segoe UI"/>
                </a:rPr>
                <a:t>275              	        2005        367000.00             0.00  </a:t>
              </a:r>
            </a:p>
            <a:p>
              <a:pPr defTabSz="914225">
                <a:defRPr/>
              </a:pPr>
              <a:r>
                <a:rPr lang="en-US" sz="1200">
                  <a:solidFill>
                    <a:srgbClr val="000000"/>
                  </a:solidFill>
                  <a:latin typeface="Segoe UI"/>
                </a:rPr>
                <a:t>275              	        2005        556000.00             367000.00  </a:t>
              </a:r>
            </a:p>
            <a:p>
              <a:pPr defTabSz="914225">
                <a:defRPr/>
              </a:pPr>
              <a:r>
                <a:rPr lang="en-US" sz="1200">
                  <a:solidFill>
                    <a:srgbClr val="000000"/>
                  </a:solidFill>
                  <a:latin typeface="Segoe UI"/>
                </a:rPr>
                <a:t>275             	        2006        502000.00             556000.00  </a:t>
              </a:r>
            </a:p>
            <a:p>
              <a:pPr defTabSz="914225">
                <a:defRPr/>
              </a:pPr>
              <a:r>
                <a:rPr lang="en-US" sz="1200">
                  <a:solidFill>
                    <a:srgbClr val="000000"/>
                  </a:solidFill>
                  <a:latin typeface="Segoe UI"/>
                </a:rPr>
                <a:t>275              	        2006        550000.00             502000.00  </a:t>
              </a:r>
            </a:p>
            <a:p>
              <a:pPr defTabSz="914225">
                <a:defRPr/>
              </a:pPr>
              <a:r>
                <a:rPr lang="en-US" sz="1200">
                  <a:solidFill>
                    <a:srgbClr val="000000"/>
                  </a:solidFill>
                  <a:latin typeface="Segoe UI"/>
                </a:rPr>
                <a:t>275             	        2006        1429000.00           550000.00  </a:t>
              </a:r>
            </a:p>
            <a:p>
              <a:pPr defTabSz="914225">
                <a:defRPr/>
              </a:pPr>
              <a:r>
                <a:rPr lang="en-US" sz="1200">
                  <a:solidFill>
                    <a:srgbClr val="000000"/>
                  </a:solidFill>
                  <a:latin typeface="Segoe UI"/>
                </a:rPr>
                <a:t>275             	        2006        1324000.00           1429000.00</a:t>
              </a:r>
            </a:p>
          </p:txBody>
        </p:sp>
        <p:grpSp>
          <p:nvGrpSpPr>
            <p:cNvPr id="33" name="Group 32">
              <a:extLst>
                <a:ext uri="{FF2B5EF4-FFF2-40B4-BE49-F238E27FC236}">
                  <a16:creationId xmlns:a16="http://schemas.microsoft.com/office/drawing/2014/main" id="{C5E4569A-10FE-4D05-A1CE-0BDE5EF53282}"/>
                </a:ext>
              </a:extLst>
            </p:cNvPr>
            <p:cNvGrpSpPr/>
            <p:nvPr/>
          </p:nvGrpSpPr>
          <p:grpSpPr>
            <a:xfrm>
              <a:off x="8664402" y="4841822"/>
              <a:ext cx="414284" cy="875155"/>
              <a:chOff x="8664402" y="4841822"/>
              <a:chExt cx="414284" cy="875155"/>
            </a:xfrm>
          </p:grpSpPr>
          <p:cxnSp>
            <p:nvCxnSpPr>
              <p:cNvPr id="7" name="Straight Arrow Connector 6">
                <a:extLst>
                  <a:ext uri="{FF2B5EF4-FFF2-40B4-BE49-F238E27FC236}">
                    <a16:creationId xmlns:a16="http://schemas.microsoft.com/office/drawing/2014/main" id="{2DE8455F-CDF1-415D-A574-B504274881EC}"/>
                  </a:ext>
                </a:extLst>
              </p:cNvPr>
              <p:cNvCxnSpPr>
                <a:cxnSpLocks/>
              </p:cNvCxnSpPr>
              <p:nvPr/>
            </p:nvCxnSpPr>
            <p:spPr>
              <a:xfrm>
                <a:off x="8664402" y="4841822"/>
                <a:ext cx="381837" cy="160773"/>
              </a:xfrm>
              <a:prstGeom prst="straightConnector1">
                <a:avLst/>
              </a:prstGeom>
              <a:ln>
                <a:solidFill>
                  <a:schemeClr val="bg2">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A907DFA0-6474-4C4E-93C1-59AC404CEAEC}"/>
                  </a:ext>
                </a:extLst>
              </p:cNvPr>
              <p:cNvCxnSpPr>
                <a:cxnSpLocks/>
              </p:cNvCxnSpPr>
              <p:nvPr/>
            </p:nvCxnSpPr>
            <p:spPr>
              <a:xfrm>
                <a:off x="8664402" y="5004203"/>
                <a:ext cx="381837" cy="160773"/>
              </a:xfrm>
              <a:prstGeom prst="straightConnector1">
                <a:avLst/>
              </a:prstGeom>
              <a:ln>
                <a:solidFill>
                  <a:schemeClr val="bg2">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B82980B3-492B-4300-8124-86AEE671B926}"/>
                  </a:ext>
                </a:extLst>
              </p:cNvPr>
              <p:cNvCxnSpPr>
                <a:cxnSpLocks/>
              </p:cNvCxnSpPr>
              <p:nvPr/>
            </p:nvCxnSpPr>
            <p:spPr>
              <a:xfrm>
                <a:off x="8696849" y="5556204"/>
                <a:ext cx="381837" cy="160773"/>
              </a:xfrm>
              <a:prstGeom prst="straightConnector1">
                <a:avLst/>
              </a:prstGeom>
              <a:ln>
                <a:solidFill>
                  <a:schemeClr val="bg2">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A2C45383-EA41-4974-86A1-9793E7CC92D9}"/>
                  </a:ext>
                </a:extLst>
              </p:cNvPr>
              <p:cNvCxnSpPr>
                <a:cxnSpLocks/>
              </p:cNvCxnSpPr>
              <p:nvPr/>
            </p:nvCxnSpPr>
            <p:spPr>
              <a:xfrm>
                <a:off x="8675916" y="5179309"/>
                <a:ext cx="381837" cy="160773"/>
              </a:xfrm>
              <a:prstGeom prst="straightConnector1">
                <a:avLst/>
              </a:prstGeom>
              <a:ln>
                <a:solidFill>
                  <a:schemeClr val="bg2">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ED1D9BDB-CC5B-4322-A2F5-43C31E1F5EFA}"/>
                  </a:ext>
                </a:extLst>
              </p:cNvPr>
              <p:cNvCxnSpPr>
                <a:cxnSpLocks/>
              </p:cNvCxnSpPr>
              <p:nvPr/>
            </p:nvCxnSpPr>
            <p:spPr>
              <a:xfrm>
                <a:off x="8696012" y="5362999"/>
                <a:ext cx="381837" cy="160773"/>
              </a:xfrm>
              <a:prstGeom prst="straightConnector1">
                <a:avLst/>
              </a:prstGeom>
              <a:ln>
                <a:solidFill>
                  <a:schemeClr val="bg2">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grpSp>
      <p:sp>
        <p:nvSpPr>
          <p:cNvPr id="37" name="Text Placeholder 1">
            <a:extLst>
              <a:ext uri="{FF2B5EF4-FFF2-40B4-BE49-F238E27FC236}">
                <a16:creationId xmlns:a16="http://schemas.microsoft.com/office/drawing/2014/main" id="{A5828938-8D9F-4BAD-8AB3-9716CF944BE1}"/>
              </a:ext>
            </a:extLst>
          </p:cNvPr>
          <p:cNvSpPr txBox="1">
            <a:spLocks/>
          </p:cNvSpPr>
          <p:nvPr/>
        </p:nvSpPr>
        <p:spPr>
          <a:xfrm>
            <a:off x="352093" y="2036242"/>
            <a:ext cx="5425342" cy="3336782"/>
          </a:xfrm>
          <a:prstGeom prst="rect">
            <a:avLst/>
          </a:prstGeom>
          <a:ln>
            <a:solidFill>
              <a:schemeClr val="tx1"/>
            </a:solidFill>
          </a:ln>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defRPr/>
            </a:pPr>
            <a:r>
              <a:rPr lang="en-US" sz="1200">
                <a:solidFill>
                  <a:srgbClr val="008000"/>
                </a:solidFill>
                <a:highlight>
                  <a:srgbClr val="FFFFFF"/>
                </a:highlight>
                <a:latin typeface="Calibri" panose="020F0502020204030204" pitchFamily="34" charset="0"/>
                <a:cs typeface="Calibri" panose="020F0502020204030204" pitchFamily="34" charset="0"/>
              </a:rPr>
              <a:t>-- PERCENTILE_CONT, PERCENTILE_DISC</a:t>
            </a:r>
            <a:endParaRPr lang="en-US" sz="1200">
              <a:highlight>
                <a:srgbClr val="FFFFFF"/>
              </a:highlight>
              <a:latin typeface="Calibri" panose="020F0502020204030204" pitchFamily="34" charset="0"/>
              <a:cs typeface="Calibri" panose="020F0502020204030204" pitchFamily="34" charset="0"/>
            </a:endParaRPr>
          </a:p>
          <a:p>
            <a:pPr defTabSz="914016">
              <a:defRPr/>
            </a:pPr>
            <a:r>
              <a:rPr lang="en-US" sz="1200">
                <a:solidFill>
                  <a:srgbClr val="0000FF"/>
                </a:solidFill>
                <a:highlight>
                  <a:srgbClr val="FFFFFF"/>
                </a:highlight>
                <a:latin typeface="Calibri" panose="020F0502020204030204" pitchFamily="34" charset="0"/>
                <a:cs typeface="Calibri" panose="020F0502020204030204" pitchFamily="34" charset="0"/>
              </a:rPr>
              <a:t> SELECT</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DISTINCT</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Name</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AS</a:t>
            </a:r>
            <a:r>
              <a:rPr lang="en-US" sz="1200">
                <a:highlight>
                  <a:srgbClr val="FFFFFF"/>
                </a:highlight>
                <a:latin typeface="Calibri" panose="020F0502020204030204" pitchFamily="34" charset="0"/>
                <a:cs typeface="Calibri" panose="020F0502020204030204" pitchFamily="34" charset="0"/>
              </a:rPr>
              <a:t> </a:t>
            </a:r>
            <a:r>
              <a:rPr lang="en-US" sz="1200" err="1">
                <a:highlight>
                  <a:srgbClr val="FFFFFF"/>
                </a:highlight>
                <a:latin typeface="Calibri" panose="020F0502020204030204" pitchFamily="34" charset="0"/>
                <a:cs typeface="Calibri" panose="020F0502020204030204" pitchFamily="34" charset="0"/>
              </a:rPr>
              <a:t>DepartmentName</a:t>
            </a:r>
            <a:r>
              <a:rPr lang="en-US" sz="1200">
                <a:highlight>
                  <a:srgbClr val="FFFFFF"/>
                </a:highlight>
                <a:latin typeface="Calibri" panose="020F0502020204030204" pitchFamily="34" charset="0"/>
                <a:cs typeface="Calibri" panose="020F0502020204030204" pitchFamily="34" charset="0"/>
              </a:rPr>
              <a:t>  </a:t>
            </a:r>
          </a:p>
          <a:p>
            <a:pPr defTabSz="914016">
              <a:defRPr/>
            </a:pP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highlight>
                  <a:srgbClr val="FFFFFF"/>
                </a:highlight>
                <a:latin typeface="Calibri" panose="020F0502020204030204" pitchFamily="34" charset="0"/>
                <a:cs typeface="Calibri" panose="020F0502020204030204" pitchFamily="34" charset="0"/>
              </a:rPr>
              <a:t>PERCENTILE_CONT</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highlight>
                  <a:srgbClr val="FFFFFF"/>
                </a:highlight>
                <a:latin typeface="Calibri" panose="020F0502020204030204" pitchFamily="34" charset="0"/>
                <a:cs typeface="Calibri" panose="020F0502020204030204" pitchFamily="34" charset="0"/>
              </a:rPr>
              <a:t>0.5</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WITHIN</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GROUP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FF"/>
                </a:solidFill>
                <a:highlight>
                  <a:srgbClr val="FFFFFF"/>
                </a:highlight>
                <a:latin typeface="Calibri" panose="020F0502020204030204" pitchFamily="34" charset="0"/>
                <a:cs typeface="Calibri" panose="020F0502020204030204" pitchFamily="34" charset="0"/>
              </a:rPr>
              <a:t>ORDER</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BY</a:t>
            </a:r>
            <a:r>
              <a:rPr lang="en-US" sz="1200">
                <a:highlight>
                  <a:srgbClr val="FFFFFF"/>
                </a:highlight>
                <a:latin typeface="Calibri" panose="020F0502020204030204" pitchFamily="34" charset="0"/>
                <a:cs typeface="Calibri" panose="020F0502020204030204" pitchFamily="34" charset="0"/>
              </a:rPr>
              <a:t> </a:t>
            </a:r>
            <a:r>
              <a:rPr lang="en-US" sz="1200" err="1">
                <a:highlight>
                  <a:srgbClr val="FFFFFF"/>
                </a:highlight>
                <a:latin typeface="Calibri" panose="020F0502020204030204" pitchFamily="34" charset="0"/>
                <a:cs typeface="Calibri" panose="020F0502020204030204" pitchFamily="34" charset="0"/>
              </a:rPr>
              <a:t>ph</a:t>
            </a:r>
            <a:r>
              <a:rPr lang="en-US" sz="1200" err="1">
                <a:solidFill>
                  <a:srgbClr val="808080"/>
                </a:solidFill>
                <a:highlight>
                  <a:srgbClr val="FFFFFF"/>
                </a:highlight>
                <a:latin typeface="Calibri" panose="020F0502020204030204" pitchFamily="34" charset="0"/>
                <a:cs typeface="Calibri" panose="020F0502020204030204" pitchFamily="34" charset="0"/>
              </a:rPr>
              <a:t>.</a:t>
            </a:r>
            <a:r>
              <a:rPr lang="en-US" sz="1200" err="1">
                <a:highlight>
                  <a:srgbClr val="FFFFFF"/>
                </a:highlight>
                <a:latin typeface="Calibri" panose="020F0502020204030204" pitchFamily="34" charset="0"/>
                <a:cs typeface="Calibri" panose="020F0502020204030204" pitchFamily="34" charset="0"/>
              </a:rPr>
              <a:t>Rate</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highlight>
                  <a:srgbClr val="FFFFFF"/>
                </a:highlight>
                <a:latin typeface="Calibri" panose="020F0502020204030204" pitchFamily="34" charset="0"/>
                <a:cs typeface="Calibri" panose="020F0502020204030204" pitchFamily="34" charset="0"/>
              </a:rPr>
              <a:t>   </a:t>
            </a:r>
          </a:p>
          <a:p>
            <a:pPr defTabSz="914016">
              <a:defRPr/>
            </a:pP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OVER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FF"/>
                </a:solidFill>
                <a:highlight>
                  <a:srgbClr val="FFFFFF"/>
                </a:highlight>
                <a:latin typeface="Calibri" panose="020F0502020204030204" pitchFamily="34" charset="0"/>
                <a:cs typeface="Calibri" panose="020F0502020204030204" pitchFamily="34" charset="0"/>
              </a:rPr>
              <a:t>PARTITION</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BY</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Name</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AS</a:t>
            </a:r>
            <a:r>
              <a:rPr lang="en-US" sz="1200">
                <a:highlight>
                  <a:srgbClr val="FFFFFF"/>
                </a:highlight>
                <a:latin typeface="Calibri" panose="020F0502020204030204" pitchFamily="34" charset="0"/>
                <a:cs typeface="Calibri" panose="020F0502020204030204" pitchFamily="34" charset="0"/>
              </a:rPr>
              <a:t> </a:t>
            </a:r>
            <a:r>
              <a:rPr lang="en-US" sz="1200" err="1">
                <a:highlight>
                  <a:srgbClr val="FFFFFF"/>
                </a:highlight>
                <a:latin typeface="Calibri" panose="020F0502020204030204" pitchFamily="34" charset="0"/>
                <a:cs typeface="Calibri" panose="020F0502020204030204" pitchFamily="34" charset="0"/>
              </a:rPr>
              <a:t>MedianCont</a:t>
            </a:r>
            <a:r>
              <a:rPr lang="en-US" sz="1200">
                <a:highlight>
                  <a:srgbClr val="FFFFFF"/>
                </a:highlight>
                <a:latin typeface="Calibri" panose="020F0502020204030204" pitchFamily="34" charset="0"/>
                <a:cs typeface="Calibri" panose="020F0502020204030204" pitchFamily="34" charset="0"/>
              </a:rPr>
              <a:t>  </a:t>
            </a:r>
          </a:p>
          <a:p>
            <a:pPr defTabSz="914016">
              <a:defRPr/>
            </a:pP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highlight>
                  <a:srgbClr val="FFFFFF"/>
                </a:highlight>
                <a:latin typeface="Calibri" panose="020F0502020204030204" pitchFamily="34" charset="0"/>
                <a:cs typeface="Calibri" panose="020F0502020204030204" pitchFamily="34" charset="0"/>
              </a:rPr>
              <a:t>PERCENTILE_DISC</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highlight>
                  <a:srgbClr val="FFFFFF"/>
                </a:highlight>
                <a:latin typeface="Calibri" panose="020F0502020204030204" pitchFamily="34" charset="0"/>
                <a:cs typeface="Calibri" panose="020F0502020204030204" pitchFamily="34" charset="0"/>
              </a:rPr>
              <a:t>0.5</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WITHIN</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GROUP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FF"/>
                </a:solidFill>
                <a:highlight>
                  <a:srgbClr val="FFFFFF"/>
                </a:highlight>
                <a:latin typeface="Calibri" panose="020F0502020204030204" pitchFamily="34" charset="0"/>
                <a:cs typeface="Calibri" panose="020F0502020204030204" pitchFamily="34" charset="0"/>
              </a:rPr>
              <a:t>ORDER</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BY</a:t>
            </a:r>
            <a:r>
              <a:rPr lang="en-US" sz="1200">
                <a:highlight>
                  <a:srgbClr val="FFFFFF"/>
                </a:highlight>
                <a:latin typeface="Calibri" panose="020F0502020204030204" pitchFamily="34" charset="0"/>
                <a:cs typeface="Calibri" panose="020F0502020204030204" pitchFamily="34" charset="0"/>
              </a:rPr>
              <a:t> </a:t>
            </a:r>
            <a:r>
              <a:rPr lang="en-US" sz="1200" err="1">
                <a:highlight>
                  <a:srgbClr val="FFFFFF"/>
                </a:highlight>
                <a:latin typeface="Calibri" panose="020F0502020204030204" pitchFamily="34" charset="0"/>
                <a:cs typeface="Calibri" panose="020F0502020204030204" pitchFamily="34" charset="0"/>
              </a:rPr>
              <a:t>ph</a:t>
            </a:r>
            <a:r>
              <a:rPr lang="en-US" sz="1200" err="1">
                <a:solidFill>
                  <a:srgbClr val="808080"/>
                </a:solidFill>
                <a:highlight>
                  <a:srgbClr val="FFFFFF"/>
                </a:highlight>
                <a:latin typeface="Calibri" panose="020F0502020204030204" pitchFamily="34" charset="0"/>
                <a:cs typeface="Calibri" panose="020F0502020204030204" pitchFamily="34" charset="0"/>
              </a:rPr>
              <a:t>.</a:t>
            </a:r>
            <a:r>
              <a:rPr lang="en-US" sz="1200" err="1">
                <a:highlight>
                  <a:srgbClr val="FFFFFF"/>
                </a:highlight>
                <a:latin typeface="Calibri" panose="020F0502020204030204" pitchFamily="34" charset="0"/>
                <a:cs typeface="Calibri" panose="020F0502020204030204" pitchFamily="34" charset="0"/>
              </a:rPr>
              <a:t>Rate</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highlight>
                  <a:srgbClr val="FFFFFF"/>
                </a:highlight>
                <a:latin typeface="Calibri" panose="020F0502020204030204" pitchFamily="34" charset="0"/>
                <a:cs typeface="Calibri" panose="020F0502020204030204" pitchFamily="34" charset="0"/>
              </a:rPr>
              <a:t>   </a:t>
            </a:r>
          </a:p>
          <a:p>
            <a:pPr defTabSz="914016">
              <a:defRPr/>
            </a:pP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OVER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FF"/>
                </a:solidFill>
                <a:highlight>
                  <a:srgbClr val="FFFFFF"/>
                </a:highlight>
                <a:latin typeface="Calibri" panose="020F0502020204030204" pitchFamily="34" charset="0"/>
                <a:cs typeface="Calibri" panose="020F0502020204030204" pitchFamily="34" charset="0"/>
              </a:rPr>
              <a:t>PARTITION</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BY</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Name</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AS</a:t>
            </a:r>
            <a:r>
              <a:rPr lang="en-US" sz="1200">
                <a:highlight>
                  <a:srgbClr val="FFFFFF"/>
                </a:highlight>
                <a:latin typeface="Calibri" panose="020F0502020204030204" pitchFamily="34" charset="0"/>
                <a:cs typeface="Calibri" panose="020F0502020204030204" pitchFamily="34" charset="0"/>
              </a:rPr>
              <a:t> </a:t>
            </a:r>
            <a:r>
              <a:rPr lang="en-US" sz="1200" err="1">
                <a:highlight>
                  <a:srgbClr val="FFFFFF"/>
                </a:highlight>
                <a:latin typeface="Calibri" panose="020F0502020204030204" pitchFamily="34" charset="0"/>
                <a:cs typeface="Calibri" panose="020F0502020204030204" pitchFamily="34" charset="0"/>
              </a:rPr>
              <a:t>MedianDisc</a:t>
            </a:r>
            <a:r>
              <a:rPr lang="en-US" sz="1200">
                <a:highlight>
                  <a:srgbClr val="FFFFFF"/>
                </a:highlight>
                <a:latin typeface="Calibri" panose="020F0502020204030204" pitchFamily="34" charset="0"/>
                <a:cs typeface="Calibri" panose="020F0502020204030204" pitchFamily="34" charset="0"/>
              </a:rPr>
              <a:t>  </a:t>
            </a:r>
          </a:p>
          <a:p>
            <a:pPr defTabSz="914016">
              <a:defRPr/>
            </a:pPr>
            <a:r>
              <a:rPr lang="en-US" sz="1200">
                <a:solidFill>
                  <a:srgbClr val="0000FF"/>
                </a:solidFill>
                <a:highlight>
                  <a:srgbClr val="FFFFFF"/>
                </a:highlight>
                <a:latin typeface="Calibri" panose="020F0502020204030204" pitchFamily="34" charset="0"/>
                <a:cs typeface="Calibri" panose="020F0502020204030204" pitchFamily="34" charset="0"/>
              </a:rPr>
              <a:t>FROM</a:t>
            </a:r>
            <a:r>
              <a:rPr lang="en-US" sz="1200">
                <a:highlight>
                  <a:srgbClr val="FFFFFF"/>
                </a:highlight>
                <a:latin typeface="Calibri" panose="020F0502020204030204" pitchFamily="34" charset="0"/>
                <a:cs typeface="Calibri" panose="020F0502020204030204" pitchFamily="34" charset="0"/>
              </a:rPr>
              <a:t> </a:t>
            </a:r>
            <a:r>
              <a:rPr lang="en-US" sz="1200" err="1">
                <a:highlight>
                  <a:srgbClr val="FFFFFF"/>
                </a:highlight>
                <a:latin typeface="Calibri" panose="020F0502020204030204" pitchFamily="34" charset="0"/>
                <a:cs typeface="Calibri" panose="020F0502020204030204" pitchFamily="34" charset="0"/>
              </a:rPr>
              <a:t>HumanResources</a:t>
            </a:r>
            <a:r>
              <a:rPr lang="en-US" sz="1200" err="1">
                <a:solidFill>
                  <a:srgbClr val="808080"/>
                </a:solidFill>
                <a:highlight>
                  <a:srgbClr val="FFFFFF"/>
                </a:highlight>
                <a:latin typeface="Calibri" panose="020F0502020204030204" pitchFamily="34" charset="0"/>
                <a:cs typeface="Calibri" panose="020F0502020204030204" pitchFamily="34" charset="0"/>
              </a:rPr>
              <a:t>.</a:t>
            </a:r>
            <a:r>
              <a:rPr lang="en-US" sz="1200" err="1">
                <a:highlight>
                  <a:srgbClr val="FFFFFF"/>
                </a:highlight>
                <a:latin typeface="Calibri" panose="020F0502020204030204" pitchFamily="34" charset="0"/>
                <a:cs typeface="Calibri" panose="020F0502020204030204" pitchFamily="34" charset="0"/>
              </a:rPr>
              <a:t>Department</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AS</a:t>
            </a:r>
            <a:r>
              <a:rPr lang="en-US" sz="1200">
                <a:highlight>
                  <a:srgbClr val="FFFFFF"/>
                </a:highlight>
                <a:latin typeface="Calibri" panose="020F0502020204030204" pitchFamily="34" charset="0"/>
                <a:cs typeface="Calibri" panose="020F0502020204030204" pitchFamily="34" charset="0"/>
              </a:rPr>
              <a:t> d  </a:t>
            </a:r>
          </a:p>
          <a:p>
            <a:pPr defTabSz="914016">
              <a:defRPr/>
            </a:pPr>
            <a:r>
              <a:rPr lang="en-US" sz="1200">
                <a:solidFill>
                  <a:srgbClr val="808080"/>
                </a:solidFill>
                <a:highlight>
                  <a:srgbClr val="FFFFFF"/>
                </a:highlight>
                <a:latin typeface="Calibri" panose="020F0502020204030204" pitchFamily="34" charset="0"/>
                <a:cs typeface="Calibri" panose="020F0502020204030204" pitchFamily="34" charset="0"/>
              </a:rPr>
              <a:t>INNER</a:t>
            </a:r>
            <a:r>
              <a:rPr lang="en-US" sz="1200">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JOIN</a:t>
            </a:r>
            <a:r>
              <a:rPr lang="en-US" sz="1200">
                <a:highlight>
                  <a:srgbClr val="FFFFFF"/>
                </a:highlight>
                <a:latin typeface="Calibri" panose="020F0502020204030204" pitchFamily="34" charset="0"/>
                <a:cs typeface="Calibri" panose="020F0502020204030204" pitchFamily="34" charset="0"/>
              </a:rPr>
              <a:t> </a:t>
            </a:r>
            <a:r>
              <a:rPr lang="en-US" sz="1200" err="1">
                <a:highlight>
                  <a:srgbClr val="FFFFFF"/>
                </a:highlight>
                <a:latin typeface="Calibri" panose="020F0502020204030204" pitchFamily="34" charset="0"/>
                <a:cs typeface="Calibri" panose="020F0502020204030204" pitchFamily="34" charset="0"/>
              </a:rPr>
              <a:t>HumanResources</a:t>
            </a:r>
            <a:r>
              <a:rPr lang="en-US" sz="1200" err="1">
                <a:solidFill>
                  <a:srgbClr val="808080"/>
                </a:solidFill>
                <a:highlight>
                  <a:srgbClr val="FFFFFF"/>
                </a:highlight>
                <a:latin typeface="Calibri" panose="020F0502020204030204" pitchFamily="34" charset="0"/>
                <a:cs typeface="Calibri" panose="020F0502020204030204" pitchFamily="34" charset="0"/>
              </a:rPr>
              <a:t>.</a:t>
            </a:r>
            <a:r>
              <a:rPr lang="en-US" sz="1200" err="1">
                <a:highlight>
                  <a:srgbClr val="FFFFFF"/>
                </a:highlight>
                <a:latin typeface="Calibri" panose="020F0502020204030204" pitchFamily="34" charset="0"/>
                <a:cs typeface="Calibri" panose="020F0502020204030204" pitchFamily="34" charset="0"/>
              </a:rPr>
              <a:t>EmployeeDepartmentHistory</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AS</a:t>
            </a:r>
            <a:r>
              <a:rPr lang="en-US" sz="1200">
                <a:highlight>
                  <a:srgbClr val="FFFFFF"/>
                </a:highlight>
                <a:latin typeface="Calibri" panose="020F0502020204030204" pitchFamily="34" charset="0"/>
                <a:cs typeface="Calibri" panose="020F0502020204030204" pitchFamily="34" charset="0"/>
              </a:rPr>
              <a:t> dh   </a:t>
            </a:r>
          </a:p>
          <a:p>
            <a:pPr defTabSz="914016">
              <a:defRPr/>
            </a:pP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ON</a:t>
            </a:r>
            <a:r>
              <a:rPr lang="en-US" sz="1200">
                <a:highlight>
                  <a:srgbClr val="FFFFFF"/>
                </a:highlight>
                <a:latin typeface="Calibri" panose="020F0502020204030204" pitchFamily="34" charset="0"/>
                <a:cs typeface="Calibri" panose="020F0502020204030204" pitchFamily="34" charset="0"/>
              </a:rPr>
              <a:t> </a:t>
            </a:r>
            <a:r>
              <a:rPr lang="en-US" sz="1200" err="1">
                <a:highlight>
                  <a:srgbClr val="FFFFFF"/>
                </a:highlight>
                <a:latin typeface="Calibri" panose="020F0502020204030204" pitchFamily="34" charset="0"/>
                <a:cs typeface="Calibri" panose="020F0502020204030204" pitchFamily="34" charset="0"/>
              </a:rPr>
              <a:t>dh</a:t>
            </a:r>
            <a:r>
              <a:rPr lang="en-US" sz="1200" err="1">
                <a:solidFill>
                  <a:srgbClr val="808080"/>
                </a:solidFill>
                <a:highlight>
                  <a:srgbClr val="FFFFFF"/>
                </a:highlight>
                <a:latin typeface="Calibri" panose="020F0502020204030204" pitchFamily="34" charset="0"/>
                <a:cs typeface="Calibri" panose="020F0502020204030204" pitchFamily="34" charset="0"/>
              </a:rPr>
              <a:t>.</a:t>
            </a:r>
            <a:r>
              <a:rPr lang="en-US" sz="1200" err="1">
                <a:highlight>
                  <a:srgbClr val="FFFFFF"/>
                </a:highlight>
                <a:latin typeface="Calibri" panose="020F0502020204030204" pitchFamily="34" charset="0"/>
                <a:cs typeface="Calibri" panose="020F0502020204030204" pitchFamily="34" charset="0"/>
              </a:rPr>
              <a:t>DepartmentID</a:t>
            </a:r>
            <a:r>
              <a:rPr lang="en-US" sz="1200">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highlight>
                  <a:srgbClr val="FFFFFF"/>
                </a:highlight>
                <a:latin typeface="Calibri" panose="020F0502020204030204" pitchFamily="34" charset="0"/>
                <a:cs typeface="Calibri" panose="020F0502020204030204" pitchFamily="34" charset="0"/>
              </a:rPr>
              <a:t> </a:t>
            </a:r>
            <a:r>
              <a:rPr lang="en-US" sz="1200" err="1">
                <a:highlight>
                  <a:srgbClr val="FFFFFF"/>
                </a:highlight>
                <a:latin typeface="Calibri" panose="020F0502020204030204" pitchFamily="34" charset="0"/>
                <a:cs typeface="Calibri" panose="020F0502020204030204" pitchFamily="34" charset="0"/>
              </a:rPr>
              <a:t>d</a:t>
            </a:r>
            <a:r>
              <a:rPr lang="en-US" sz="1200" err="1">
                <a:solidFill>
                  <a:srgbClr val="808080"/>
                </a:solidFill>
                <a:highlight>
                  <a:srgbClr val="FFFFFF"/>
                </a:highlight>
                <a:latin typeface="Calibri" panose="020F0502020204030204" pitchFamily="34" charset="0"/>
                <a:cs typeface="Calibri" panose="020F0502020204030204" pitchFamily="34" charset="0"/>
              </a:rPr>
              <a:t>.</a:t>
            </a:r>
            <a:r>
              <a:rPr lang="en-US" sz="1200" err="1">
                <a:highlight>
                  <a:srgbClr val="FFFFFF"/>
                </a:highlight>
                <a:latin typeface="Calibri" panose="020F0502020204030204" pitchFamily="34" charset="0"/>
                <a:cs typeface="Calibri" panose="020F0502020204030204" pitchFamily="34" charset="0"/>
              </a:rPr>
              <a:t>DepartmentID</a:t>
            </a:r>
            <a:r>
              <a:rPr lang="en-US" sz="1200">
                <a:highlight>
                  <a:srgbClr val="FFFFFF"/>
                </a:highlight>
                <a:latin typeface="Calibri" panose="020F0502020204030204" pitchFamily="34" charset="0"/>
                <a:cs typeface="Calibri" panose="020F0502020204030204" pitchFamily="34" charset="0"/>
              </a:rPr>
              <a:t>  </a:t>
            </a:r>
          </a:p>
          <a:p>
            <a:pPr defTabSz="914016">
              <a:defRPr/>
            </a:pPr>
            <a:r>
              <a:rPr lang="en-US" sz="1200">
                <a:solidFill>
                  <a:srgbClr val="808080"/>
                </a:solidFill>
                <a:highlight>
                  <a:srgbClr val="FFFFFF"/>
                </a:highlight>
                <a:latin typeface="Calibri" panose="020F0502020204030204" pitchFamily="34" charset="0"/>
                <a:cs typeface="Calibri" panose="020F0502020204030204" pitchFamily="34" charset="0"/>
              </a:rPr>
              <a:t>INNER</a:t>
            </a:r>
            <a:r>
              <a:rPr lang="en-US" sz="1200">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JOIN</a:t>
            </a:r>
            <a:r>
              <a:rPr lang="en-US" sz="1200">
                <a:highlight>
                  <a:srgbClr val="FFFFFF"/>
                </a:highlight>
                <a:latin typeface="Calibri" panose="020F0502020204030204" pitchFamily="34" charset="0"/>
                <a:cs typeface="Calibri" panose="020F0502020204030204" pitchFamily="34" charset="0"/>
              </a:rPr>
              <a:t> </a:t>
            </a:r>
            <a:r>
              <a:rPr lang="en-US" sz="1200" err="1">
                <a:highlight>
                  <a:srgbClr val="FFFFFF"/>
                </a:highlight>
                <a:latin typeface="Calibri" panose="020F0502020204030204" pitchFamily="34" charset="0"/>
                <a:cs typeface="Calibri" panose="020F0502020204030204" pitchFamily="34" charset="0"/>
              </a:rPr>
              <a:t>HumanResources</a:t>
            </a:r>
            <a:r>
              <a:rPr lang="en-US" sz="1200" err="1">
                <a:solidFill>
                  <a:srgbClr val="808080"/>
                </a:solidFill>
                <a:highlight>
                  <a:srgbClr val="FFFFFF"/>
                </a:highlight>
                <a:latin typeface="Calibri" panose="020F0502020204030204" pitchFamily="34" charset="0"/>
                <a:cs typeface="Calibri" panose="020F0502020204030204" pitchFamily="34" charset="0"/>
              </a:rPr>
              <a:t>.</a:t>
            </a:r>
            <a:r>
              <a:rPr lang="en-US" sz="1200" err="1">
                <a:highlight>
                  <a:srgbClr val="FFFFFF"/>
                </a:highlight>
                <a:latin typeface="Calibri" panose="020F0502020204030204" pitchFamily="34" charset="0"/>
                <a:cs typeface="Calibri" panose="020F0502020204030204" pitchFamily="34" charset="0"/>
              </a:rPr>
              <a:t>EmployeePayHistory</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AS</a:t>
            </a:r>
            <a:r>
              <a:rPr lang="en-US" sz="1200">
                <a:highlight>
                  <a:srgbClr val="FFFFFF"/>
                </a:highlight>
                <a:latin typeface="Calibri" panose="020F0502020204030204" pitchFamily="34" charset="0"/>
                <a:cs typeface="Calibri" panose="020F0502020204030204" pitchFamily="34" charset="0"/>
              </a:rPr>
              <a:t> </a:t>
            </a:r>
            <a:r>
              <a:rPr lang="en-US" sz="1200" err="1">
                <a:highlight>
                  <a:srgbClr val="FFFFFF"/>
                </a:highlight>
                <a:latin typeface="Calibri" panose="020F0502020204030204" pitchFamily="34" charset="0"/>
                <a:cs typeface="Calibri" panose="020F0502020204030204" pitchFamily="34" charset="0"/>
              </a:rPr>
              <a:t>ph</a:t>
            </a:r>
            <a:r>
              <a:rPr lang="en-US" sz="1200">
                <a:highlight>
                  <a:srgbClr val="FFFFFF"/>
                </a:highlight>
                <a:latin typeface="Calibri" panose="020F0502020204030204" pitchFamily="34" charset="0"/>
                <a:cs typeface="Calibri" panose="020F0502020204030204" pitchFamily="34" charset="0"/>
              </a:rPr>
              <a:t>  </a:t>
            </a:r>
          </a:p>
          <a:p>
            <a:pPr defTabSz="914016">
              <a:defRPr/>
            </a:pPr>
            <a:r>
              <a:rPr lang="fi-FI" sz="1200">
                <a:highlight>
                  <a:srgbClr val="FFFFFF"/>
                </a:highlight>
                <a:latin typeface="Calibri" panose="020F0502020204030204" pitchFamily="34" charset="0"/>
                <a:cs typeface="Calibri" panose="020F0502020204030204" pitchFamily="34" charset="0"/>
              </a:rPr>
              <a:t>    </a:t>
            </a:r>
            <a:r>
              <a:rPr lang="fi-FI" sz="1200">
                <a:solidFill>
                  <a:srgbClr val="0000FF"/>
                </a:solidFill>
                <a:highlight>
                  <a:srgbClr val="FFFFFF"/>
                </a:highlight>
                <a:latin typeface="Calibri" panose="020F0502020204030204" pitchFamily="34" charset="0"/>
                <a:cs typeface="Calibri" panose="020F0502020204030204" pitchFamily="34" charset="0"/>
              </a:rPr>
              <a:t>ON</a:t>
            </a:r>
            <a:r>
              <a:rPr lang="fi-FI" sz="1200">
                <a:highlight>
                  <a:srgbClr val="FFFFFF"/>
                </a:highlight>
                <a:latin typeface="Calibri" panose="020F0502020204030204" pitchFamily="34" charset="0"/>
                <a:cs typeface="Calibri" panose="020F0502020204030204" pitchFamily="34" charset="0"/>
              </a:rPr>
              <a:t> ph</a:t>
            </a:r>
            <a:r>
              <a:rPr lang="fi-FI" sz="1200">
                <a:solidFill>
                  <a:srgbClr val="808080"/>
                </a:solidFill>
                <a:highlight>
                  <a:srgbClr val="FFFFFF"/>
                </a:highlight>
                <a:latin typeface="Calibri" panose="020F0502020204030204" pitchFamily="34" charset="0"/>
                <a:cs typeface="Calibri" panose="020F0502020204030204" pitchFamily="34" charset="0"/>
              </a:rPr>
              <a:t>.</a:t>
            </a:r>
            <a:r>
              <a:rPr lang="fi-FI" sz="1200">
                <a:highlight>
                  <a:srgbClr val="FFFFFF"/>
                </a:highlight>
                <a:latin typeface="Calibri" panose="020F0502020204030204" pitchFamily="34" charset="0"/>
                <a:cs typeface="Calibri" panose="020F0502020204030204" pitchFamily="34" charset="0"/>
              </a:rPr>
              <a:t>BusinessEntityID </a:t>
            </a:r>
            <a:r>
              <a:rPr lang="fi-FI" sz="1200">
                <a:solidFill>
                  <a:srgbClr val="808080"/>
                </a:solidFill>
                <a:highlight>
                  <a:srgbClr val="FFFFFF"/>
                </a:highlight>
                <a:latin typeface="Calibri" panose="020F0502020204030204" pitchFamily="34" charset="0"/>
                <a:cs typeface="Calibri" panose="020F0502020204030204" pitchFamily="34" charset="0"/>
              </a:rPr>
              <a:t>=</a:t>
            </a:r>
            <a:r>
              <a:rPr lang="fi-FI" sz="1200">
                <a:highlight>
                  <a:srgbClr val="FFFFFF"/>
                </a:highlight>
                <a:latin typeface="Calibri" panose="020F0502020204030204" pitchFamily="34" charset="0"/>
                <a:cs typeface="Calibri" panose="020F0502020204030204" pitchFamily="34" charset="0"/>
              </a:rPr>
              <a:t> dh</a:t>
            </a:r>
            <a:r>
              <a:rPr lang="fi-FI" sz="1200">
                <a:solidFill>
                  <a:srgbClr val="808080"/>
                </a:solidFill>
                <a:highlight>
                  <a:srgbClr val="FFFFFF"/>
                </a:highlight>
                <a:latin typeface="Calibri" panose="020F0502020204030204" pitchFamily="34" charset="0"/>
                <a:cs typeface="Calibri" panose="020F0502020204030204" pitchFamily="34" charset="0"/>
              </a:rPr>
              <a:t>.</a:t>
            </a:r>
            <a:r>
              <a:rPr lang="fi-FI" sz="1200">
                <a:highlight>
                  <a:srgbClr val="FFFFFF"/>
                </a:highlight>
                <a:latin typeface="Calibri" panose="020F0502020204030204" pitchFamily="34" charset="0"/>
                <a:cs typeface="Calibri" panose="020F0502020204030204" pitchFamily="34" charset="0"/>
              </a:rPr>
              <a:t>BusinessEntityID  </a:t>
            </a:r>
          </a:p>
          <a:p>
            <a:pPr defTabSz="914016">
              <a:defRPr/>
            </a:pPr>
            <a:r>
              <a:rPr lang="en-US" sz="1200">
                <a:solidFill>
                  <a:srgbClr val="0000FF"/>
                </a:solidFill>
                <a:highlight>
                  <a:srgbClr val="FFFFFF"/>
                </a:highlight>
                <a:latin typeface="Calibri" panose="020F0502020204030204" pitchFamily="34" charset="0"/>
                <a:cs typeface="Calibri" panose="020F0502020204030204" pitchFamily="34" charset="0"/>
              </a:rPr>
              <a:t>WHERE</a:t>
            </a:r>
            <a:r>
              <a:rPr lang="en-US" sz="1200">
                <a:highlight>
                  <a:srgbClr val="FFFFFF"/>
                </a:highlight>
                <a:latin typeface="Calibri" panose="020F0502020204030204" pitchFamily="34" charset="0"/>
                <a:cs typeface="Calibri" panose="020F0502020204030204" pitchFamily="34" charset="0"/>
              </a:rPr>
              <a:t> </a:t>
            </a:r>
            <a:r>
              <a:rPr lang="en-US" sz="1200" err="1">
                <a:highlight>
                  <a:srgbClr val="FFFFFF"/>
                </a:highlight>
                <a:latin typeface="Calibri" panose="020F0502020204030204" pitchFamily="34" charset="0"/>
                <a:cs typeface="Calibri" panose="020F0502020204030204" pitchFamily="34" charset="0"/>
              </a:rPr>
              <a:t>dh</a:t>
            </a:r>
            <a:r>
              <a:rPr lang="en-US" sz="1200" err="1">
                <a:solidFill>
                  <a:srgbClr val="808080"/>
                </a:solidFill>
                <a:highlight>
                  <a:srgbClr val="FFFFFF"/>
                </a:highlight>
                <a:latin typeface="Calibri" panose="020F0502020204030204" pitchFamily="34" charset="0"/>
                <a:cs typeface="Calibri" panose="020F0502020204030204" pitchFamily="34" charset="0"/>
              </a:rPr>
              <a:t>.</a:t>
            </a:r>
            <a:r>
              <a:rPr lang="en-US" sz="1200" err="1">
                <a:highlight>
                  <a:srgbClr val="FFFFFF"/>
                </a:highlight>
                <a:latin typeface="Calibri" panose="020F0502020204030204" pitchFamily="34" charset="0"/>
                <a:cs typeface="Calibri" panose="020F0502020204030204" pitchFamily="34" charset="0"/>
              </a:rPr>
              <a:t>EndDate</a:t>
            </a:r>
            <a:r>
              <a:rPr lang="en-US" sz="1200">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IS</a:t>
            </a:r>
            <a:r>
              <a:rPr lang="en-US" sz="1200">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NULL;</a:t>
            </a:r>
            <a:r>
              <a:rPr lang="en-US" sz="1200">
                <a:highlight>
                  <a:srgbClr val="FFFFFF"/>
                </a:highlight>
                <a:latin typeface="Calibri" panose="020F0502020204030204" pitchFamily="34" charset="0"/>
                <a:cs typeface="Calibri" panose="020F0502020204030204" pitchFamily="34" charset="0"/>
              </a:rPr>
              <a:t> </a:t>
            </a:r>
            <a:endParaRPr lang="en-US" sz="1200">
              <a:latin typeface="Calibri" panose="020F0502020204030204" pitchFamily="34" charset="0"/>
              <a:cs typeface="Calibri" panose="020F0502020204030204" pitchFamily="34" charset="0"/>
            </a:endParaRPr>
          </a:p>
        </p:txBody>
      </p:sp>
      <p:sp>
        <p:nvSpPr>
          <p:cNvPr id="38" name="Rectangle 37">
            <a:extLst>
              <a:ext uri="{FF2B5EF4-FFF2-40B4-BE49-F238E27FC236}">
                <a16:creationId xmlns:a16="http://schemas.microsoft.com/office/drawing/2014/main" id="{65BD9DB8-64EF-407D-91E8-EBFB4426350D}"/>
              </a:ext>
            </a:extLst>
          </p:cNvPr>
          <p:cNvSpPr/>
          <p:nvPr/>
        </p:nvSpPr>
        <p:spPr>
          <a:xfrm>
            <a:off x="322367" y="5499593"/>
            <a:ext cx="5425342" cy="1222469"/>
          </a:xfrm>
          <a:prstGeom prst="rect">
            <a:avLst/>
          </a:prstGeom>
          <a:ln>
            <a:solidFill>
              <a:schemeClr val="bg2">
                <a:lumMod val="50000"/>
              </a:schemeClr>
            </a:solidFill>
          </a:ln>
        </p:spPr>
        <p:txBody>
          <a:bodyPr wrap="square">
            <a:spAutoFit/>
          </a:bodyPr>
          <a:lstStyle/>
          <a:p>
            <a:pPr defTabSz="914225">
              <a:defRPr/>
            </a:pPr>
            <a:r>
              <a:rPr lang="en-US" sz="1200" err="1">
                <a:solidFill>
                  <a:srgbClr val="000000"/>
                </a:solidFill>
                <a:latin typeface="Segoe UI"/>
              </a:rPr>
              <a:t>DepartmentName</a:t>
            </a:r>
            <a:r>
              <a:rPr lang="en-US" sz="1200">
                <a:solidFill>
                  <a:srgbClr val="000000"/>
                </a:solidFill>
                <a:latin typeface="Segoe UI"/>
              </a:rPr>
              <a:t>   </a:t>
            </a:r>
            <a:r>
              <a:rPr lang="en-US" sz="1200" err="1">
                <a:solidFill>
                  <a:srgbClr val="000000"/>
                </a:solidFill>
                <a:latin typeface="Segoe UI"/>
              </a:rPr>
              <a:t>MedianCont</a:t>
            </a:r>
            <a:r>
              <a:rPr lang="en-US" sz="1200">
                <a:solidFill>
                  <a:srgbClr val="000000"/>
                </a:solidFill>
                <a:latin typeface="Segoe UI"/>
              </a:rPr>
              <a:t>    </a:t>
            </a:r>
            <a:r>
              <a:rPr lang="en-US" sz="1200" err="1">
                <a:solidFill>
                  <a:srgbClr val="000000"/>
                </a:solidFill>
                <a:latin typeface="Segoe UI"/>
              </a:rPr>
              <a:t>MedianDisc</a:t>
            </a:r>
            <a:endParaRPr lang="en-US" sz="1200">
              <a:solidFill>
                <a:srgbClr val="000000"/>
              </a:solidFill>
              <a:latin typeface="Segoe UI"/>
            </a:endParaRPr>
          </a:p>
          <a:p>
            <a:pPr defTabSz="914225">
              <a:defRPr/>
            </a:pPr>
            <a:r>
              <a:rPr lang="en-US" sz="1200">
                <a:solidFill>
                  <a:srgbClr val="000000"/>
                </a:solidFill>
                <a:latin typeface="Segoe UI"/>
              </a:rPr>
              <a:t>--------------------   -------------     -------------</a:t>
            </a:r>
          </a:p>
          <a:p>
            <a:pPr defTabSz="914225">
              <a:defRPr/>
            </a:pPr>
            <a:r>
              <a:rPr lang="en-US" sz="1200">
                <a:solidFill>
                  <a:srgbClr val="000000"/>
                </a:solidFill>
                <a:latin typeface="Segoe UI"/>
              </a:rPr>
              <a:t>Document Control  16.8269            16.8269</a:t>
            </a:r>
          </a:p>
          <a:p>
            <a:pPr defTabSz="914225">
              <a:defRPr/>
            </a:pPr>
            <a:r>
              <a:rPr lang="en-US" sz="1200">
                <a:solidFill>
                  <a:srgbClr val="000000"/>
                </a:solidFill>
                <a:latin typeface="Segoe UI"/>
              </a:rPr>
              <a:t>Engineering             34.375              32.6923</a:t>
            </a:r>
          </a:p>
          <a:p>
            <a:pPr defTabSz="914225">
              <a:defRPr/>
            </a:pPr>
            <a:r>
              <a:rPr lang="en-US" sz="1200">
                <a:solidFill>
                  <a:srgbClr val="000000"/>
                </a:solidFill>
                <a:latin typeface="Segoe UI"/>
              </a:rPr>
              <a:t>Executive                 54.32695          48.5577</a:t>
            </a:r>
          </a:p>
          <a:p>
            <a:pPr defTabSz="914225">
              <a:defRPr/>
            </a:pPr>
            <a:r>
              <a:rPr lang="en-US" sz="1200">
                <a:solidFill>
                  <a:srgbClr val="000000"/>
                </a:solidFill>
                <a:latin typeface="Segoe UI"/>
              </a:rPr>
              <a:t>Human Resources   17.427850        16.5865</a:t>
            </a:r>
          </a:p>
        </p:txBody>
      </p:sp>
      <p:sp>
        <p:nvSpPr>
          <p:cNvPr id="15" name="Rectangle 14">
            <a:extLst>
              <a:ext uri="{FF2B5EF4-FFF2-40B4-BE49-F238E27FC236}">
                <a16:creationId xmlns:a16="http://schemas.microsoft.com/office/drawing/2014/main" id="{661ECDDF-F1C8-43B4-A8EA-2DF1DBFA1A73}"/>
              </a:ext>
            </a:extLst>
          </p:cNvPr>
          <p:cNvSpPr/>
          <p:nvPr/>
        </p:nvSpPr>
        <p:spPr bwMode="auto">
          <a:xfrm>
            <a:off x="322367" y="2573165"/>
            <a:ext cx="3855933" cy="539149"/>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15">
            <a:extLst>
              <a:ext uri="{FF2B5EF4-FFF2-40B4-BE49-F238E27FC236}">
                <a16:creationId xmlns:a16="http://schemas.microsoft.com/office/drawing/2014/main" id="{0CFE4D4D-8E45-4E1C-BD59-F02F9136C0AA}"/>
              </a:ext>
            </a:extLst>
          </p:cNvPr>
          <p:cNvSpPr/>
          <p:nvPr/>
        </p:nvSpPr>
        <p:spPr bwMode="auto">
          <a:xfrm>
            <a:off x="5868034" y="3159425"/>
            <a:ext cx="4926966" cy="269575"/>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0851281"/>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A3AA097-339F-42B2-BA55-B3B1507EA1FA}"/>
              </a:ext>
            </a:extLst>
          </p:cNvPr>
          <p:cNvSpPr>
            <a:spLocks noGrp="1"/>
          </p:cNvSpPr>
          <p:nvPr>
            <p:ph type="title"/>
          </p:nvPr>
        </p:nvSpPr>
        <p:spPr/>
        <p:txBody>
          <a:bodyPr/>
          <a:lstStyle/>
          <a:p>
            <a:r>
              <a:rPr lang="en-US"/>
              <a:t>Windowing Functions (continued)</a:t>
            </a:r>
          </a:p>
        </p:txBody>
      </p:sp>
      <p:sp>
        <p:nvSpPr>
          <p:cNvPr id="4" name="Rectangle 3">
            <a:extLst>
              <a:ext uri="{FF2B5EF4-FFF2-40B4-BE49-F238E27FC236}">
                <a16:creationId xmlns:a16="http://schemas.microsoft.com/office/drawing/2014/main" id="{253E1142-AE42-49FE-80C9-7575E42B2B64}"/>
              </a:ext>
            </a:extLst>
          </p:cNvPr>
          <p:cNvSpPr/>
          <p:nvPr/>
        </p:nvSpPr>
        <p:spPr>
          <a:xfrm>
            <a:off x="316711" y="1282803"/>
            <a:ext cx="11444948" cy="665216"/>
          </a:xfrm>
          <a:prstGeom prst="rect">
            <a:avLst/>
          </a:prstGeom>
        </p:spPr>
        <p:txBody>
          <a:bodyPr wrap="square">
            <a:spAutoFit/>
          </a:bodyPr>
          <a:lstStyle/>
          <a:p>
            <a:pPr defTabSz="914016">
              <a:lnSpc>
                <a:spcPct val="110000"/>
              </a:lnSpc>
              <a:spcAft>
                <a:spcPts val="600"/>
              </a:spcAft>
              <a:buSzPct val="90000"/>
              <a:defRPr/>
            </a:pPr>
            <a:r>
              <a:rPr lang="en-US" sz="1600">
                <a:solidFill>
                  <a:schemeClr val="tx2"/>
                </a:solidFill>
                <a:latin typeface="+mj-lt"/>
              </a:rPr>
              <a:t>ROWS | RANGE</a:t>
            </a:r>
          </a:p>
          <a:p>
            <a:pPr defTabSz="914225">
              <a:spcAft>
                <a:spcPts val="600"/>
              </a:spcAft>
              <a:defRPr/>
            </a:pPr>
            <a:r>
              <a:rPr lang="en-US" sz="1400">
                <a:solidFill>
                  <a:srgbClr val="000000"/>
                </a:solidFill>
                <a:latin typeface="Segoe UI"/>
                <a:cs typeface="Segoe UI Semibold" panose="020B0702040204020203" pitchFamily="34" charset="0"/>
              </a:rPr>
              <a:t>PRECEDING, UNBOUNDING PRECEDING, CURRENT ROW, BETWEEN, FOLLOWING, UNBOUNDED FOLLOWING</a:t>
            </a:r>
          </a:p>
        </p:txBody>
      </p:sp>
      <p:sp>
        <p:nvSpPr>
          <p:cNvPr id="5" name="Text Placeholder 1">
            <a:extLst>
              <a:ext uri="{FF2B5EF4-FFF2-40B4-BE49-F238E27FC236}">
                <a16:creationId xmlns:a16="http://schemas.microsoft.com/office/drawing/2014/main" id="{DA3184CC-759D-4B13-9139-A287B6EE798F}"/>
              </a:ext>
            </a:extLst>
          </p:cNvPr>
          <p:cNvSpPr txBox="1">
            <a:spLocks/>
          </p:cNvSpPr>
          <p:nvPr/>
        </p:nvSpPr>
        <p:spPr>
          <a:xfrm>
            <a:off x="533771" y="2544734"/>
            <a:ext cx="5360666" cy="2185801"/>
          </a:xfrm>
          <a:prstGeom prst="rect">
            <a:avLst/>
          </a:prstGeom>
          <a:ln>
            <a:solidFill>
              <a:schemeClr val="bg2">
                <a:lumMod val="50000"/>
              </a:schemeClr>
            </a:solidFill>
          </a:ln>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defRPr/>
            </a:pPr>
            <a:r>
              <a:rPr lang="en-US" sz="1200">
                <a:solidFill>
                  <a:srgbClr val="008000"/>
                </a:solidFill>
                <a:highlight>
                  <a:srgbClr val="FFFFFF"/>
                </a:highlight>
                <a:latin typeface="Calibri" panose="020F0502020204030204" pitchFamily="34" charset="0"/>
                <a:cs typeface="Calibri" panose="020F0502020204030204" pitchFamily="34" charset="0"/>
              </a:rPr>
              <a:t>-- </a:t>
            </a:r>
            <a:r>
              <a:rPr lang="en-US" sz="1200" err="1">
                <a:solidFill>
                  <a:srgbClr val="008000"/>
                </a:solidFill>
                <a:highlight>
                  <a:srgbClr val="FFFFFF"/>
                </a:highlight>
                <a:latin typeface="Calibri" panose="020F0502020204030204" pitchFamily="34" charset="0"/>
                <a:cs typeface="Calibri" panose="020F0502020204030204" pitchFamily="34" charset="0"/>
              </a:rPr>
              <a:t>First_Value</a:t>
            </a:r>
            <a:endParaRPr lang="en-US" sz="1200">
              <a:highlight>
                <a:srgbClr val="FFFFFF"/>
              </a:highlight>
              <a:latin typeface="Calibri" panose="020F0502020204030204" pitchFamily="34" charset="0"/>
              <a:cs typeface="Calibri" panose="020F0502020204030204" pitchFamily="34" charset="0"/>
            </a:endParaRPr>
          </a:p>
          <a:p>
            <a:pPr defTabSz="914016">
              <a:defRPr/>
            </a:pPr>
            <a:r>
              <a:rPr lang="en-US" sz="1200">
                <a:solidFill>
                  <a:srgbClr val="0000FF"/>
                </a:solidFill>
                <a:highlight>
                  <a:srgbClr val="FFFFFF"/>
                </a:highlight>
                <a:latin typeface="Calibri" panose="020F0502020204030204" pitchFamily="34" charset="0"/>
                <a:cs typeface="Calibri" panose="020F0502020204030204" pitchFamily="34" charset="0"/>
              </a:rPr>
              <a:t>SELECT</a:t>
            </a:r>
            <a:r>
              <a:rPr lang="en-US" sz="1200">
                <a:highlight>
                  <a:srgbClr val="FFFFFF"/>
                </a:highlight>
                <a:latin typeface="Calibri" panose="020F0502020204030204" pitchFamily="34" charset="0"/>
                <a:cs typeface="Calibri" panose="020F0502020204030204" pitchFamily="34" charset="0"/>
              </a:rPr>
              <a:t> </a:t>
            </a:r>
            <a:r>
              <a:rPr lang="en-US" sz="1200" err="1">
                <a:highlight>
                  <a:srgbClr val="FFFFFF"/>
                </a:highlight>
                <a:latin typeface="Calibri" panose="020F0502020204030204" pitchFamily="34" charset="0"/>
                <a:cs typeface="Calibri" panose="020F0502020204030204" pitchFamily="34" charset="0"/>
              </a:rPr>
              <a:t>JobTitle</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highlight>
                  <a:srgbClr val="FFFFFF"/>
                </a:highlight>
                <a:latin typeface="Calibri" panose="020F0502020204030204" pitchFamily="34" charset="0"/>
                <a:cs typeface="Calibri" panose="020F0502020204030204" pitchFamily="34" charset="0"/>
              </a:rPr>
              <a:t> </a:t>
            </a:r>
            <a:r>
              <a:rPr lang="en-US" sz="1200" err="1">
                <a:highlight>
                  <a:srgbClr val="FFFFFF"/>
                </a:highlight>
                <a:latin typeface="Calibri" panose="020F0502020204030204" pitchFamily="34" charset="0"/>
                <a:cs typeface="Calibri" panose="020F0502020204030204" pitchFamily="34" charset="0"/>
              </a:rPr>
              <a:t>LastName</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highlight>
                  <a:srgbClr val="FFFFFF"/>
                </a:highlight>
                <a:latin typeface="Calibri" panose="020F0502020204030204" pitchFamily="34" charset="0"/>
                <a:cs typeface="Calibri" panose="020F0502020204030204" pitchFamily="34" charset="0"/>
              </a:rPr>
              <a:t> </a:t>
            </a:r>
            <a:r>
              <a:rPr lang="en-US" sz="1200" err="1">
                <a:highlight>
                  <a:srgbClr val="FFFFFF"/>
                </a:highlight>
                <a:latin typeface="Calibri" panose="020F0502020204030204" pitchFamily="34" charset="0"/>
                <a:cs typeface="Calibri" panose="020F0502020204030204" pitchFamily="34" charset="0"/>
              </a:rPr>
              <a:t>VacationHours</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AS</a:t>
            </a:r>
            <a:r>
              <a:rPr lang="en-US" sz="1200">
                <a:highlight>
                  <a:srgbClr val="FFFFFF"/>
                </a:highlight>
                <a:latin typeface="Calibri" panose="020F0502020204030204" pitchFamily="34" charset="0"/>
                <a:cs typeface="Calibri" panose="020F0502020204030204" pitchFamily="34" charset="0"/>
              </a:rPr>
              <a:t> </a:t>
            </a:r>
            <a:r>
              <a:rPr lang="en-US" sz="1200" err="1">
                <a:latin typeface="Calibri" panose="020F0502020204030204" pitchFamily="34" charset="0"/>
                <a:cs typeface="Calibri" panose="020F0502020204030204" pitchFamily="34" charset="0"/>
              </a:rPr>
              <a:t>VacHours</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highlight>
                  <a:srgbClr val="FFFFFF"/>
                </a:highlight>
                <a:latin typeface="Calibri" panose="020F0502020204030204" pitchFamily="34" charset="0"/>
                <a:cs typeface="Calibri" panose="020F0502020204030204" pitchFamily="34" charset="0"/>
              </a:rPr>
              <a:t>   </a:t>
            </a:r>
          </a:p>
          <a:p>
            <a:pPr defTabSz="914016">
              <a:defRPr/>
            </a:pPr>
            <a:r>
              <a:rPr lang="en-US" sz="1200">
                <a:highlight>
                  <a:srgbClr val="FFFFFF"/>
                </a:highlight>
                <a:latin typeface="Calibri" panose="020F0502020204030204" pitchFamily="34" charset="0"/>
                <a:cs typeface="Calibri" panose="020F0502020204030204" pitchFamily="34" charset="0"/>
              </a:rPr>
              <a:t>FIRST_VALUE</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err="1">
                <a:highlight>
                  <a:srgbClr val="FFFFFF"/>
                </a:highlight>
                <a:latin typeface="Calibri" panose="020F0502020204030204" pitchFamily="34" charset="0"/>
                <a:cs typeface="Calibri" panose="020F0502020204030204" pitchFamily="34" charset="0"/>
              </a:rPr>
              <a:t>LastName</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OVER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FF"/>
                </a:solidFill>
                <a:highlight>
                  <a:srgbClr val="FFFFFF"/>
                </a:highlight>
                <a:latin typeface="Calibri" panose="020F0502020204030204" pitchFamily="34" charset="0"/>
                <a:cs typeface="Calibri" panose="020F0502020204030204" pitchFamily="34" charset="0"/>
              </a:rPr>
              <a:t>PARTITION</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BY</a:t>
            </a:r>
            <a:r>
              <a:rPr lang="en-US" sz="1200">
                <a:highlight>
                  <a:srgbClr val="FFFFFF"/>
                </a:highlight>
                <a:latin typeface="Calibri" panose="020F0502020204030204" pitchFamily="34" charset="0"/>
                <a:cs typeface="Calibri" panose="020F0502020204030204" pitchFamily="34" charset="0"/>
              </a:rPr>
              <a:t> </a:t>
            </a:r>
            <a:r>
              <a:rPr lang="en-US" sz="1200" err="1">
                <a:highlight>
                  <a:srgbClr val="FFFFFF"/>
                </a:highlight>
                <a:latin typeface="Calibri" panose="020F0502020204030204" pitchFamily="34" charset="0"/>
                <a:cs typeface="Calibri" panose="020F0502020204030204" pitchFamily="34" charset="0"/>
              </a:rPr>
              <a:t>JobTitle</a:t>
            </a:r>
            <a:r>
              <a:rPr lang="en-US" sz="1200">
                <a:highlight>
                  <a:srgbClr val="FFFFFF"/>
                </a:highlight>
                <a:latin typeface="Calibri" panose="020F0502020204030204" pitchFamily="34" charset="0"/>
                <a:cs typeface="Calibri" panose="020F0502020204030204" pitchFamily="34" charset="0"/>
              </a:rPr>
              <a:t>   </a:t>
            </a:r>
          </a:p>
          <a:p>
            <a:pPr defTabSz="914016">
              <a:defRPr/>
            </a:pPr>
            <a:r>
              <a:rPr lang="en-US" sz="1200">
                <a:solidFill>
                  <a:srgbClr val="0000FF"/>
                </a:solidFill>
                <a:highlight>
                  <a:srgbClr val="FFFFFF"/>
                </a:highlight>
                <a:latin typeface="Calibri" panose="020F0502020204030204" pitchFamily="34" charset="0"/>
                <a:cs typeface="Calibri" panose="020F0502020204030204" pitchFamily="34" charset="0"/>
              </a:rPr>
              <a:t>ORDER</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BY</a:t>
            </a:r>
            <a:r>
              <a:rPr lang="en-US" sz="1200">
                <a:highlight>
                  <a:srgbClr val="FFFFFF"/>
                </a:highlight>
                <a:latin typeface="Calibri" panose="020F0502020204030204" pitchFamily="34" charset="0"/>
                <a:cs typeface="Calibri" panose="020F0502020204030204" pitchFamily="34" charset="0"/>
              </a:rPr>
              <a:t> </a:t>
            </a:r>
            <a:r>
              <a:rPr lang="en-US" sz="1200" err="1">
                <a:highlight>
                  <a:srgbClr val="FFFFFF"/>
                </a:highlight>
                <a:latin typeface="Calibri" panose="020F0502020204030204" pitchFamily="34" charset="0"/>
                <a:cs typeface="Calibri" panose="020F0502020204030204" pitchFamily="34" charset="0"/>
              </a:rPr>
              <a:t>VacationHours</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ASC</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ROWS</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UNBOUNDED</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PRECEDING</a:t>
            </a:r>
            <a:r>
              <a:rPr lang="en-US" sz="1200">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AS</a:t>
            </a:r>
            <a:r>
              <a:rPr lang="en-US" sz="1200">
                <a:highlight>
                  <a:srgbClr val="FFFFFF"/>
                </a:highlight>
                <a:latin typeface="Calibri" panose="020F0502020204030204" pitchFamily="34" charset="0"/>
                <a:cs typeface="Calibri" panose="020F0502020204030204" pitchFamily="34" charset="0"/>
              </a:rPr>
              <a:t> </a:t>
            </a:r>
            <a:r>
              <a:rPr lang="en-US" sz="1200" err="1">
                <a:highlight>
                  <a:srgbClr val="FFFFFF"/>
                </a:highlight>
                <a:latin typeface="Calibri" panose="020F0502020204030204" pitchFamily="34" charset="0"/>
                <a:cs typeface="Calibri" panose="020F0502020204030204" pitchFamily="34" charset="0"/>
              </a:rPr>
              <a:t>FewestVacHours</a:t>
            </a:r>
            <a:r>
              <a:rPr lang="en-US" sz="1200">
                <a:highlight>
                  <a:srgbClr val="FFFFFF"/>
                </a:highlight>
                <a:latin typeface="Calibri" panose="020F0502020204030204" pitchFamily="34" charset="0"/>
                <a:cs typeface="Calibri" panose="020F0502020204030204" pitchFamily="34" charset="0"/>
              </a:rPr>
              <a:t>  </a:t>
            </a:r>
          </a:p>
          <a:p>
            <a:pPr defTabSz="914016">
              <a:defRPr/>
            </a:pPr>
            <a:r>
              <a:rPr lang="en-US" sz="1200">
                <a:solidFill>
                  <a:srgbClr val="0000FF"/>
                </a:solidFill>
                <a:highlight>
                  <a:srgbClr val="FFFFFF"/>
                </a:highlight>
                <a:latin typeface="Calibri" panose="020F0502020204030204" pitchFamily="34" charset="0"/>
                <a:cs typeface="Calibri" panose="020F0502020204030204" pitchFamily="34" charset="0"/>
              </a:rPr>
              <a:t>FROM</a:t>
            </a:r>
            <a:r>
              <a:rPr lang="en-US" sz="1200">
                <a:highlight>
                  <a:srgbClr val="FFFFFF"/>
                </a:highlight>
                <a:latin typeface="Calibri" panose="020F0502020204030204" pitchFamily="34" charset="0"/>
                <a:cs typeface="Calibri" panose="020F0502020204030204" pitchFamily="34" charset="0"/>
              </a:rPr>
              <a:t> </a:t>
            </a:r>
            <a:r>
              <a:rPr lang="en-US" sz="1200" err="1">
                <a:highlight>
                  <a:srgbClr val="FFFFFF"/>
                </a:highlight>
                <a:latin typeface="Calibri" panose="020F0502020204030204" pitchFamily="34" charset="0"/>
                <a:cs typeface="Calibri" panose="020F0502020204030204" pitchFamily="34" charset="0"/>
              </a:rPr>
              <a:t>HumanResources</a:t>
            </a:r>
            <a:r>
              <a:rPr lang="en-US" sz="1200" err="1">
                <a:solidFill>
                  <a:srgbClr val="808080"/>
                </a:solidFill>
                <a:highlight>
                  <a:srgbClr val="FFFFFF"/>
                </a:highlight>
                <a:latin typeface="Calibri" panose="020F0502020204030204" pitchFamily="34" charset="0"/>
                <a:cs typeface="Calibri" panose="020F0502020204030204" pitchFamily="34" charset="0"/>
              </a:rPr>
              <a:t>.</a:t>
            </a:r>
            <a:r>
              <a:rPr lang="en-US" sz="1200" err="1">
                <a:highlight>
                  <a:srgbClr val="FFFFFF"/>
                </a:highlight>
                <a:latin typeface="Calibri" panose="020F0502020204030204" pitchFamily="34" charset="0"/>
                <a:cs typeface="Calibri" panose="020F0502020204030204" pitchFamily="34" charset="0"/>
              </a:rPr>
              <a:t>Employee</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AS</a:t>
            </a:r>
            <a:r>
              <a:rPr lang="en-US" sz="1200">
                <a:highlight>
                  <a:srgbClr val="FFFFFF"/>
                </a:highlight>
                <a:latin typeface="Calibri" panose="020F0502020204030204" pitchFamily="34" charset="0"/>
                <a:cs typeface="Calibri" panose="020F0502020204030204" pitchFamily="34" charset="0"/>
              </a:rPr>
              <a:t> e  </a:t>
            </a:r>
          </a:p>
          <a:p>
            <a:pPr defTabSz="914016">
              <a:defRPr/>
            </a:pPr>
            <a:r>
              <a:rPr lang="en-US" sz="1200">
                <a:solidFill>
                  <a:srgbClr val="808080"/>
                </a:solidFill>
                <a:highlight>
                  <a:srgbClr val="FFFFFF"/>
                </a:highlight>
                <a:latin typeface="Calibri" panose="020F0502020204030204" pitchFamily="34" charset="0"/>
                <a:cs typeface="Calibri" panose="020F0502020204030204" pitchFamily="34" charset="0"/>
              </a:rPr>
              <a:t>INNER</a:t>
            </a:r>
            <a:r>
              <a:rPr lang="en-US" sz="1200">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JOIN</a:t>
            </a:r>
            <a:r>
              <a:rPr lang="en-US" sz="1200">
                <a:highlight>
                  <a:srgbClr val="FFFFFF"/>
                </a:highlight>
                <a:latin typeface="Calibri" panose="020F0502020204030204" pitchFamily="34" charset="0"/>
                <a:cs typeface="Calibri" panose="020F0502020204030204" pitchFamily="34" charset="0"/>
              </a:rPr>
              <a:t> </a:t>
            </a:r>
            <a:r>
              <a:rPr lang="en-US" sz="1200" err="1">
                <a:highlight>
                  <a:srgbClr val="FFFFFF"/>
                </a:highlight>
                <a:latin typeface="Calibri" panose="020F0502020204030204" pitchFamily="34" charset="0"/>
                <a:cs typeface="Calibri" panose="020F0502020204030204" pitchFamily="34" charset="0"/>
              </a:rPr>
              <a:t>Person</a:t>
            </a:r>
            <a:r>
              <a:rPr lang="en-US" sz="1200" err="1">
                <a:solidFill>
                  <a:srgbClr val="808080"/>
                </a:solidFill>
                <a:highlight>
                  <a:srgbClr val="FFFFFF"/>
                </a:highlight>
                <a:latin typeface="Calibri" panose="020F0502020204030204" pitchFamily="34" charset="0"/>
                <a:cs typeface="Calibri" panose="020F0502020204030204" pitchFamily="34" charset="0"/>
              </a:rPr>
              <a:t>.</a:t>
            </a:r>
            <a:r>
              <a:rPr lang="en-US" sz="1200" err="1">
                <a:highlight>
                  <a:srgbClr val="FFFFFF"/>
                </a:highlight>
                <a:latin typeface="Calibri" panose="020F0502020204030204" pitchFamily="34" charset="0"/>
                <a:cs typeface="Calibri" panose="020F0502020204030204" pitchFamily="34" charset="0"/>
              </a:rPr>
              <a:t>Person</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AS</a:t>
            </a:r>
            <a:r>
              <a:rPr lang="en-US" sz="1200">
                <a:highlight>
                  <a:srgbClr val="FFFFFF"/>
                </a:highlight>
                <a:latin typeface="Calibri" panose="020F0502020204030204" pitchFamily="34" charset="0"/>
                <a:cs typeface="Calibri" panose="020F0502020204030204" pitchFamily="34" charset="0"/>
              </a:rPr>
              <a:t> p </a:t>
            </a:r>
          </a:p>
          <a:p>
            <a:pPr defTabSz="914016">
              <a:defRPr/>
            </a:pPr>
            <a:r>
              <a:rPr lang="en-US" sz="1200">
                <a:solidFill>
                  <a:srgbClr val="0000FF"/>
                </a:solidFill>
                <a:highlight>
                  <a:srgbClr val="FFFFFF"/>
                </a:highlight>
                <a:latin typeface="Calibri" panose="020F0502020204030204" pitchFamily="34" charset="0"/>
                <a:cs typeface="Calibri" panose="020F0502020204030204" pitchFamily="34" charset="0"/>
              </a:rPr>
              <a:t>ON</a:t>
            </a:r>
            <a:r>
              <a:rPr lang="en-US" sz="1200">
                <a:highlight>
                  <a:srgbClr val="FFFFFF"/>
                </a:highlight>
                <a:latin typeface="Calibri" panose="020F0502020204030204" pitchFamily="34" charset="0"/>
                <a:cs typeface="Calibri" panose="020F0502020204030204" pitchFamily="34" charset="0"/>
              </a:rPr>
              <a:t> </a:t>
            </a:r>
            <a:r>
              <a:rPr lang="en-US" sz="1200" err="1">
                <a:highlight>
                  <a:srgbClr val="FFFFFF"/>
                </a:highlight>
                <a:latin typeface="Calibri" panose="020F0502020204030204" pitchFamily="34" charset="0"/>
                <a:cs typeface="Calibri" panose="020F0502020204030204" pitchFamily="34" charset="0"/>
              </a:rPr>
              <a:t>e</a:t>
            </a:r>
            <a:r>
              <a:rPr lang="en-US" sz="1200" err="1">
                <a:solidFill>
                  <a:srgbClr val="808080"/>
                </a:solidFill>
                <a:highlight>
                  <a:srgbClr val="FFFFFF"/>
                </a:highlight>
                <a:latin typeface="Calibri" panose="020F0502020204030204" pitchFamily="34" charset="0"/>
                <a:cs typeface="Calibri" panose="020F0502020204030204" pitchFamily="34" charset="0"/>
              </a:rPr>
              <a:t>.</a:t>
            </a:r>
            <a:r>
              <a:rPr lang="en-US" sz="1200" err="1">
                <a:highlight>
                  <a:srgbClr val="FFFFFF"/>
                </a:highlight>
                <a:latin typeface="Calibri" panose="020F0502020204030204" pitchFamily="34" charset="0"/>
                <a:cs typeface="Calibri" panose="020F0502020204030204" pitchFamily="34" charset="0"/>
              </a:rPr>
              <a:t>BusinessEntityID</a:t>
            </a:r>
            <a:r>
              <a:rPr lang="en-US" sz="1200">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highlight>
                  <a:srgbClr val="FFFFFF"/>
                </a:highlight>
                <a:latin typeface="Calibri" panose="020F0502020204030204" pitchFamily="34" charset="0"/>
                <a:cs typeface="Calibri" panose="020F0502020204030204" pitchFamily="34" charset="0"/>
              </a:rPr>
              <a:t> </a:t>
            </a:r>
            <a:r>
              <a:rPr lang="en-US" sz="1200" err="1">
                <a:highlight>
                  <a:srgbClr val="FFFFFF"/>
                </a:highlight>
                <a:latin typeface="Calibri" panose="020F0502020204030204" pitchFamily="34" charset="0"/>
                <a:cs typeface="Calibri" panose="020F0502020204030204" pitchFamily="34" charset="0"/>
              </a:rPr>
              <a:t>p</a:t>
            </a:r>
            <a:r>
              <a:rPr lang="en-US" sz="1200" err="1">
                <a:solidFill>
                  <a:srgbClr val="808080"/>
                </a:solidFill>
                <a:highlight>
                  <a:srgbClr val="FFFFFF"/>
                </a:highlight>
                <a:latin typeface="Calibri" panose="020F0502020204030204" pitchFamily="34" charset="0"/>
                <a:cs typeface="Calibri" panose="020F0502020204030204" pitchFamily="34" charset="0"/>
              </a:rPr>
              <a:t>.</a:t>
            </a:r>
            <a:r>
              <a:rPr lang="en-US" sz="1200" err="1">
                <a:highlight>
                  <a:srgbClr val="FFFFFF"/>
                </a:highlight>
                <a:latin typeface="Calibri" panose="020F0502020204030204" pitchFamily="34" charset="0"/>
                <a:cs typeface="Calibri" panose="020F0502020204030204" pitchFamily="34" charset="0"/>
              </a:rPr>
              <a:t>BusinessEntityID</a:t>
            </a:r>
            <a:r>
              <a:rPr lang="en-US" sz="1200">
                <a:highlight>
                  <a:srgbClr val="FFFFFF"/>
                </a:highlight>
                <a:latin typeface="Calibri" panose="020F0502020204030204" pitchFamily="34" charset="0"/>
                <a:cs typeface="Calibri" panose="020F0502020204030204" pitchFamily="34" charset="0"/>
              </a:rPr>
              <a:t>  </a:t>
            </a:r>
          </a:p>
          <a:p>
            <a:pPr defTabSz="914016">
              <a:defRPr/>
            </a:pPr>
            <a:r>
              <a:rPr lang="en-US" sz="1200">
                <a:solidFill>
                  <a:srgbClr val="0000FF"/>
                </a:solidFill>
                <a:highlight>
                  <a:srgbClr val="FFFFFF"/>
                </a:highlight>
                <a:latin typeface="Calibri" panose="020F0502020204030204" pitchFamily="34" charset="0"/>
                <a:cs typeface="Calibri" panose="020F0502020204030204" pitchFamily="34" charset="0"/>
              </a:rPr>
              <a:t>ORDER</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BY</a:t>
            </a:r>
            <a:r>
              <a:rPr lang="en-US" sz="1200">
                <a:highlight>
                  <a:srgbClr val="FFFFFF"/>
                </a:highlight>
                <a:latin typeface="Calibri" panose="020F0502020204030204" pitchFamily="34" charset="0"/>
                <a:cs typeface="Calibri" panose="020F0502020204030204" pitchFamily="34" charset="0"/>
              </a:rPr>
              <a:t> </a:t>
            </a:r>
            <a:r>
              <a:rPr lang="en-US" sz="1200" err="1">
                <a:highlight>
                  <a:srgbClr val="FFFFFF"/>
                </a:highlight>
                <a:latin typeface="Calibri" panose="020F0502020204030204" pitchFamily="34" charset="0"/>
                <a:cs typeface="Calibri" panose="020F0502020204030204" pitchFamily="34" charset="0"/>
              </a:rPr>
              <a:t>JobTitle</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highlight>
                  <a:srgbClr val="FFFFFF"/>
                </a:highlight>
                <a:latin typeface="Calibri" panose="020F0502020204030204" pitchFamily="34" charset="0"/>
                <a:cs typeface="Calibri" panose="020F0502020204030204" pitchFamily="34" charset="0"/>
              </a:rPr>
              <a:t> </a:t>
            </a:r>
            <a:endParaRPr lang="en-US" sz="1200">
              <a:latin typeface="Calibri" panose="020F0502020204030204" pitchFamily="34" charset="0"/>
              <a:cs typeface="Calibri" panose="020F0502020204030204" pitchFamily="34" charset="0"/>
            </a:endParaRPr>
          </a:p>
        </p:txBody>
      </p:sp>
      <p:sp>
        <p:nvSpPr>
          <p:cNvPr id="6" name="Rectangle 5">
            <a:extLst>
              <a:ext uri="{FF2B5EF4-FFF2-40B4-BE49-F238E27FC236}">
                <a16:creationId xmlns:a16="http://schemas.microsoft.com/office/drawing/2014/main" id="{BD018B72-8590-4368-95F7-3654E04924E7}"/>
              </a:ext>
            </a:extLst>
          </p:cNvPr>
          <p:cNvSpPr/>
          <p:nvPr/>
        </p:nvSpPr>
        <p:spPr>
          <a:xfrm>
            <a:off x="6297567" y="3429001"/>
            <a:ext cx="5522876" cy="1975902"/>
          </a:xfrm>
          <a:prstGeom prst="rect">
            <a:avLst/>
          </a:prstGeom>
          <a:ln>
            <a:solidFill>
              <a:schemeClr val="bg2">
                <a:lumMod val="50000"/>
              </a:schemeClr>
            </a:solidFill>
          </a:ln>
        </p:spPr>
        <p:txBody>
          <a:bodyPr wrap="square">
            <a:spAutoFit/>
          </a:bodyPr>
          <a:lstStyle/>
          <a:p>
            <a:pPr defTabSz="914225">
              <a:defRPr/>
            </a:pPr>
            <a:r>
              <a:rPr lang="en-US" sz="1200" err="1">
                <a:solidFill>
                  <a:srgbClr val="000000"/>
                </a:solidFill>
                <a:latin typeface="Segoe UI"/>
              </a:rPr>
              <a:t>JobTitle</a:t>
            </a:r>
            <a:r>
              <a:rPr lang="en-US" sz="1200">
                <a:solidFill>
                  <a:srgbClr val="000000"/>
                </a:solidFill>
                <a:latin typeface="Segoe UI"/>
              </a:rPr>
              <a:t>                                      </a:t>
            </a:r>
            <a:r>
              <a:rPr lang="en-US" sz="1200" err="1">
                <a:solidFill>
                  <a:srgbClr val="000000"/>
                </a:solidFill>
                <a:latin typeface="Segoe UI"/>
              </a:rPr>
              <a:t>LastName</a:t>
            </a:r>
            <a:r>
              <a:rPr lang="en-US" sz="1200">
                <a:solidFill>
                  <a:srgbClr val="000000"/>
                </a:solidFill>
                <a:latin typeface="Segoe UI"/>
              </a:rPr>
              <a:t>          </a:t>
            </a:r>
            <a:r>
              <a:rPr lang="en-US" sz="1200" err="1">
                <a:solidFill>
                  <a:srgbClr val="000000"/>
                </a:solidFill>
                <a:latin typeface="Segoe UI"/>
              </a:rPr>
              <a:t>VacHours</a:t>
            </a:r>
            <a:r>
              <a:rPr lang="en-US" sz="1200">
                <a:solidFill>
                  <a:srgbClr val="000000"/>
                </a:solidFill>
                <a:latin typeface="Segoe UI"/>
              </a:rPr>
              <a:t>     </a:t>
            </a:r>
            <a:r>
              <a:rPr lang="en-US" sz="1200" err="1">
                <a:solidFill>
                  <a:srgbClr val="000000"/>
                </a:solidFill>
                <a:latin typeface="Segoe UI"/>
              </a:rPr>
              <a:t>FewestVacHours</a:t>
            </a:r>
            <a:r>
              <a:rPr lang="en-US" sz="1200">
                <a:solidFill>
                  <a:srgbClr val="000000"/>
                </a:solidFill>
                <a:latin typeface="Segoe UI"/>
              </a:rPr>
              <a:t>  </a:t>
            </a:r>
          </a:p>
          <a:p>
            <a:pPr defTabSz="914225">
              <a:defRPr/>
            </a:pPr>
            <a:r>
              <a:rPr lang="en-US" sz="1200">
                <a:solidFill>
                  <a:srgbClr val="000000"/>
                </a:solidFill>
                <a:latin typeface="Segoe UI"/>
              </a:rPr>
              <a:t>--------------------------------- ----------------    ----------      -------------------  </a:t>
            </a:r>
          </a:p>
          <a:p>
            <a:pPr defTabSz="914225">
              <a:defRPr/>
            </a:pPr>
            <a:r>
              <a:rPr lang="en-US" sz="1200">
                <a:solidFill>
                  <a:srgbClr val="000000"/>
                </a:solidFill>
                <a:latin typeface="Segoe UI"/>
              </a:rPr>
              <a:t>Accountant                                 Moreland              58            Moreland  </a:t>
            </a:r>
          </a:p>
          <a:p>
            <a:pPr defTabSz="914225">
              <a:defRPr/>
            </a:pPr>
            <a:r>
              <a:rPr lang="en-US" sz="1200">
                <a:solidFill>
                  <a:srgbClr val="000000"/>
                </a:solidFill>
                <a:latin typeface="Segoe UI"/>
              </a:rPr>
              <a:t>Accountant                                 Seamans               59            Moreland  </a:t>
            </a:r>
          </a:p>
          <a:p>
            <a:pPr defTabSz="914225">
              <a:defRPr/>
            </a:pPr>
            <a:r>
              <a:rPr lang="en-US" sz="1200">
                <a:solidFill>
                  <a:srgbClr val="000000"/>
                </a:solidFill>
                <a:latin typeface="Segoe UI"/>
              </a:rPr>
              <a:t>Accounts Manager                     Liu                         57            Liu  </a:t>
            </a:r>
          </a:p>
          <a:p>
            <a:pPr defTabSz="914225">
              <a:defRPr/>
            </a:pPr>
            <a:r>
              <a:rPr lang="en-US" sz="1200">
                <a:solidFill>
                  <a:srgbClr val="000000"/>
                </a:solidFill>
                <a:latin typeface="Segoe UI"/>
              </a:rPr>
              <a:t>Accounts Payable Specialist       </a:t>
            </a:r>
            <a:r>
              <a:rPr lang="en-US" sz="1200" err="1">
                <a:solidFill>
                  <a:srgbClr val="000000"/>
                </a:solidFill>
                <a:latin typeface="Segoe UI"/>
              </a:rPr>
              <a:t>Tomic</a:t>
            </a:r>
            <a:r>
              <a:rPr lang="en-US" sz="1200">
                <a:solidFill>
                  <a:srgbClr val="000000"/>
                </a:solidFill>
                <a:latin typeface="Segoe UI"/>
              </a:rPr>
              <a:t>                    63            </a:t>
            </a:r>
            <a:r>
              <a:rPr lang="en-US" sz="1200" err="1">
                <a:solidFill>
                  <a:srgbClr val="000000"/>
                </a:solidFill>
                <a:latin typeface="Segoe UI"/>
              </a:rPr>
              <a:t>Tomic</a:t>
            </a:r>
            <a:r>
              <a:rPr lang="en-US" sz="1200">
                <a:solidFill>
                  <a:srgbClr val="000000"/>
                </a:solidFill>
                <a:latin typeface="Segoe UI"/>
              </a:rPr>
              <a:t>  </a:t>
            </a:r>
          </a:p>
          <a:p>
            <a:pPr defTabSz="914225">
              <a:defRPr/>
            </a:pPr>
            <a:r>
              <a:rPr lang="en-US" sz="1200">
                <a:solidFill>
                  <a:srgbClr val="000000"/>
                </a:solidFill>
                <a:latin typeface="Segoe UI"/>
              </a:rPr>
              <a:t>Accounts Payable Specialist       </a:t>
            </a:r>
            <a:r>
              <a:rPr lang="en-US" sz="1200" err="1">
                <a:solidFill>
                  <a:srgbClr val="000000"/>
                </a:solidFill>
                <a:latin typeface="Segoe UI"/>
              </a:rPr>
              <a:t>Sheperdigian</a:t>
            </a:r>
            <a:r>
              <a:rPr lang="en-US" sz="1200">
                <a:solidFill>
                  <a:srgbClr val="000000"/>
                </a:solidFill>
                <a:latin typeface="Segoe UI"/>
              </a:rPr>
              <a:t>        64            </a:t>
            </a:r>
            <a:r>
              <a:rPr lang="en-US" sz="1200" err="1">
                <a:solidFill>
                  <a:srgbClr val="000000"/>
                </a:solidFill>
                <a:latin typeface="Segoe UI"/>
              </a:rPr>
              <a:t>Tomic</a:t>
            </a:r>
            <a:r>
              <a:rPr lang="en-US" sz="1200">
                <a:solidFill>
                  <a:srgbClr val="000000"/>
                </a:solidFill>
                <a:latin typeface="Segoe UI"/>
              </a:rPr>
              <a:t>  </a:t>
            </a:r>
          </a:p>
          <a:p>
            <a:pPr defTabSz="914225">
              <a:defRPr/>
            </a:pPr>
            <a:r>
              <a:rPr lang="en-US" sz="1200">
                <a:solidFill>
                  <a:srgbClr val="000000"/>
                </a:solidFill>
                <a:latin typeface="Segoe UI"/>
              </a:rPr>
              <a:t>Accounts Receivable Specialist   Poe                       60            Poe  </a:t>
            </a:r>
          </a:p>
          <a:p>
            <a:pPr defTabSz="914225">
              <a:defRPr/>
            </a:pPr>
            <a:r>
              <a:rPr lang="en-US" sz="1200">
                <a:solidFill>
                  <a:srgbClr val="000000"/>
                </a:solidFill>
                <a:latin typeface="Segoe UI"/>
              </a:rPr>
              <a:t>Accounts Receivable Specialist   Spoon                   61            Poe  </a:t>
            </a:r>
          </a:p>
          <a:p>
            <a:pPr defTabSz="914225">
              <a:defRPr/>
            </a:pPr>
            <a:r>
              <a:rPr lang="en-US" sz="1200">
                <a:solidFill>
                  <a:srgbClr val="000000"/>
                </a:solidFill>
                <a:latin typeface="Segoe UI"/>
              </a:rPr>
              <a:t>Accounts Receivable Specialist   Walton                  62            Poe</a:t>
            </a:r>
          </a:p>
        </p:txBody>
      </p:sp>
      <p:cxnSp>
        <p:nvCxnSpPr>
          <p:cNvPr id="8" name="Straight Arrow Connector 7">
            <a:extLst>
              <a:ext uri="{FF2B5EF4-FFF2-40B4-BE49-F238E27FC236}">
                <a16:creationId xmlns:a16="http://schemas.microsoft.com/office/drawing/2014/main" id="{892F8C96-0C6A-4AC7-86B3-67D216C52933}"/>
              </a:ext>
            </a:extLst>
          </p:cNvPr>
          <p:cNvCxnSpPr>
            <a:stCxn id="5" idx="3"/>
          </p:cNvCxnSpPr>
          <p:nvPr/>
        </p:nvCxnSpPr>
        <p:spPr>
          <a:xfrm flipV="1">
            <a:off x="5894437" y="3621351"/>
            <a:ext cx="403128" cy="16284"/>
          </a:xfrm>
          <a:prstGeom prst="straightConnector1">
            <a:avLst/>
          </a:prstGeom>
          <a:ln>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F5F5D4E0-F8D1-47EB-BCFA-C79F329A811B}"/>
              </a:ext>
            </a:extLst>
          </p:cNvPr>
          <p:cNvSpPr/>
          <p:nvPr/>
        </p:nvSpPr>
        <p:spPr bwMode="auto">
          <a:xfrm>
            <a:off x="426423" y="3088385"/>
            <a:ext cx="5468011" cy="549249"/>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a:extLst>
              <a:ext uri="{FF2B5EF4-FFF2-40B4-BE49-F238E27FC236}">
                <a16:creationId xmlns:a16="http://schemas.microsoft.com/office/drawing/2014/main" id="{397DF52D-52A6-4DBF-B576-B18EB3DF9DE2}"/>
              </a:ext>
            </a:extLst>
          </p:cNvPr>
          <p:cNvSpPr/>
          <p:nvPr/>
        </p:nvSpPr>
        <p:spPr bwMode="auto">
          <a:xfrm>
            <a:off x="6352432" y="3810000"/>
            <a:ext cx="5305797" cy="397934"/>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65336082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27A9985-64CD-4226-964D-0DDC962D62FE}"/>
              </a:ext>
            </a:extLst>
          </p:cNvPr>
          <p:cNvSpPr txBox="1"/>
          <p:nvPr/>
        </p:nvSpPr>
        <p:spPr>
          <a:xfrm>
            <a:off x="403058" y="69088"/>
            <a:ext cx="4135606" cy="778574"/>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3530" b="0" i="0" u="none" strike="noStrike" kern="1200" cap="none" spc="0" normalizeH="0" baseline="0" noProof="0">
                <a:ln>
                  <a:noFill/>
                </a:ln>
                <a:solidFill>
                  <a:srgbClr val="32145A"/>
                </a:solidFill>
                <a:effectLst/>
                <a:uLnTx/>
                <a:uFillTx/>
                <a:latin typeface="+mj-lt"/>
                <a:ea typeface="+mn-ea"/>
                <a:cs typeface="+mn-cs"/>
              </a:rPr>
              <a:t>A look into Day 2</a:t>
            </a:r>
          </a:p>
        </p:txBody>
      </p:sp>
      <p:graphicFrame>
        <p:nvGraphicFramePr>
          <p:cNvPr id="5" name="Table 11">
            <a:extLst>
              <a:ext uri="{FF2B5EF4-FFF2-40B4-BE49-F238E27FC236}">
                <a16:creationId xmlns:a16="http://schemas.microsoft.com/office/drawing/2014/main" id="{63B56D33-F3BE-4FB3-A4F4-97D478A46F66}"/>
              </a:ext>
            </a:extLst>
          </p:cNvPr>
          <p:cNvGraphicFramePr>
            <a:graphicFrameLocks noGrp="1"/>
          </p:cNvGraphicFramePr>
          <p:nvPr>
            <p:extLst>
              <p:ext uri="{D42A27DB-BD31-4B8C-83A1-F6EECF244321}">
                <p14:modId xmlns:p14="http://schemas.microsoft.com/office/powerpoint/2010/main" val="1362150796"/>
              </p:ext>
            </p:extLst>
          </p:nvPr>
        </p:nvGraphicFramePr>
        <p:xfrm>
          <a:off x="1355355" y="942913"/>
          <a:ext cx="4740647" cy="5621397"/>
        </p:xfrm>
        <a:graphic>
          <a:graphicData uri="http://schemas.openxmlformats.org/drawingml/2006/table">
            <a:tbl>
              <a:tblPr firstRow="1" bandRow="1"/>
              <a:tblGrid>
                <a:gridCol w="282894">
                  <a:extLst>
                    <a:ext uri="{9D8B030D-6E8A-4147-A177-3AD203B41FA5}">
                      <a16:colId xmlns:a16="http://schemas.microsoft.com/office/drawing/2014/main" val="2909524990"/>
                    </a:ext>
                  </a:extLst>
                </a:gridCol>
                <a:gridCol w="802787">
                  <a:extLst>
                    <a:ext uri="{9D8B030D-6E8A-4147-A177-3AD203B41FA5}">
                      <a16:colId xmlns:a16="http://schemas.microsoft.com/office/drawing/2014/main" val="2309314199"/>
                    </a:ext>
                  </a:extLst>
                </a:gridCol>
                <a:gridCol w="2588164">
                  <a:extLst>
                    <a:ext uri="{9D8B030D-6E8A-4147-A177-3AD203B41FA5}">
                      <a16:colId xmlns:a16="http://schemas.microsoft.com/office/drawing/2014/main" val="4046901895"/>
                    </a:ext>
                  </a:extLst>
                </a:gridCol>
                <a:gridCol w="1066802">
                  <a:extLst>
                    <a:ext uri="{9D8B030D-6E8A-4147-A177-3AD203B41FA5}">
                      <a16:colId xmlns:a16="http://schemas.microsoft.com/office/drawing/2014/main" val="2926309358"/>
                    </a:ext>
                  </a:extLst>
                </a:gridCol>
              </a:tblGrid>
              <a:tr h="432415">
                <a:tc rowSpan="7">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Optimize &amp; Query</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8:00-8:05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a:txBody>
                    <a:bodyPr/>
                    <a:lstStyle/>
                    <a:p>
                      <a:pPr marL="0" marR="0" algn="ctr" fontAlgn="ctr">
                        <a:lnSpc>
                          <a:spcPct val="107000"/>
                        </a:lnSpc>
                        <a:spcBef>
                          <a:spcPts val="0"/>
                        </a:spcBef>
                        <a:spcAft>
                          <a:spcPts val="0"/>
                        </a:spcAft>
                      </a:pPr>
                      <a:r>
                        <a:rPr lang="en-US" sz="1000" u="none" strike="noStrike">
                          <a:solidFill>
                            <a:schemeClr val="tx1"/>
                          </a:solidFill>
                          <a:effectLst/>
                        </a:rPr>
                        <a:t>Welcome</a:t>
                      </a:r>
                      <a:endParaRPr lang="en-US" sz="1000" b="0" i="0" u="none" strike="noStrike">
                        <a:solidFill>
                          <a:schemeClr val="tx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no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rowSpan="2">
                  <a:txBody>
                    <a:bodyPr/>
                    <a:lstStyle/>
                    <a:p>
                      <a:pPr marL="0" marR="0" algn="l" fontAlgn="ctr">
                        <a:lnSpc>
                          <a:spcPct val="107000"/>
                        </a:lnSpc>
                        <a:spcBef>
                          <a:spcPts val="0"/>
                        </a:spcBef>
                        <a:spcAft>
                          <a:spcPts val="0"/>
                        </a:spcAft>
                      </a:pPr>
                      <a:r>
                        <a:rPr lang="en-US" sz="1000" b="0" i="0" u="none" strike="noStrike">
                          <a:solidFill>
                            <a:schemeClr val="tx1"/>
                          </a:solidFill>
                          <a:effectLst/>
                          <a:latin typeface="+mn-lt"/>
                        </a:rPr>
                        <a:t>Main Call</a:t>
                      </a:r>
                    </a:p>
                  </a:txBody>
                  <a:tcPr marL="39648" marR="39648" marT="4405" marB="0" anchor="ctr">
                    <a:lnL w="3175" cap="flat" cmpd="sng" algn="ctr">
                      <a:noFill/>
                      <a:prstDash val="solid"/>
                      <a:round/>
                      <a:headEnd type="none" w="med" len="med"/>
                      <a:tailEnd type="none" w="med" len="med"/>
                    </a:lnL>
                    <a:lnR w="12700" cmpd="sng">
                      <a:noFill/>
                      <a:prstDash val="solid"/>
                    </a:lnR>
                    <a:lnT w="12700" cmpd="sng">
                      <a:noFill/>
                      <a:prstDash val="soli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791238288"/>
                  </a:ext>
                </a:extLst>
              </a:tr>
              <a:tr h="432415">
                <a:tc vMerge="1">
                  <a:txBody>
                    <a:bodyPr/>
                    <a:lstStyle/>
                    <a:p>
                      <a:pPr marL="0" marR="0" algn="ctr">
                        <a:lnSpc>
                          <a:spcPct val="107000"/>
                        </a:lnSpc>
                        <a:spcBef>
                          <a:spcPts val="0"/>
                        </a:spcBef>
                        <a:spcAft>
                          <a:spcPts val="0"/>
                        </a:spcAft>
                      </a:pPr>
                      <a:endParaRPr lang="en-US" sz="80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8:05-8:45</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fontAlgn="ctr">
                        <a:lnSpc>
                          <a:spcPct val="107000"/>
                        </a:lnSpc>
                        <a:spcBef>
                          <a:spcPts val="0"/>
                        </a:spcBef>
                        <a:spcAft>
                          <a:spcPts val="0"/>
                        </a:spcAft>
                      </a:pPr>
                      <a:r>
                        <a:rPr lang="en-US" sz="1000" u="none" strike="noStrike">
                          <a:solidFill>
                            <a:schemeClr val="bg1"/>
                          </a:solidFill>
                          <a:effectLst/>
                        </a:rPr>
                        <a:t>Data Warehouse Optimization</a:t>
                      </a:r>
                      <a:endParaRPr lang="en-US" sz="1000" b="0" i="0" u="none" strike="noStrike">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algn="ctr" fontAlgn="ctr">
                        <a:lnSpc>
                          <a:spcPct val="107000"/>
                        </a:lnSpc>
                        <a:spcBef>
                          <a:spcPts val="0"/>
                        </a:spcBef>
                        <a:spcAft>
                          <a:spcPts val="0"/>
                        </a:spcAft>
                      </a:pPr>
                      <a:endParaRPr lang="en-US" sz="1000" b="0" i="0" u="none" strike="noStrike">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591924777"/>
                  </a:ext>
                </a:extLst>
              </a:tr>
              <a:tr h="432415">
                <a:tc vMerge="1">
                  <a:txBody>
                    <a:bodyPr/>
                    <a:lstStyle/>
                    <a:p>
                      <a:pPr marL="0" marR="0" algn="ctr">
                        <a:lnSpc>
                          <a:spcPct val="107000"/>
                        </a:lnSpc>
                        <a:spcBef>
                          <a:spcPts val="0"/>
                        </a:spcBef>
                        <a:spcAft>
                          <a:spcPts val="0"/>
                        </a:spcAft>
                      </a:pPr>
                      <a:endParaRPr lang="en-US" sz="100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8:45-10:00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fontAlgn="ctr">
                        <a:lnSpc>
                          <a:spcPct val="107000"/>
                        </a:lnSpc>
                        <a:spcBef>
                          <a:spcPts val="0"/>
                        </a:spcBef>
                        <a:spcAft>
                          <a:spcPts val="0"/>
                        </a:spcAft>
                      </a:pPr>
                      <a:r>
                        <a:rPr lang="en-US" sz="1000" u="none" strike="noStrike" dirty="0">
                          <a:solidFill>
                            <a:schemeClr val="bg1"/>
                          </a:solidFill>
                          <a:effectLst/>
                        </a:rPr>
                        <a:t>Lab: Data Warehouse Optimization Part 1</a:t>
                      </a:r>
                      <a:endParaRPr lang="en-US" sz="1000" b="0" i="0" u="none" strike="noStrike" dirty="0">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rowSpan="2">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190498420"/>
                  </a:ext>
                </a:extLst>
              </a:tr>
              <a:tr h="432415">
                <a:tc vMerge="1">
                  <a:txBody>
                    <a:bodyPr/>
                    <a:lstStyle/>
                    <a:p>
                      <a:pPr marL="0" marR="0" algn="ctr">
                        <a:lnSpc>
                          <a:spcPct val="107000"/>
                        </a:lnSpc>
                        <a:spcBef>
                          <a:spcPts val="0"/>
                        </a:spcBef>
                        <a:spcAft>
                          <a:spcPts val="0"/>
                        </a:spcAft>
                      </a:pPr>
                      <a:endParaRPr lang="en-US" sz="80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10:00-10:30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p>
                      <a:pPr marL="0" marR="0" algn="ctr" fontAlgn="ctr">
                        <a:lnSpc>
                          <a:spcPct val="107000"/>
                        </a:lnSpc>
                        <a:spcBef>
                          <a:spcPts val="0"/>
                        </a:spcBef>
                        <a:spcAft>
                          <a:spcPts val="0"/>
                        </a:spcAft>
                      </a:pPr>
                      <a:r>
                        <a:rPr lang="en-US" sz="1000" u="none" strike="noStrike" dirty="0">
                          <a:solidFill>
                            <a:schemeClr val="tx1"/>
                          </a:solidFill>
                          <a:effectLst/>
                        </a:rPr>
                        <a:t>Activity: Data Warehouse Optimization</a:t>
                      </a:r>
                      <a:endParaRPr lang="en-US" sz="1000" b="0" i="0" u="none" strike="noStrike" dirty="0">
                        <a:solidFill>
                          <a:schemeClr val="tx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vMerge="1">
                  <a:txBody>
                    <a:bodyPr/>
                    <a:lstStyle/>
                    <a:p>
                      <a:pPr marL="0" marR="0" algn="ctr" fontAlgn="ctr">
                        <a:lnSpc>
                          <a:spcPct val="107000"/>
                        </a:lnSpc>
                        <a:spcBef>
                          <a:spcPts val="0"/>
                        </a:spcBef>
                        <a:spcAft>
                          <a:spcPts val="0"/>
                        </a:spcAft>
                      </a:pPr>
                      <a:endParaRPr lang="en-US" sz="1000" b="0" i="0" u="none" strike="noStrike">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279824163"/>
                  </a:ext>
                </a:extLst>
              </a:tr>
              <a:tr h="432415">
                <a:tc vMerge="1">
                  <a:txBody>
                    <a:bodyPr/>
                    <a:lstStyle/>
                    <a:p>
                      <a:endParaRPr lang="en-US"/>
                    </a:p>
                  </a:txBody>
                  <a:tcPr/>
                </a:tc>
                <a:tc>
                  <a:txBody>
                    <a:bodyPr/>
                    <a:lstStyle/>
                    <a:p>
                      <a:pPr marL="0" marR="0" algn="ctr">
                        <a:lnSpc>
                          <a:spcPct val="107000"/>
                        </a:lnSpc>
                        <a:spcBef>
                          <a:spcPts val="0"/>
                        </a:spcBef>
                        <a:spcAft>
                          <a:spcPts val="0"/>
                        </a:spcAft>
                      </a:pPr>
                      <a:r>
                        <a:rPr lang="en-US" sz="1000" dirty="0">
                          <a:solidFill>
                            <a:schemeClr val="tx1"/>
                          </a:solidFill>
                          <a:effectLst/>
                          <a:latin typeface="+mn-lt"/>
                          <a:ea typeface="Calibri" panose="020F0502020204030204" pitchFamily="34" charset="0"/>
                          <a:cs typeface="Times New Roman" panose="02020603050405020304" pitchFamily="18" charset="0"/>
                        </a:rPr>
                        <a:t>10:30-10:45</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algn="ctr" fontAlgn="ctr">
                        <a:lnSpc>
                          <a:spcPct val="107000"/>
                        </a:lnSpc>
                        <a:spcBef>
                          <a:spcPts val="0"/>
                        </a:spcBef>
                        <a:spcAft>
                          <a:spcPts val="0"/>
                        </a:spcAft>
                      </a:pPr>
                      <a:r>
                        <a:rPr lang="en-US" sz="1000" b="0" i="0" u="none" strike="noStrike" dirty="0">
                          <a:solidFill>
                            <a:schemeClr val="tx1"/>
                          </a:solidFill>
                          <a:effectLst/>
                          <a:latin typeface="+mn-lt"/>
                        </a:rPr>
                        <a:t>Break</a:t>
                      </a: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492062698"/>
                  </a:ext>
                </a:extLst>
              </a:tr>
              <a:tr h="432415">
                <a:tc vMerge="1">
                  <a:txBody>
                    <a:bodyPr/>
                    <a:lstStyle/>
                    <a:p>
                      <a:pPr marL="0" marR="0" algn="ctr">
                        <a:lnSpc>
                          <a:spcPct val="107000"/>
                        </a:lnSpc>
                        <a:spcBef>
                          <a:spcPts val="0"/>
                        </a:spcBef>
                        <a:spcAft>
                          <a:spcPts val="0"/>
                        </a:spcAft>
                      </a:pPr>
                      <a:endParaRPr lang="en-US" sz="80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10:45-11:15</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fontAlgn="ctr">
                        <a:lnSpc>
                          <a:spcPct val="107000"/>
                        </a:lnSpc>
                        <a:spcBef>
                          <a:spcPts val="0"/>
                        </a:spcBef>
                        <a:spcAft>
                          <a:spcPts val="0"/>
                        </a:spcAft>
                      </a:pPr>
                      <a:r>
                        <a:rPr lang="en-US" sz="1000" u="none" strike="noStrike">
                          <a:solidFill>
                            <a:schemeClr val="bg1"/>
                          </a:solidFill>
                          <a:effectLst/>
                        </a:rPr>
                        <a:t>Data Warehouse Optimization Part 2</a:t>
                      </a:r>
                      <a:endParaRPr lang="en-US" sz="1000" b="0" i="0" u="none" strike="noStrike">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452610243"/>
                  </a:ext>
                </a:extLst>
              </a:tr>
              <a:tr h="432415">
                <a:tc vMerge="1">
                  <a:txBody>
                    <a:bodyPr/>
                    <a:lstStyle/>
                    <a:p>
                      <a:pPr marL="0" marR="0" algn="ctr">
                        <a:lnSpc>
                          <a:spcPct val="107000"/>
                        </a:lnSpc>
                        <a:spcBef>
                          <a:spcPts val="0"/>
                        </a:spcBef>
                        <a:spcAft>
                          <a:spcPts val="0"/>
                        </a:spcAft>
                      </a:pPr>
                      <a:endParaRPr lang="en-US" sz="100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11:15-12:00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fontAlgn="ctr">
                        <a:lnSpc>
                          <a:spcPct val="107000"/>
                        </a:lnSpc>
                        <a:spcBef>
                          <a:spcPts val="0"/>
                        </a:spcBef>
                        <a:spcAft>
                          <a:spcPts val="0"/>
                        </a:spcAft>
                      </a:pPr>
                      <a:r>
                        <a:rPr lang="en-US" sz="1000" u="none" strike="noStrike" dirty="0">
                          <a:solidFill>
                            <a:schemeClr val="bg1"/>
                          </a:solidFill>
                          <a:effectLst/>
                        </a:rPr>
                        <a:t>Lab: Data Warehouse Optimization Part 2</a:t>
                      </a:r>
                      <a:endParaRPr lang="en-US" sz="1000" b="0" i="0" u="none" strike="noStrike" dirty="0">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553931019"/>
                  </a:ext>
                </a:extLst>
              </a:tr>
              <a:tr h="432415">
                <a:tc rowSpan="6">
                  <a:txBody>
                    <a:bodyPr/>
                    <a:lstStyle/>
                    <a:p>
                      <a:pPr marL="0" marR="0" algn="ctr">
                        <a:lnSpc>
                          <a:spcPct val="107000"/>
                        </a:lnSpc>
                        <a:spcBef>
                          <a:spcPts val="0"/>
                        </a:spcBef>
                        <a:spcAft>
                          <a:spcPts val="0"/>
                        </a:spcAft>
                      </a:pPr>
                      <a:r>
                        <a:rPr lang="en-US" sz="100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Security</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12:00-1:00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algn="ctr" fontAlgn="ctr">
                        <a:lnSpc>
                          <a:spcPct val="107000"/>
                        </a:lnSpc>
                        <a:spcBef>
                          <a:spcPts val="0"/>
                        </a:spcBef>
                        <a:spcAft>
                          <a:spcPts val="0"/>
                        </a:spcAft>
                      </a:pPr>
                      <a:r>
                        <a:rPr lang="en-US" sz="1000" u="none" strike="noStrike" dirty="0">
                          <a:solidFill>
                            <a:schemeClr val="tx1"/>
                          </a:solidFill>
                          <a:effectLst/>
                        </a:rPr>
                        <a:t>Break</a:t>
                      </a:r>
                      <a:endParaRPr lang="en-US" sz="1000" b="0" i="0" u="none" strike="noStrike" dirty="0">
                        <a:solidFill>
                          <a:schemeClr val="tx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rowSpan="2">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633297440"/>
                  </a:ext>
                </a:extLst>
              </a:tr>
              <a:tr h="432415">
                <a:tc vMerge="1">
                  <a:txBody>
                    <a:bodyPr/>
                    <a:lstStyle/>
                    <a:p>
                      <a:pPr marL="0" marR="0" algn="ctr">
                        <a:lnSpc>
                          <a:spcPct val="107000"/>
                        </a:lnSpc>
                        <a:spcBef>
                          <a:spcPts val="0"/>
                        </a:spcBef>
                        <a:spcAft>
                          <a:spcPts val="0"/>
                        </a:spcAft>
                      </a:pPr>
                      <a:endParaRPr lang="en-US" sz="100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1:00-1:45</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fontAlgn="ctr">
                        <a:lnSpc>
                          <a:spcPct val="107000"/>
                        </a:lnSpc>
                        <a:spcBef>
                          <a:spcPts val="0"/>
                        </a:spcBef>
                        <a:spcAft>
                          <a:spcPts val="0"/>
                        </a:spcAft>
                      </a:pPr>
                      <a:r>
                        <a:rPr lang="en-US" sz="1000" u="none" strike="noStrike">
                          <a:solidFill>
                            <a:schemeClr val="bg1"/>
                          </a:solidFill>
                          <a:effectLst/>
                        </a:rPr>
                        <a:t>Security</a:t>
                      </a:r>
                      <a:endParaRPr lang="en-US" sz="1000" b="0" i="0" u="none" strike="noStrike">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algn="ctr" fontAlgn="ctr">
                        <a:lnSpc>
                          <a:spcPct val="107000"/>
                        </a:lnSpc>
                        <a:spcBef>
                          <a:spcPts val="0"/>
                        </a:spcBef>
                        <a:spcAft>
                          <a:spcPts val="0"/>
                        </a:spcAft>
                      </a:pPr>
                      <a:endParaRPr lang="en-US" sz="1000" b="0" i="0" u="none" strike="noStrike">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45338612"/>
                  </a:ext>
                </a:extLst>
              </a:tr>
              <a:tr h="432416">
                <a:tc vMerge="1">
                  <a:txBody>
                    <a:bodyPr/>
                    <a:lstStyle/>
                    <a:p>
                      <a:pPr marL="0" marR="0" algn="ctr">
                        <a:lnSpc>
                          <a:spcPct val="107000"/>
                        </a:lnSpc>
                        <a:spcBef>
                          <a:spcPts val="0"/>
                        </a:spcBef>
                        <a:spcAft>
                          <a:spcPts val="0"/>
                        </a:spcAft>
                      </a:pPr>
                      <a:endParaRPr lang="en-US" sz="100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1:45-2:15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p>
                      <a:pPr marL="0" marR="0" algn="ctr" fontAlgn="ctr">
                        <a:lnSpc>
                          <a:spcPct val="107000"/>
                        </a:lnSpc>
                        <a:spcBef>
                          <a:spcPts val="0"/>
                        </a:spcBef>
                        <a:spcAft>
                          <a:spcPts val="0"/>
                        </a:spcAft>
                      </a:pPr>
                      <a:r>
                        <a:rPr lang="en-US" sz="1000" u="none" strike="noStrike" dirty="0">
                          <a:solidFill>
                            <a:schemeClr val="tx1"/>
                          </a:solidFill>
                          <a:effectLst/>
                        </a:rPr>
                        <a:t>Activity: Security</a:t>
                      </a:r>
                      <a:endParaRPr lang="en-US" sz="1000" b="0" i="0" u="none" strike="noStrike" dirty="0">
                        <a:solidFill>
                          <a:schemeClr val="tx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rowSpan="3">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14060379"/>
                  </a:ext>
                </a:extLst>
              </a:tr>
              <a:tr h="432416">
                <a:tc vMerge="1">
                  <a:txBody>
                    <a:bodyPr/>
                    <a:lstStyle/>
                    <a:p>
                      <a:endParaRPr lang="en-US"/>
                    </a:p>
                  </a:txBody>
                  <a:tcPr/>
                </a:tc>
                <a:tc>
                  <a:txBody>
                    <a:bodyPr/>
                    <a:lstStyle/>
                    <a:p>
                      <a:pPr marL="0" marR="0" algn="ctr">
                        <a:lnSpc>
                          <a:spcPct val="107000"/>
                        </a:lnSpc>
                        <a:spcBef>
                          <a:spcPts val="0"/>
                        </a:spcBef>
                        <a:spcAft>
                          <a:spcPts val="0"/>
                        </a:spcAft>
                      </a:pPr>
                      <a:r>
                        <a:rPr lang="en-US" sz="1000" dirty="0">
                          <a:solidFill>
                            <a:schemeClr val="tx1"/>
                          </a:solidFill>
                          <a:effectLst/>
                          <a:latin typeface="+mn-lt"/>
                          <a:ea typeface="Calibri" panose="020F0502020204030204" pitchFamily="34" charset="0"/>
                          <a:cs typeface="Times New Roman" panose="02020603050405020304" pitchFamily="18" charset="0"/>
                        </a:rPr>
                        <a:t>2:15-2:30</a:t>
                      </a:r>
                    </a:p>
                  </a:txBody>
                  <a:tcPr marL="68580" marR="68580" marT="0" marB="0" anchor="ctr">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algn="ctr" fontAlgn="ctr">
                        <a:lnSpc>
                          <a:spcPct val="107000"/>
                        </a:lnSpc>
                        <a:spcBef>
                          <a:spcPts val="0"/>
                        </a:spcBef>
                        <a:spcAft>
                          <a:spcPts val="0"/>
                        </a:spcAft>
                      </a:pPr>
                      <a:r>
                        <a:rPr lang="en-US" sz="1000" b="0" i="0" u="none" strike="noStrike" dirty="0">
                          <a:solidFill>
                            <a:schemeClr val="tx1"/>
                          </a:solidFill>
                          <a:effectLst/>
                          <a:latin typeface="+mn-lt"/>
                        </a:rPr>
                        <a:t>Break</a:t>
                      </a: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vMerge="1">
                  <a:txBody>
                    <a:bodyPr/>
                    <a:lstStyle/>
                    <a:p>
                      <a:endParaRPr lang="en-US"/>
                    </a:p>
                  </a:txBody>
                  <a:tcPr>
                    <a:lnL w="3175" cap="flat" cmpd="sng" algn="ctr">
                      <a:solidFill>
                        <a:schemeClr val="bg1">
                          <a:lumMod val="85000"/>
                        </a:schemeClr>
                      </a:solidFill>
                      <a:prstDash val="solid"/>
                      <a:round/>
                      <a:headEnd type="none" w="med" len="med"/>
                      <a:tailEnd type="none" w="med" len="med"/>
                    </a:lnL>
                  </a:tcPr>
                </a:tc>
                <a:extLst>
                  <a:ext uri="{0D108BD9-81ED-4DB2-BD59-A6C34878D82A}">
                    <a16:rowId xmlns:a16="http://schemas.microsoft.com/office/drawing/2014/main" val="93851347"/>
                  </a:ext>
                </a:extLst>
              </a:tr>
              <a:tr h="432415">
                <a:tc vMerge="1">
                  <a:txBody>
                    <a:bodyPr/>
                    <a:lstStyle/>
                    <a:p>
                      <a:pPr marL="0" marR="0" algn="ctr">
                        <a:lnSpc>
                          <a:spcPct val="107000"/>
                        </a:lnSpc>
                        <a:spcBef>
                          <a:spcPts val="0"/>
                        </a:spcBef>
                        <a:spcAft>
                          <a:spcPts val="0"/>
                        </a:spcAft>
                      </a:pPr>
                      <a:endParaRPr lang="en-US" sz="100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2:30-3:15</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fontAlgn="ctr">
                        <a:lnSpc>
                          <a:spcPct val="107000"/>
                        </a:lnSpc>
                        <a:spcBef>
                          <a:spcPts val="0"/>
                        </a:spcBef>
                        <a:spcAft>
                          <a:spcPts val="0"/>
                        </a:spcAft>
                      </a:pPr>
                      <a:r>
                        <a:rPr lang="en-US" sz="1000" u="none" strike="noStrike" dirty="0">
                          <a:solidFill>
                            <a:schemeClr val="bg1"/>
                          </a:solidFill>
                          <a:effectLst/>
                        </a:rPr>
                        <a:t>Lab: Security</a:t>
                      </a:r>
                      <a:endParaRPr lang="en-US" sz="1000" b="0" i="0" u="none" strike="noStrike" dirty="0">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vMerge="1">
                  <a:txBody>
                    <a:bodyPr/>
                    <a:lstStyle/>
                    <a:p>
                      <a:pPr marL="0" marR="0" algn="ctr" fontAlgn="ctr">
                        <a:lnSpc>
                          <a:spcPct val="107000"/>
                        </a:lnSpc>
                        <a:spcBef>
                          <a:spcPts val="0"/>
                        </a:spcBef>
                        <a:spcAft>
                          <a:spcPts val="0"/>
                        </a:spcAft>
                      </a:pPr>
                      <a:endParaRPr lang="en-US" sz="1000" b="0" i="0" u="none" strike="noStrike">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63039413"/>
                  </a:ext>
                </a:extLst>
              </a:tr>
              <a:tr h="432415">
                <a:tc vMerge="1">
                  <a:txBody>
                    <a:bodyPr/>
                    <a:lstStyle/>
                    <a:p>
                      <a:pPr marL="0" marR="0" algn="ctr">
                        <a:lnSpc>
                          <a:spcPct val="107000"/>
                        </a:lnSpc>
                        <a:spcBef>
                          <a:spcPts val="0"/>
                        </a:spcBef>
                        <a:spcAft>
                          <a:spcPts val="0"/>
                        </a:spcAft>
                      </a:pPr>
                      <a:endParaRPr lang="en-US" sz="100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F00"/>
                    </a:solidFill>
                  </a:tcPr>
                </a:tc>
                <a:tc>
                  <a:txBody>
                    <a:bodyPr/>
                    <a:lstStyle/>
                    <a:p>
                      <a:pPr marL="0" marR="0" algn="ctr">
                        <a:lnSpc>
                          <a:spcPct val="107000"/>
                        </a:lnSpc>
                        <a:spcBef>
                          <a:spcPts val="0"/>
                        </a:spcBef>
                        <a:spcAft>
                          <a:spcPts val="0"/>
                        </a:spcAft>
                      </a:pPr>
                      <a:r>
                        <a:rPr lang="en-US" sz="1000">
                          <a:solidFill>
                            <a:schemeClr val="tx1"/>
                          </a:solidFill>
                          <a:effectLst/>
                          <a:latin typeface="Segoe UI" panose="020B0502040204020203" pitchFamily="34" charset="0"/>
                          <a:ea typeface="Calibri" panose="020F0502020204030204" pitchFamily="34" charset="0"/>
                          <a:cs typeface="Segoe UI" panose="020B0502040204020203" pitchFamily="34" charset="0"/>
                        </a:rPr>
                        <a:t>3:15-3:20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p>
                      <a:pPr marL="0" marR="0" algn="ctr" fontAlgn="ctr">
                        <a:lnSpc>
                          <a:spcPct val="107000"/>
                        </a:lnSpc>
                        <a:spcBef>
                          <a:spcPts val="0"/>
                        </a:spcBef>
                        <a:spcAft>
                          <a:spcPts val="0"/>
                        </a:spcAft>
                      </a:pPr>
                      <a:r>
                        <a:rPr lang="en-US" sz="1000" u="none" strike="noStrike">
                          <a:solidFill>
                            <a:schemeClr val="tx1"/>
                          </a:solidFill>
                          <a:effectLst/>
                        </a:rPr>
                        <a:t>Closing</a:t>
                      </a:r>
                      <a:endParaRPr lang="en-US" sz="1000" b="0" i="0" u="none" strike="noStrike">
                        <a:solidFill>
                          <a:schemeClr val="tx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964641089"/>
                  </a:ext>
                </a:extLst>
              </a:tr>
            </a:tbl>
          </a:graphicData>
        </a:graphic>
      </p:graphicFrame>
      <p:sp>
        <p:nvSpPr>
          <p:cNvPr id="7" name="POI_ECAF" title="Icon of a map location marker">
            <a:extLst>
              <a:ext uri="{FF2B5EF4-FFF2-40B4-BE49-F238E27FC236}">
                <a16:creationId xmlns:a16="http://schemas.microsoft.com/office/drawing/2014/main" id="{8B40C856-42C0-4F83-A4B7-F1690160FB37}"/>
              </a:ext>
            </a:extLst>
          </p:cNvPr>
          <p:cNvSpPr>
            <a:spLocks noChangeAspect="1" noEditPoints="1"/>
          </p:cNvSpPr>
          <p:nvPr/>
        </p:nvSpPr>
        <p:spPr bwMode="auto">
          <a:xfrm rot="16200000">
            <a:off x="917281" y="868746"/>
            <a:ext cx="336960" cy="53918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9" name="TextBox 8">
            <a:extLst>
              <a:ext uri="{FF2B5EF4-FFF2-40B4-BE49-F238E27FC236}">
                <a16:creationId xmlns:a16="http://schemas.microsoft.com/office/drawing/2014/main" id="{974C6E5C-549A-4B50-9F7B-BA101752E4F1}"/>
              </a:ext>
            </a:extLst>
          </p:cNvPr>
          <p:cNvSpPr txBox="1"/>
          <p:nvPr/>
        </p:nvSpPr>
        <p:spPr>
          <a:xfrm>
            <a:off x="6908075" y="942913"/>
            <a:ext cx="4467760" cy="1877437"/>
          </a:xfrm>
          <a:prstGeom prst="rect">
            <a:avLst/>
          </a:prstGeom>
          <a:noFill/>
        </p:spPr>
        <p:txBody>
          <a:bodyPr wrap="square" lIns="0" tIns="0" rIns="0" bIns="0" rtlCol="0">
            <a:spAutoFit/>
          </a:bodyPr>
          <a:lstStyle/>
          <a:p>
            <a:pPr algn="l"/>
            <a:r>
              <a:rPr lang="en-US" sz="1600" b="1">
                <a:solidFill>
                  <a:srgbClr val="B4A0FF"/>
                </a:solidFill>
              </a:rPr>
              <a:t>Today we will be learning and collaborating across three spaces: </a:t>
            </a:r>
          </a:p>
          <a:p>
            <a:pPr algn="l"/>
            <a:endParaRPr lang="en-US" sz="1600">
              <a:gradFill>
                <a:gsLst>
                  <a:gs pos="2917">
                    <a:schemeClr val="tx1"/>
                  </a:gs>
                  <a:gs pos="30000">
                    <a:schemeClr val="tx1"/>
                  </a:gs>
                </a:gsLst>
                <a:lin ang="5400000" scaled="0"/>
              </a:gradFill>
            </a:endParaRPr>
          </a:p>
          <a:p>
            <a:pPr marL="342900" indent="-342900" algn="l">
              <a:spcAft>
                <a:spcPts val="600"/>
              </a:spcAft>
              <a:buFont typeface="Arial" panose="020B0604020202020204" pitchFamily="34" charset="0"/>
              <a:buChar char="•"/>
            </a:pPr>
            <a:r>
              <a:rPr lang="en-US" sz="1600">
                <a:gradFill>
                  <a:gsLst>
                    <a:gs pos="2917">
                      <a:schemeClr val="tx1"/>
                    </a:gs>
                    <a:gs pos="30000">
                      <a:schemeClr val="tx1"/>
                    </a:gs>
                  </a:gsLst>
                  <a:lin ang="5400000" scaled="0"/>
                </a:gradFill>
              </a:rPr>
              <a:t>Main call (this meeting)</a:t>
            </a:r>
          </a:p>
          <a:p>
            <a:pPr marL="342900" indent="-342900" algn="l">
              <a:spcAft>
                <a:spcPts val="600"/>
              </a:spcAft>
              <a:buFont typeface="Arial" panose="020B0604020202020204" pitchFamily="34" charset="0"/>
              <a:buChar char="•"/>
            </a:pPr>
            <a:r>
              <a:rPr lang="en-US" sz="1600">
                <a:gradFill>
                  <a:gsLst>
                    <a:gs pos="2917">
                      <a:schemeClr val="tx1"/>
                    </a:gs>
                    <a:gs pos="30000">
                      <a:schemeClr val="tx1"/>
                    </a:gs>
                  </a:gsLst>
                  <a:lin ang="5400000" scaled="0"/>
                </a:gradFill>
              </a:rPr>
              <a:t>Table Group channel within the event Team</a:t>
            </a:r>
          </a:p>
          <a:p>
            <a:pPr marL="342900" indent="-342900" algn="l">
              <a:spcAft>
                <a:spcPts val="600"/>
              </a:spcAft>
              <a:buFont typeface="Arial" panose="020B0604020202020204" pitchFamily="34" charset="0"/>
              <a:buChar char="•"/>
            </a:pPr>
            <a:r>
              <a:rPr lang="en-US" sz="1600">
                <a:gradFill>
                  <a:gsLst>
                    <a:gs pos="2917">
                      <a:schemeClr val="tx1"/>
                    </a:gs>
                    <a:gs pos="30000">
                      <a:schemeClr val="tx1"/>
                    </a:gs>
                  </a:gsLst>
                  <a:lin ang="5400000" scaled="0"/>
                </a:gradFill>
              </a:rPr>
              <a:t>CloudLabs Learner Portal &amp; Synapse environment</a:t>
            </a:r>
          </a:p>
        </p:txBody>
      </p:sp>
      <p:grpSp>
        <p:nvGrpSpPr>
          <p:cNvPr id="6" name="Group 5">
            <a:extLst>
              <a:ext uri="{FF2B5EF4-FFF2-40B4-BE49-F238E27FC236}">
                <a16:creationId xmlns:a16="http://schemas.microsoft.com/office/drawing/2014/main" id="{DA464644-FDC2-4C3A-922E-304376391130}"/>
              </a:ext>
            </a:extLst>
          </p:cNvPr>
          <p:cNvGrpSpPr/>
          <p:nvPr/>
        </p:nvGrpSpPr>
        <p:grpSpPr>
          <a:xfrm>
            <a:off x="6791856" y="6249548"/>
            <a:ext cx="4748210" cy="307777"/>
            <a:chOff x="6546323" y="6478152"/>
            <a:chExt cx="4748210" cy="307777"/>
          </a:xfrm>
        </p:grpSpPr>
        <p:grpSp>
          <p:nvGrpSpPr>
            <p:cNvPr id="8" name="Group 7">
              <a:extLst>
                <a:ext uri="{FF2B5EF4-FFF2-40B4-BE49-F238E27FC236}">
                  <a16:creationId xmlns:a16="http://schemas.microsoft.com/office/drawing/2014/main" id="{0BFAE69D-3EBB-47D4-8EDB-7E3C400BAFEE}"/>
                </a:ext>
              </a:extLst>
            </p:cNvPr>
            <p:cNvGrpSpPr/>
            <p:nvPr/>
          </p:nvGrpSpPr>
          <p:grpSpPr>
            <a:xfrm>
              <a:off x="6546323" y="6478152"/>
              <a:ext cx="1065210" cy="307777"/>
              <a:chOff x="6546323" y="6478152"/>
              <a:chExt cx="1065210" cy="307777"/>
            </a:xfrm>
          </p:grpSpPr>
          <p:sp>
            <p:nvSpPr>
              <p:cNvPr id="19" name="Rectangle 18">
                <a:extLst>
                  <a:ext uri="{FF2B5EF4-FFF2-40B4-BE49-F238E27FC236}">
                    <a16:creationId xmlns:a16="http://schemas.microsoft.com/office/drawing/2014/main" id="{4A1ADD93-30D4-49A9-86DF-B1D6E0FF4AFD}"/>
                  </a:ext>
                </a:extLst>
              </p:cNvPr>
              <p:cNvSpPr/>
              <p:nvPr/>
            </p:nvSpPr>
            <p:spPr bwMode="auto">
              <a:xfrm>
                <a:off x="6546323" y="6564307"/>
                <a:ext cx="135467" cy="135467"/>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TextBox 19">
                <a:extLst>
                  <a:ext uri="{FF2B5EF4-FFF2-40B4-BE49-F238E27FC236}">
                    <a16:creationId xmlns:a16="http://schemas.microsoft.com/office/drawing/2014/main" id="{3AF104A3-4BBD-429A-8F98-445490FD5C0A}"/>
                  </a:ext>
                </a:extLst>
              </p:cNvPr>
              <p:cNvSpPr txBox="1"/>
              <p:nvPr/>
            </p:nvSpPr>
            <p:spPr>
              <a:xfrm>
                <a:off x="6723328" y="6478152"/>
                <a:ext cx="888205" cy="307777"/>
              </a:xfrm>
              <a:prstGeom prst="rect">
                <a:avLst/>
              </a:prstGeom>
              <a:noFill/>
            </p:spPr>
            <p:txBody>
              <a:bodyPr wrap="square" lIns="0" tIns="0" rIns="0" bIns="0" rtlCol="0">
                <a:spAutoFit/>
              </a:bodyPr>
              <a:lstStyle/>
              <a:p>
                <a:pPr algn="l"/>
                <a:r>
                  <a:rPr lang="en-US" sz="1000">
                    <a:gradFill>
                      <a:gsLst>
                        <a:gs pos="2917">
                          <a:schemeClr val="tx1"/>
                        </a:gs>
                        <a:gs pos="30000">
                          <a:schemeClr val="tx1"/>
                        </a:gs>
                      </a:gsLst>
                      <a:lin ang="5400000" scaled="0"/>
                    </a:gradFill>
                  </a:rPr>
                  <a:t>Presentation/</a:t>
                </a:r>
              </a:p>
              <a:p>
                <a:pPr algn="l"/>
                <a:r>
                  <a:rPr lang="en-US" sz="1000">
                    <a:gradFill>
                      <a:gsLst>
                        <a:gs pos="2917">
                          <a:schemeClr val="tx1"/>
                        </a:gs>
                        <a:gs pos="30000">
                          <a:schemeClr val="tx1"/>
                        </a:gs>
                      </a:gsLst>
                      <a:lin ang="5400000" scaled="0"/>
                    </a:gradFill>
                  </a:rPr>
                  <a:t>Whole Group</a:t>
                </a:r>
              </a:p>
            </p:txBody>
          </p:sp>
        </p:grpSp>
        <p:grpSp>
          <p:nvGrpSpPr>
            <p:cNvPr id="10" name="Group 9">
              <a:extLst>
                <a:ext uri="{FF2B5EF4-FFF2-40B4-BE49-F238E27FC236}">
                  <a16:creationId xmlns:a16="http://schemas.microsoft.com/office/drawing/2014/main" id="{4499351A-9A1D-4195-9BF8-A0D697012B2C}"/>
                </a:ext>
              </a:extLst>
            </p:cNvPr>
            <p:cNvGrpSpPr/>
            <p:nvPr/>
          </p:nvGrpSpPr>
          <p:grpSpPr>
            <a:xfrm>
              <a:off x="7784444" y="6555096"/>
              <a:ext cx="597838" cy="153888"/>
              <a:chOff x="7873089" y="6555096"/>
              <a:chExt cx="597838" cy="153888"/>
            </a:xfrm>
          </p:grpSpPr>
          <p:sp>
            <p:nvSpPr>
              <p:cNvPr id="17" name="Rectangle 16">
                <a:extLst>
                  <a:ext uri="{FF2B5EF4-FFF2-40B4-BE49-F238E27FC236}">
                    <a16:creationId xmlns:a16="http://schemas.microsoft.com/office/drawing/2014/main" id="{535ED643-E585-483E-8F9C-B6A5037B1D0F}"/>
                  </a:ext>
                </a:extLst>
              </p:cNvPr>
              <p:cNvSpPr/>
              <p:nvPr/>
            </p:nvSpPr>
            <p:spPr bwMode="auto">
              <a:xfrm>
                <a:off x="7873089" y="6564307"/>
                <a:ext cx="135467" cy="135467"/>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8" name="TextBox 17">
                <a:extLst>
                  <a:ext uri="{FF2B5EF4-FFF2-40B4-BE49-F238E27FC236}">
                    <a16:creationId xmlns:a16="http://schemas.microsoft.com/office/drawing/2014/main" id="{0A0FB2CD-4F1E-41A7-A319-99D1B5F1B8A7}"/>
                  </a:ext>
                </a:extLst>
              </p:cNvPr>
              <p:cNvSpPr txBox="1"/>
              <p:nvPr/>
            </p:nvSpPr>
            <p:spPr>
              <a:xfrm>
                <a:off x="8050094" y="6555096"/>
                <a:ext cx="420833" cy="153888"/>
              </a:xfrm>
              <a:prstGeom prst="rect">
                <a:avLst/>
              </a:prstGeom>
              <a:noFill/>
            </p:spPr>
            <p:txBody>
              <a:bodyPr wrap="square" lIns="0" tIns="0" rIns="0" bIns="0" rtlCol="0">
                <a:spAutoFit/>
              </a:bodyPr>
              <a:lstStyle/>
              <a:p>
                <a:pPr algn="l"/>
                <a:r>
                  <a:rPr lang="en-US" sz="1000">
                    <a:gradFill>
                      <a:gsLst>
                        <a:gs pos="2917">
                          <a:schemeClr val="tx1"/>
                        </a:gs>
                        <a:gs pos="30000">
                          <a:schemeClr val="tx1"/>
                        </a:gs>
                      </a:gsLst>
                      <a:lin ang="5400000" scaled="0"/>
                    </a:gradFill>
                  </a:rPr>
                  <a:t>Lab</a:t>
                </a:r>
              </a:p>
            </p:txBody>
          </p:sp>
        </p:grpSp>
        <p:grpSp>
          <p:nvGrpSpPr>
            <p:cNvPr id="11" name="Group 10">
              <a:extLst>
                <a:ext uri="{FF2B5EF4-FFF2-40B4-BE49-F238E27FC236}">
                  <a16:creationId xmlns:a16="http://schemas.microsoft.com/office/drawing/2014/main" id="{C3FCE39E-E09B-488C-AFCB-81FCF54FE6AB}"/>
                </a:ext>
              </a:extLst>
            </p:cNvPr>
            <p:cNvGrpSpPr/>
            <p:nvPr/>
          </p:nvGrpSpPr>
          <p:grpSpPr>
            <a:xfrm>
              <a:off x="8555193" y="6478152"/>
              <a:ext cx="1332848" cy="307777"/>
              <a:chOff x="9199855" y="6478152"/>
              <a:chExt cx="1332848" cy="307777"/>
            </a:xfrm>
          </p:grpSpPr>
          <p:sp>
            <p:nvSpPr>
              <p:cNvPr id="15" name="Rectangle 14">
                <a:extLst>
                  <a:ext uri="{FF2B5EF4-FFF2-40B4-BE49-F238E27FC236}">
                    <a16:creationId xmlns:a16="http://schemas.microsoft.com/office/drawing/2014/main" id="{BD5C0EBC-A212-4F43-BC58-EB27CA02A628}"/>
                  </a:ext>
                </a:extLst>
              </p:cNvPr>
              <p:cNvSpPr/>
              <p:nvPr/>
            </p:nvSpPr>
            <p:spPr bwMode="auto">
              <a:xfrm>
                <a:off x="9199855" y="6564307"/>
                <a:ext cx="135467" cy="135467"/>
              </a:xfrm>
              <a:prstGeom prst="rect">
                <a:avLst/>
              </a:prstGeom>
              <a:solidFill>
                <a:srgbClr val="B4A0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6" name="TextBox 15">
                <a:extLst>
                  <a:ext uri="{FF2B5EF4-FFF2-40B4-BE49-F238E27FC236}">
                    <a16:creationId xmlns:a16="http://schemas.microsoft.com/office/drawing/2014/main" id="{44EBCBA0-98B8-4016-903D-13834DFF8C7B}"/>
                  </a:ext>
                </a:extLst>
              </p:cNvPr>
              <p:cNvSpPr txBox="1"/>
              <p:nvPr/>
            </p:nvSpPr>
            <p:spPr>
              <a:xfrm>
                <a:off x="9376860" y="6478152"/>
                <a:ext cx="1155843" cy="307777"/>
              </a:xfrm>
              <a:prstGeom prst="rect">
                <a:avLst/>
              </a:prstGeom>
              <a:noFill/>
            </p:spPr>
            <p:txBody>
              <a:bodyPr wrap="square" lIns="0" tIns="0" rIns="0" bIns="0" rtlCol="0">
                <a:spAutoFit/>
              </a:bodyPr>
              <a:lstStyle/>
              <a:p>
                <a:pPr algn="l"/>
                <a:r>
                  <a:rPr lang="en-US" sz="1000">
                    <a:gradFill>
                      <a:gsLst>
                        <a:gs pos="2917">
                          <a:schemeClr val="tx1"/>
                        </a:gs>
                        <a:gs pos="30000">
                          <a:schemeClr val="tx1"/>
                        </a:gs>
                      </a:gsLst>
                      <a:lin ang="5400000" scaled="0"/>
                    </a:gradFill>
                  </a:rPr>
                  <a:t>Activity/ Discussion/ Group Work</a:t>
                </a:r>
              </a:p>
            </p:txBody>
          </p:sp>
        </p:grpSp>
        <p:grpSp>
          <p:nvGrpSpPr>
            <p:cNvPr id="12" name="Group 11">
              <a:extLst>
                <a:ext uri="{FF2B5EF4-FFF2-40B4-BE49-F238E27FC236}">
                  <a16:creationId xmlns:a16="http://schemas.microsoft.com/office/drawing/2014/main" id="{FBF10118-9709-4C16-80C5-D7B4A7F705C5}"/>
                </a:ext>
              </a:extLst>
            </p:cNvPr>
            <p:cNvGrpSpPr/>
            <p:nvPr/>
          </p:nvGrpSpPr>
          <p:grpSpPr>
            <a:xfrm>
              <a:off x="10060953" y="6555096"/>
              <a:ext cx="1233580" cy="153888"/>
              <a:chOff x="10526621" y="6555096"/>
              <a:chExt cx="1233580" cy="153888"/>
            </a:xfrm>
          </p:grpSpPr>
          <p:sp>
            <p:nvSpPr>
              <p:cNvPr id="13" name="Rectangle 12">
                <a:extLst>
                  <a:ext uri="{FF2B5EF4-FFF2-40B4-BE49-F238E27FC236}">
                    <a16:creationId xmlns:a16="http://schemas.microsoft.com/office/drawing/2014/main" id="{CD7634E0-80F4-45C3-AF3C-FE636F38960A}"/>
                  </a:ext>
                </a:extLst>
              </p:cNvPr>
              <p:cNvSpPr/>
              <p:nvPr/>
            </p:nvSpPr>
            <p:spPr bwMode="auto">
              <a:xfrm>
                <a:off x="10526621" y="6564307"/>
                <a:ext cx="135467" cy="135467"/>
              </a:xfrm>
              <a:prstGeom prst="rect">
                <a:avLst/>
              </a:prstGeom>
              <a:solidFill>
                <a:srgbClr val="FFF1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4" name="TextBox 13">
                <a:extLst>
                  <a:ext uri="{FF2B5EF4-FFF2-40B4-BE49-F238E27FC236}">
                    <a16:creationId xmlns:a16="http://schemas.microsoft.com/office/drawing/2014/main" id="{A470C848-C031-4463-BC43-159CDD3394E9}"/>
                  </a:ext>
                </a:extLst>
              </p:cNvPr>
              <p:cNvSpPr txBox="1"/>
              <p:nvPr/>
            </p:nvSpPr>
            <p:spPr>
              <a:xfrm>
                <a:off x="10703627" y="6555096"/>
                <a:ext cx="1056574" cy="153888"/>
              </a:xfrm>
              <a:prstGeom prst="rect">
                <a:avLst/>
              </a:prstGeom>
              <a:noFill/>
            </p:spPr>
            <p:txBody>
              <a:bodyPr wrap="square" lIns="0" tIns="0" rIns="0" bIns="0" rtlCol="0">
                <a:spAutoFit/>
              </a:bodyPr>
              <a:lstStyle/>
              <a:p>
                <a:pPr algn="l"/>
                <a:r>
                  <a:rPr lang="en-US" sz="1000">
                    <a:gradFill>
                      <a:gsLst>
                        <a:gs pos="2917">
                          <a:schemeClr val="tx1"/>
                        </a:gs>
                        <a:gs pos="30000">
                          <a:schemeClr val="tx1"/>
                        </a:gs>
                      </a:gsLst>
                      <a:lin ang="5400000" scaled="0"/>
                    </a:gradFill>
                  </a:rPr>
                  <a:t>Announcements</a:t>
                </a:r>
              </a:p>
            </p:txBody>
          </p:sp>
        </p:grpSp>
      </p:grpSp>
    </p:spTree>
    <p:extLst>
      <p:ext uri="{BB962C8B-B14F-4D97-AF65-F5344CB8AC3E}">
        <p14:creationId xmlns:p14="http://schemas.microsoft.com/office/powerpoint/2010/main" val="3972912449"/>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A0873821-6677-4C75-8758-24E7E491DDE4}"/>
              </a:ext>
            </a:extLst>
          </p:cNvPr>
          <p:cNvSpPr>
            <a:spLocks noGrp="1"/>
          </p:cNvSpPr>
          <p:nvPr>
            <p:ph type="body" sz="quarter" idx="10"/>
          </p:nvPr>
        </p:nvSpPr>
        <p:spPr>
          <a:xfrm>
            <a:off x="435012" y="1322344"/>
            <a:ext cx="5907550" cy="4036361"/>
          </a:xfrm>
        </p:spPr>
        <p:txBody>
          <a:bodyPr/>
          <a:lstStyle/>
          <a:p>
            <a:r>
              <a:rPr lang="en-US" sz="1961">
                <a:solidFill>
                  <a:schemeClr val="tx2"/>
                </a:solidFill>
              </a:rPr>
              <a:t>Group by with rollup</a:t>
            </a:r>
          </a:p>
          <a:p>
            <a:pPr>
              <a:lnSpc>
                <a:spcPct val="100000"/>
              </a:lnSpc>
            </a:pPr>
            <a:r>
              <a:rPr lang="en-US" sz="1765">
                <a:latin typeface="Segoe UI"/>
                <a:cs typeface="Segoe UI Semibold" panose="020B0702040204020203" pitchFamily="34" charset="0"/>
              </a:rPr>
              <a:t>Creates a group for each combination of column expressions.</a:t>
            </a:r>
          </a:p>
          <a:p>
            <a:pPr>
              <a:lnSpc>
                <a:spcPct val="100000"/>
              </a:lnSpc>
              <a:spcAft>
                <a:spcPts val="1200"/>
              </a:spcAft>
            </a:pPr>
            <a:r>
              <a:rPr lang="en-US" sz="1765">
                <a:latin typeface="Segoe UI"/>
                <a:cs typeface="Segoe UI Semibold" panose="020B0702040204020203" pitchFamily="34" charset="0"/>
              </a:rPr>
              <a:t>Rolls up the results into subtotals and grand totals</a:t>
            </a:r>
          </a:p>
          <a:p>
            <a:pPr>
              <a:lnSpc>
                <a:spcPct val="100000"/>
              </a:lnSpc>
              <a:spcAft>
                <a:spcPts val="1200"/>
              </a:spcAft>
            </a:pPr>
            <a:r>
              <a:rPr lang="en-US" sz="1765">
                <a:latin typeface="Segoe UI"/>
                <a:cs typeface="Segoe UI Semibold" panose="020B0702040204020203" pitchFamily="34" charset="0"/>
              </a:rPr>
              <a:t>Calculate the aggregates of hierarchical data </a:t>
            </a:r>
          </a:p>
          <a:p>
            <a:pPr>
              <a:lnSpc>
                <a:spcPct val="100000"/>
              </a:lnSpc>
              <a:spcAft>
                <a:spcPts val="1200"/>
              </a:spcAft>
            </a:pPr>
            <a:endParaRPr lang="en-US" sz="1765">
              <a:latin typeface="Segoe UI"/>
              <a:cs typeface="Segoe UI Semibold" panose="020B0702040204020203" pitchFamily="34" charset="0"/>
            </a:endParaRPr>
          </a:p>
          <a:p>
            <a:pPr lvl="0"/>
            <a:r>
              <a:rPr lang="en-US" sz="1961">
                <a:solidFill>
                  <a:schemeClr val="tx2"/>
                </a:solidFill>
              </a:rPr>
              <a:t>Grouping sets</a:t>
            </a:r>
          </a:p>
          <a:p>
            <a:pPr lvl="0"/>
            <a:r>
              <a:rPr lang="en-US" sz="1765">
                <a:latin typeface="Segoe UI"/>
                <a:cs typeface="Segoe UI Semibold" panose="020B0702040204020203" pitchFamily="34" charset="0"/>
              </a:rPr>
              <a:t>Combine multiple GROUP BY clauses into one GROUP BY CLAUSE.</a:t>
            </a:r>
          </a:p>
          <a:p>
            <a:pPr lvl="0"/>
            <a:r>
              <a:rPr lang="en-US" sz="1765">
                <a:latin typeface="Segoe UI"/>
                <a:cs typeface="Segoe UI Semibold" panose="020B0702040204020203" pitchFamily="34" charset="0"/>
              </a:rPr>
              <a:t>Equivalent of UNION ALL of specified groups.</a:t>
            </a:r>
          </a:p>
          <a:p>
            <a:pPr>
              <a:lnSpc>
                <a:spcPct val="100000"/>
              </a:lnSpc>
              <a:spcAft>
                <a:spcPts val="1200"/>
              </a:spcAft>
            </a:pPr>
            <a:endParaRPr lang="en-US" sz="1765">
              <a:latin typeface="Segoe UI"/>
              <a:cs typeface="Segoe UI Semibold" panose="020B0702040204020203" pitchFamily="34" charset="0"/>
            </a:endParaRPr>
          </a:p>
        </p:txBody>
      </p:sp>
      <p:sp>
        <p:nvSpPr>
          <p:cNvPr id="7" name="Title 6">
            <a:extLst>
              <a:ext uri="{FF2B5EF4-FFF2-40B4-BE49-F238E27FC236}">
                <a16:creationId xmlns:a16="http://schemas.microsoft.com/office/drawing/2014/main" id="{3695F073-93AA-43AF-B558-70ED0D8BAA4E}"/>
              </a:ext>
            </a:extLst>
          </p:cNvPr>
          <p:cNvSpPr>
            <a:spLocks noGrp="1"/>
          </p:cNvSpPr>
          <p:nvPr>
            <p:ph type="title"/>
          </p:nvPr>
        </p:nvSpPr>
        <p:spPr>
          <a:xfrm>
            <a:off x="427229" y="223040"/>
            <a:ext cx="3935468" cy="739238"/>
          </a:xfrm>
        </p:spPr>
        <p:txBody>
          <a:bodyPr/>
          <a:lstStyle/>
          <a:p>
            <a:r>
              <a:rPr lang="en-US"/>
              <a:t>Group by options					</a:t>
            </a:r>
            <a:endParaRPr lang="en-US">
              <a:solidFill>
                <a:srgbClr val="FF0000"/>
              </a:solidFill>
            </a:endParaRPr>
          </a:p>
        </p:txBody>
      </p:sp>
      <p:sp>
        <p:nvSpPr>
          <p:cNvPr id="13" name="Rectangle 12">
            <a:extLst>
              <a:ext uri="{FF2B5EF4-FFF2-40B4-BE49-F238E27FC236}">
                <a16:creationId xmlns:a16="http://schemas.microsoft.com/office/drawing/2014/main" id="{806EE021-E8A8-4CF5-9ED4-60EEC435966B}"/>
              </a:ext>
            </a:extLst>
          </p:cNvPr>
          <p:cNvSpPr/>
          <p:nvPr/>
        </p:nvSpPr>
        <p:spPr>
          <a:xfrm>
            <a:off x="7007891" y="1098483"/>
            <a:ext cx="5135862" cy="2232775"/>
          </a:xfrm>
          <a:prstGeom prst="rect">
            <a:avLst/>
          </a:prstGeom>
          <a:ln>
            <a:solidFill>
              <a:schemeClr val="bg2">
                <a:lumMod val="50000"/>
              </a:schemeClr>
            </a:solidFill>
          </a:ln>
        </p:spPr>
        <p:txBody>
          <a:bodyPr wrap="square">
            <a:spAutoFit/>
          </a:bodyPr>
          <a:lstStyle/>
          <a:p>
            <a:pPr defTabSz="914225">
              <a:spcAft>
                <a:spcPts val="600"/>
              </a:spcAft>
              <a:defRPr/>
            </a:pPr>
            <a:r>
              <a:rPr lang="en-US" sz="1568">
                <a:solidFill>
                  <a:srgbClr val="008000"/>
                </a:solidFill>
                <a:latin typeface="Calibri" panose="020F0502020204030204" pitchFamily="34" charset="0"/>
                <a:cs typeface="Calibri" panose="020F0502020204030204" pitchFamily="34" charset="0"/>
              </a:rPr>
              <a:t>-- GROUP BY ROLLUP Example -- </a:t>
            </a:r>
            <a:endParaRPr lang="en-US" sz="1568">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568">
                <a:solidFill>
                  <a:srgbClr val="0000FF"/>
                </a:solidFill>
                <a:latin typeface="Calibri" panose="020F0502020204030204" pitchFamily="34" charset="0"/>
                <a:cs typeface="Calibri" panose="020F0502020204030204" pitchFamily="34" charset="0"/>
              </a:rPr>
              <a:t>SELECT</a:t>
            </a:r>
            <a:r>
              <a:rPr lang="en-US" sz="1568">
                <a:solidFill>
                  <a:srgbClr val="000000"/>
                </a:solidFill>
                <a:latin typeface="Calibri" panose="020F0502020204030204" pitchFamily="34" charset="0"/>
                <a:cs typeface="Calibri" panose="020F0502020204030204" pitchFamily="34" charset="0"/>
              </a:rPr>
              <a:t> Country</a:t>
            </a:r>
            <a:r>
              <a:rPr lang="en-US" sz="1568">
                <a:solidFill>
                  <a:srgbClr val="808080"/>
                </a:solidFill>
                <a:latin typeface="Calibri" panose="020F0502020204030204" pitchFamily="34" charset="0"/>
                <a:cs typeface="Calibri" panose="020F0502020204030204" pitchFamily="34" charset="0"/>
              </a:rPr>
              <a:t>,</a:t>
            </a:r>
            <a:r>
              <a:rPr lang="en-US" sz="1568">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568">
                <a:solidFill>
                  <a:srgbClr val="000000"/>
                </a:solidFill>
                <a:latin typeface="Calibri" panose="020F0502020204030204" pitchFamily="34" charset="0"/>
                <a:cs typeface="Calibri" panose="020F0502020204030204" pitchFamily="34" charset="0"/>
              </a:rPr>
              <a:t>Region</a:t>
            </a:r>
            <a:r>
              <a:rPr lang="en-US" sz="1568">
                <a:solidFill>
                  <a:srgbClr val="808080"/>
                </a:solidFill>
                <a:latin typeface="Calibri" panose="020F0502020204030204" pitchFamily="34" charset="0"/>
                <a:cs typeface="Calibri" panose="020F0502020204030204" pitchFamily="34" charset="0"/>
              </a:rPr>
              <a:t>,</a:t>
            </a:r>
            <a:r>
              <a:rPr lang="en-US" sz="1568">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568">
                <a:solidFill>
                  <a:srgbClr val="FF00FF"/>
                </a:solidFill>
                <a:latin typeface="Calibri" panose="020F0502020204030204" pitchFamily="34" charset="0"/>
                <a:cs typeface="Calibri" panose="020F0502020204030204" pitchFamily="34" charset="0"/>
              </a:rPr>
              <a:t>SUM</a:t>
            </a:r>
            <a:r>
              <a:rPr lang="en-US" sz="1568">
                <a:solidFill>
                  <a:srgbClr val="808080"/>
                </a:solidFill>
                <a:latin typeface="Calibri" panose="020F0502020204030204" pitchFamily="34" charset="0"/>
                <a:cs typeface="Calibri" panose="020F0502020204030204" pitchFamily="34" charset="0"/>
              </a:rPr>
              <a:t>(</a:t>
            </a:r>
            <a:r>
              <a:rPr lang="en-US" sz="1568">
                <a:solidFill>
                  <a:srgbClr val="000000"/>
                </a:solidFill>
                <a:latin typeface="Calibri" panose="020F0502020204030204" pitchFamily="34" charset="0"/>
                <a:cs typeface="Calibri" panose="020F0502020204030204" pitchFamily="34" charset="0"/>
              </a:rPr>
              <a:t>Sales</a:t>
            </a:r>
            <a:r>
              <a:rPr lang="en-US" sz="1568">
                <a:solidFill>
                  <a:srgbClr val="808080"/>
                </a:solidFill>
                <a:latin typeface="Calibri" panose="020F0502020204030204" pitchFamily="34" charset="0"/>
                <a:cs typeface="Calibri" panose="020F0502020204030204" pitchFamily="34" charset="0"/>
              </a:rPr>
              <a:t>)</a:t>
            </a:r>
            <a:r>
              <a:rPr lang="en-US" sz="1568">
                <a:solidFill>
                  <a:srgbClr val="000000"/>
                </a:solidFill>
                <a:latin typeface="Calibri" panose="020F0502020204030204" pitchFamily="34" charset="0"/>
                <a:cs typeface="Calibri" panose="020F0502020204030204" pitchFamily="34" charset="0"/>
              </a:rPr>
              <a:t> </a:t>
            </a:r>
            <a:r>
              <a:rPr lang="en-US" sz="1568">
                <a:solidFill>
                  <a:srgbClr val="0000FF"/>
                </a:solidFill>
                <a:latin typeface="Calibri" panose="020F0502020204030204" pitchFamily="34" charset="0"/>
                <a:cs typeface="Calibri" panose="020F0502020204030204" pitchFamily="34" charset="0"/>
              </a:rPr>
              <a:t>AS</a:t>
            </a:r>
            <a:r>
              <a:rPr lang="en-US" sz="1568">
                <a:solidFill>
                  <a:srgbClr val="000000"/>
                </a:solidFill>
                <a:latin typeface="Calibri" panose="020F0502020204030204" pitchFamily="34" charset="0"/>
                <a:cs typeface="Calibri" panose="020F0502020204030204" pitchFamily="34" charset="0"/>
              </a:rPr>
              <a:t> </a:t>
            </a:r>
            <a:r>
              <a:rPr lang="en-US" sz="1568" err="1">
                <a:solidFill>
                  <a:srgbClr val="000000"/>
                </a:solidFill>
                <a:latin typeface="Calibri" panose="020F0502020204030204" pitchFamily="34" charset="0"/>
                <a:cs typeface="Calibri" panose="020F0502020204030204" pitchFamily="34" charset="0"/>
              </a:rPr>
              <a:t>TotalSales</a:t>
            </a:r>
            <a:endParaRPr lang="en-US" sz="1568">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568">
                <a:solidFill>
                  <a:srgbClr val="0000FF"/>
                </a:solidFill>
                <a:latin typeface="Calibri" panose="020F0502020204030204" pitchFamily="34" charset="0"/>
                <a:cs typeface="Calibri" panose="020F0502020204030204" pitchFamily="34" charset="0"/>
              </a:rPr>
              <a:t>FROM</a:t>
            </a:r>
            <a:r>
              <a:rPr lang="en-US" sz="1568">
                <a:solidFill>
                  <a:srgbClr val="000000"/>
                </a:solidFill>
                <a:latin typeface="Calibri" panose="020F0502020204030204" pitchFamily="34" charset="0"/>
                <a:cs typeface="Calibri" panose="020F0502020204030204" pitchFamily="34" charset="0"/>
              </a:rPr>
              <a:t> Sales</a:t>
            </a:r>
          </a:p>
          <a:p>
            <a:pPr defTabSz="914225">
              <a:spcAft>
                <a:spcPts val="600"/>
              </a:spcAft>
              <a:defRPr/>
            </a:pPr>
            <a:r>
              <a:rPr lang="en-US" sz="1568">
                <a:solidFill>
                  <a:srgbClr val="0000FF"/>
                </a:solidFill>
                <a:latin typeface="Calibri" panose="020F0502020204030204" pitchFamily="34" charset="0"/>
                <a:cs typeface="Calibri" panose="020F0502020204030204" pitchFamily="34" charset="0"/>
              </a:rPr>
              <a:t>GROUP</a:t>
            </a:r>
            <a:r>
              <a:rPr lang="en-US" sz="1568">
                <a:solidFill>
                  <a:srgbClr val="000000"/>
                </a:solidFill>
                <a:latin typeface="Calibri" panose="020F0502020204030204" pitchFamily="34" charset="0"/>
                <a:cs typeface="Calibri" panose="020F0502020204030204" pitchFamily="34" charset="0"/>
              </a:rPr>
              <a:t> </a:t>
            </a:r>
            <a:r>
              <a:rPr lang="en-US" sz="1568">
                <a:solidFill>
                  <a:srgbClr val="0000FF"/>
                </a:solidFill>
                <a:latin typeface="Calibri" panose="020F0502020204030204" pitchFamily="34" charset="0"/>
                <a:cs typeface="Calibri" panose="020F0502020204030204" pitchFamily="34" charset="0"/>
              </a:rPr>
              <a:t>BY</a:t>
            </a:r>
            <a:r>
              <a:rPr lang="en-US" sz="1568">
                <a:solidFill>
                  <a:srgbClr val="000000"/>
                </a:solidFill>
                <a:latin typeface="Calibri" panose="020F0502020204030204" pitchFamily="34" charset="0"/>
                <a:cs typeface="Calibri" panose="020F0502020204030204" pitchFamily="34" charset="0"/>
              </a:rPr>
              <a:t> </a:t>
            </a:r>
            <a:r>
              <a:rPr lang="en-US" sz="1568">
                <a:solidFill>
                  <a:srgbClr val="0000FF"/>
                </a:solidFill>
                <a:latin typeface="Calibri" panose="020F0502020204030204" pitchFamily="34" charset="0"/>
                <a:cs typeface="Calibri" panose="020F0502020204030204" pitchFamily="34" charset="0"/>
              </a:rPr>
              <a:t>ROLLUP </a:t>
            </a:r>
            <a:r>
              <a:rPr lang="en-US" sz="1568">
                <a:solidFill>
                  <a:srgbClr val="808080"/>
                </a:solidFill>
                <a:latin typeface="Calibri" panose="020F0502020204030204" pitchFamily="34" charset="0"/>
                <a:cs typeface="Calibri" panose="020F0502020204030204" pitchFamily="34" charset="0"/>
              </a:rPr>
              <a:t>(</a:t>
            </a:r>
            <a:r>
              <a:rPr lang="en-US" sz="1568">
                <a:solidFill>
                  <a:srgbClr val="000000"/>
                </a:solidFill>
                <a:latin typeface="Calibri" panose="020F0502020204030204" pitchFamily="34" charset="0"/>
                <a:cs typeface="Calibri" panose="020F0502020204030204" pitchFamily="34" charset="0"/>
              </a:rPr>
              <a:t>Country</a:t>
            </a:r>
            <a:r>
              <a:rPr lang="en-US" sz="1568">
                <a:solidFill>
                  <a:srgbClr val="808080"/>
                </a:solidFill>
                <a:latin typeface="Calibri" panose="020F0502020204030204" pitchFamily="34" charset="0"/>
                <a:cs typeface="Calibri" panose="020F0502020204030204" pitchFamily="34" charset="0"/>
              </a:rPr>
              <a:t>,</a:t>
            </a:r>
            <a:r>
              <a:rPr lang="en-US" sz="1568">
                <a:solidFill>
                  <a:srgbClr val="000000"/>
                </a:solidFill>
                <a:latin typeface="Calibri" panose="020F0502020204030204" pitchFamily="34" charset="0"/>
                <a:cs typeface="Calibri" panose="020F0502020204030204" pitchFamily="34" charset="0"/>
              </a:rPr>
              <a:t> Region</a:t>
            </a:r>
            <a:r>
              <a:rPr lang="en-US" sz="1568">
                <a:solidFill>
                  <a:srgbClr val="808080"/>
                </a:solidFill>
                <a:latin typeface="Calibri" panose="020F0502020204030204" pitchFamily="34" charset="0"/>
                <a:cs typeface="Calibri" panose="020F0502020204030204" pitchFamily="34" charset="0"/>
              </a:rPr>
              <a:t>);</a:t>
            </a:r>
            <a:endParaRPr lang="en-US" sz="1568">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568">
                <a:solidFill>
                  <a:srgbClr val="008000"/>
                </a:solidFill>
                <a:latin typeface="Calibri" panose="020F0502020204030204" pitchFamily="34" charset="0"/>
                <a:cs typeface="Calibri" panose="020F0502020204030204" pitchFamily="34" charset="0"/>
              </a:rPr>
              <a:t>-- Results --</a:t>
            </a:r>
            <a:endParaRPr lang="en-US" sz="1568">
              <a:solidFill>
                <a:srgbClr val="000000"/>
              </a:solidFill>
              <a:latin typeface="Calibri" panose="020F0502020204030204" pitchFamily="34" charset="0"/>
              <a:cs typeface="Calibri" panose="020F0502020204030204" pitchFamily="34" charset="0"/>
            </a:endParaRPr>
          </a:p>
        </p:txBody>
      </p:sp>
      <p:graphicFrame>
        <p:nvGraphicFramePr>
          <p:cNvPr id="15" name="Table 14">
            <a:extLst>
              <a:ext uri="{FF2B5EF4-FFF2-40B4-BE49-F238E27FC236}">
                <a16:creationId xmlns:a16="http://schemas.microsoft.com/office/drawing/2014/main" id="{AB803C15-05E7-44DB-AF67-0252DE77F41D}"/>
              </a:ext>
            </a:extLst>
          </p:cNvPr>
          <p:cNvGraphicFramePr>
            <a:graphicFrameLocks noGrp="1"/>
          </p:cNvGraphicFramePr>
          <p:nvPr/>
        </p:nvGraphicFramePr>
        <p:xfrm>
          <a:off x="7007890" y="3659582"/>
          <a:ext cx="4753773" cy="2595509"/>
        </p:xfrm>
        <a:graphic>
          <a:graphicData uri="http://schemas.openxmlformats.org/drawingml/2006/table">
            <a:tbl>
              <a:tblPr firstRow="1" bandRow="1"/>
              <a:tblGrid>
                <a:gridCol w="1584591">
                  <a:extLst>
                    <a:ext uri="{9D8B030D-6E8A-4147-A177-3AD203B41FA5}">
                      <a16:colId xmlns:a16="http://schemas.microsoft.com/office/drawing/2014/main" val="548712045"/>
                    </a:ext>
                  </a:extLst>
                </a:gridCol>
                <a:gridCol w="1584591">
                  <a:extLst>
                    <a:ext uri="{9D8B030D-6E8A-4147-A177-3AD203B41FA5}">
                      <a16:colId xmlns:a16="http://schemas.microsoft.com/office/drawing/2014/main" val="276908009"/>
                    </a:ext>
                  </a:extLst>
                </a:gridCol>
                <a:gridCol w="1584591">
                  <a:extLst>
                    <a:ext uri="{9D8B030D-6E8A-4147-A177-3AD203B41FA5}">
                      <a16:colId xmlns:a16="http://schemas.microsoft.com/office/drawing/2014/main" val="1727632923"/>
                    </a:ext>
                  </a:extLst>
                </a:gridCol>
              </a:tblGrid>
              <a:tr h="370787">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400" b="0">
                          <a:solidFill>
                            <a:schemeClr val="tx2"/>
                          </a:solidFill>
                          <a:latin typeface="+mj-lt"/>
                        </a:rPr>
                        <a:t>Country</a:t>
                      </a:r>
                    </a:p>
                  </a:txBody>
                  <a:tcPr marL="91427" marR="91427" marT="45713" marB="45713" anchor="ctr">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400" b="0">
                          <a:solidFill>
                            <a:schemeClr val="tx2"/>
                          </a:solidFill>
                          <a:latin typeface="+mj-lt"/>
                        </a:rPr>
                        <a:t>Region</a:t>
                      </a:r>
                    </a:p>
                  </a:txBody>
                  <a:tcPr marL="91427" marR="91427" marT="45713" marB="45713" anchor="ctr">
                    <a:lnL w="12700" cmpd="sng">
                      <a:solidFill>
                        <a:srgbClr val="FFFFFF"/>
                      </a:solidFill>
                    </a:lnL>
                    <a:lnR w="12700" cmpd="sng">
                      <a:solidFill>
                        <a:srgbClr val="FFFFFF"/>
                      </a:solidFill>
                    </a:lnR>
                    <a:lnT w="12700" cap="flat" cmpd="sng" algn="ctr">
                      <a:solidFill>
                        <a:schemeClr val="tx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400" b="0" err="1">
                          <a:solidFill>
                            <a:schemeClr val="tx2"/>
                          </a:solidFill>
                          <a:latin typeface="+mj-lt"/>
                        </a:rPr>
                        <a:t>TotalSales</a:t>
                      </a:r>
                      <a:endParaRPr lang="en-US" sz="1400" b="0">
                        <a:solidFill>
                          <a:schemeClr val="tx2"/>
                        </a:solidFill>
                        <a:latin typeface="+mj-lt"/>
                      </a:endParaRPr>
                    </a:p>
                  </a:txBody>
                  <a:tcPr marL="91427" marR="91427" marT="45713" marB="45713" anchor="ctr">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49453285"/>
                  </a:ext>
                </a:extLst>
              </a:tr>
              <a:tr h="370787">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Canada</a:t>
                      </a:r>
                    </a:p>
                  </a:txBody>
                  <a:tcPr marL="91427" marR="91427" marT="45713" marB="45713" anchor="ctr">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Alberta</a:t>
                      </a:r>
                    </a:p>
                  </a:txBody>
                  <a:tcPr marL="91427" marR="91427" marT="45713" marB="45713" anchor="ctr">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100</a:t>
                      </a:r>
                    </a:p>
                  </a:txBody>
                  <a:tcPr marL="91427" marR="91427" marT="45713" marB="45713" anchor="ctr">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60076094"/>
                  </a:ext>
                </a:extLst>
              </a:tr>
              <a:tr h="370787">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Canada</a:t>
                      </a:r>
                    </a:p>
                  </a:txBody>
                  <a:tcPr marL="91427" marR="91427" marT="45713" marB="45713" anchor="ctr">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British Columbia</a:t>
                      </a:r>
                    </a:p>
                  </a:txBody>
                  <a:tcPr marL="91427" marR="91427" marT="45713" marB="45713" anchor="ctr">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500</a:t>
                      </a:r>
                    </a:p>
                  </a:txBody>
                  <a:tcPr marL="91427" marR="91427" marT="45713" marB="45713" anchor="ctr">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00640207"/>
                  </a:ext>
                </a:extLst>
              </a:tr>
              <a:tr h="370787">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Canada</a:t>
                      </a:r>
                    </a:p>
                  </a:txBody>
                  <a:tcPr marL="91427" marR="91427" marT="45713" marB="45713" anchor="ctr">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NULL</a:t>
                      </a:r>
                    </a:p>
                  </a:txBody>
                  <a:tcPr marL="91427" marR="91427" marT="45713" marB="45713" anchor="ctr">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600</a:t>
                      </a:r>
                    </a:p>
                  </a:txBody>
                  <a:tcPr marL="91427" marR="91427" marT="45713" marB="45713" anchor="ctr">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56158323"/>
                  </a:ext>
                </a:extLst>
              </a:tr>
              <a:tr h="370787">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United States</a:t>
                      </a:r>
                    </a:p>
                  </a:txBody>
                  <a:tcPr marL="91427" marR="91427" marT="45713" marB="45713" anchor="ctr">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Montana</a:t>
                      </a:r>
                    </a:p>
                  </a:txBody>
                  <a:tcPr marL="91427" marR="91427" marT="45713" marB="45713" anchor="ctr">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100</a:t>
                      </a:r>
                    </a:p>
                  </a:txBody>
                  <a:tcPr marL="91427" marR="91427" marT="45713" marB="45713" anchor="ctr">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96738153"/>
                  </a:ext>
                </a:extLst>
              </a:tr>
              <a:tr h="370787">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United States</a:t>
                      </a:r>
                    </a:p>
                  </a:txBody>
                  <a:tcPr marL="91427" marR="91427" marT="45713" marB="45713" anchor="ctr">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NULL</a:t>
                      </a:r>
                    </a:p>
                  </a:txBody>
                  <a:tcPr marL="91427" marR="91427" marT="45713" marB="45713" anchor="ctr">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100</a:t>
                      </a:r>
                    </a:p>
                  </a:txBody>
                  <a:tcPr marL="91427" marR="91427" marT="45713" marB="45713" anchor="ctr">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86603285"/>
                  </a:ext>
                </a:extLst>
              </a:tr>
              <a:tr h="370787">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NULL</a:t>
                      </a:r>
                    </a:p>
                  </a:txBody>
                  <a:tcPr marL="91427" marR="91427" marT="45713" marB="45713" anchor="ctr">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NULL</a:t>
                      </a:r>
                    </a:p>
                  </a:txBody>
                  <a:tcPr marL="91427" marR="91427" marT="45713" marB="45713" anchor="ctr">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700</a:t>
                      </a:r>
                    </a:p>
                  </a:txBody>
                  <a:tcPr marL="91427" marR="91427" marT="45713" marB="45713" anchor="ctr">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50178962"/>
                  </a:ext>
                </a:extLst>
              </a:tr>
            </a:tbl>
          </a:graphicData>
        </a:graphic>
      </p:graphicFrame>
      <p:sp>
        <p:nvSpPr>
          <p:cNvPr id="11" name="Rectangle 10">
            <a:extLst>
              <a:ext uri="{FF2B5EF4-FFF2-40B4-BE49-F238E27FC236}">
                <a16:creationId xmlns:a16="http://schemas.microsoft.com/office/drawing/2014/main" id="{0E836091-5771-44F8-AE56-7FC270EA6481}"/>
              </a:ext>
            </a:extLst>
          </p:cNvPr>
          <p:cNvSpPr/>
          <p:nvPr/>
        </p:nvSpPr>
        <p:spPr>
          <a:xfrm>
            <a:off x="427229" y="5170634"/>
            <a:ext cx="6095136" cy="1599150"/>
          </a:xfrm>
          <a:prstGeom prst="rect">
            <a:avLst/>
          </a:prstGeom>
        </p:spPr>
        <p:txBody>
          <a:bodyPr>
            <a:spAutoFit/>
          </a:bodyPr>
          <a:lstStyle/>
          <a:p>
            <a:pPr defTabSz="914225">
              <a:spcAft>
                <a:spcPts val="600"/>
              </a:spcAft>
              <a:defRPr/>
            </a:pPr>
            <a:r>
              <a:rPr lang="en-US" sz="1568" kern="0">
                <a:solidFill>
                  <a:srgbClr val="008000"/>
                </a:solidFill>
                <a:latin typeface="Calibri" panose="020F0502020204030204" pitchFamily="34" charset="0"/>
                <a:cs typeface="Calibri" panose="020F0502020204030204" pitchFamily="34" charset="0"/>
              </a:rPr>
              <a:t>-- GROUP BY SETS Example -- </a:t>
            </a:r>
            <a:endParaRPr lang="en-US" sz="1568" kern="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568" kern="0">
                <a:solidFill>
                  <a:srgbClr val="0000FF"/>
                </a:solidFill>
                <a:latin typeface="Calibri" panose="020F0502020204030204" pitchFamily="34" charset="0"/>
                <a:cs typeface="Calibri" panose="020F0502020204030204" pitchFamily="34" charset="0"/>
              </a:rPr>
              <a:t>SELECT</a:t>
            </a:r>
            <a:r>
              <a:rPr lang="en-US" sz="1568" kern="0">
                <a:solidFill>
                  <a:srgbClr val="000000"/>
                </a:solidFill>
                <a:latin typeface="Calibri" panose="020F0502020204030204" pitchFamily="34" charset="0"/>
                <a:cs typeface="Calibri" panose="020F0502020204030204" pitchFamily="34" charset="0"/>
              </a:rPr>
              <a:t> Country</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568" kern="0">
                <a:solidFill>
                  <a:srgbClr val="FF00FF"/>
                </a:solidFill>
                <a:latin typeface="Calibri" panose="020F0502020204030204" pitchFamily="34" charset="0"/>
                <a:cs typeface="Calibri" panose="020F0502020204030204" pitchFamily="34" charset="0"/>
              </a:rPr>
              <a:t>SUM</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00"/>
                </a:solidFill>
                <a:latin typeface="Calibri" panose="020F0502020204030204" pitchFamily="34" charset="0"/>
                <a:cs typeface="Calibri" panose="020F0502020204030204" pitchFamily="34" charset="0"/>
              </a:rPr>
              <a:t>Sales</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00"/>
                </a:solidFill>
                <a:latin typeface="Calibri" panose="020F0502020204030204" pitchFamily="34" charset="0"/>
                <a:cs typeface="Calibri" panose="020F0502020204030204" pitchFamily="34" charset="0"/>
              </a:rPr>
              <a:t> </a:t>
            </a:r>
            <a:r>
              <a:rPr lang="en-US" sz="1568" kern="0">
                <a:solidFill>
                  <a:srgbClr val="0000FF"/>
                </a:solidFill>
                <a:latin typeface="Calibri" panose="020F0502020204030204" pitchFamily="34" charset="0"/>
                <a:cs typeface="Calibri" panose="020F0502020204030204" pitchFamily="34" charset="0"/>
              </a:rPr>
              <a:t>AS</a:t>
            </a:r>
            <a:r>
              <a:rPr lang="en-US" sz="1568" kern="0">
                <a:solidFill>
                  <a:srgbClr val="000000"/>
                </a:solidFill>
                <a:latin typeface="Calibri" panose="020F0502020204030204" pitchFamily="34" charset="0"/>
                <a:cs typeface="Calibri" panose="020F0502020204030204" pitchFamily="34" charset="0"/>
              </a:rPr>
              <a:t> </a:t>
            </a:r>
            <a:r>
              <a:rPr lang="en-US" sz="1568" kern="0" err="1">
                <a:solidFill>
                  <a:srgbClr val="000000"/>
                </a:solidFill>
                <a:latin typeface="Calibri" panose="020F0502020204030204" pitchFamily="34" charset="0"/>
                <a:cs typeface="Calibri" panose="020F0502020204030204" pitchFamily="34" charset="0"/>
              </a:rPr>
              <a:t>TotalSales</a:t>
            </a:r>
            <a:endParaRPr lang="en-US" sz="1568" kern="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568" kern="0">
                <a:solidFill>
                  <a:srgbClr val="0000FF"/>
                </a:solidFill>
                <a:latin typeface="Calibri" panose="020F0502020204030204" pitchFamily="34" charset="0"/>
                <a:cs typeface="Calibri" panose="020F0502020204030204" pitchFamily="34" charset="0"/>
              </a:rPr>
              <a:t>FROM</a:t>
            </a:r>
            <a:r>
              <a:rPr lang="en-US" sz="1568" kern="0">
                <a:solidFill>
                  <a:srgbClr val="000000"/>
                </a:solidFill>
                <a:latin typeface="Calibri" panose="020F0502020204030204" pitchFamily="34" charset="0"/>
                <a:cs typeface="Calibri" panose="020F0502020204030204" pitchFamily="34" charset="0"/>
              </a:rPr>
              <a:t> Sales</a:t>
            </a:r>
          </a:p>
          <a:p>
            <a:pPr defTabSz="914225">
              <a:spcAft>
                <a:spcPts val="600"/>
              </a:spcAft>
              <a:defRPr/>
            </a:pPr>
            <a:r>
              <a:rPr lang="en-US" sz="1568" kern="0">
                <a:solidFill>
                  <a:srgbClr val="0000FF"/>
                </a:solidFill>
                <a:latin typeface="Calibri" panose="020F0502020204030204" pitchFamily="34" charset="0"/>
                <a:cs typeface="Calibri" panose="020F0502020204030204" pitchFamily="34" charset="0"/>
              </a:rPr>
              <a:t>GROUP</a:t>
            </a:r>
            <a:r>
              <a:rPr lang="en-US" sz="1568" kern="0">
                <a:solidFill>
                  <a:srgbClr val="000000"/>
                </a:solidFill>
                <a:latin typeface="Calibri" panose="020F0502020204030204" pitchFamily="34" charset="0"/>
                <a:cs typeface="Calibri" panose="020F0502020204030204" pitchFamily="34" charset="0"/>
              </a:rPr>
              <a:t> </a:t>
            </a:r>
            <a:r>
              <a:rPr lang="en-US" sz="1568" kern="0">
                <a:solidFill>
                  <a:srgbClr val="0000FF"/>
                </a:solidFill>
                <a:latin typeface="Calibri" panose="020F0502020204030204" pitchFamily="34" charset="0"/>
                <a:cs typeface="Calibri" panose="020F0502020204030204" pitchFamily="34" charset="0"/>
              </a:rPr>
              <a:t>BY</a:t>
            </a:r>
            <a:r>
              <a:rPr lang="en-US" sz="1568" kern="0">
                <a:solidFill>
                  <a:srgbClr val="000000"/>
                </a:solidFill>
                <a:latin typeface="Calibri" panose="020F0502020204030204" pitchFamily="34" charset="0"/>
                <a:cs typeface="Calibri" panose="020F0502020204030204" pitchFamily="34" charset="0"/>
              </a:rPr>
              <a:t> </a:t>
            </a:r>
            <a:r>
              <a:rPr lang="en-US" sz="1568" kern="0">
                <a:solidFill>
                  <a:srgbClr val="FF00FF"/>
                </a:solidFill>
                <a:latin typeface="Calibri" panose="020F0502020204030204" pitchFamily="34" charset="0"/>
                <a:cs typeface="Calibri" panose="020F0502020204030204" pitchFamily="34" charset="0"/>
              </a:rPr>
              <a:t>GROUPING</a:t>
            </a:r>
            <a:r>
              <a:rPr lang="en-US" sz="1568" kern="0">
                <a:solidFill>
                  <a:srgbClr val="000000"/>
                </a:solidFill>
                <a:latin typeface="Calibri" panose="020F0502020204030204" pitchFamily="34" charset="0"/>
                <a:cs typeface="Calibri" panose="020F0502020204030204" pitchFamily="34" charset="0"/>
              </a:rPr>
              <a:t> </a:t>
            </a:r>
            <a:r>
              <a:rPr lang="en-US" sz="1568" kern="0">
                <a:solidFill>
                  <a:srgbClr val="0000FF"/>
                </a:solidFill>
                <a:latin typeface="Calibri" panose="020F0502020204030204" pitchFamily="34" charset="0"/>
                <a:cs typeface="Calibri" panose="020F0502020204030204" pitchFamily="34" charset="0"/>
              </a:rPr>
              <a:t>SETS </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00"/>
                </a:solidFill>
                <a:latin typeface="Calibri" panose="020F0502020204030204" pitchFamily="34" charset="0"/>
                <a:cs typeface="Calibri" panose="020F0502020204030204" pitchFamily="34" charset="0"/>
              </a:rPr>
              <a:t> Country</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FF"/>
                </a:solidFill>
                <a:latin typeface="Calibri" panose="020F0502020204030204" pitchFamily="34" charset="0"/>
                <a:cs typeface="Calibri" panose="020F0502020204030204" pitchFamily="34" charset="0"/>
              </a:rPr>
              <a:t> </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00"/>
                </a:solidFill>
                <a:latin typeface="Calibri" panose="020F0502020204030204" pitchFamily="34" charset="0"/>
                <a:cs typeface="Calibri" panose="020F0502020204030204" pitchFamily="34" charset="0"/>
              </a:rPr>
              <a:t> </a:t>
            </a:r>
            <a:r>
              <a:rPr lang="en-US" sz="1568" kern="0">
                <a:solidFill>
                  <a:srgbClr val="808080"/>
                </a:solidFill>
                <a:latin typeface="Calibri" panose="020F0502020204030204" pitchFamily="34" charset="0"/>
                <a:cs typeface="Calibri" panose="020F0502020204030204" pitchFamily="34" charset="0"/>
              </a:rPr>
              <a:t>);</a:t>
            </a:r>
            <a:endParaRPr lang="en-US" sz="1568" kern="0">
              <a:solidFill>
                <a:srgbClr val="505050"/>
              </a:solidFill>
              <a:latin typeface="Calibri" panose="020F0502020204030204" pitchFamily="34" charset="0"/>
              <a:cs typeface="Calibri" panose="020F0502020204030204" pitchFamily="34" charset="0"/>
            </a:endParaRPr>
          </a:p>
        </p:txBody>
      </p:sp>
      <p:cxnSp>
        <p:nvCxnSpPr>
          <p:cNvPr id="3" name="Straight Arrow Connector 2">
            <a:extLst>
              <a:ext uri="{FF2B5EF4-FFF2-40B4-BE49-F238E27FC236}">
                <a16:creationId xmlns:a16="http://schemas.microsoft.com/office/drawing/2014/main" id="{16052498-0063-4AEA-984B-D48120F70DE7}"/>
              </a:ext>
            </a:extLst>
          </p:cNvPr>
          <p:cNvCxnSpPr>
            <a:stCxn id="13" idx="2"/>
          </p:cNvCxnSpPr>
          <p:nvPr/>
        </p:nvCxnSpPr>
        <p:spPr>
          <a:xfrm>
            <a:off x="9575822" y="3331259"/>
            <a:ext cx="0" cy="328325"/>
          </a:xfrm>
          <a:prstGeom prst="straightConnector1">
            <a:avLst/>
          </a:prstGeom>
          <a:ln>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1362463"/>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134C5DC-8CCD-4781-BC6F-9718EDFBF65C}"/>
              </a:ext>
            </a:extLst>
          </p:cNvPr>
          <p:cNvSpPr/>
          <p:nvPr/>
        </p:nvSpPr>
        <p:spPr>
          <a:xfrm>
            <a:off x="427228" y="4319969"/>
            <a:ext cx="11654187" cy="2137717"/>
          </a:xfrm>
          <a:prstGeom prst="rect">
            <a:avLst/>
          </a:prstGeom>
        </p:spPr>
        <p:txBody>
          <a:bodyPr wrap="square">
            <a:spAutoFit/>
          </a:bodyPr>
          <a:lstStyle/>
          <a:p>
            <a:pPr defTabSz="914225">
              <a:spcAft>
                <a:spcPts val="600"/>
              </a:spcAft>
              <a:defRPr/>
            </a:pPr>
            <a:r>
              <a:rPr lang="en-US" sz="1200">
                <a:solidFill>
                  <a:srgbClr val="008000"/>
                </a:solidFill>
                <a:latin typeface="Calibri" panose="020F0502020204030204" pitchFamily="34" charset="0"/>
                <a:cs typeface="Calibri" panose="020F0502020204030204" pitchFamily="34" charset="0"/>
              </a:rPr>
              <a:t>-- Syntax</a:t>
            </a:r>
            <a:endParaRPr lang="en-US" sz="120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200">
                <a:solidFill>
                  <a:srgbClr val="FF00FF"/>
                </a:solidFill>
                <a:latin typeface="Calibri" panose="020F0502020204030204" pitchFamily="34" charset="0"/>
                <a:cs typeface="Calibri" panose="020F0502020204030204" pitchFamily="34" charset="0"/>
              </a:rPr>
              <a:t>APPROX_COUNT_DISTINCT</a:t>
            </a:r>
            <a:r>
              <a:rPr lang="en-US" sz="1200">
                <a:solidFill>
                  <a:srgbClr val="0000FF"/>
                </a:solidFill>
                <a:latin typeface="Calibri" panose="020F0502020204030204" pitchFamily="34" charset="0"/>
                <a:cs typeface="Calibri" panose="020F0502020204030204" pitchFamily="34" charset="0"/>
              </a:rPr>
              <a:t> </a:t>
            </a:r>
            <a:r>
              <a:rPr lang="en-US" sz="1200">
                <a:solidFill>
                  <a:srgbClr val="808080"/>
                </a:solidFill>
                <a:latin typeface="Calibri" panose="020F0502020204030204" pitchFamily="34" charset="0"/>
                <a:cs typeface="Calibri" panose="020F0502020204030204" pitchFamily="34" charset="0"/>
              </a:rPr>
              <a:t>(</a:t>
            </a:r>
            <a:r>
              <a:rPr lang="en-US" sz="1200">
                <a:solidFill>
                  <a:srgbClr val="000000"/>
                </a:solidFill>
                <a:latin typeface="Calibri" panose="020F0502020204030204" pitchFamily="34" charset="0"/>
                <a:cs typeface="Calibri" panose="020F0502020204030204" pitchFamily="34" charset="0"/>
              </a:rPr>
              <a:t> expression </a:t>
            </a:r>
            <a:r>
              <a:rPr lang="en-US" sz="1200">
                <a:solidFill>
                  <a:srgbClr val="808080"/>
                </a:solidFill>
                <a:latin typeface="Calibri" panose="020F0502020204030204" pitchFamily="34" charset="0"/>
                <a:cs typeface="Calibri" panose="020F0502020204030204" pitchFamily="34" charset="0"/>
              </a:rPr>
              <a:t>)</a:t>
            </a:r>
          </a:p>
          <a:p>
            <a:pPr defTabSz="914225">
              <a:spcAft>
                <a:spcPts val="600"/>
              </a:spcAft>
              <a:defRPr/>
            </a:pPr>
            <a:r>
              <a:rPr lang="en-US" sz="1200">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200">
                <a:solidFill>
                  <a:srgbClr val="008000"/>
                </a:solidFill>
                <a:latin typeface="Calibri" panose="020F0502020204030204" pitchFamily="34" charset="0"/>
                <a:cs typeface="Calibri" panose="020F0502020204030204" pitchFamily="34" charset="0"/>
              </a:rPr>
              <a:t>-- The approximate number of different order keys by order status from the orders table. </a:t>
            </a:r>
            <a:endParaRPr lang="en-US" sz="120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200">
                <a:solidFill>
                  <a:srgbClr val="0000FF"/>
                </a:solidFill>
                <a:latin typeface="Calibri" panose="020F0502020204030204" pitchFamily="34" charset="0"/>
                <a:cs typeface="Calibri" panose="020F0502020204030204" pitchFamily="34" charset="0"/>
              </a:rPr>
              <a:t>SELECT</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O_OrderStatus</a:t>
            </a:r>
            <a:r>
              <a:rPr lang="en-US" sz="1200">
                <a:solidFill>
                  <a:srgbClr val="808080"/>
                </a:solidFill>
                <a:latin typeface="Calibri" panose="020F0502020204030204" pitchFamily="34" charset="0"/>
                <a:cs typeface="Calibri" panose="020F0502020204030204" pitchFamily="34" charset="0"/>
              </a:rPr>
              <a:t>,</a:t>
            </a:r>
            <a:r>
              <a:rPr lang="en-US" sz="1200">
                <a:solidFill>
                  <a:srgbClr val="000000"/>
                </a:solidFill>
                <a:latin typeface="Calibri" panose="020F0502020204030204" pitchFamily="34" charset="0"/>
                <a:cs typeface="Calibri" panose="020F0502020204030204" pitchFamily="34" charset="0"/>
              </a:rPr>
              <a:t> </a:t>
            </a:r>
            <a:r>
              <a:rPr lang="en-US" sz="1200">
                <a:solidFill>
                  <a:srgbClr val="FF00FF"/>
                </a:solidFill>
                <a:latin typeface="Calibri" panose="020F0502020204030204" pitchFamily="34" charset="0"/>
                <a:cs typeface="Calibri" panose="020F0502020204030204" pitchFamily="34" charset="0"/>
              </a:rPr>
              <a:t>APPROX_COUNT_DISTINCT</a:t>
            </a:r>
            <a:r>
              <a:rPr lang="en-US" sz="1200">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O_OrderKey</a:t>
            </a:r>
            <a:r>
              <a:rPr lang="en-US" sz="1200">
                <a:solidFill>
                  <a:srgbClr val="808080"/>
                </a:solidFill>
                <a:latin typeface="Calibri" panose="020F0502020204030204" pitchFamily="34" charset="0"/>
                <a:cs typeface="Calibri" panose="020F0502020204030204" pitchFamily="34" charset="0"/>
              </a:rPr>
              <a:t>)</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AS</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Approx_Distinct_OrderKey</a:t>
            </a:r>
            <a:endParaRPr lang="en-US" sz="120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200">
                <a:solidFill>
                  <a:srgbClr val="0000FF"/>
                </a:solidFill>
                <a:latin typeface="Calibri" panose="020F0502020204030204" pitchFamily="34" charset="0"/>
                <a:cs typeface="Calibri" panose="020F0502020204030204" pitchFamily="34" charset="0"/>
              </a:rPr>
              <a:t>FROM</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dbo</a:t>
            </a:r>
            <a:r>
              <a:rPr lang="en-US" sz="1200" err="1">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Orders</a:t>
            </a:r>
            <a:endParaRPr lang="en-US" sz="120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200">
                <a:solidFill>
                  <a:srgbClr val="0000FF"/>
                </a:solidFill>
                <a:latin typeface="Calibri" panose="020F0502020204030204" pitchFamily="34" charset="0"/>
                <a:cs typeface="Calibri" panose="020F0502020204030204" pitchFamily="34" charset="0"/>
              </a:rPr>
              <a:t>GROUP</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BY</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O_OrderStatus</a:t>
            </a:r>
            <a:endParaRPr lang="en-US" sz="120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200">
                <a:solidFill>
                  <a:srgbClr val="0000FF"/>
                </a:solidFill>
                <a:latin typeface="Calibri" panose="020F0502020204030204" pitchFamily="34" charset="0"/>
                <a:cs typeface="Calibri" panose="020F0502020204030204" pitchFamily="34" charset="0"/>
              </a:rPr>
              <a:t>ORDER</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BY</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O_OrderStatus</a:t>
            </a:r>
            <a:r>
              <a:rPr lang="en-US" sz="1200">
                <a:solidFill>
                  <a:srgbClr val="808080"/>
                </a:solidFill>
                <a:latin typeface="Calibri" panose="020F0502020204030204" pitchFamily="34" charset="0"/>
                <a:cs typeface="Calibri" panose="020F0502020204030204" pitchFamily="34" charset="0"/>
              </a:rPr>
              <a:t>;</a:t>
            </a:r>
            <a:r>
              <a:rPr lang="en-US" sz="1200">
                <a:solidFill>
                  <a:srgbClr val="000000"/>
                </a:solidFill>
                <a:latin typeface="Calibri" panose="020F0502020204030204" pitchFamily="34" charset="0"/>
                <a:cs typeface="Calibri" panose="020F0502020204030204" pitchFamily="34" charset="0"/>
              </a:rPr>
              <a:t> </a:t>
            </a:r>
          </a:p>
        </p:txBody>
      </p:sp>
      <p:sp>
        <p:nvSpPr>
          <p:cNvPr id="6" name="Text Placeholder 5">
            <a:extLst>
              <a:ext uri="{FF2B5EF4-FFF2-40B4-BE49-F238E27FC236}">
                <a16:creationId xmlns:a16="http://schemas.microsoft.com/office/drawing/2014/main" id="{DF95F019-60B4-4F3F-B0C3-5096F1EF20C5}"/>
              </a:ext>
            </a:extLst>
          </p:cNvPr>
          <p:cNvSpPr>
            <a:spLocks noGrp="1"/>
          </p:cNvSpPr>
          <p:nvPr>
            <p:ph type="body" sz="quarter" idx="10"/>
          </p:nvPr>
        </p:nvSpPr>
        <p:spPr>
          <a:xfrm>
            <a:off x="427228" y="1120902"/>
            <a:ext cx="11338166" cy="3244286"/>
          </a:xfrm>
        </p:spPr>
        <p:txBody>
          <a:bodyPr/>
          <a:lstStyle/>
          <a:p>
            <a:r>
              <a:rPr lang="en-US" err="1">
                <a:solidFill>
                  <a:schemeClr val="tx2"/>
                </a:solidFill>
              </a:rPr>
              <a:t>HyperLogLog</a:t>
            </a:r>
            <a:r>
              <a:rPr lang="en-US">
                <a:solidFill>
                  <a:schemeClr val="tx2"/>
                </a:solidFill>
              </a:rPr>
              <a:t> accuracy</a:t>
            </a:r>
          </a:p>
          <a:p>
            <a:r>
              <a:rPr lang="en-US" sz="1600">
                <a:latin typeface="Segoe UI"/>
                <a:cs typeface="Segoe UI Semibold" panose="020B0702040204020203" pitchFamily="34" charset="0"/>
              </a:rPr>
              <a:t>Reduce query latency in exchange for a small reduction in accuracy.</a:t>
            </a:r>
          </a:p>
          <a:p>
            <a:r>
              <a:rPr lang="en-US" sz="1600">
                <a:latin typeface="Segoe UI"/>
                <a:cs typeface="Segoe UI Semibold" panose="020B0702040204020203" pitchFamily="34" charset="0"/>
              </a:rPr>
              <a:t>Returns a result with a 2% accuracy of true cardinality on average.</a:t>
            </a:r>
          </a:p>
          <a:p>
            <a:pPr>
              <a:spcAft>
                <a:spcPts val="1200"/>
              </a:spcAft>
            </a:pPr>
            <a:r>
              <a:rPr lang="en-US" sz="1600">
                <a:latin typeface="Segoe UI"/>
                <a:cs typeface="Segoe UI Semibold" panose="020B0702040204020203" pitchFamily="34" charset="0"/>
              </a:rPr>
              <a:t>e.g. COUNT (DISTINCT) returns 1,000,000, </a:t>
            </a:r>
            <a:r>
              <a:rPr lang="en-US" sz="1600" err="1">
                <a:latin typeface="Segoe UI"/>
                <a:cs typeface="Segoe UI Semibold" panose="020B0702040204020203" pitchFamily="34" charset="0"/>
              </a:rPr>
              <a:t>HyperLogLog</a:t>
            </a:r>
            <a:r>
              <a:rPr lang="en-US" sz="1600">
                <a:latin typeface="Segoe UI"/>
                <a:cs typeface="Segoe UI Semibold" panose="020B0702040204020203" pitchFamily="34" charset="0"/>
              </a:rPr>
              <a:t> will return a value in the range of 999,736 to 1,016,234.</a:t>
            </a:r>
          </a:p>
          <a:p>
            <a:endParaRPr lang="en-US">
              <a:solidFill>
                <a:srgbClr val="0078D7"/>
              </a:solidFill>
            </a:endParaRPr>
          </a:p>
          <a:p>
            <a:r>
              <a:rPr lang="en-US">
                <a:solidFill>
                  <a:schemeClr val="tx2"/>
                </a:solidFill>
              </a:rPr>
              <a:t>APPROX_COUNT_DISTINCT </a:t>
            </a:r>
          </a:p>
          <a:p>
            <a:r>
              <a:rPr lang="en-US" sz="1600">
                <a:latin typeface="Segoe UI"/>
                <a:cs typeface="Segoe UI Semibold" panose="020B0702040204020203" pitchFamily="34" charset="0"/>
              </a:rPr>
              <a:t>Returns the approximate number of unique non-null values in a group.</a:t>
            </a:r>
          </a:p>
          <a:p>
            <a:endParaRPr lang="en-US">
              <a:solidFill>
                <a:srgbClr val="0078D7"/>
              </a:solidFill>
            </a:endParaRPr>
          </a:p>
          <a:p>
            <a:r>
              <a:rPr lang="en-US" sz="1600">
                <a:solidFill>
                  <a:schemeClr val="tx2"/>
                </a:solidFill>
              </a:rPr>
              <a:t>Use Case: Approximating web usage trend behavior</a:t>
            </a:r>
          </a:p>
        </p:txBody>
      </p:sp>
      <p:sp>
        <p:nvSpPr>
          <p:cNvPr id="5" name="Title 4">
            <a:extLst>
              <a:ext uri="{FF2B5EF4-FFF2-40B4-BE49-F238E27FC236}">
                <a16:creationId xmlns:a16="http://schemas.microsoft.com/office/drawing/2014/main" id="{A4FC9544-2642-4C42-9AFE-7957749C0017}"/>
              </a:ext>
            </a:extLst>
          </p:cNvPr>
          <p:cNvSpPr>
            <a:spLocks noGrp="1"/>
          </p:cNvSpPr>
          <p:nvPr>
            <p:ph type="title"/>
          </p:nvPr>
        </p:nvSpPr>
        <p:spPr/>
        <p:txBody>
          <a:bodyPr/>
          <a:lstStyle/>
          <a:p>
            <a:r>
              <a:rPr lang="en-US"/>
              <a:t>Approximate execution</a:t>
            </a:r>
          </a:p>
        </p:txBody>
      </p:sp>
    </p:spTree>
    <p:extLst>
      <p:ext uri="{BB962C8B-B14F-4D97-AF65-F5344CB8AC3E}">
        <p14:creationId xmlns:p14="http://schemas.microsoft.com/office/powerpoint/2010/main" val="2957631531"/>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3F0C359-F962-4F78-AE6C-35A19181F29D}"/>
              </a:ext>
            </a:extLst>
          </p:cNvPr>
          <p:cNvSpPr>
            <a:spLocks noGrp="1"/>
          </p:cNvSpPr>
          <p:nvPr>
            <p:ph type="body" sz="quarter" idx="10"/>
          </p:nvPr>
        </p:nvSpPr>
        <p:spPr>
          <a:xfrm>
            <a:off x="423494" y="1085590"/>
            <a:ext cx="11338166" cy="280743"/>
          </a:xfrm>
        </p:spPr>
        <p:txBody>
          <a:bodyPr/>
          <a:lstStyle/>
          <a:p>
            <a:r>
              <a:rPr lang="en-US"/>
              <a:t>APPROX_COUNT_DISTINCT</a:t>
            </a:r>
          </a:p>
        </p:txBody>
      </p:sp>
      <p:sp>
        <p:nvSpPr>
          <p:cNvPr id="3" name="Title 2">
            <a:extLst>
              <a:ext uri="{FF2B5EF4-FFF2-40B4-BE49-F238E27FC236}">
                <a16:creationId xmlns:a16="http://schemas.microsoft.com/office/drawing/2014/main" id="{CAE798DE-6184-4DA8-9149-5D2AC81BB914}"/>
              </a:ext>
            </a:extLst>
          </p:cNvPr>
          <p:cNvSpPr>
            <a:spLocks noGrp="1"/>
          </p:cNvSpPr>
          <p:nvPr>
            <p:ph type="title"/>
          </p:nvPr>
        </p:nvSpPr>
        <p:spPr/>
        <p:txBody>
          <a:bodyPr/>
          <a:lstStyle/>
          <a:p>
            <a:r>
              <a:rPr lang="en-US"/>
              <a:t>Approximate execution</a:t>
            </a:r>
          </a:p>
        </p:txBody>
      </p:sp>
      <p:pic>
        <p:nvPicPr>
          <p:cNvPr id="4" name="Picture 3">
            <a:extLst>
              <a:ext uri="{FF2B5EF4-FFF2-40B4-BE49-F238E27FC236}">
                <a16:creationId xmlns:a16="http://schemas.microsoft.com/office/drawing/2014/main" id="{89F12343-1EE3-4008-9D05-133B67B5CE15}"/>
              </a:ext>
            </a:extLst>
          </p:cNvPr>
          <p:cNvPicPr>
            <a:picLocks noChangeAspect="1"/>
          </p:cNvPicPr>
          <p:nvPr/>
        </p:nvPicPr>
        <p:blipFill>
          <a:blip r:embed="rId3"/>
          <a:stretch>
            <a:fillRect/>
          </a:stretch>
        </p:blipFill>
        <p:spPr>
          <a:xfrm>
            <a:off x="5351206" y="4483370"/>
            <a:ext cx="6561157" cy="2016083"/>
          </a:xfrm>
          <a:prstGeom prst="rect">
            <a:avLst/>
          </a:prstGeom>
          <a:ln>
            <a:solidFill>
              <a:schemeClr val="bg2">
                <a:lumMod val="50000"/>
              </a:schemeClr>
            </a:solidFill>
          </a:ln>
        </p:spPr>
      </p:pic>
      <p:pic>
        <p:nvPicPr>
          <p:cNvPr id="5" name="Picture 4">
            <a:extLst>
              <a:ext uri="{FF2B5EF4-FFF2-40B4-BE49-F238E27FC236}">
                <a16:creationId xmlns:a16="http://schemas.microsoft.com/office/drawing/2014/main" id="{2BFDF735-E0EE-4974-8C27-755A435D37D7}"/>
              </a:ext>
            </a:extLst>
          </p:cNvPr>
          <p:cNvPicPr>
            <a:picLocks noChangeAspect="1"/>
          </p:cNvPicPr>
          <p:nvPr/>
        </p:nvPicPr>
        <p:blipFill>
          <a:blip r:embed="rId4"/>
          <a:stretch>
            <a:fillRect/>
          </a:stretch>
        </p:blipFill>
        <p:spPr>
          <a:xfrm>
            <a:off x="5351206" y="1580395"/>
            <a:ext cx="6561157" cy="2138586"/>
          </a:xfrm>
          <a:prstGeom prst="rect">
            <a:avLst/>
          </a:prstGeom>
          <a:ln>
            <a:solidFill>
              <a:schemeClr val="bg2">
                <a:lumMod val="50000"/>
              </a:schemeClr>
            </a:solidFill>
          </a:ln>
        </p:spPr>
      </p:pic>
      <p:pic>
        <p:nvPicPr>
          <p:cNvPr id="6" name="Picture 5">
            <a:extLst>
              <a:ext uri="{FF2B5EF4-FFF2-40B4-BE49-F238E27FC236}">
                <a16:creationId xmlns:a16="http://schemas.microsoft.com/office/drawing/2014/main" id="{626DAE3A-C483-47A9-A175-3A5E32ED1A0F}"/>
              </a:ext>
            </a:extLst>
          </p:cNvPr>
          <p:cNvPicPr>
            <a:picLocks noChangeAspect="1"/>
          </p:cNvPicPr>
          <p:nvPr/>
        </p:nvPicPr>
        <p:blipFill>
          <a:blip r:embed="rId5"/>
          <a:stretch>
            <a:fillRect/>
          </a:stretch>
        </p:blipFill>
        <p:spPr>
          <a:xfrm>
            <a:off x="427229" y="1592542"/>
            <a:ext cx="4777008" cy="1871084"/>
          </a:xfrm>
          <a:prstGeom prst="rect">
            <a:avLst/>
          </a:prstGeom>
          <a:ln>
            <a:solidFill>
              <a:schemeClr val="bg2">
                <a:lumMod val="50000"/>
              </a:schemeClr>
            </a:solidFill>
          </a:ln>
        </p:spPr>
      </p:pic>
      <p:pic>
        <p:nvPicPr>
          <p:cNvPr id="7" name="Picture 6">
            <a:extLst>
              <a:ext uri="{FF2B5EF4-FFF2-40B4-BE49-F238E27FC236}">
                <a16:creationId xmlns:a16="http://schemas.microsoft.com/office/drawing/2014/main" id="{EDC1DB53-EE62-4895-9BF2-1358D4B3741D}"/>
              </a:ext>
            </a:extLst>
          </p:cNvPr>
          <p:cNvPicPr>
            <a:picLocks noChangeAspect="1"/>
          </p:cNvPicPr>
          <p:nvPr/>
        </p:nvPicPr>
        <p:blipFill>
          <a:blip r:embed="rId6"/>
          <a:stretch>
            <a:fillRect/>
          </a:stretch>
        </p:blipFill>
        <p:spPr>
          <a:xfrm>
            <a:off x="427228" y="4483369"/>
            <a:ext cx="4777009" cy="2016084"/>
          </a:xfrm>
          <a:prstGeom prst="rect">
            <a:avLst/>
          </a:prstGeom>
          <a:ln>
            <a:solidFill>
              <a:schemeClr val="bg2">
                <a:lumMod val="50000"/>
              </a:schemeClr>
            </a:solidFill>
          </a:ln>
        </p:spPr>
      </p:pic>
      <p:sp>
        <p:nvSpPr>
          <p:cNvPr id="9" name="Text Placeholder 1">
            <a:extLst>
              <a:ext uri="{FF2B5EF4-FFF2-40B4-BE49-F238E27FC236}">
                <a16:creationId xmlns:a16="http://schemas.microsoft.com/office/drawing/2014/main" id="{84EFE64E-EBAA-408F-8650-A11DC1A8C289}"/>
              </a:ext>
            </a:extLst>
          </p:cNvPr>
          <p:cNvSpPr txBox="1">
            <a:spLocks/>
          </p:cNvSpPr>
          <p:nvPr/>
        </p:nvSpPr>
        <p:spPr>
          <a:xfrm>
            <a:off x="423494" y="3981512"/>
            <a:ext cx="11338166" cy="280782"/>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defRPr/>
            </a:pPr>
            <a:r>
              <a:rPr lang="en-US">
                <a:latin typeface="Segoe UI Semibold"/>
              </a:rPr>
              <a:t>COUNT DISTINCT</a:t>
            </a:r>
          </a:p>
        </p:txBody>
      </p:sp>
    </p:spTree>
    <p:extLst>
      <p:ext uri="{BB962C8B-B14F-4D97-AF65-F5344CB8AC3E}">
        <p14:creationId xmlns:p14="http://schemas.microsoft.com/office/powerpoint/2010/main" val="2544879809"/>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50D3F549-C1E3-4321-AF51-D8C9CCD1531C}"/>
              </a:ext>
            </a:extLst>
          </p:cNvPr>
          <p:cNvSpPr>
            <a:spLocks noGrp="1"/>
          </p:cNvSpPr>
          <p:nvPr>
            <p:ph type="body" sz="quarter" idx="10"/>
          </p:nvPr>
        </p:nvSpPr>
        <p:spPr>
          <a:xfrm>
            <a:off x="427227" y="1120900"/>
            <a:ext cx="6938708" cy="2797369"/>
          </a:xfrm>
        </p:spPr>
        <p:txBody>
          <a:bodyPr/>
          <a:lstStyle/>
          <a:p>
            <a:r>
              <a:rPr lang="en-US" sz="1961">
                <a:solidFill>
                  <a:schemeClr val="tx2"/>
                </a:solidFill>
              </a:rPr>
              <a:t>Overview</a:t>
            </a:r>
          </a:p>
          <a:p>
            <a:r>
              <a:rPr lang="en-US" sz="1765">
                <a:latin typeface="+mn-lt"/>
              </a:rPr>
              <a:t>Default level is READ UNCOMMITTED</a:t>
            </a:r>
          </a:p>
          <a:p>
            <a:r>
              <a:rPr lang="en-US" sz="1765">
                <a:latin typeface="+mn-lt"/>
              </a:rPr>
              <a:t>Can switch to READ COMMITTED SNAPSHOT ISOLATION</a:t>
            </a:r>
          </a:p>
          <a:p>
            <a:endParaRPr lang="en-US" sz="1765">
              <a:latin typeface="+mn-lt"/>
            </a:endParaRPr>
          </a:p>
          <a:p>
            <a:r>
              <a:rPr lang="en-US" sz="1961">
                <a:solidFill>
                  <a:schemeClr val="tx2"/>
                </a:solidFill>
              </a:rPr>
              <a:t>Size limits</a:t>
            </a:r>
          </a:p>
          <a:p>
            <a:r>
              <a:rPr lang="en-US" sz="1568">
                <a:latin typeface="+mn-lt"/>
              </a:rPr>
              <a:t>Limits are applied per distribution</a:t>
            </a:r>
          </a:p>
          <a:p>
            <a:r>
              <a:rPr lang="en-US" sz="1568">
                <a:latin typeface="+mn-lt"/>
              </a:rPr>
              <a:t>The maximum transaction size depends on the spread of data across distributions</a:t>
            </a:r>
          </a:p>
        </p:txBody>
      </p:sp>
      <p:sp>
        <p:nvSpPr>
          <p:cNvPr id="6" name="Title 5">
            <a:extLst>
              <a:ext uri="{FF2B5EF4-FFF2-40B4-BE49-F238E27FC236}">
                <a16:creationId xmlns:a16="http://schemas.microsoft.com/office/drawing/2014/main" id="{99259584-8010-4F45-95B7-8DD058619E38}"/>
              </a:ext>
            </a:extLst>
          </p:cNvPr>
          <p:cNvSpPr>
            <a:spLocks noGrp="1"/>
          </p:cNvSpPr>
          <p:nvPr>
            <p:ph type="title"/>
          </p:nvPr>
        </p:nvSpPr>
        <p:spPr>
          <a:xfrm>
            <a:off x="427230" y="223040"/>
            <a:ext cx="6792562" cy="739238"/>
          </a:xfrm>
        </p:spPr>
        <p:txBody>
          <a:bodyPr/>
          <a:lstStyle/>
          <a:p>
            <a:r>
              <a:rPr lang="en-US"/>
              <a:t>Transactions								</a:t>
            </a:r>
            <a:endParaRPr lang="en-US">
              <a:solidFill>
                <a:srgbClr val="FF0000"/>
              </a:solidFill>
            </a:endParaRPr>
          </a:p>
        </p:txBody>
      </p:sp>
      <p:sp>
        <p:nvSpPr>
          <p:cNvPr id="10" name="Rectangle 9">
            <a:extLst>
              <a:ext uri="{FF2B5EF4-FFF2-40B4-BE49-F238E27FC236}">
                <a16:creationId xmlns:a16="http://schemas.microsoft.com/office/drawing/2014/main" id="{62584247-94B0-4918-A15B-946A5BB1D270}"/>
              </a:ext>
            </a:extLst>
          </p:cNvPr>
          <p:cNvSpPr/>
          <p:nvPr/>
        </p:nvSpPr>
        <p:spPr>
          <a:xfrm>
            <a:off x="6947481" y="585788"/>
            <a:ext cx="4817289" cy="1323439"/>
          </a:xfrm>
          <a:prstGeom prst="rect">
            <a:avLst/>
          </a:prstGeom>
        </p:spPr>
        <p:txBody>
          <a:bodyPr wrap="square">
            <a:spAutoFit/>
          </a:bodyPr>
          <a:lstStyle/>
          <a:p>
            <a:pPr defTabSz="914225">
              <a:defRPr/>
            </a:pPr>
            <a:r>
              <a:rPr lang="en-US" sz="1600">
                <a:solidFill>
                  <a:srgbClr val="0101FD"/>
                </a:solidFill>
                <a:latin typeface="Calibri" panose="020F0502020204030204" pitchFamily="34" charset="0"/>
                <a:cs typeface="Calibri" panose="020F0502020204030204" pitchFamily="34" charset="0"/>
              </a:rPr>
              <a:t>ALTER</a:t>
            </a:r>
            <a:r>
              <a:rPr lang="en-US" sz="1600">
                <a:solidFill>
                  <a:srgbClr val="171717"/>
                </a:solidFill>
                <a:latin typeface="Calibri" panose="020F0502020204030204" pitchFamily="34" charset="0"/>
                <a:cs typeface="Calibri" panose="020F0502020204030204" pitchFamily="34" charset="0"/>
              </a:rPr>
              <a:t> </a:t>
            </a:r>
            <a:r>
              <a:rPr lang="en-US" sz="1600">
                <a:solidFill>
                  <a:srgbClr val="0101FD"/>
                </a:solidFill>
                <a:latin typeface="Calibri" panose="020F0502020204030204" pitchFamily="34" charset="0"/>
                <a:cs typeface="Calibri" panose="020F0502020204030204" pitchFamily="34" charset="0"/>
              </a:rPr>
              <a:t>DATABASE</a:t>
            </a:r>
            <a:r>
              <a:rPr lang="en-US" sz="1600">
                <a:solidFill>
                  <a:srgbClr val="171717"/>
                </a:solidFill>
                <a:latin typeface="Calibri" panose="020F0502020204030204" pitchFamily="34" charset="0"/>
                <a:cs typeface="Calibri" panose="020F0502020204030204" pitchFamily="34" charset="0"/>
              </a:rPr>
              <a:t> </a:t>
            </a:r>
            <a:r>
              <a:rPr lang="en-US" sz="1600" err="1">
                <a:solidFill>
                  <a:srgbClr val="171717"/>
                </a:solidFill>
                <a:latin typeface="Calibri" panose="020F0502020204030204" pitchFamily="34" charset="0"/>
                <a:cs typeface="Calibri" panose="020F0502020204030204" pitchFamily="34" charset="0"/>
              </a:rPr>
              <a:t>MyDatabase</a:t>
            </a:r>
            <a:r>
              <a:rPr lang="en-US" sz="1600">
                <a:solidFill>
                  <a:srgbClr val="171717"/>
                </a:solidFill>
                <a:latin typeface="Calibri" panose="020F0502020204030204" pitchFamily="34" charset="0"/>
                <a:cs typeface="Calibri" panose="020F0502020204030204" pitchFamily="34" charset="0"/>
              </a:rPr>
              <a:t> </a:t>
            </a:r>
          </a:p>
          <a:p>
            <a:pPr defTabSz="914225">
              <a:defRPr/>
            </a:pPr>
            <a:r>
              <a:rPr lang="en-US" sz="1600">
                <a:solidFill>
                  <a:srgbClr val="0101FD"/>
                </a:solidFill>
                <a:latin typeface="Calibri" panose="020F0502020204030204" pitchFamily="34" charset="0"/>
                <a:cs typeface="Calibri" panose="020F0502020204030204" pitchFamily="34" charset="0"/>
              </a:rPr>
              <a:t>SET</a:t>
            </a:r>
            <a:r>
              <a:rPr lang="en-US" sz="1600">
                <a:solidFill>
                  <a:srgbClr val="171717"/>
                </a:solidFill>
                <a:latin typeface="Calibri" panose="020F0502020204030204" pitchFamily="34" charset="0"/>
                <a:cs typeface="Calibri" panose="020F0502020204030204" pitchFamily="34" charset="0"/>
              </a:rPr>
              <a:t> ALLOW_SNAPSHOT_ISOLATION </a:t>
            </a:r>
            <a:r>
              <a:rPr lang="en-US" sz="1600">
                <a:solidFill>
                  <a:srgbClr val="0101FD"/>
                </a:solidFill>
                <a:latin typeface="Calibri" panose="020F0502020204030204" pitchFamily="34" charset="0"/>
                <a:cs typeface="Calibri" panose="020F0502020204030204" pitchFamily="34" charset="0"/>
              </a:rPr>
              <a:t>ON</a:t>
            </a:r>
            <a:r>
              <a:rPr lang="en-US" sz="1600">
                <a:solidFill>
                  <a:srgbClr val="171717"/>
                </a:solidFill>
                <a:latin typeface="Calibri" panose="020F0502020204030204" pitchFamily="34" charset="0"/>
                <a:cs typeface="Calibri" panose="020F0502020204030204" pitchFamily="34" charset="0"/>
              </a:rPr>
              <a:t> </a:t>
            </a:r>
          </a:p>
          <a:p>
            <a:pPr defTabSz="914225">
              <a:defRPr/>
            </a:pPr>
            <a:endParaRPr lang="en-US" sz="1600">
              <a:solidFill>
                <a:srgbClr val="171717"/>
              </a:solidFill>
              <a:latin typeface="Calibri" panose="020F0502020204030204" pitchFamily="34" charset="0"/>
              <a:cs typeface="Calibri" panose="020F0502020204030204" pitchFamily="34" charset="0"/>
            </a:endParaRPr>
          </a:p>
          <a:p>
            <a:pPr defTabSz="914225">
              <a:defRPr/>
            </a:pPr>
            <a:r>
              <a:rPr lang="en-US" sz="1600">
                <a:solidFill>
                  <a:srgbClr val="0101FD"/>
                </a:solidFill>
                <a:latin typeface="Calibri" panose="020F0502020204030204" pitchFamily="34" charset="0"/>
                <a:cs typeface="Calibri" panose="020F0502020204030204" pitchFamily="34" charset="0"/>
              </a:rPr>
              <a:t>ALTER</a:t>
            </a:r>
            <a:r>
              <a:rPr lang="en-US" sz="1600">
                <a:solidFill>
                  <a:srgbClr val="171717"/>
                </a:solidFill>
                <a:latin typeface="Calibri" panose="020F0502020204030204" pitchFamily="34" charset="0"/>
                <a:cs typeface="Calibri" panose="020F0502020204030204" pitchFamily="34" charset="0"/>
              </a:rPr>
              <a:t> </a:t>
            </a:r>
            <a:r>
              <a:rPr lang="en-US" sz="1600">
                <a:solidFill>
                  <a:srgbClr val="0101FD"/>
                </a:solidFill>
                <a:latin typeface="Calibri" panose="020F0502020204030204" pitchFamily="34" charset="0"/>
                <a:cs typeface="Calibri" panose="020F0502020204030204" pitchFamily="34" charset="0"/>
              </a:rPr>
              <a:t>DATABASE</a:t>
            </a:r>
            <a:r>
              <a:rPr lang="en-US" sz="1600">
                <a:solidFill>
                  <a:srgbClr val="171717"/>
                </a:solidFill>
                <a:latin typeface="Calibri" panose="020F0502020204030204" pitchFamily="34" charset="0"/>
                <a:cs typeface="Calibri" panose="020F0502020204030204" pitchFamily="34" charset="0"/>
              </a:rPr>
              <a:t> </a:t>
            </a:r>
            <a:r>
              <a:rPr lang="en-US" sz="1600" err="1">
                <a:solidFill>
                  <a:srgbClr val="171717"/>
                </a:solidFill>
                <a:latin typeface="Calibri" panose="020F0502020204030204" pitchFamily="34" charset="0"/>
                <a:cs typeface="Calibri" panose="020F0502020204030204" pitchFamily="34" charset="0"/>
              </a:rPr>
              <a:t>MyDatabase</a:t>
            </a:r>
            <a:r>
              <a:rPr lang="en-US" sz="1600">
                <a:solidFill>
                  <a:srgbClr val="171717"/>
                </a:solidFill>
                <a:latin typeface="Calibri" panose="020F0502020204030204" pitchFamily="34" charset="0"/>
                <a:cs typeface="Calibri" panose="020F0502020204030204" pitchFamily="34" charset="0"/>
              </a:rPr>
              <a:t> </a:t>
            </a:r>
            <a:r>
              <a:rPr lang="en-US" sz="1600">
                <a:solidFill>
                  <a:srgbClr val="0101FD"/>
                </a:solidFill>
                <a:latin typeface="Calibri" panose="020F0502020204030204" pitchFamily="34" charset="0"/>
                <a:cs typeface="Calibri" panose="020F0502020204030204" pitchFamily="34" charset="0"/>
              </a:rPr>
              <a:t>SET</a:t>
            </a:r>
            <a:r>
              <a:rPr lang="en-US" sz="1600">
                <a:solidFill>
                  <a:srgbClr val="171717"/>
                </a:solidFill>
                <a:latin typeface="Calibri" panose="020F0502020204030204" pitchFamily="34" charset="0"/>
                <a:cs typeface="Calibri" panose="020F0502020204030204" pitchFamily="34" charset="0"/>
              </a:rPr>
              <a:t> READ_COMMITTED_SNAPSHOT </a:t>
            </a:r>
            <a:r>
              <a:rPr lang="en-US" sz="1600">
                <a:solidFill>
                  <a:srgbClr val="0101FD"/>
                </a:solidFill>
                <a:latin typeface="Calibri" panose="020F0502020204030204" pitchFamily="34" charset="0"/>
                <a:cs typeface="Calibri" panose="020F0502020204030204" pitchFamily="34" charset="0"/>
              </a:rPr>
              <a:t>ON</a:t>
            </a:r>
            <a:r>
              <a:rPr lang="en-US" sz="1600">
                <a:solidFill>
                  <a:srgbClr val="171717"/>
                </a:solidFill>
                <a:latin typeface="Calibri" panose="020F0502020204030204" pitchFamily="34" charset="0"/>
                <a:cs typeface="Calibri" panose="020F0502020204030204" pitchFamily="34" charset="0"/>
              </a:rPr>
              <a:t> </a:t>
            </a:r>
            <a:endParaRPr lang="en-US" sz="1600">
              <a:solidFill>
                <a:srgbClr val="000000"/>
              </a:solidFill>
              <a:latin typeface="Calibri" panose="020F0502020204030204" pitchFamily="34" charset="0"/>
              <a:cs typeface="Calibri" panose="020F0502020204030204" pitchFamily="34" charset="0"/>
            </a:endParaRPr>
          </a:p>
        </p:txBody>
      </p:sp>
      <p:pic>
        <p:nvPicPr>
          <p:cNvPr id="2" name="Picture 1">
            <a:extLst>
              <a:ext uri="{FF2B5EF4-FFF2-40B4-BE49-F238E27FC236}">
                <a16:creationId xmlns:a16="http://schemas.microsoft.com/office/drawing/2014/main" id="{E2FC75A3-398C-4D35-B1F1-2982634D4075}"/>
              </a:ext>
            </a:extLst>
          </p:cNvPr>
          <p:cNvPicPr>
            <a:picLocks noChangeAspect="1"/>
          </p:cNvPicPr>
          <p:nvPr/>
        </p:nvPicPr>
        <p:blipFill>
          <a:blip r:embed="rId3"/>
          <a:stretch>
            <a:fillRect/>
          </a:stretch>
        </p:blipFill>
        <p:spPr>
          <a:xfrm>
            <a:off x="1045028" y="4100710"/>
            <a:ext cx="5218120" cy="2497406"/>
          </a:xfrm>
          <a:prstGeom prst="rect">
            <a:avLst/>
          </a:prstGeom>
        </p:spPr>
      </p:pic>
      <p:sp>
        <p:nvSpPr>
          <p:cNvPr id="3" name="TextBox 2">
            <a:extLst>
              <a:ext uri="{FF2B5EF4-FFF2-40B4-BE49-F238E27FC236}">
                <a16:creationId xmlns:a16="http://schemas.microsoft.com/office/drawing/2014/main" id="{A3092814-07BC-40FB-A8DB-96340B556B16}"/>
              </a:ext>
            </a:extLst>
          </p:cNvPr>
          <p:cNvSpPr txBox="1"/>
          <p:nvPr/>
        </p:nvSpPr>
        <p:spPr>
          <a:xfrm>
            <a:off x="2257817" y="6672835"/>
            <a:ext cx="4115333" cy="107722"/>
          </a:xfrm>
          <a:prstGeom prst="rect">
            <a:avLst/>
          </a:prstGeom>
          <a:noFill/>
        </p:spPr>
        <p:txBody>
          <a:bodyPr wrap="square" lIns="0" tIns="0" rIns="0" bIns="0" rtlCol="0">
            <a:spAutoFit/>
          </a:bodyPr>
          <a:lstStyle/>
          <a:p>
            <a:pPr algn="l"/>
            <a:r>
              <a:rPr lang="en-US" sz="700">
                <a:gradFill>
                  <a:gsLst>
                    <a:gs pos="2917">
                      <a:schemeClr val="tx1"/>
                    </a:gs>
                    <a:gs pos="30000">
                      <a:schemeClr val="tx1"/>
                    </a:gs>
                  </a:gsLst>
                  <a:lin ang="5400000" scaled="0"/>
                </a:gradFill>
              </a:rPr>
              <a:t>Assumes even distribution of data and average row length of 250 bytes</a:t>
            </a:r>
          </a:p>
        </p:txBody>
      </p:sp>
      <p:sp>
        <p:nvSpPr>
          <p:cNvPr id="9" name="Text Placeholder 6">
            <a:extLst>
              <a:ext uri="{FF2B5EF4-FFF2-40B4-BE49-F238E27FC236}">
                <a16:creationId xmlns:a16="http://schemas.microsoft.com/office/drawing/2014/main" id="{B19558FF-B7C0-4148-8151-165C9FC8BE12}"/>
              </a:ext>
            </a:extLst>
          </p:cNvPr>
          <p:cNvSpPr txBox="1">
            <a:spLocks/>
          </p:cNvSpPr>
          <p:nvPr/>
        </p:nvSpPr>
        <p:spPr>
          <a:xfrm>
            <a:off x="7028564" y="2647806"/>
            <a:ext cx="4580824" cy="4056944"/>
          </a:xfrm>
          <a:prstGeom prst="rect">
            <a:avLst/>
          </a:prstGeom>
        </p:spPr>
        <p:txBody>
          <a:bodyPr vert="horz" wrap="square" lIns="0" tIns="0" rIns="0" bIns="0" rtlCol="0">
            <a:spAutoFit/>
          </a:bodyPr>
          <a:lstStyle>
            <a:lvl1pPr marL="0" marR="0" indent="0" algn="l" defTabSz="914016"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32563"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32563"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032" marR="0" indent="0" algn="l" defTabSz="932563" rtl="0" eaLnBrk="1" fontAlgn="auto" latinLnBrk="0" hangingPunct="1">
              <a:lnSpc>
                <a:spcPct val="100000"/>
              </a:lnSpc>
              <a:spcBef>
                <a:spcPts val="0"/>
              </a:spcBef>
              <a:spcAft>
                <a:spcPts val="1272"/>
              </a:spcAft>
              <a:buClrTx/>
              <a:buSzPct val="90000"/>
              <a:buFont typeface="Wingdings" panose="05000000000000000000" pitchFamily="2" charset="2"/>
              <a:buNone/>
              <a:tabLst/>
              <a:defRPr sz="1961" kern="1200" spc="0" baseline="0">
                <a:gradFill>
                  <a:gsLst>
                    <a:gs pos="1250">
                      <a:schemeClr val="tx1"/>
                    </a:gs>
                    <a:gs pos="100000">
                      <a:schemeClr val="tx1"/>
                    </a:gs>
                  </a:gsLst>
                  <a:lin ang="5400000" scaled="0"/>
                </a:gradFill>
                <a:latin typeface="+mn-lt"/>
                <a:ea typeface="+mn-ea"/>
                <a:cs typeface="+mn-cs"/>
              </a:defRPr>
            </a:lvl4pPr>
            <a:lvl5pPr marL="896042"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961">
                <a:solidFill>
                  <a:schemeClr val="tx2"/>
                </a:solidFill>
              </a:rPr>
              <a:t>State management</a:t>
            </a:r>
          </a:p>
          <a:p>
            <a:r>
              <a:rPr lang="en-US" sz="1765">
                <a:latin typeface="+mn-lt"/>
              </a:rPr>
              <a:t>XACT_STATE() behaves differently than in SQL Server</a:t>
            </a:r>
          </a:p>
          <a:p>
            <a:r>
              <a:rPr lang="en-US" sz="1765">
                <a:latin typeface="+mn-lt"/>
              </a:rPr>
              <a:t>Uses -2 to mark failed transaction (SQL Server uses -1)</a:t>
            </a:r>
          </a:p>
          <a:p>
            <a:r>
              <a:rPr lang="en-US" sz="1765">
                <a:latin typeface="+mn-lt"/>
              </a:rPr>
              <a:t>Once in -2 state, no further statements are allowed until roll back (SQL Server still permits reads)</a:t>
            </a:r>
          </a:p>
          <a:p>
            <a:endParaRPr lang="en-US" sz="1765">
              <a:latin typeface="+mn-lt"/>
            </a:endParaRPr>
          </a:p>
          <a:p>
            <a:r>
              <a:rPr lang="en-US" sz="1961">
                <a:solidFill>
                  <a:schemeClr val="tx2"/>
                </a:solidFill>
              </a:rPr>
              <a:t>Limitations</a:t>
            </a:r>
          </a:p>
          <a:p>
            <a:r>
              <a:rPr lang="en-US" sz="1765">
                <a:latin typeface="+mn-lt"/>
              </a:rPr>
              <a:t>No distributed transactions, no nesting, no save points, no DDL</a:t>
            </a:r>
          </a:p>
        </p:txBody>
      </p:sp>
    </p:spTree>
    <p:extLst>
      <p:ext uri="{BB962C8B-B14F-4D97-AF65-F5344CB8AC3E}">
        <p14:creationId xmlns:p14="http://schemas.microsoft.com/office/powerpoint/2010/main" val="2275128198"/>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27228" y="1337342"/>
            <a:ext cx="4420371" cy="4755898"/>
          </a:xfrm>
        </p:spPr>
        <p:txBody>
          <a:bodyPr/>
          <a:lstStyle/>
          <a:p>
            <a:r>
              <a:rPr lang="en-US" sz="1961">
                <a:solidFill>
                  <a:schemeClr val="tx2"/>
                </a:solidFill>
              </a:rPr>
              <a:t>Overview</a:t>
            </a:r>
          </a:p>
          <a:p>
            <a:pPr>
              <a:spcBef>
                <a:spcPts val="600"/>
              </a:spcBef>
            </a:pPr>
            <a:r>
              <a:rPr lang="en-US" sz="1765">
                <a:latin typeface="+mn-lt"/>
              </a:rPr>
              <a:t>The JSON format enables representation of complex or hierarchical data structures in tables. </a:t>
            </a:r>
          </a:p>
          <a:p>
            <a:pPr>
              <a:spcBef>
                <a:spcPts val="600"/>
              </a:spcBef>
            </a:pPr>
            <a:r>
              <a:rPr lang="en-US" sz="1765">
                <a:latin typeface="+mn-lt"/>
              </a:rPr>
              <a:t>JSON data is stored using standard NVARCHAR table columns.</a:t>
            </a:r>
          </a:p>
          <a:p>
            <a:pPr>
              <a:spcBef>
                <a:spcPts val="600"/>
              </a:spcBef>
            </a:pPr>
            <a:endParaRPr lang="en-US" sz="1765">
              <a:latin typeface="+mn-lt"/>
            </a:endParaRPr>
          </a:p>
          <a:p>
            <a:r>
              <a:rPr lang="en-US" sz="1961">
                <a:solidFill>
                  <a:schemeClr val="tx2"/>
                </a:solidFill>
              </a:rPr>
              <a:t>Benefits</a:t>
            </a:r>
          </a:p>
          <a:p>
            <a:pPr>
              <a:spcBef>
                <a:spcPts val="600"/>
              </a:spcBef>
            </a:pPr>
            <a:r>
              <a:rPr lang="en-US" sz="1765">
                <a:latin typeface="+mn-lt"/>
              </a:rPr>
              <a:t>Transform arrays of JSON objects into table format</a:t>
            </a:r>
          </a:p>
          <a:p>
            <a:pPr>
              <a:spcBef>
                <a:spcPts val="600"/>
              </a:spcBef>
            </a:pPr>
            <a:r>
              <a:rPr lang="en-US" sz="1765">
                <a:latin typeface="+mn-lt"/>
              </a:rPr>
              <a:t>Performance optimization using clustered </a:t>
            </a:r>
            <a:r>
              <a:rPr lang="en-US" sz="1765" err="1">
                <a:latin typeface="+mn-lt"/>
              </a:rPr>
              <a:t>columnstore</a:t>
            </a:r>
            <a:r>
              <a:rPr lang="en-US" sz="1765">
                <a:latin typeface="+mn-lt"/>
              </a:rPr>
              <a:t> indexes and memory optimized tables</a:t>
            </a: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a:t>JSON data support – insert JSON data</a:t>
            </a:r>
          </a:p>
        </p:txBody>
      </p:sp>
      <p:sp>
        <p:nvSpPr>
          <p:cNvPr id="9" name="Rectangle 8">
            <a:extLst>
              <a:ext uri="{FF2B5EF4-FFF2-40B4-BE49-F238E27FC236}">
                <a16:creationId xmlns:a16="http://schemas.microsoft.com/office/drawing/2014/main" id="{660A19E2-2191-462A-818B-B5638294454C}"/>
              </a:ext>
            </a:extLst>
          </p:cNvPr>
          <p:cNvSpPr/>
          <p:nvPr/>
        </p:nvSpPr>
        <p:spPr>
          <a:xfrm>
            <a:off x="5883593" y="1120901"/>
            <a:ext cx="6169016" cy="5672454"/>
          </a:xfrm>
          <a:prstGeom prst="rect">
            <a:avLst/>
          </a:prstGeom>
          <a:ln>
            <a:solidFill>
              <a:schemeClr val="bg2">
                <a:lumMod val="50000"/>
              </a:schemeClr>
            </a:solidFill>
          </a:ln>
        </p:spPr>
        <p:txBody>
          <a:bodyPr wrap="square">
            <a:spAutoFit/>
          </a:bodyPr>
          <a:lstStyle/>
          <a:p>
            <a:pPr defTabSz="914225">
              <a:defRPr/>
            </a:pPr>
            <a:r>
              <a:rPr lang="en-US" sz="1372" kern="0">
                <a:solidFill>
                  <a:srgbClr val="008000"/>
                </a:solidFill>
                <a:latin typeface="Calibri" panose="020F0502020204030204" pitchFamily="34" charset="0"/>
                <a:cs typeface="Calibri" panose="020F0502020204030204" pitchFamily="34" charset="0"/>
              </a:rPr>
              <a:t>-- Create Table with column for JSON string</a:t>
            </a:r>
            <a:endParaRPr lang="en-US" sz="1372" kern="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0000FF"/>
                </a:solidFill>
                <a:latin typeface="Calibri" panose="020F0502020204030204" pitchFamily="34" charset="0"/>
                <a:cs typeface="Calibri" panose="020F0502020204030204" pitchFamily="34" charset="0"/>
              </a:rPr>
              <a:t>CREATE</a:t>
            </a: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TABLE</a:t>
            </a:r>
            <a:r>
              <a:rPr lang="en-US" sz="1372">
                <a:solidFill>
                  <a:srgbClr val="000000"/>
                </a:solidFill>
                <a:latin typeface="Calibri" panose="020F0502020204030204" pitchFamily="34" charset="0"/>
                <a:cs typeface="Calibri" panose="020F0502020204030204" pitchFamily="34" charset="0"/>
              </a:rPr>
              <a:t> </a:t>
            </a:r>
            <a:r>
              <a:rPr lang="en-US" sz="1372" err="1">
                <a:solidFill>
                  <a:srgbClr val="000000"/>
                </a:solidFill>
                <a:latin typeface="Calibri" panose="020F0502020204030204" pitchFamily="34" charset="0"/>
                <a:cs typeface="Calibri" panose="020F0502020204030204" pitchFamily="34" charset="0"/>
              </a:rPr>
              <a:t>CustomerOrders</a:t>
            </a:r>
            <a:endParaRPr lang="en-US" sz="1372">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372">
                <a:solidFill>
                  <a:srgbClr val="000000"/>
                </a:solidFill>
                <a:latin typeface="Calibri" panose="020F0502020204030204" pitchFamily="34" charset="0"/>
                <a:cs typeface="Calibri" panose="020F0502020204030204" pitchFamily="34" charset="0"/>
              </a:rPr>
              <a:t>  </a:t>
            </a:r>
            <a:r>
              <a:rPr lang="en-US" sz="1372" err="1">
                <a:solidFill>
                  <a:srgbClr val="000000"/>
                </a:solidFill>
                <a:latin typeface="Calibri" panose="020F0502020204030204" pitchFamily="34" charset="0"/>
                <a:cs typeface="Calibri" panose="020F0502020204030204" pitchFamily="34" charset="0"/>
              </a:rPr>
              <a:t>CustomerId</a:t>
            </a: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BIGINT NOT NULL</a:t>
            </a:r>
            <a:r>
              <a:rPr lang="en-US" sz="1372">
                <a:solidFill>
                  <a:srgbClr val="000000"/>
                </a:solidFill>
                <a:latin typeface="Calibri" panose="020F0502020204030204" pitchFamily="34" charset="0"/>
                <a:cs typeface="Calibri" panose="020F0502020204030204" pitchFamily="34" charset="0"/>
              </a:rPr>
              <a:t>,</a:t>
            </a:r>
          </a:p>
          <a:p>
            <a:pPr defTabSz="914225">
              <a:spcAft>
                <a:spcPts val="600"/>
              </a:spcAft>
              <a:defRPr/>
            </a:pPr>
            <a:r>
              <a:rPr lang="en-US" sz="1372">
                <a:solidFill>
                  <a:srgbClr val="000000"/>
                </a:solidFill>
                <a:latin typeface="Calibri" panose="020F0502020204030204" pitchFamily="34" charset="0"/>
                <a:cs typeface="Calibri" panose="020F0502020204030204" pitchFamily="34" charset="0"/>
              </a:rPr>
              <a:t>  Country      </a:t>
            </a:r>
            <a:r>
              <a:rPr lang="en-US" sz="1372">
                <a:solidFill>
                  <a:srgbClr val="0000FF"/>
                </a:solidFill>
                <a:latin typeface="Calibri" panose="020F0502020204030204" pitchFamily="34" charset="0"/>
                <a:cs typeface="Calibri" panose="020F0502020204030204" pitchFamily="34" charset="0"/>
              </a:rPr>
              <a:t>NVARCHAR(150) NOT NULL</a:t>
            </a:r>
            <a:r>
              <a:rPr lang="en-US" sz="1372">
                <a:solidFill>
                  <a:srgbClr val="000000"/>
                </a:solidFill>
                <a:latin typeface="Calibri" panose="020F0502020204030204" pitchFamily="34" charset="0"/>
                <a:cs typeface="Calibri" panose="020F0502020204030204" pitchFamily="34" charset="0"/>
              </a:rPr>
              <a:t>,</a:t>
            </a:r>
          </a:p>
          <a:p>
            <a:pPr defTabSz="914225">
              <a:spcAft>
                <a:spcPts val="600"/>
              </a:spcAft>
              <a:defRPr/>
            </a:pPr>
            <a:r>
              <a:rPr lang="en-US" sz="1372">
                <a:solidFill>
                  <a:srgbClr val="000000"/>
                </a:solidFill>
                <a:latin typeface="Calibri" panose="020F0502020204030204" pitchFamily="34" charset="0"/>
                <a:cs typeface="Calibri" panose="020F0502020204030204" pitchFamily="34" charset="0"/>
              </a:rPr>
              <a:t>  </a:t>
            </a:r>
            <a:r>
              <a:rPr lang="en-US" sz="1372" err="1">
                <a:solidFill>
                  <a:srgbClr val="000000"/>
                </a:solidFill>
                <a:latin typeface="Calibri" panose="020F0502020204030204" pitchFamily="34" charset="0"/>
                <a:cs typeface="Calibri" panose="020F0502020204030204" pitchFamily="34" charset="0"/>
              </a:rPr>
              <a:t>OrderDetails</a:t>
            </a: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NVARCHAR(3000) NOT NULL </a:t>
            </a:r>
            <a:r>
              <a:rPr lang="en-US" sz="1372" kern="0">
                <a:solidFill>
                  <a:srgbClr val="008000"/>
                </a:solidFill>
                <a:latin typeface="Calibri" panose="020F0502020204030204" pitchFamily="34" charset="0"/>
                <a:cs typeface="Calibri" panose="020F0502020204030204" pitchFamily="34" charset="0"/>
              </a:rPr>
              <a:t>–- NVARCHAR column for JSON</a:t>
            </a:r>
            <a:endParaRPr lang="en-US" sz="1372">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WITH</a:t>
            </a: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DISTRIBUTION</a:t>
            </a:r>
            <a:r>
              <a:rPr lang="en-US" sz="1372">
                <a:solidFill>
                  <a:srgbClr val="000000"/>
                </a:solidFill>
                <a:latin typeface="Calibri" panose="020F0502020204030204" pitchFamily="34" charset="0"/>
                <a:cs typeface="Calibri" panose="020F0502020204030204" pitchFamily="34" charset="0"/>
              </a:rPr>
              <a:t> = </a:t>
            </a:r>
            <a:r>
              <a:rPr lang="en-US" sz="1372">
                <a:solidFill>
                  <a:srgbClr val="0000FF"/>
                </a:solidFill>
                <a:latin typeface="Calibri" panose="020F0502020204030204" pitchFamily="34" charset="0"/>
                <a:cs typeface="Calibri" panose="020F0502020204030204" pitchFamily="34" charset="0"/>
              </a:rPr>
              <a:t>ROUND_ROBIN</a:t>
            </a:r>
            <a:r>
              <a:rPr lang="en-US" sz="1372">
                <a:solidFill>
                  <a:srgbClr val="000000"/>
                </a:solidFill>
                <a:latin typeface="Calibri" panose="020F0502020204030204" pitchFamily="34" charset="0"/>
                <a:cs typeface="Calibri" panose="020F0502020204030204" pitchFamily="34" charset="0"/>
              </a:rPr>
              <a:t>)</a:t>
            </a:r>
          </a:p>
          <a:p>
            <a:pPr defTabSz="914225">
              <a:spcAft>
                <a:spcPts val="600"/>
              </a:spcAft>
              <a:defRPr/>
            </a:pPr>
            <a:endParaRPr lang="en-US" sz="1372">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kern="0">
                <a:solidFill>
                  <a:srgbClr val="008000"/>
                </a:solidFill>
                <a:latin typeface="Calibri" panose="020F0502020204030204" pitchFamily="34" charset="0"/>
                <a:cs typeface="Calibri" panose="020F0502020204030204" pitchFamily="34" charset="0"/>
              </a:rPr>
              <a:t>-- Populate table with semi-structured data</a:t>
            </a:r>
            <a:endParaRPr lang="en-US" sz="1372" kern="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0000FF"/>
                </a:solidFill>
                <a:latin typeface="Calibri" panose="020F0502020204030204" pitchFamily="34" charset="0"/>
                <a:cs typeface="Calibri" panose="020F0502020204030204" pitchFamily="34" charset="0"/>
              </a:rPr>
              <a:t>INSERT</a:t>
            </a: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INTO</a:t>
            </a:r>
            <a:r>
              <a:rPr lang="en-US" sz="1372">
                <a:solidFill>
                  <a:srgbClr val="000000"/>
                </a:solidFill>
                <a:latin typeface="Calibri" panose="020F0502020204030204" pitchFamily="34" charset="0"/>
                <a:cs typeface="Calibri" panose="020F0502020204030204" pitchFamily="34" charset="0"/>
              </a:rPr>
              <a:t> </a:t>
            </a:r>
            <a:r>
              <a:rPr lang="en-US" sz="1372" err="1">
                <a:solidFill>
                  <a:srgbClr val="000000"/>
                </a:solidFill>
                <a:latin typeface="Calibri" panose="020F0502020204030204" pitchFamily="34" charset="0"/>
                <a:cs typeface="Calibri" panose="020F0502020204030204" pitchFamily="34" charset="0"/>
              </a:rPr>
              <a:t>CustomerOrders</a:t>
            </a:r>
            <a:endParaRPr lang="en-US" sz="1372">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0000FF"/>
                </a:solidFill>
                <a:latin typeface="Calibri" panose="020F0502020204030204" pitchFamily="34" charset="0"/>
                <a:cs typeface="Calibri" panose="020F0502020204030204" pitchFamily="34" charset="0"/>
              </a:rPr>
              <a:t>VALUES</a:t>
            </a:r>
          </a:p>
          <a:p>
            <a:pPr defTabSz="914225">
              <a:spcAft>
                <a:spcPts val="600"/>
              </a:spcAft>
              <a:defRPr/>
            </a:pPr>
            <a:r>
              <a:rPr lang="en-US" sz="1372">
                <a:solidFill>
                  <a:srgbClr val="000000"/>
                </a:solidFill>
                <a:latin typeface="Calibri" panose="020F0502020204030204" pitchFamily="34" charset="0"/>
                <a:cs typeface="Calibri" panose="020F0502020204030204" pitchFamily="34" charset="0"/>
              </a:rPr>
              <a:t>( 101, </a:t>
            </a:r>
            <a:r>
              <a:rPr lang="en-US" sz="1372" kern="0">
                <a:solidFill>
                  <a:srgbClr val="008000"/>
                </a:solidFill>
                <a:latin typeface="Calibri" panose="020F0502020204030204" pitchFamily="34" charset="0"/>
                <a:cs typeface="Calibri" panose="020F0502020204030204" pitchFamily="34" charset="0"/>
              </a:rPr>
              <a:t>-- </a:t>
            </a:r>
            <a:r>
              <a:rPr lang="en-US" sz="1372" kern="0" err="1">
                <a:solidFill>
                  <a:srgbClr val="008000"/>
                </a:solidFill>
                <a:latin typeface="Calibri" panose="020F0502020204030204" pitchFamily="34" charset="0"/>
                <a:cs typeface="Calibri" panose="020F0502020204030204" pitchFamily="34" charset="0"/>
              </a:rPr>
              <a:t>CustomerId</a:t>
            </a:r>
            <a:endParaRPr lang="en-US" sz="1372" kern="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000000"/>
                </a:solidFill>
                <a:latin typeface="Calibri" panose="020F0502020204030204" pitchFamily="34" charset="0"/>
                <a:cs typeface="Calibri" panose="020F0502020204030204" pitchFamily="34" charset="0"/>
              </a:rPr>
              <a:t>  </a:t>
            </a:r>
            <a:r>
              <a:rPr lang="en-US" sz="1372">
                <a:solidFill>
                  <a:srgbClr val="FF0000"/>
                </a:solidFill>
                <a:latin typeface="Calibri" panose="020F0502020204030204" pitchFamily="34" charset="0"/>
                <a:cs typeface="Calibri" panose="020F0502020204030204" pitchFamily="34" charset="0"/>
              </a:rPr>
              <a:t>'Bahrain'</a:t>
            </a:r>
            <a:r>
              <a:rPr lang="en-US" sz="1372">
                <a:solidFill>
                  <a:srgbClr val="000000"/>
                </a:solidFill>
                <a:latin typeface="Calibri" panose="020F0502020204030204" pitchFamily="34" charset="0"/>
                <a:cs typeface="Calibri" panose="020F0502020204030204" pitchFamily="34" charset="0"/>
              </a:rPr>
              <a:t>,</a:t>
            </a:r>
            <a:r>
              <a:rPr lang="en-US" sz="1372" kern="0">
                <a:solidFill>
                  <a:srgbClr val="FF0000"/>
                </a:solidFill>
                <a:latin typeface="Calibri" panose="020F0502020204030204" pitchFamily="34" charset="0"/>
                <a:cs typeface="Calibri" panose="020F0502020204030204" pitchFamily="34" charset="0"/>
              </a:rPr>
              <a:t> </a:t>
            </a:r>
            <a:r>
              <a:rPr lang="en-US" sz="1372" kern="0">
                <a:solidFill>
                  <a:srgbClr val="008000"/>
                </a:solidFill>
                <a:latin typeface="Calibri" panose="020F0502020204030204" pitchFamily="34" charset="0"/>
                <a:cs typeface="Calibri" panose="020F0502020204030204" pitchFamily="34" charset="0"/>
              </a:rPr>
              <a:t>-- Country</a:t>
            </a:r>
            <a:endParaRPr lang="en-US" sz="1372" kern="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kern="0">
                <a:solidFill>
                  <a:srgbClr val="FF0000"/>
                </a:solidFill>
                <a:latin typeface="Calibri" panose="020F0502020204030204" pitchFamily="34" charset="0"/>
                <a:cs typeface="Calibri" panose="020F0502020204030204" pitchFamily="34" charset="0"/>
              </a:rPr>
              <a:t>  N</a:t>
            </a:r>
            <a:r>
              <a:rPr lang="en-US" sz="1372">
                <a:solidFill>
                  <a:srgbClr val="FF0000"/>
                </a:solidFill>
                <a:latin typeface="Calibri" panose="020F0502020204030204" pitchFamily="34" charset="0"/>
                <a:cs typeface="Calibri" panose="020F0502020204030204" pitchFamily="34" charset="0"/>
              </a:rPr>
              <a:t>'</a:t>
            </a:r>
            <a:r>
              <a:rPr lang="en-US" sz="1372" kern="0">
                <a:solidFill>
                  <a:srgbClr val="FF0000"/>
                </a:solidFill>
                <a:latin typeface="Calibri" panose="020F0502020204030204" pitchFamily="34" charset="0"/>
                <a:cs typeface="Calibri" panose="020F0502020204030204" pitchFamily="34" charset="0"/>
              </a:rPr>
              <a:t>[{ </a:t>
            </a:r>
            <a:r>
              <a:rPr lang="en-US" sz="1372" kern="0" err="1">
                <a:solidFill>
                  <a:srgbClr val="FF0000"/>
                </a:solidFill>
                <a:latin typeface="Calibri" panose="020F0502020204030204" pitchFamily="34" charset="0"/>
                <a:cs typeface="Calibri" panose="020F0502020204030204" pitchFamily="34" charset="0"/>
              </a:rPr>
              <a:t>StoreId</a:t>
            </a:r>
            <a:r>
              <a:rPr lang="en-US" sz="1372" kern="0">
                <a:solidFill>
                  <a:srgbClr val="FF0000"/>
                </a:solidFill>
                <a:latin typeface="Calibri" panose="020F0502020204030204" pitchFamily="34" charset="0"/>
                <a:cs typeface="Calibri" panose="020F0502020204030204" pitchFamily="34" charset="0"/>
              </a:rPr>
              <a:t>": "AW73565", </a:t>
            </a:r>
          </a:p>
          <a:p>
            <a:pPr defTabSz="914225">
              <a:spcAft>
                <a:spcPts val="600"/>
              </a:spcAft>
              <a:defRPr/>
            </a:pPr>
            <a:r>
              <a:rPr lang="en-US" sz="1372" kern="0">
                <a:solidFill>
                  <a:srgbClr val="FF0000"/>
                </a:solidFill>
                <a:latin typeface="Calibri" panose="020F0502020204030204" pitchFamily="34" charset="0"/>
                <a:cs typeface="Calibri" panose="020F0502020204030204" pitchFamily="34" charset="0"/>
              </a:rPr>
              <a:t>       "Order": { "Number":"SO43659", </a:t>
            </a:r>
          </a:p>
          <a:p>
            <a:pPr defTabSz="914225">
              <a:spcAft>
                <a:spcPts val="600"/>
              </a:spcAft>
              <a:defRPr/>
            </a:pPr>
            <a:r>
              <a:rPr lang="en-US" sz="1372" kern="0">
                <a:solidFill>
                  <a:srgbClr val="FF0000"/>
                </a:solidFill>
                <a:latin typeface="Calibri" panose="020F0502020204030204" pitchFamily="34" charset="0"/>
                <a:cs typeface="Calibri" panose="020F0502020204030204" pitchFamily="34" charset="0"/>
              </a:rPr>
              <a:t>                   "Date":"2011-05-31T00:00:00"</a:t>
            </a:r>
          </a:p>
          <a:p>
            <a:pPr defTabSz="914225">
              <a:spcAft>
                <a:spcPts val="600"/>
              </a:spcAft>
              <a:defRPr/>
            </a:pPr>
            <a:r>
              <a:rPr lang="en-US" sz="1372" kern="0">
                <a:solidFill>
                  <a:srgbClr val="FF0000"/>
                </a:solidFill>
                <a:latin typeface="Calibri" panose="020F0502020204030204" pitchFamily="34" charset="0"/>
                <a:cs typeface="Calibri" panose="020F0502020204030204" pitchFamily="34" charset="0"/>
              </a:rPr>
              <a:t>                }, </a:t>
            </a:r>
          </a:p>
          <a:p>
            <a:pPr defTabSz="914225">
              <a:spcAft>
                <a:spcPts val="600"/>
              </a:spcAft>
              <a:defRPr/>
            </a:pPr>
            <a:r>
              <a:rPr lang="en-US" sz="1372" kern="0">
                <a:solidFill>
                  <a:srgbClr val="FF0000"/>
                </a:solidFill>
                <a:latin typeface="Calibri" panose="020F0502020204030204" pitchFamily="34" charset="0"/>
                <a:cs typeface="Calibri" panose="020F0502020204030204" pitchFamily="34" charset="0"/>
              </a:rPr>
              <a:t>       "Item":  { "Price":2024.40, "Quantity":1 }</a:t>
            </a:r>
          </a:p>
          <a:p>
            <a:pPr defTabSz="914225">
              <a:spcAft>
                <a:spcPts val="600"/>
              </a:spcAft>
              <a:defRPr/>
            </a:pPr>
            <a:r>
              <a:rPr lang="en-US" sz="1372" kern="0">
                <a:solidFill>
                  <a:srgbClr val="FF0000"/>
                </a:solidFill>
                <a:latin typeface="Calibri" panose="020F0502020204030204" pitchFamily="34" charset="0"/>
                <a:cs typeface="Calibri" panose="020F0502020204030204" pitchFamily="34" charset="0"/>
              </a:rPr>
              <a:t>     }]</a:t>
            </a:r>
            <a:r>
              <a:rPr lang="en-US" sz="1372">
                <a:solidFill>
                  <a:srgbClr val="FF0000"/>
                </a:solidFill>
                <a:latin typeface="Calibri" panose="020F0502020204030204" pitchFamily="34" charset="0"/>
                <a:cs typeface="Calibri" panose="020F0502020204030204" pitchFamily="34" charset="0"/>
              </a:rPr>
              <a:t>’ </a:t>
            </a:r>
            <a:r>
              <a:rPr lang="en-US" sz="1372" kern="0">
                <a:solidFill>
                  <a:srgbClr val="008000"/>
                </a:solidFill>
                <a:latin typeface="Calibri" panose="020F0502020204030204" pitchFamily="34" charset="0"/>
                <a:cs typeface="Calibri" panose="020F0502020204030204" pitchFamily="34" charset="0"/>
              </a:rPr>
              <a:t>-- </a:t>
            </a:r>
            <a:r>
              <a:rPr lang="en-US" sz="1372" kern="0" err="1">
                <a:solidFill>
                  <a:srgbClr val="008000"/>
                </a:solidFill>
                <a:latin typeface="Calibri" panose="020F0502020204030204" pitchFamily="34" charset="0"/>
                <a:cs typeface="Calibri" panose="020F0502020204030204" pitchFamily="34" charset="0"/>
              </a:rPr>
              <a:t>OrderDetails</a:t>
            </a:r>
            <a:endParaRPr lang="en-US" sz="1372" kern="0">
              <a:solidFill>
                <a:srgbClr val="FF0000"/>
              </a:solidFill>
              <a:latin typeface="Calibri" panose="020F0502020204030204" pitchFamily="34" charset="0"/>
              <a:cs typeface="Calibri" panose="020F0502020204030204" pitchFamily="34" charset="0"/>
            </a:endParaRPr>
          </a:p>
          <a:p>
            <a:pPr defTabSz="914225">
              <a:spcAft>
                <a:spcPts val="600"/>
              </a:spcAft>
              <a:defRPr/>
            </a:pPr>
            <a:r>
              <a:rPr lang="en-US" sz="1372" kern="0">
                <a:solidFill>
                  <a:srgbClr val="000000"/>
                </a:solidFill>
                <a:latin typeface="Calibri" panose="020F0502020204030204" pitchFamily="34" charset="0"/>
                <a:cs typeface="Calibri" panose="020F0502020204030204" pitchFamily="34" charset="0"/>
              </a:rPr>
              <a:t>)</a:t>
            </a:r>
            <a:endParaRPr lang="en-US" sz="1372">
              <a:solidFill>
                <a:srgbClr val="0000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340758771"/>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27228" y="1120901"/>
            <a:ext cx="5068493" cy="4705647"/>
          </a:xfrm>
        </p:spPr>
        <p:txBody>
          <a:bodyPr/>
          <a:lstStyle/>
          <a:p>
            <a:r>
              <a:rPr lang="en-US" sz="1961">
                <a:solidFill>
                  <a:schemeClr val="tx2"/>
                </a:solidFill>
              </a:rPr>
              <a:t>Overview</a:t>
            </a:r>
          </a:p>
          <a:p>
            <a:pPr>
              <a:spcBef>
                <a:spcPts val="600"/>
              </a:spcBef>
            </a:pPr>
            <a:r>
              <a:rPr lang="en-US" sz="1765">
                <a:latin typeface="+mn-lt"/>
              </a:rPr>
              <a:t>Read JSON data stored in a string column with the following:</a:t>
            </a:r>
          </a:p>
          <a:p>
            <a:pPr marL="285695" indent="-285695">
              <a:spcBef>
                <a:spcPts val="600"/>
              </a:spcBef>
              <a:buFont typeface="Arial" panose="020B0604020202020204" pitchFamily="34" charset="0"/>
              <a:buChar char="•"/>
            </a:pPr>
            <a:r>
              <a:rPr lang="en-US" sz="1765">
                <a:solidFill>
                  <a:srgbClr val="0000FF"/>
                </a:solidFill>
                <a:latin typeface="+mn-lt"/>
              </a:rPr>
              <a:t>ISJSON – </a:t>
            </a:r>
            <a:r>
              <a:rPr lang="en-US" sz="1765">
                <a:solidFill>
                  <a:schemeClr val="tx1"/>
                </a:solidFill>
                <a:latin typeface="+mn-lt"/>
              </a:rPr>
              <a:t>verify if text is valid JSON</a:t>
            </a:r>
          </a:p>
          <a:p>
            <a:pPr marL="285695" indent="-285695">
              <a:spcBef>
                <a:spcPts val="600"/>
              </a:spcBef>
              <a:buFont typeface="Arial" panose="020B0604020202020204" pitchFamily="34" charset="0"/>
              <a:buChar char="•"/>
            </a:pPr>
            <a:r>
              <a:rPr lang="en-US" sz="1765">
                <a:solidFill>
                  <a:srgbClr val="0000FF"/>
                </a:solidFill>
                <a:latin typeface="+mn-lt"/>
              </a:rPr>
              <a:t>JSON_VALUE </a:t>
            </a:r>
            <a:r>
              <a:rPr lang="en-US" sz="1765">
                <a:latin typeface="+mn-lt"/>
              </a:rPr>
              <a:t>– extract a scalar value from a JSON string</a:t>
            </a:r>
          </a:p>
          <a:p>
            <a:pPr marL="285695" indent="-285695">
              <a:spcBef>
                <a:spcPts val="600"/>
              </a:spcBef>
              <a:buFont typeface="Arial" panose="020B0604020202020204" pitchFamily="34" charset="0"/>
              <a:buChar char="•"/>
            </a:pPr>
            <a:r>
              <a:rPr lang="en-US" sz="1765">
                <a:solidFill>
                  <a:srgbClr val="0000FF"/>
                </a:solidFill>
                <a:latin typeface="+mn-lt"/>
              </a:rPr>
              <a:t>JSON_QUERY </a:t>
            </a:r>
            <a:r>
              <a:rPr lang="en-US" sz="1765">
                <a:latin typeface="+mn-lt"/>
              </a:rPr>
              <a:t>– extract a JSON object or array from a JSON string</a:t>
            </a:r>
          </a:p>
          <a:p>
            <a:pPr>
              <a:spcBef>
                <a:spcPts val="600"/>
              </a:spcBef>
            </a:pPr>
            <a:r>
              <a:rPr lang="en-US" sz="1961">
                <a:solidFill>
                  <a:schemeClr val="tx2"/>
                </a:solidFill>
              </a:rPr>
              <a:t>Benefits</a:t>
            </a:r>
          </a:p>
          <a:p>
            <a:pPr marL="280121" indent="-280121">
              <a:spcBef>
                <a:spcPts val="600"/>
              </a:spcBef>
              <a:buFont typeface="Arial" panose="020B0604020202020204" pitchFamily="34" charset="0"/>
              <a:buChar char="•"/>
            </a:pPr>
            <a:r>
              <a:rPr lang="en-US" sz="1765">
                <a:latin typeface="+mn-lt"/>
              </a:rPr>
              <a:t>Ability to get standard columns as well as JSON column</a:t>
            </a:r>
          </a:p>
          <a:p>
            <a:pPr marL="280121" indent="-280121">
              <a:spcBef>
                <a:spcPts val="600"/>
              </a:spcBef>
              <a:buFont typeface="Arial" panose="020B0604020202020204" pitchFamily="34" charset="0"/>
              <a:buChar char="•"/>
            </a:pPr>
            <a:r>
              <a:rPr lang="en-US" sz="1765">
                <a:latin typeface="+mn-lt"/>
              </a:rPr>
              <a:t>Perform aggregation and filter on JSON values</a:t>
            </a: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a:t>JSON data support – read JSON data</a:t>
            </a:r>
          </a:p>
        </p:txBody>
      </p:sp>
      <p:sp>
        <p:nvSpPr>
          <p:cNvPr id="2" name="Rectangle 1">
            <a:extLst>
              <a:ext uri="{FF2B5EF4-FFF2-40B4-BE49-F238E27FC236}">
                <a16:creationId xmlns:a16="http://schemas.microsoft.com/office/drawing/2014/main" id="{A7A0E22A-03BD-4F23-8E16-48D95756451D}"/>
              </a:ext>
            </a:extLst>
          </p:cNvPr>
          <p:cNvSpPr/>
          <p:nvPr/>
        </p:nvSpPr>
        <p:spPr>
          <a:xfrm>
            <a:off x="5771104" y="1208955"/>
            <a:ext cx="5925911" cy="845753"/>
          </a:xfrm>
          <a:prstGeom prst="rect">
            <a:avLst/>
          </a:prstGeom>
          <a:ln>
            <a:solidFill>
              <a:schemeClr val="bg2">
                <a:lumMod val="50000"/>
              </a:schemeClr>
            </a:solidFill>
          </a:ln>
        </p:spPr>
        <p:txBody>
          <a:bodyPr wrap="square">
            <a:spAutoFit/>
          </a:bodyPr>
          <a:lstStyle/>
          <a:p>
            <a:pPr defTabSz="914225">
              <a:defRPr/>
            </a:pPr>
            <a:r>
              <a:rPr lang="en-US" sz="1200" kern="0">
                <a:solidFill>
                  <a:srgbClr val="008000"/>
                </a:solidFill>
                <a:latin typeface="Calibri" panose="020F0502020204030204" pitchFamily="34" charset="0"/>
                <a:cs typeface="Calibri" panose="020F0502020204030204" pitchFamily="34" charset="0"/>
              </a:rPr>
              <a:t>-- Return all rows with valid JSON data</a:t>
            </a:r>
          </a:p>
          <a:p>
            <a:pPr defTabSz="914225">
              <a:defRPr/>
            </a:pPr>
            <a:r>
              <a:rPr lang="en-US" sz="1200" kern="0">
                <a:solidFill>
                  <a:srgbClr val="0000FF"/>
                </a:solidFill>
                <a:latin typeface="Calibri" panose="020F0502020204030204" pitchFamily="34" charset="0"/>
                <a:cs typeface="Calibri" panose="020F0502020204030204" pitchFamily="34" charset="0"/>
              </a:rPr>
              <a:t>SELECT </a:t>
            </a:r>
            <a:r>
              <a:rPr lang="en-US" sz="1200" kern="0" err="1">
                <a:solidFill>
                  <a:srgbClr val="000000"/>
                </a:solidFill>
                <a:latin typeface="Calibri" panose="020F0502020204030204" pitchFamily="34" charset="0"/>
                <a:cs typeface="Calibri" panose="020F0502020204030204" pitchFamily="34" charset="0"/>
              </a:rPr>
              <a:t>CustomerId</a:t>
            </a:r>
            <a:r>
              <a:rPr lang="en-US" sz="1200" kern="0">
                <a:solidFill>
                  <a:srgbClr val="000000"/>
                </a:solidFill>
                <a:latin typeface="Calibri" panose="020F0502020204030204" pitchFamily="34" charset="0"/>
                <a:cs typeface="Calibri" panose="020F0502020204030204" pitchFamily="34" charset="0"/>
              </a:rPr>
              <a:t>, </a:t>
            </a:r>
            <a:r>
              <a:rPr lang="en-US" sz="1200" kern="0" err="1">
                <a:solidFill>
                  <a:srgbClr val="000000"/>
                </a:solidFill>
                <a:latin typeface="Calibri" panose="020F0502020204030204" pitchFamily="34" charset="0"/>
                <a:cs typeface="Calibri" panose="020F0502020204030204" pitchFamily="34" charset="0"/>
              </a:rPr>
              <a:t>OrderDetails</a:t>
            </a:r>
            <a:r>
              <a:rPr lang="en-US" sz="1200" kern="0">
                <a:solidFill>
                  <a:srgbClr val="000000"/>
                </a:solidFill>
                <a:latin typeface="Calibri" panose="020F0502020204030204" pitchFamily="34" charset="0"/>
                <a:cs typeface="Calibri" panose="020F0502020204030204" pitchFamily="34" charset="0"/>
              </a:rPr>
              <a:t> </a:t>
            </a:r>
          </a:p>
          <a:p>
            <a:pPr defTabSz="914225">
              <a:defRPr/>
            </a:pPr>
            <a:r>
              <a:rPr lang="en-US" sz="1200" kern="0">
                <a:solidFill>
                  <a:srgbClr val="0000FF"/>
                </a:solidFill>
                <a:latin typeface="Calibri" panose="020F0502020204030204" pitchFamily="34" charset="0"/>
                <a:cs typeface="Calibri" panose="020F0502020204030204" pitchFamily="34" charset="0"/>
              </a:rPr>
              <a:t>FROM   </a:t>
            </a:r>
            <a:r>
              <a:rPr lang="en-US" sz="1200" kern="0" err="1">
                <a:solidFill>
                  <a:srgbClr val="000000"/>
                </a:solidFill>
                <a:latin typeface="Calibri" panose="020F0502020204030204" pitchFamily="34" charset="0"/>
                <a:cs typeface="Calibri" panose="020F0502020204030204" pitchFamily="34" charset="0"/>
              </a:rPr>
              <a:t>CustomerOrders</a:t>
            </a:r>
            <a:r>
              <a:rPr lang="en-US" sz="1200" kern="0">
                <a:solidFill>
                  <a:srgbClr val="0000FF"/>
                </a:solidFill>
                <a:latin typeface="Calibri" panose="020F0502020204030204" pitchFamily="34" charset="0"/>
                <a:cs typeface="Calibri" panose="020F0502020204030204" pitchFamily="34" charset="0"/>
              </a:rPr>
              <a:t> </a:t>
            </a:r>
          </a:p>
          <a:p>
            <a:pPr defTabSz="914225">
              <a:defRPr/>
            </a:pPr>
            <a:r>
              <a:rPr lang="en-US" sz="1200" kern="0">
                <a:solidFill>
                  <a:srgbClr val="0000FF"/>
                </a:solidFill>
                <a:latin typeface="Calibri" panose="020F0502020204030204" pitchFamily="34" charset="0"/>
                <a:cs typeface="Calibri" panose="020F0502020204030204" pitchFamily="34" charset="0"/>
              </a:rPr>
              <a:t>WHERE  ISJSON</a:t>
            </a:r>
            <a:r>
              <a:rPr lang="en-US" sz="1200" kern="0">
                <a:solidFill>
                  <a:srgbClr val="000000"/>
                </a:solidFill>
                <a:latin typeface="Calibri" panose="020F0502020204030204" pitchFamily="34" charset="0"/>
                <a:cs typeface="Calibri" panose="020F0502020204030204" pitchFamily="34" charset="0"/>
              </a:rPr>
              <a:t>(</a:t>
            </a:r>
            <a:r>
              <a:rPr lang="en-US" sz="1200" kern="0" err="1">
                <a:solidFill>
                  <a:srgbClr val="000000"/>
                </a:solidFill>
                <a:latin typeface="Calibri" panose="020F0502020204030204" pitchFamily="34" charset="0"/>
                <a:cs typeface="Calibri" panose="020F0502020204030204" pitchFamily="34" charset="0"/>
              </a:rPr>
              <a:t>OrderDetails</a:t>
            </a:r>
            <a:r>
              <a:rPr lang="en-US" sz="1200" kern="0">
                <a:solidFill>
                  <a:srgbClr val="000000"/>
                </a:solidFill>
                <a:latin typeface="Calibri" panose="020F0502020204030204" pitchFamily="34" charset="0"/>
                <a:cs typeface="Calibri" panose="020F0502020204030204" pitchFamily="34" charset="0"/>
              </a:rPr>
              <a:t>)</a:t>
            </a:r>
            <a:r>
              <a:rPr lang="en-US" sz="1200" kern="0">
                <a:solidFill>
                  <a:srgbClr val="0000FF"/>
                </a:solidFill>
                <a:latin typeface="Calibri" panose="020F0502020204030204" pitchFamily="34" charset="0"/>
                <a:cs typeface="Calibri" panose="020F0502020204030204" pitchFamily="34" charset="0"/>
              </a:rPr>
              <a:t> </a:t>
            </a:r>
            <a:r>
              <a:rPr lang="en-US" sz="1200" kern="0">
                <a:solidFill>
                  <a:srgbClr val="000000"/>
                </a:solidFill>
                <a:latin typeface="Calibri" panose="020F0502020204030204" pitchFamily="34" charset="0"/>
                <a:cs typeface="Calibri" panose="020F0502020204030204" pitchFamily="34" charset="0"/>
              </a:rPr>
              <a:t>&gt; 0</a:t>
            </a:r>
            <a:r>
              <a:rPr lang="en-US" sz="1200" kern="0">
                <a:solidFill>
                  <a:srgbClr val="494949"/>
                </a:solidFill>
                <a:latin typeface="Calibri" panose="020F0502020204030204" pitchFamily="34" charset="0"/>
                <a:cs typeface="Calibri" panose="020F0502020204030204" pitchFamily="34" charset="0"/>
              </a:rPr>
              <a:t>;</a:t>
            </a:r>
            <a:endParaRPr lang="en-US" sz="1200" kern="0">
              <a:solidFill>
                <a:srgbClr val="000000"/>
              </a:solidFill>
              <a:latin typeface="Calibri" panose="020F0502020204030204" pitchFamily="34" charset="0"/>
              <a:cs typeface="Calibri" panose="020F0502020204030204" pitchFamily="34" charset="0"/>
            </a:endParaRPr>
          </a:p>
        </p:txBody>
      </p:sp>
      <p:graphicFrame>
        <p:nvGraphicFramePr>
          <p:cNvPr id="10" name="Table 9">
            <a:extLst>
              <a:ext uri="{FF2B5EF4-FFF2-40B4-BE49-F238E27FC236}">
                <a16:creationId xmlns:a16="http://schemas.microsoft.com/office/drawing/2014/main" id="{432CE488-7A16-47A3-81DB-B666FF3B3679}"/>
              </a:ext>
            </a:extLst>
          </p:cNvPr>
          <p:cNvGraphicFramePr>
            <a:graphicFrameLocks noGrp="1"/>
          </p:cNvGraphicFramePr>
          <p:nvPr/>
        </p:nvGraphicFramePr>
        <p:xfrm>
          <a:off x="5835748" y="2374633"/>
          <a:ext cx="5925911" cy="914372"/>
        </p:xfrm>
        <a:graphic>
          <a:graphicData uri="http://schemas.openxmlformats.org/drawingml/2006/table">
            <a:tbl>
              <a:tblPr firstRow="1" bandRow="1">
                <a:tableStyleId>{17292A2E-F333-43FB-9621-5CBBE7FDCDCB}</a:tableStyleId>
              </a:tblPr>
              <a:tblGrid>
                <a:gridCol w="1451574">
                  <a:extLst>
                    <a:ext uri="{9D8B030D-6E8A-4147-A177-3AD203B41FA5}">
                      <a16:colId xmlns:a16="http://schemas.microsoft.com/office/drawing/2014/main" val="548712045"/>
                    </a:ext>
                  </a:extLst>
                </a:gridCol>
                <a:gridCol w="4474337">
                  <a:extLst>
                    <a:ext uri="{9D8B030D-6E8A-4147-A177-3AD203B41FA5}">
                      <a16:colId xmlns:a16="http://schemas.microsoft.com/office/drawing/2014/main" val="276908009"/>
                    </a:ext>
                  </a:extLst>
                </a:gridCol>
              </a:tblGrid>
              <a:tr h="274281">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200" err="1">
                          <a:latin typeface="Calibri" panose="020F0502020204030204" pitchFamily="34" charset="0"/>
                          <a:cs typeface="Calibri" panose="020F0502020204030204" pitchFamily="34" charset="0"/>
                        </a:rPr>
                        <a:t>CustomerId</a:t>
                      </a:r>
                      <a:endParaRPr lang="en-US" sz="1200" b="0">
                        <a:solidFill>
                          <a:schemeClr val="tx2"/>
                        </a:solidFill>
                        <a:latin typeface="Calibri" panose="020F0502020204030204" pitchFamily="34" charset="0"/>
                        <a:cs typeface="Calibri" panose="020F0502020204030204" pitchFamily="34" charset="0"/>
                      </a:endParaRPr>
                    </a:p>
                  </a:txBody>
                  <a:tcPr marL="91427" marR="91427" marT="45713" marB="45713" anchor="ctr"/>
                </a:tc>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200" err="1">
                          <a:latin typeface="Calibri" panose="020F0502020204030204" pitchFamily="34" charset="0"/>
                          <a:cs typeface="Calibri" panose="020F0502020204030204" pitchFamily="34" charset="0"/>
                        </a:rPr>
                        <a:t>OrderDetails</a:t>
                      </a:r>
                      <a:endParaRPr lang="en-US" sz="1200" b="0">
                        <a:solidFill>
                          <a:schemeClr val="tx2"/>
                        </a:solidFill>
                        <a:latin typeface="Calibri" panose="020F0502020204030204" pitchFamily="34" charset="0"/>
                        <a:cs typeface="Calibri" panose="020F0502020204030204" pitchFamily="34" charset="0"/>
                      </a:endParaRPr>
                    </a:p>
                  </a:txBody>
                  <a:tcPr marL="91427" marR="91427" marT="45713" marB="45713" anchor="ctr"/>
                </a:tc>
                <a:extLst>
                  <a:ext uri="{0D108BD9-81ED-4DB2-BD59-A6C34878D82A}">
                    <a16:rowId xmlns:a16="http://schemas.microsoft.com/office/drawing/2014/main" val="2049453285"/>
                  </a:ext>
                </a:extLst>
              </a:tr>
              <a:tr h="639989">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200">
                          <a:latin typeface="Calibri" panose="020F0502020204030204" pitchFamily="34" charset="0"/>
                          <a:cs typeface="Calibri" panose="020F0502020204030204" pitchFamily="34" charset="0"/>
                        </a:rPr>
                        <a:t>101</a:t>
                      </a:r>
                      <a:endParaRPr lang="en-US" sz="1200">
                        <a:solidFill>
                          <a:schemeClr val="bg1"/>
                        </a:solidFill>
                        <a:latin typeface="Calibri" panose="020F0502020204030204" pitchFamily="34" charset="0"/>
                        <a:cs typeface="Calibri" panose="020F0502020204030204" pitchFamily="34" charset="0"/>
                      </a:endParaRPr>
                    </a:p>
                  </a:txBody>
                  <a:tcPr marL="91427" marR="91427" marT="45713" marB="45713" anchor="ctr">
                    <a:lnR w="12700" cap="flat" cmpd="sng" algn="ctr">
                      <a:solidFill>
                        <a:schemeClr val="tx1"/>
                      </a:solidFill>
                      <a:prstDash val="solid"/>
                      <a:round/>
                      <a:headEnd type="none" w="med" len="med"/>
                      <a:tailEnd type="none" w="med" len="med"/>
                    </a:lnR>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pPr>
                        <a:spcAft>
                          <a:spcPts val="600"/>
                        </a:spcAft>
                      </a:pPr>
                      <a:r>
                        <a:rPr lang="en-US" sz="1200" kern="0">
                          <a:latin typeface="Calibri" panose="020F0502020204030204" pitchFamily="34" charset="0"/>
                          <a:cs typeface="Calibri" panose="020F0502020204030204" pitchFamily="34" charset="0"/>
                        </a:rPr>
                        <a:t>N</a:t>
                      </a:r>
                      <a:r>
                        <a:rPr lang="en-US" sz="1200">
                          <a:latin typeface="Calibri" panose="020F0502020204030204" pitchFamily="34" charset="0"/>
                          <a:cs typeface="Calibri" panose="020F0502020204030204" pitchFamily="34" charset="0"/>
                        </a:rPr>
                        <a:t>'</a:t>
                      </a:r>
                      <a:r>
                        <a:rPr lang="en-US" sz="1200" kern="0">
                          <a:latin typeface="Calibri" panose="020F0502020204030204" pitchFamily="34" charset="0"/>
                          <a:cs typeface="Calibri" panose="020F0502020204030204" pitchFamily="34" charset="0"/>
                        </a:rPr>
                        <a:t>[{ </a:t>
                      </a:r>
                      <a:r>
                        <a:rPr lang="en-US" sz="1200" kern="0" err="1">
                          <a:latin typeface="Calibri" panose="020F0502020204030204" pitchFamily="34" charset="0"/>
                          <a:cs typeface="Calibri" panose="020F0502020204030204" pitchFamily="34" charset="0"/>
                        </a:rPr>
                        <a:t>StoreId</a:t>
                      </a:r>
                      <a:r>
                        <a:rPr lang="en-US" sz="1200" kern="0">
                          <a:latin typeface="Calibri" panose="020F0502020204030204" pitchFamily="34" charset="0"/>
                          <a:cs typeface="Calibri" panose="020F0502020204030204" pitchFamily="34" charset="0"/>
                        </a:rPr>
                        <a:t>": "AW73565",  "Order": { "Number":"SO43659",                  "Date":"2011-05-31T00:00:00“ }, "Item":  { "Price":2024.40, "Quantity":1 }}]</a:t>
                      </a:r>
                      <a:r>
                        <a:rPr lang="en-US" sz="1200">
                          <a:latin typeface="Calibri" panose="020F0502020204030204" pitchFamily="34" charset="0"/>
                          <a:cs typeface="Calibri" panose="020F0502020204030204" pitchFamily="34" charset="0"/>
                        </a:rPr>
                        <a:t>'</a:t>
                      </a:r>
                      <a:endParaRPr lang="en-US" sz="1200">
                        <a:solidFill>
                          <a:schemeClr val="bg1"/>
                        </a:solidFill>
                        <a:latin typeface="Calibri" panose="020F0502020204030204" pitchFamily="34" charset="0"/>
                        <a:cs typeface="Calibri" panose="020F0502020204030204" pitchFamily="34" charset="0"/>
                      </a:endParaRPr>
                    </a:p>
                  </a:txBody>
                  <a:tcPr marL="91427" marR="91427" marT="45713" marB="45713"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660076094"/>
                  </a:ext>
                </a:extLst>
              </a:tr>
            </a:tbl>
          </a:graphicData>
        </a:graphic>
      </p:graphicFrame>
      <p:sp>
        <p:nvSpPr>
          <p:cNvPr id="12" name="Rectangle 11">
            <a:extLst>
              <a:ext uri="{FF2B5EF4-FFF2-40B4-BE49-F238E27FC236}">
                <a16:creationId xmlns:a16="http://schemas.microsoft.com/office/drawing/2014/main" id="{6F0E9A96-54E7-4A49-BBD9-101046C00EAA}"/>
              </a:ext>
            </a:extLst>
          </p:cNvPr>
          <p:cNvSpPr/>
          <p:nvPr/>
        </p:nvSpPr>
        <p:spPr>
          <a:xfrm>
            <a:off x="5855715" y="4129978"/>
            <a:ext cx="5905945" cy="1222469"/>
          </a:xfrm>
          <a:prstGeom prst="rect">
            <a:avLst/>
          </a:prstGeom>
          <a:ln>
            <a:solidFill>
              <a:schemeClr val="bg2">
                <a:lumMod val="50000"/>
              </a:schemeClr>
            </a:solidFill>
          </a:ln>
        </p:spPr>
        <p:txBody>
          <a:bodyPr wrap="square">
            <a:spAutoFit/>
          </a:bodyPr>
          <a:lstStyle/>
          <a:p>
            <a:pPr defTabSz="914225">
              <a:defRPr/>
            </a:pPr>
            <a:r>
              <a:rPr lang="en-US" sz="1200" kern="0">
                <a:solidFill>
                  <a:srgbClr val="008000"/>
                </a:solidFill>
                <a:latin typeface="Calibri" panose="020F0502020204030204" pitchFamily="34" charset="0"/>
                <a:cs typeface="Calibri" panose="020F0502020204030204" pitchFamily="34" charset="0"/>
              </a:rPr>
              <a:t>-- Extract values from JSON string</a:t>
            </a:r>
          </a:p>
          <a:p>
            <a:pPr defTabSz="914225">
              <a:defRPr/>
            </a:pPr>
            <a:r>
              <a:rPr lang="en-US" sz="1200" kern="0">
                <a:solidFill>
                  <a:srgbClr val="0000FF"/>
                </a:solidFill>
                <a:latin typeface="Calibri" panose="020F0502020204030204" pitchFamily="34" charset="0"/>
                <a:cs typeface="Calibri" panose="020F0502020204030204" pitchFamily="34" charset="0"/>
              </a:rPr>
              <a:t>SELECT </a:t>
            </a:r>
            <a:r>
              <a:rPr lang="en-US" sz="1200" kern="0" err="1">
                <a:solidFill>
                  <a:srgbClr val="000000"/>
                </a:solidFill>
                <a:latin typeface="Calibri" panose="020F0502020204030204" pitchFamily="34" charset="0"/>
                <a:cs typeface="Calibri" panose="020F0502020204030204" pitchFamily="34" charset="0"/>
              </a:rPr>
              <a:t>CustomerId</a:t>
            </a:r>
            <a:r>
              <a:rPr lang="en-US" sz="1200" kern="0">
                <a:solidFill>
                  <a:srgbClr val="000000"/>
                </a:solidFill>
                <a:latin typeface="Calibri" panose="020F0502020204030204" pitchFamily="34" charset="0"/>
                <a:cs typeface="Calibri" panose="020F0502020204030204" pitchFamily="34" charset="0"/>
              </a:rPr>
              <a:t>,</a:t>
            </a:r>
          </a:p>
          <a:p>
            <a:pPr defTabSz="914225">
              <a:defRPr/>
            </a:pPr>
            <a:r>
              <a:rPr lang="en-US" sz="1200" kern="0">
                <a:solidFill>
                  <a:srgbClr val="0000FF"/>
                </a:solidFill>
                <a:latin typeface="Calibri" panose="020F0502020204030204" pitchFamily="34" charset="0"/>
                <a:cs typeface="Calibri" panose="020F0502020204030204" pitchFamily="34" charset="0"/>
              </a:rPr>
              <a:t>       </a:t>
            </a:r>
            <a:r>
              <a:rPr lang="en-US" sz="1200" kern="0">
                <a:solidFill>
                  <a:srgbClr val="000000"/>
                </a:solidFill>
                <a:latin typeface="Calibri" panose="020F0502020204030204" pitchFamily="34" charset="0"/>
                <a:cs typeface="Calibri" panose="020F0502020204030204" pitchFamily="34" charset="0"/>
              </a:rPr>
              <a:t>Country,  </a:t>
            </a:r>
          </a:p>
          <a:p>
            <a:pPr defTabSz="914225">
              <a:defRPr/>
            </a:pPr>
            <a:r>
              <a:rPr lang="en-US" sz="1200" kern="0">
                <a:solidFill>
                  <a:srgbClr val="0000FF"/>
                </a:solidFill>
                <a:latin typeface="Calibri" panose="020F0502020204030204" pitchFamily="34" charset="0"/>
                <a:cs typeface="Calibri" panose="020F0502020204030204" pitchFamily="34" charset="0"/>
              </a:rPr>
              <a:t>       JSON_VALUE</a:t>
            </a:r>
            <a:r>
              <a:rPr lang="en-US" sz="1200" kern="0">
                <a:solidFill>
                  <a:srgbClr val="494949"/>
                </a:solidFill>
                <a:latin typeface="Calibri" panose="020F0502020204030204" pitchFamily="34" charset="0"/>
                <a:cs typeface="Calibri" panose="020F0502020204030204" pitchFamily="34" charset="0"/>
              </a:rPr>
              <a:t>(</a:t>
            </a:r>
            <a:r>
              <a:rPr lang="en-US" sz="1200" kern="0" err="1">
                <a:solidFill>
                  <a:srgbClr val="494949"/>
                </a:solidFill>
                <a:latin typeface="Calibri" panose="020F0502020204030204" pitchFamily="34" charset="0"/>
                <a:cs typeface="Calibri" panose="020F0502020204030204" pitchFamily="34" charset="0"/>
              </a:rPr>
              <a:t>OrderDetails</a:t>
            </a:r>
            <a:r>
              <a:rPr lang="en-US" sz="1200" kern="0">
                <a:solidFill>
                  <a:srgbClr val="494949"/>
                </a:solidFill>
                <a:latin typeface="Calibri" panose="020F0502020204030204" pitchFamily="34" charset="0"/>
                <a:cs typeface="Calibri" panose="020F0502020204030204" pitchFamily="34" charset="0"/>
              </a:rPr>
              <a:t>,</a:t>
            </a:r>
            <a:r>
              <a:rPr lang="en-US" sz="1200" kern="0">
                <a:solidFill>
                  <a:srgbClr val="FF0000"/>
                </a:solidFill>
                <a:latin typeface="Calibri" panose="020F0502020204030204" pitchFamily="34" charset="0"/>
                <a:cs typeface="Calibri" panose="020F0502020204030204" pitchFamily="34" charset="0"/>
              </a:rPr>
              <a:t>'$.</a:t>
            </a:r>
            <a:r>
              <a:rPr lang="en-US" sz="1200" kern="0" err="1">
                <a:solidFill>
                  <a:srgbClr val="FF0000"/>
                </a:solidFill>
                <a:latin typeface="Calibri" panose="020F0502020204030204" pitchFamily="34" charset="0"/>
                <a:cs typeface="Calibri" panose="020F0502020204030204" pitchFamily="34" charset="0"/>
              </a:rPr>
              <a:t>StoreId</a:t>
            </a:r>
            <a:r>
              <a:rPr lang="en-US" sz="1200" kern="0">
                <a:solidFill>
                  <a:srgbClr val="FF0000"/>
                </a:solidFill>
                <a:latin typeface="Calibri" panose="020F0502020204030204" pitchFamily="34" charset="0"/>
                <a:cs typeface="Calibri" panose="020F0502020204030204" pitchFamily="34" charset="0"/>
              </a:rPr>
              <a:t>'</a:t>
            </a:r>
            <a:r>
              <a:rPr lang="en-US" sz="1200" kern="0">
                <a:solidFill>
                  <a:srgbClr val="494949"/>
                </a:solidFill>
                <a:latin typeface="Calibri" panose="020F0502020204030204" pitchFamily="34" charset="0"/>
                <a:cs typeface="Calibri" panose="020F0502020204030204" pitchFamily="34" charset="0"/>
              </a:rPr>
              <a:t>)</a:t>
            </a:r>
            <a:r>
              <a:rPr lang="en-US" sz="1200" kern="0">
                <a:solidFill>
                  <a:srgbClr val="0000FF"/>
                </a:solidFill>
                <a:latin typeface="Calibri" panose="020F0502020204030204" pitchFamily="34" charset="0"/>
                <a:cs typeface="Calibri" panose="020F0502020204030204" pitchFamily="34" charset="0"/>
              </a:rPr>
              <a:t> AS </a:t>
            </a:r>
            <a:r>
              <a:rPr lang="en-US" sz="1200" kern="0" err="1">
                <a:solidFill>
                  <a:srgbClr val="000000"/>
                </a:solidFill>
                <a:latin typeface="Calibri" panose="020F0502020204030204" pitchFamily="34" charset="0"/>
                <a:cs typeface="Calibri" panose="020F0502020204030204" pitchFamily="34" charset="0"/>
              </a:rPr>
              <a:t>StoreId</a:t>
            </a:r>
            <a:r>
              <a:rPr lang="en-US" sz="1200" kern="0">
                <a:solidFill>
                  <a:srgbClr val="000000"/>
                </a:solidFill>
                <a:latin typeface="Calibri" panose="020F0502020204030204" pitchFamily="34" charset="0"/>
                <a:cs typeface="Calibri" panose="020F0502020204030204" pitchFamily="34" charset="0"/>
              </a:rPr>
              <a:t>,</a:t>
            </a:r>
          </a:p>
          <a:p>
            <a:pPr defTabSz="914225">
              <a:defRPr/>
            </a:pPr>
            <a:r>
              <a:rPr lang="en-US" sz="1200" kern="0">
                <a:solidFill>
                  <a:srgbClr val="FF0000"/>
                </a:solidFill>
                <a:latin typeface="Calibri" panose="020F0502020204030204" pitchFamily="34" charset="0"/>
                <a:cs typeface="Calibri" panose="020F0502020204030204" pitchFamily="34" charset="0"/>
              </a:rPr>
              <a:t>       </a:t>
            </a:r>
            <a:r>
              <a:rPr lang="en-US" sz="1200" kern="0">
                <a:solidFill>
                  <a:srgbClr val="0000FF"/>
                </a:solidFill>
                <a:latin typeface="Calibri" panose="020F0502020204030204" pitchFamily="34" charset="0"/>
                <a:cs typeface="Calibri" panose="020F0502020204030204" pitchFamily="34" charset="0"/>
              </a:rPr>
              <a:t>JSON_QUERY</a:t>
            </a:r>
            <a:r>
              <a:rPr lang="en-US" sz="1200" kern="0">
                <a:solidFill>
                  <a:srgbClr val="000000"/>
                </a:solidFill>
                <a:latin typeface="Calibri" panose="020F0502020204030204" pitchFamily="34" charset="0"/>
                <a:cs typeface="Calibri" panose="020F0502020204030204" pitchFamily="34" charset="0"/>
              </a:rPr>
              <a:t>(</a:t>
            </a:r>
            <a:r>
              <a:rPr lang="en-US" sz="1200" kern="0" err="1">
                <a:solidFill>
                  <a:srgbClr val="000000"/>
                </a:solidFill>
                <a:latin typeface="Calibri" panose="020F0502020204030204" pitchFamily="34" charset="0"/>
                <a:cs typeface="Calibri" panose="020F0502020204030204" pitchFamily="34" charset="0"/>
              </a:rPr>
              <a:t>OrderDetails</a:t>
            </a:r>
            <a:r>
              <a:rPr lang="en-US" sz="1200" kern="0">
                <a:solidFill>
                  <a:srgbClr val="000000"/>
                </a:solidFill>
                <a:latin typeface="Calibri" panose="020F0502020204030204" pitchFamily="34" charset="0"/>
                <a:cs typeface="Calibri" panose="020F0502020204030204" pitchFamily="34" charset="0"/>
              </a:rPr>
              <a:t>,</a:t>
            </a:r>
            <a:r>
              <a:rPr lang="en-US" sz="1200" kern="0">
                <a:solidFill>
                  <a:srgbClr val="FF0000"/>
                </a:solidFill>
                <a:latin typeface="Calibri" panose="020F0502020204030204" pitchFamily="34" charset="0"/>
                <a:cs typeface="Calibri" panose="020F0502020204030204" pitchFamily="34" charset="0"/>
              </a:rPr>
              <a:t>'$.Item'</a:t>
            </a:r>
            <a:r>
              <a:rPr lang="en-US" sz="1200" kern="0">
                <a:solidFill>
                  <a:srgbClr val="000000"/>
                </a:solidFill>
                <a:latin typeface="Calibri" panose="020F0502020204030204" pitchFamily="34" charset="0"/>
                <a:cs typeface="Calibri" panose="020F0502020204030204" pitchFamily="34" charset="0"/>
              </a:rPr>
              <a:t>)</a:t>
            </a:r>
            <a:r>
              <a:rPr lang="en-US" sz="1200" kern="0">
                <a:solidFill>
                  <a:srgbClr val="FF0000"/>
                </a:solidFill>
                <a:latin typeface="Calibri" panose="020F0502020204030204" pitchFamily="34" charset="0"/>
                <a:cs typeface="Calibri" panose="020F0502020204030204" pitchFamily="34" charset="0"/>
              </a:rPr>
              <a:t> </a:t>
            </a:r>
            <a:r>
              <a:rPr lang="en-US" sz="1200" kern="0">
                <a:solidFill>
                  <a:srgbClr val="0000FF"/>
                </a:solidFill>
                <a:latin typeface="Calibri" panose="020F0502020204030204" pitchFamily="34" charset="0"/>
                <a:cs typeface="Calibri" panose="020F0502020204030204" pitchFamily="34" charset="0"/>
              </a:rPr>
              <a:t>AS</a:t>
            </a:r>
            <a:r>
              <a:rPr lang="en-US" sz="1200" kern="0">
                <a:solidFill>
                  <a:srgbClr val="FF0000"/>
                </a:solidFill>
                <a:latin typeface="Calibri" panose="020F0502020204030204" pitchFamily="34" charset="0"/>
                <a:cs typeface="Calibri" panose="020F0502020204030204" pitchFamily="34" charset="0"/>
              </a:rPr>
              <a:t> </a:t>
            </a:r>
            <a:r>
              <a:rPr lang="en-US" sz="1200" kern="0" err="1">
                <a:solidFill>
                  <a:srgbClr val="000000"/>
                </a:solidFill>
                <a:latin typeface="Calibri" panose="020F0502020204030204" pitchFamily="34" charset="0"/>
                <a:cs typeface="Calibri" panose="020F0502020204030204" pitchFamily="34" charset="0"/>
              </a:rPr>
              <a:t>ItemDetails</a:t>
            </a:r>
            <a:endParaRPr lang="en-US" sz="1200" kern="0">
              <a:solidFill>
                <a:srgbClr val="000000"/>
              </a:solidFill>
              <a:latin typeface="Calibri" panose="020F0502020204030204" pitchFamily="34" charset="0"/>
              <a:cs typeface="Calibri" panose="020F0502020204030204" pitchFamily="34" charset="0"/>
            </a:endParaRPr>
          </a:p>
          <a:p>
            <a:pPr defTabSz="914225">
              <a:defRPr/>
            </a:pPr>
            <a:r>
              <a:rPr lang="en-US" sz="1200" kern="0">
                <a:solidFill>
                  <a:srgbClr val="0000FF"/>
                </a:solidFill>
                <a:latin typeface="Calibri" panose="020F0502020204030204" pitchFamily="34" charset="0"/>
                <a:cs typeface="Calibri" panose="020F0502020204030204" pitchFamily="34" charset="0"/>
              </a:rPr>
              <a:t>FROM</a:t>
            </a:r>
            <a:r>
              <a:rPr lang="en-US" sz="1200" kern="0">
                <a:solidFill>
                  <a:srgbClr val="FF0000"/>
                </a:solidFill>
                <a:latin typeface="Calibri" panose="020F0502020204030204" pitchFamily="34" charset="0"/>
                <a:cs typeface="Calibri" panose="020F0502020204030204" pitchFamily="34" charset="0"/>
              </a:rPr>
              <a:t>   </a:t>
            </a:r>
            <a:r>
              <a:rPr lang="en-US" sz="1200" kern="0" err="1">
                <a:solidFill>
                  <a:srgbClr val="000000"/>
                </a:solidFill>
                <a:latin typeface="Calibri" panose="020F0502020204030204" pitchFamily="34" charset="0"/>
                <a:cs typeface="Calibri" panose="020F0502020204030204" pitchFamily="34" charset="0"/>
              </a:rPr>
              <a:t>CustomerOrders</a:t>
            </a:r>
            <a:r>
              <a:rPr lang="en-US" sz="1200" kern="0">
                <a:solidFill>
                  <a:srgbClr val="494949"/>
                </a:solidFill>
                <a:latin typeface="Calibri" panose="020F0502020204030204" pitchFamily="34" charset="0"/>
                <a:cs typeface="Calibri" panose="020F0502020204030204" pitchFamily="34" charset="0"/>
              </a:rPr>
              <a:t>;</a:t>
            </a:r>
          </a:p>
        </p:txBody>
      </p:sp>
      <p:graphicFrame>
        <p:nvGraphicFramePr>
          <p:cNvPr id="13" name="Table 12">
            <a:extLst>
              <a:ext uri="{FF2B5EF4-FFF2-40B4-BE49-F238E27FC236}">
                <a16:creationId xmlns:a16="http://schemas.microsoft.com/office/drawing/2014/main" id="{CC40D106-2CF6-4350-9DAB-19BE765AE32D}"/>
              </a:ext>
            </a:extLst>
          </p:cNvPr>
          <p:cNvGraphicFramePr>
            <a:graphicFrameLocks noGrp="1"/>
          </p:cNvGraphicFramePr>
          <p:nvPr/>
        </p:nvGraphicFramePr>
        <p:xfrm>
          <a:off x="5855717" y="5493251"/>
          <a:ext cx="5925911" cy="645093"/>
        </p:xfrm>
        <a:graphic>
          <a:graphicData uri="http://schemas.openxmlformats.org/drawingml/2006/table">
            <a:tbl>
              <a:tblPr firstRow="1" bandRow="1">
                <a:tableStyleId>{17292A2E-F333-43FB-9621-5CBBE7FDCDCB}</a:tableStyleId>
              </a:tblPr>
              <a:tblGrid>
                <a:gridCol w="1182260">
                  <a:extLst>
                    <a:ext uri="{9D8B030D-6E8A-4147-A177-3AD203B41FA5}">
                      <a16:colId xmlns:a16="http://schemas.microsoft.com/office/drawing/2014/main" val="548712045"/>
                    </a:ext>
                  </a:extLst>
                </a:gridCol>
                <a:gridCol w="895800">
                  <a:extLst>
                    <a:ext uri="{9D8B030D-6E8A-4147-A177-3AD203B41FA5}">
                      <a16:colId xmlns:a16="http://schemas.microsoft.com/office/drawing/2014/main" val="1418428866"/>
                    </a:ext>
                  </a:extLst>
                </a:gridCol>
                <a:gridCol w="840389">
                  <a:extLst>
                    <a:ext uri="{9D8B030D-6E8A-4147-A177-3AD203B41FA5}">
                      <a16:colId xmlns:a16="http://schemas.microsoft.com/office/drawing/2014/main" val="776802025"/>
                    </a:ext>
                  </a:extLst>
                </a:gridCol>
                <a:gridCol w="3007462">
                  <a:extLst>
                    <a:ext uri="{9D8B030D-6E8A-4147-A177-3AD203B41FA5}">
                      <a16:colId xmlns:a16="http://schemas.microsoft.com/office/drawing/2014/main" val="276908009"/>
                    </a:ext>
                  </a:extLst>
                </a:gridCol>
              </a:tblGrid>
              <a:tr h="274281">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200" err="1">
                          <a:latin typeface="Calibri" panose="020F0502020204030204" pitchFamily="34" charset="0"/>
                          <a:cs typeface="Calibri" panose="020F0502020204030204" pitchFamily="34" charset="0"/>
                        </a:rPr>
                        <a:t>CustomerId</a:t>
                      </a:r>
                      <a:endParaRPr lang="en-US" sz="1200" b="0">
                        <a:solidFill>
                          <a:schemeClr val="tx2"/>
                        </a:solidFill>
                        <a:latin typeface="Calibri" panose="020F0502020204030204" pitchFamily="34" charset="0"/>
                        <a:cs typeface="Calibri" panose="020F0502020204030204" pitchFamily="34" charset="0"/>
                      </a:endParaRPr>
                    </a:p>
                  </a:txBody>
                  <a:tcPr marL="91427" marR="91427" marT="45713" marB="45713" anchor="ctr"/>
                </a:tc>
                <a:tc>
                  <a:txBody>
                    <a:bodyPr/>
                    <a:lstStyle/>
                    <a:p>
                      <a:r>
                        <a:rPr lang="en-US" sz="1200" b="0">
                          <a:solidFill>
                            <a:schemeClr val="bg1"/>
                          </a:solidFill>
                          <a:latin typeface="Calibri" panose="020F0502020204030204" pitchFamily="34" charset="0"/>
                          <a:cs typeface="Calibri" panose="020F0502020204030204" pitchFamily="34" charset="0"/>
                        </a:rPr>
                        <a:t>Country</a:t>
                      </a:r>
                    </a:p>
                  </a:txBody>
                  <a:tcPr marL="91427" marR="91427" marT="45713" marB="45713" anchor="ctr"/>
                </a:tc>
                <a:tc>
                  <a:txBody>
                    <a:bodyPr/>
                    <a:lstStyle/>
                    <a:p>
                      <a:r>
                        <a:rPr lang="en-US" sz="1200" b="0" err="1">
                          <a:solidFill>
                            <a:schemeClr val="bg1"/>
                          </a:solidFill>
                          <a:latin typeface="Calibri" panose="020F0502020204030204" pitchFamily="34" charset="0"/>
                          <a:cs typeface="Calibri" panose="020F0502020204030204" pitchFamily="34" charset="0"/>
                        </a:rPr>
                        <a:t>StoreId</a:t>
                      </a:r>
                      <a:endParaRPr lang="en-US" sz="1200" b="0">
                        <a:solidFill>
                          <a:schemeClr val="bg1"/>
                        </a:solidFill>
                        <a:latin typeface="Calibri" panose="020F0502020204030204" pitchFamily="34" charset="0"/>
                        <a:cs typeface="Calibri" panose="020F0502020204030204" pitchFamily="34" charset="0"/>
                      </a:endParaRPr>
                    </a:p>
                  </a:txBody>
                  <a:tcPr marL="91427" marR="91427" marT="45713" marB="45713" anchor="ctr"/>
                </a:tc>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200" err="1">
                          <a:latin typeface="Calibri" panose="020F0502020204030204" pitchFamily="34" charset="0"/>
                          <a:cs typeface="Calibri" panose="020F0502020204030204" pitchFamily="34" charset="0"/>
                        </a:rPr>
                        <a:t>ItemDetails</a:t>
                      </a:r>
                      <a:endParaRPr lang="en-US" sz="1200" b="0">
                        <a:solidFill>
                          <a:schemeClr val="tx2"/>
                        </a:solidFill>
                        <a:latin typeface="Calibri" panose="020F0502020204030204" pitchFamily="34" charset="0"/>
                        <a:cs typeface="Calibri" panose="020F0502020204030204" pitchFamily="34" charset="0"/>
                      </a:endParaRPr>
                    </a:p>
                  </a:txBody>
                  <a:tcPr marL="91427" marR="91427" marT="45713" marB="45713" anchor="ctr"/>
                </a:tc>
                <a:extLst>
                  <a:ext uri="{0D108BD9-81ED-4DB2-BD59-A6C34878D82A}">
                    <a16:rowId xmlns:a16="http://schemas.microsoft.com/office/drawing/2014/main" val="2049453285"/>
                  </a:ext>
                </a:extLst>
              </a:tr>
              <a:tr h="370787">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200">
                          <a:latin typeface="Calibri" panose="020F0502020204030204" pitchFamily="34" charset="0"/>
                          <a:cs typeface="Calibri" panose="020F0502020204030204" pitchFamily="34" charset="0"/>
                        </a:rPr>
                        <a:t>101</a:t>
                      </a:r>
                      <a:endParaRPr lang="en-US" sz="1200">
                        <a:solidFill>
                          <a:schemeClr val="bg1"/>
                        </a:solidFill>
                        <a:latin typeface="Calibri" panose="020F0502020204030204" pitchFamily="34" charset="0"/>
                        <a:cs typeface="Calibri" panose="020F0502020204030204" pitchFamily="34" charset="0"/>
                      </a:endParaRPr>
                    </a:p>
                  </a:txBody>
                  <a:tcPr marL="91427" marR="91427" marT="45713" marB="45713" anchor="ctr">
                    <a:lnR w="12700" cap="flat" cmpd="sng" algn="ctr">
                      <a:solidFill>
                        <a:schemeClr val="tx1"/>
                      </a:solidFill>
                      <a:prstDash val="solid"/>
                      <a:round/>
                      <a:headEnd type="none" w="med" len="med"/>
                      <a:tailEnd type="none" w="med" len="med"/>
                    </a:lnR>
                  </a:tcPr>
                </a:tc>
                <a:tc>
                  <a:txBody>
                    <a:bodyPr/>
                    <a:lstStyle/>
                    <a:p>
                      <a:r>
                        <a:rPr lang="en-US" sz="1200">
                          <a:solidFill>
                            <a:schemeClr val="tx1"/>
                          </a:solidFill>
                          <a:latin typeface="Calibri" panose="020F0502020204030204" pitchFamily="34" charset="0"/>
                          <a:cs typeface="Calibri" panose="020F0502020204030204" pitchFamily="34" charset="0"/>
                        </a:rPr>
                        <a:t>Bahrain</a:t>
                      </a:r>
                    </a:p>
                  </a:txBody>
                  <a:tcPr marL="91427" marR="91427"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US" sz="1200">
                          <a:solidFill>
                            <a:schemeClr val="tx1"/>
                          </a:solidFill>
                          <a:latin typeface="Calibri" panose="020F0502020204030204" pitchFamily="34" charset="0"/>
                          <a:cs typeface="Calibri" panose="020F0502020204030204" pitchFamily="34" charset="0"/>
                        </a:rPr>
                        <a:t>AW73565</a:t>
                      </a:r>
                    </a:p>
                  </a:txBody>
                  <a:tcPr marL="91427" marR="91427"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pPr>
                        <a:spcAft>
                          <a:spcPts val="600"/>
                        </a:spcAft>
                      </a:pPr>
                      <a:r>
                        <a:rPr lang="en-US" sz="1200" kern="0">
                          <a:latin typeface="Calibri" panose="020F0502020204030204" pitchFamily="34" charset="0"/>
                          <a:cs typeface="Calibri" panose="020F0502020204030204" pitchFamily="34" charset="0"/>
                        </a:rPr>
                        <a:t>{ "Price":2024.40, "Quantity":1 }</a:t>
                      </a:r>
                      <a:endParaRPr lang="en-US" sz="1200">
                        <a:solidFill>
                          <a:schemeClr val="bg1"/>
                        </a:solidFill>
                        <a:latin typeface="Calibri" panose="020F0502020204030204" pitchFamily="34" charset="0"/>
                        <a:cs typeface="Calibri" panose="020F0502020204030204" pitchFamily="34" charset="0"/>
                      </a:endParaRPr>
                    </a:p>
                  </a:txBody>
                  <a:tcPr marL="91427" marR="91427" marT="45713" marB="45713"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660076094"/>
                  </a:ext>
                </a:extLst>
              </a:tr>
            </a:tbl>
          </a:graphicData>
        </a:graphic>
      </p:graphicFrame>
    </p:spTree>
    <p:extLst>
      <p:ext uri="{BB962C8B-B14F-4D97-AF65-F5344CB8AC3E}">
        <p14:creationId xmlns:p14="http://schemas.microsoft.com/office/powerpoint/2010/main" val="2081861349"/>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27228" y="1120901"/>
            <a:ext cx="4978883" cy="4906762"/>
          </a:xfrm>
        </p:spPr>
        <p:txBody>
          <a:bodyPr/>
          <a:lstStyle/>
          <a:p>
            <a:r>
              <a:rPr lang="en-US" sz="1961">
                <a:solidFill>
                  <a:schemeClr val="tx2"/>
                </a:solidFill>
              </a:rPr>
              <a:t>Overview</a:t>
            </a:r>
          </a:p>
          <a:p>
            <a:pPr>
              <a:spcBef>
                <a:spcPts val="600"/>
              </a:spcBef>
            </a:pPr>
            <a:r>
              <a:rPr lang="en-US" sz="1765">
                <a:latin typeface="+mn-lt"/>
              </a:rPr>
              <a:t>Use standard table columns and values from JSON text in the same analytical query.</a:t>
            </a:r>
          </a:p>
          <a:p>
            <a:pPr>
              <a:spcBef>
                <a:spcPts val="600"/>
              </a:spcBef>
            </a:pPr>
            <a:r>
              <a:rPr lang="en-US" sz="1765">
                <a:latin typeface="+mn-lt"/>
              </a:rPr>
              <a:t>Modify JSON data with the following:</a:t>
            </a:r>
          </a:p>
          <a:p>
            <a:pPr marL="285695" indent="-285695">
              <a:spcBef>
                <a:spcPts val="600"/>
              </a:spcBef>
              <a:buFont typeface="Arial" panose="020B0604020202020204" pitchFamily="34" charset="0"/>
              <a:buChar char="•"/>
            </a:pPr>
            <a:r>
              <a:rPr lang="en-US" sz="1765">
                <a:solidFill>
                  <a:srgbClr val="0000FF"/>
                </a:solidFill>
                <a:latin typeface="+mn-lt"/>
              </a:rPr>
              <a:t>JSON_MODIFY </a:t>
            </a:r>
            <a:r>
              <a:rPr lang="en-US" sz="1765">
                <a:latin typeface="+mn-lt"/>
              </a:rPr>
              <a:t>– modifies a value in a JSON string</a:t>
            </a:r>
          </a:p>
          <a:p>
            <a:pPr marL="285695" indent="-285695">
              <a:spcBef>
                <a:spcPts val="600"/>
              </a:spcBef>
              <a:buFont typeface="Arial" panose="020B0604020202020204" pitchFamily="34" charset="0"/>
              <a:buChar char="•"/>
            </a:pPr>
            <a:r>
              <a:rPr lang="en-US" sz="1765">
                <a:solidFill>
                  <a:srgbClr val="0000FF"/>
                </a:solidFill>
                <a:latin typeface="+mn-lt"/>
              </a:rPr>
              <a:t>OPENJSON</a:t>
            </a:r>
            <a:r>
              <a:rPr lang="en-US" sz="1765">
                <a:latin typeface="+mn-lt"/>
              </a:rPr>
              <a:t> – convert JSON collection to a set of rows and columns</a:t>
            </a:r>
          </a:p>
          <a:p>
            <a:pPr>
              <a:spcBef>
                <a:spcPts val="600"/>
              </a:spcBef>
            </a:pPr>
            <a:endParaRPr lang="en-US" sz="1765">
              <a:latin typeface="+mn-lt"/>
            </a:endParaRPr>
          </a:p>
          <a:p>
            <a:r>
              <a:rPr lang="en-US" sz="1961">
                <a:solidFill>
                  <a:schemeClr val="tx2"/>
                </a:solidFill>
              </a:rPr>
              <a:t>Benefits</a:t>
            </a:r>
          </a:p>
          <a:p>
            <a:pPr marL="280121" indent="-280121">
              <a:buFont typeface="Arial" panose="020B0604020202020204" pitchFamily="34" charset="0"/>
              <a:buChar char="•"/>
            </a:pPr>
            <a:r>
              <a:rPr lang="en-US" sz="1765">
                <a:latin typeface="+mn-lt"/>
              </a:rPr>
              <a:t>Flexibility to update JSON string using T-SQL</a:t>
            </a:r>
          </a:p>
          <a:p>
            <a:pPr marL="280121" indent="-280121">
              <a:buFont typeface="Arial" panose="020B0604020202020204" pitchFamily="34" charset="0"/>
              <a:buChar char="•"/>
            </a:pPr>
            <a:r>
              <a:rPr lang="en-US" sz="1765">
                <a:latin typeface="+mn-lt"/>
              </a:rPr>
              <a:t>Convert hierarchical data into flat tabular structure</a:t>
            </a: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a:t>JSON data support – modify and operate on JSON data</a:t>
            </a:r>
          </a:p>
        </p:txBody>
      </p:sp>
      <p:sp>
        <p:nvSpPr>
          <p:cNvPr id="9" name="Rectangle 8">
            <a:extLst>
              <a:ext uri="{FF2B5EF4-FFF2-40B4-BE49-F238E27FC236}">
                <a16:creationId xmlns:a16="http://schemas.microsoft.com/office/drawing/2014/main" id="{660A19E2-2191-462A-818B-B5638294454C}"/>
              </a:ext>
            </a:extLst>
          </p:cNvPr>
          <p:cNvSpPr/>
          <p:nvPr/>
        </p:nvSpPr>
        <p:spPr>
          <a:xfrm>
            <a:off x="5752687" y="1074464"/>
            <a:ext cx="6008973" cy="657395"/>
          </a:xfrm>
          <a:prstGeom prst="rect">
            <a:avLst/>
          </a:prstGeom>
          <a:ln>
            <a:solidFill>
              <a:schemeClr val="bg2">
                <a:lumMod val="50000"/>
              </a:schemeClr>
            </a:solidFill>
          </a:ln>
        </p:spPr>
        <p:txBody>
          <a:bodyPr wrap="square">
            <a:spAutoFit/>
          </a:bodyPr>
          <a:lstStyle/>
          <a:p>
            <a:pPr defTabSz="914225">
              <a:defRPr/>
            </a:pPr>
            <a:r>
              <a:rPr lang="en-US" sz="1200" kern="0">
                <a:solidFill>
                  <a:srgbClr val="008000"/>
                </a:solidFill>
                <a:latin typeface="Calibri" panose="020F0502020204030204" pitchFamily="34" charset="0"/>
                <a:cs typeface="Calibri" panose="020F0502020204030204" pitchFamily="34" charset="0"/>
              </a:rPr>
              <a:t>-- Modify Item Quantity value</a:t>
            </a:r>
          </a:p>
          <a:p>
            <a:pPr defTabSz="914225">
              <a:defRPr/>
            </a:pPr>
            <a:r>
              <a:rPr lang="en-US" sz="1200" kern="0">
                <a:solidFill>
                  <a:srgbClr val="0000FF"/>
                </a:solidFill>
                <a:latin typeface="Calibri" panose="020F0502020204030204" pitchFamily="34" charset="0"/>
                <a:cs typeface="Calibri" panose="020F0502020204030204" pitchFamily="34" charset="0"/>
              </a:rPr>
              <a:t>UPDATE </a:t>
            </a:r>
            <a:r>
              <a:rPr lang="en-US" sz="1200" kern="0" err="1">
                <a:solidFill>
                  <a:srgbClr val="000000"/>
                </a:solidFill>
                <a:latin typeface="Calibri" panose="020F0502020204030204" pitchFamily="34" charset="0"/>
                <a:cs typeface="Calibri" panose="020F0502020204030204" pitchFamily="34" charset="0"/>
              </a:rPr>
              <a:t>CustomerOrders</a:t>
            </a:r>
            <a:r>
              <a:rPr lang="en-US" sz="1200" kern="0">
                <a:solidFill>
                  <a:srgbClr val="000000"/>
                </a:solidFill>
                <a:latin typeface="Calibri" panose="020F0502020204030204" pitchFamily="34" charset="0"/>
                <a:cs typeface="Calibri" panose="020F0502020204030204" pitchFamily="34" charset="0"/>
              </a:rPr>
              <a:t> </a:t>
            </a:r>
            <a:r>
              <a:rPr lang="en-US" sz="1200" kern="0">
                <a:solidFill>
                  <a:srgbClr val="0000FF"/>
                </a:solidFill>
                <a:latin typeface="Calibri" panose="020F0502020204030204" pitchFamily="34" charset="0"/>
                <a:cs typeface="Calibri" panose="020F0502020204030204" pitchFamily="34" charset="0"/>
              </a:rPr>
              <a:t>SET </a:t>
            </a:r>
            <a:r>
              <a:rPr lang="en-US" sz="1200" kern="0" err="1">
                <a:solidFill>
                  <a:srgbClr val="000000"/>
                </a:solidFill>
                <a:latin typeface="Calibri" panose="020F0502020204030204" pitchFamily="34" charset="0"/>
                <a:cs typeface="Calibri" panose="020F0502020204030204" pitchFamily="34" charset="0"/>
              </a:rPr>
              <a:t>OrderDetails</a:t>
            </a:r>
            <a:r>
              <a:rPr lang="en-US" sz="1200" kern="0">
                <a:solidFill>
                  <a:srgbClr val="000000"/>
                </a:solidFill>
                <a:latin typeface="Calibri" panose="020F0502020204030204" pitchFamily="34" charset="0"/>
                <a:cs typeface="Calibri" panose="020F0502020204030204" pitchFamily="34" charset="0"/>
              </a:rPr>
              <a:t> = </a:t>
            </a:r>
          </a:p>
          <a:p>
            <a:pPr defTabSz="914225">
              <a:defRPr/>
            </a:pPr>
            <a:r>
              <a:rPr lang="en-US" sz="1200" kern="0">
                <a:solidFill>
                  <a:srgbClr val="0000FF"/>
                </a:solidFill>
                <a:latin typeface="Calibri" panose="020F0502020204030204" pitchFamily="34" charset="0"/>
                <a:cs typeface="Calibri" panose="020F0502020204030204" pitchFamily="34" charset="0"/>
              </a:rPr>
              <a:t>JSON_MODIFY</a:t>
            </a:r>
            <a:r>
              <a:rPr lang="en-US" sz="1200" kern="0">
                <a:solidFill>
                  <a:srgbClr val="000000"/>
                </a:solidFill>
                <a:latin typeface="Calibri" panose="020F0502020204030204" pitchFamily="34" charset="0"/>
                <a:cs typeface="Calibri" panose="020F0502020204030204" pitchFamily="34" charset="0"/>
              </a:rPr>
              <a:t>(</a:t>
            </a:r>
            <a:r>
              <a:rPr lang="en-US" sz="1200" kern="0" err="1">
                <a:solidFill>
                  <a:srgbClr val="000000"/>
                </a:solidFill>
                <a:latin typeface="Calibri" panose="020F0502020204030204" pitchFamily="34" charset="0"/>
                <a:cs typeface="Calibri" panose="020F0502020204030204" pitchFamily="34" charset="0"/>
              </a:rPr>
              <a:t>OrderDetails</a:t>
            </a:r>
            <a:r>
              <a:rPr lang="en-US" sz="1200" kern="0">
                <a:solidFill>
                  <a:srgbClr val="000000"/>
                </a:solidFill>
                <a:latin typeface="Calibri" panose="020F0502020204030204" pitchFamily="34" charset="0"/>
                <a:cs typeface="Calibri" panose="020F0502020204030204" pitchFamily="34" charset="0"/>
              </a:rPr>
              <a:t>,</a:t>
            </a:r>
            <a:r>
              <a:rPr lang="en-US" sz="1200" kern="0">
                <a:solidFill>
                  <a:srgbClr val="FF0000"/>
                </a:solidFill>
                <a:latin typeface="Calibri" panose="020F0502020204030204" pitchFamily="34" charset="0"/>
                <a:cs typeface="Calibri" panose="020F0502020204030204" pitchFamily="34" charset="0"/>
              </a:rPr>
              <a:t> '$.OrderDetails.Item.Quantity'</a:t>
            </a:r>
            <a:r>
              <a:rPr lang="en-US" sz="1200" kern="0">
                <a:solidFill>
                  <a:srgbClr val="000000"/>
                </a:solidFill>
                <a:latin typeface="Calibri" panose="020F0502020204030204" pitchFamily="34" charset="0"/>
                <a:cs typeface="Calibri" panose="020F0502020204030204" pitchFamily="34" charset="0"/>
              </a:rPr>
              <a:t>,2)</a:t>
            </a:r>
            <a:endParaRPr lang="en-US" sz="1200" kern="0">
              <a:solidFill>
                <a:srgbClr val="FF0000"/>
              </a:solidFill>
              <a:latin typeface="Calibri" panose="020F0502020204030204" pitchFamily="34" charset="0"/>
              <a:cs typeface="Calibri" panose="020F0502020204030204" pitchFamily="34" charset="0"/>
            </a:endParaRPr>
          </a:p>
        </p:txBody>
      </p:sp>
      <p:sp>
        <p:nvSpPr>
          <p:cNvPr id="7" name="Rectangle 6">
            <a:extLst>
              <a:ext uri="{FF2B5EF4-FFF2-40B4-BE49-F238E27FC236}">
                <a16:creationId xmlns:a16="http://schemas.microsoft.com/office/drawing/2014/main" id="{B019A85D-F096-4B46-A083-744C81408E05}"/>
              </a:ext>
            </a:extLst>
          </p:cNvPr>
          <p:cNvSpPr/>
          <p:nvPr/>
        </p:nvSpPr>
        <p:spPr>
          <a:xfrm>
            <a:off x="5835749" y="3332372"/>
            <a:ext cx="5302537" cy="2540976"/>
          </a:xfrm>
          <a:prstGeom prst="rect">
            <a:avLst/>
          </a:prstGeom>
          <a:ln>
            <a:solidFill>
              <a:schemeClr val="bg2">
                <a:lumMod val="50000"/>
              </a:schemeClr>
            </a:solidFill>
          </a:ln>
        </p:spPr>
        <p:txBody>
          <a:bodyPr wrap="square">
            <a:spAutoFit/>
          </a:bodyPr>
          <a:lstStyle/>
          <a:p>
            <a:pPr defTabSz="914225">
              <a:defRPr/>
            </a:pPr>
            <a:r>
              <a:rPr lang="en-US" sz="1200" kern="0">
                <a:solidFill>
                  <a:srgbClr val="008000"/>
                </a:solidFill>
                <a:latin typeface="Calibri" panose="020F0502020204030204" pitchFamily="34" charset="0"/>
                <a:cs typeface="Calibri" panose="020F0502020204030204" pitchFamily="34" charset="0"/>
              </a:rPr>
              <a:t>-- Convert JSON collection to rows and columns</a:t>
            </a:r>
          </a:p>
          <a:p>
            <a:pPr defTabSz="914225">
              <a:defRPr/>
            </a:pPr>
            <a:r>
              <a:rPr lang="en-US" sz="1200" kern="0">
                <a:solidFill>
                  <a:srgbClr val="0000FF"/>
                </a:solidFill>
                <a:latin typeface="Calibri" panose="020F0502020204030204" pitchFamily="34" charset="0"/>
                <a:cs typeface="Calibri" panose="020F0502020204030204" pitchFamily="34" charset="0"/>
              </a:rPr>
              <a:t>SELECT</a:t>
            </a:r>
            <a:r>
              <a:rPr lang="en-US" sz="1200" kern="0">
                <a:solidFill>
                  <a:srgbClr val="FF0000"/>
                </a:solidFill>
                <a:latin typeface="Calibri" panose="020F0502020204030204" pitchFamily="34" charset="0"/>
                <a:cs typeface="Calibri" panose="020F0502020204030204" pitchFamily="34" charset="0"/>
              </a:rPr>
              <a:t> </a:t>
            </a:r>
            <a:r>
              <a:rPr lang="en-US" sz="1200" kern="0" err="1">
                <a:solidFill>
                  <a:srgbClr val="000000"/>
                </a:solidFill>
                <a:latin typeface="Calibri" panose="020F0502020204030204" pitchFamily="34" charset="0"/>
                <a:cs typeface="Calibri" panose="020F0502020204030204" pitchFamily="34" charset="0"/>
              </a:rPr>
              <a:t>CustomerId</a:t>
            </a:r>
            <a:r>
              <a:rPr lang="en-US" sz="1200" kern="0">
                <a:solidFill>
                  <a:srgbClr val="000000"/>
                </a:solidFill>
                <a:latin typeface="Calibri" panose="020F0502020204030204" pitchFamily="34" charset="0"/>
                <a:cs typeface="Calibri" panose="020F0502020204030204" pitchFamily="34" charset="0"/>
              </a:rPr>
              <a:t>,</a:t>
            </a:r>
          </a:p>
          <a:p>
            <a:pPr defTabSz="914225">
              <a:defRPr/>
            </a:pPr>
            <a:r>
              <a:rPr lang="en-US" sz="1200" kern="0">
                <a:solidFill>
                  <a:srgbClr val="000000"/>
                </a:solidFill>
                <a:latin typeface="Calibri" panose="020F0502020204030204" pitchFamily="34" charset="0"/>
                <a:cs typeface="Calibri" panose="020F0502020204030204" pitchFamily="34" charset="0"/>
              </a:rPr>
              <a:t>       </a:t>
            </a:r>
            <a:r>
              <a:rPr lang="en-US" sz="1200" kern="0" err="1">
                <a:solidFill>
                  <a:srgbClr val="000000"/>
                </a:solidFill>
                <a:latin typeface="Calibri" panose="020F0502020204030204" pitchFamily="34" charset="0"/>
                <a:cs typeface="Calibri" panose="020F0502020204030204" pitchFamily="34" charset="0"/>
              </a:rPr>
              <a:t>StoreId</a:t>
            </a:r>
            <a:r>
              <a:rPr lang="en-US" sz="1200" kern="0">
                <a:solidFill>
                  <a:srgbClr val="000000"/>
                </a:solidFill>
                <a:latin typeface="Calibri" panose="020F0502020204030204" pitchFamily="34" charset="0"/>
                <a:cs typeface="Calibri" panose="020F0502020204030204" pitchFamily="34" charset="0"/>
              </a:rPr>
              <a:t>, </a:t>
            </a:r>
          </a:p>
          <a:p>
            <a:pPr defTabSz="914225">
              <a:defRPr/>
            </a:pPr>
            <a:r>
              <a:rPr lang="en-US" sz="1200" kern="0">
                <a:solidFill>
                  <a:srgbClr val="000000"/>
                </a:solidFill>
                <a:latin typeface="Calibri" panose="020F0502020204030204" pitchFamily="34" charset="0"/>
                <a:cs typeface="Calibri" panose="020F0502020204030204" pitchFamily="34" charset="0"/>
              </a:rPr>
              <a:t>       </a:t>
            </a:r>
            <a:r>
              <a:rPr lang="en-US" sz="1200" kern="0" err="1">
                <a:solidFill>
                  <a:srgbClr val="000000"/>
                </a:solidFill>
                <a:latin typeface="Calibri" panose="020F0502020204030204" pitchFamily="34" charset="0"/>
                <a:cs typeface="Calibri" panose="020F0502020204030204" pitchFamily="34" charset="0"/>
              </a:rPr>
              <a:t>OrderDetails.OrderDate</a:t>
            </a:r>
            <a:r>
              <a:rPr lang="en-US" sz="1200" kern="0">
                <a:solidFill>
                  <a:srgbClr val="000000"/>
                </a:solidFill>
                <a:latin typeface="Calibri" panose="020F0502020204030204" pitchFamily="34" charset="0"/>
                <a:cs typeface="Calibri" panose="020F0502020204030204" pitchFamily="34" charset="0"/>
              </a:rPr>
              <a:t>, </a:t>
            </a:r>
          </a:p>
          <a:p>
            <a:pPr defTabSz="914225">
              <a:defRPr/>
            </a:pPr>
            <a:r>
              <a:rPr lang="en-US" sz="1200" kern="0">
                <a:solidFill>
                  <a:srgbClr val="000000"/>
                </a:solidFill>
                <a:latin typeface="Calibri" panose="020F0502020204030204" pitchFamily="34" charset="0"/>
                <a:cs typeface="Calibri" panose="020F0502020204030204" pitchFamily="34" charset="0"/>
              </a:rPr>
              <a:t>       </a:t>
            </a:r>
            <a:r>
              <a:rPr lang="en-US" sz="1200" kern="0" err="1">
                <a:solidFill>
                  <a:srgbClr val="000000"/>
                </a:solidFill>
                <a:latin typeface="Calibri" panose="020F0502020204030204" pitchFamily="34" charset="0"/>
                <a:cs typeface="Calibri" panose="020F0502020204030204" pitchFamily="34" charset="0"/>
              </a:rPr>
              <a:t>OrderDetails.OrderPrice</a:t>
            </a:r>
            <a:endParaRPr lang="en-US" sz="1200" kern="0">
              <a:solidFill>
                <a:srgbClr val="000000"/>
              </a:solidFill>
              <a:latin typeface="Calibri" panose="020F0502020204030204" pitchFamily="34" charset="0"/>
              <a:cs typeface="Calibri" panose="020F0502020204030204" pitchFamily="34" charset="0"/>
            </a:endParaRPr>
          </a:p>
          <a:p>
            <a:pPr defTabSz="914225">
              <a:defRPr/>
            </a:pPr>
            <a:r>
              <a:rPr lang="en-US" sz="1200" kern="0">
                <a:solidFill>
                  <a:srgbClr val="0000FF"/>
                </a:solidFill>
                <a:latin typeface="Calibri" panose="020F0502020204030204" pitchFamily="34" charset="0"/>
                <a:cs typeface="Calibri" panose="020F0502020204030204" pitchFamily="34" charset="0"/>
              </a:rPr>
              <a:t>FROM</a:t>
            </a:r>
            <a:r>
              <a:rPr lang="en-US" sz="1200" kern="0">
                <a:solidFill>
                  <a:srgbClr val="000000"/>
                </a:solidFill>
                <a:latin typeface="Calibri" panose="020F0502020204030204" pitchFamily="34" charset="0"/>
                <a:cs typeface="Calibri" panose="020F0502020204030204" pitchFamily="34" charset="0"/>
              </a:rPr>
              <a:t>   </a:t>
            </a:r>
            <a:r>
              <a:rPr lang="en-US" sz="1200" kern="0" err="1">
                <a:solidFill>
                  <a:srgbClr val="000000"/>
                </a:solidFill>
                <a:latin typeface="Calibri" panose="020F0502020204030204" pitchFamily="34" charset="0"/>
                <a:cs typeface="Calibri" panose="020F0502020204030204" pitchFamily="34" charset="0"/>
              </a:rPr>
              <a:t>CustomerOrders</a:t>
            </a:r>
            <a:r>
              <a:rPr lang="en-US" sz="1200" kern="0">
                <a:solidFill>
                  <a:srgbClr val="494949"/>
                </a:solidFill>
                <a:latin typeface="Calibri" panose="020F0502020204030204" pitchFamily="34" charset="0"/>
                <a:cs typeface="Calibri" panose="020F0502020204030204" pitchFamily="34" charset="0"/>
              </a:rPr>
              <a:t> </a:t>
            </a:r>
          </a:p>
          <a:p>
            <a:pPr defTabSz="914225">
              <a:defRPr/>
            </a:pPr>
            <a:r>
              <a:rPr lang="en-US" sz="1200" kern="0">
                <a:solidFill>
                  <a:srgbClr val="0000FF"/>
                </a:solidFill>
                <a:latin typeface="Calibri" panose="020F0502020204030204" pitchFamily="34" charset="0"/>
                <a:cs typeface="Calibri" panose="020F0502020204030204" pitchFamily="34" charset="0"/>
              </a:rPr>
              <a:t>CROSS APPLY OPENJSON </a:t>
            </a:r>
            <a:r>
              <a:rPr lang="en-US" sz="1200" kern="0">
                <a:solidFill>
                  <a:srgbClr val="000000"/>
                </a:solidFill>
                <a:latin typeface="Calibri" panose="020F0502020204030204" pitchFamily="34" charset="0"/>
                <a:cs typeface="Calibri" panose="020F0502020204030204" pitchFamily="34" charset="0"/>
              </a:rPr>
              <a:t>(</a:t>
            </a:r>
            <a:r>
              <a:rPr lang="en-US" sz="1200" kern="0" err="1">
                <a:solidFill>
                  <a:srgbClr val="000000"/>
                </a:solidFill>
                <a:latin typeface="Calibri" panose="020F0502020204030204" pitchFamily="34" charset="0"/>
                <a:cs typeface="Calibri" panose="020F0502020204030204" pitchFamily="34" charset="0"/>
              </a:rPr>
              <a:t>CustomerOrders.OrderDetails</a:t>
            </a:r>
            <a:r>
              <a:rPr lang="en-US" sz="1200" kern="0">
                <a:solidFill>
                  <a:srgbClr val="000000"/>
                </a:solidFill>
                <a:latin typeface="Calibri" panose="020F0502020204030204" pitchFamily="34" charset="0"/>
                <a:cs typeface="Calibri" panose="020F0502020204030204" pitchFamily="34" charset="0"/>
              </a:rPr>
              <a:t>)</a:t>
            </a:r>
          </a:p>
          <a:p>
            <a:pPr defTabSz="914225">
              <a:defRPr/>
            </a:pPr>
            <a:r>
              <a:rPr lang="en-US" sz="1200" kern="0">
                <a:solidFill>
                  <a:srgbClr val="0000FF"/>
                </a:solidFill>
                <a:latin typeface="Calibri" panose="020F0502020204030204" pitchFamily="34" charset="0"/>
                <a:cs typeface="Calibri" panose="020F0502020204030204" pitchFamily="34" charset="0"/>
              </a:rPr>
              <a:t>WITH </a:t>
            </a:r>
            <a:r>
              <a:rPr lang="en-US" sz="1200" kern="0">
                <a:solidFill>
                  <a:srgbClr val="494949"/>
                </a:solidFill>
                <a:latin typeface="Calibri" panose="020F0502020204030204" pitchFamily="34" charset="0"/>
                <a:cs typeface="Calibri" panose="020F0502020204030204" pitchFamily="34" charset="0"/>
              </a:rPr>
              <a:t>( </a:t>
            </a:r>
            <a:r>
              <a:rPr lang="en-US" sz="1200" kern="0" err="1">
                <a:solidFill>
                  <a:srgbClr val="000000"/>
                </a:solidFill>
                <a:latin typeface="Calibri" panose="020F0502020204030204" pitchFamily="34" charset="0"/>
                <a:cs typeface="Calibri" panose="020F0502020204030204" pitchFamily="34" charset="0"/>
              </a:rPr>
              <a:t>StoreId</a:t>
            </a:r>
            <a:r>
              <a:rPr lang="en-US" sz="1200" kern="0">
                <a:solidFill>
                  <a:srgbClr val="494949"/>
                </a:solidFill>
                <a:latin typeface="Calibri" panose="020F0502020204030204" pitchFamily="34" charset="0"/>
                <a:cs typeface="Calibri" panose="020F0502020204030204" pitchFamily="34" charset="0"/>
              </a:rPr>
              <a:t>       </a:t>
            </a:r>
            <a:r>
              <a:rPr lang="en-US" sz="1200" kern="0">
                <a:solidFill>
                  <a:srgbClr val="0000FF"/>
                </a:solidFill>
                <a:latin typeface="Calibri" panose="020F0502020204030204" pitchFamily="34" charset="0"/>
                <a:cs typeface="Calibri" panose="020F0502020204030204" pitchFamily="34" charset="0"/>
              </a:rPr>
              <a:t>VARCHAR(50)  </a:t>
            </a:r>
            <a:r>
              <a:rPr lang="en-US" sz="1200" kern="0">
                <a:solidFill>
                  <a:srgbClr val="FF0000"/>
                </a:solidFill>
                <a:latin typeface="Calibri" panose="020F0502020204030204" pitchFamily="34" charset="0"/>
                <a:cs typeface="Calibri" panose="020F0502020204030204" pitchFamily="34" charset="0"/>
              </a:rPr>
              <a:t>'$.</a:t>
            </a:r>
            <a:r>
              <a:rPr lang="en-US" sz="1200" kern="0" err="1">
                <a:solidFill>
                  <a:srgbClr val="FF0000"/>
                </a:solidFill>
                <a:latin typeface="Calibri" panose="020F0502020204030204" pitchFamily="34" charset="0"/>
                <a:cs typeface="Calibri" panose="020F0502020204030204" pitchFamily="34" charset="0"/>
              </a:rPr>
              <a:t>StoreId</a:t>
            </a:r>
            <a:r>
              <a:rPr lang="en-US" sz="1200" kern="0">
                <a:solidFill>
                  <a:srgbClr val="FF0000"/>
                </a:solidFill>
                <a:latin typeface="Calibri" panose="020F0502020204030204" pitchFamily="34" charset="0"/>
                <a:cs typeface="Calibri" panose="020F0502020204030204" pitchFamily="34" charset="0"/>
              </a:rPr>
              <a:t>'</a:t>
            </a:r>
            <a:r>
              <a:rPr lang="en-US" sz="1200" kern="0">
                <a:solidFill>
                  <a:srgbClr val="494949"/>
                </a:solidFill>
                <a:latin typeface="Calibri" panose="020F0502020204030204" pitchFamily="34" charset="0"/>
                <a:cs typeface="Calibri" panose="020F0502020204030204" pitchFamily="34" charset="0"/>
              </a:rPr>
              <a:t>, </a:t>
            </a:r>
          </a:p>
          <a:p>
            <a:pPr defTabSz="914225">
              <a:defRPr/>
            </a:pPr>
            <a:r>
              <a:rPr lang="en-US" sz="1200" kern="0">
                <a:solidFill>
                  <a:srgbClr val="494949"/>
                </a:solidFill>
                <a:latin typeface="Calibri" panose="020F0502020204030204" pitchFamily="34" charset="0"/>
                <a:cs typeface="Calibri" panose="020F0502020204030204" pitchFamily="34" charset="0"/>
              </a:rPr>
              <a:t>       </a:t>
            </a:r>
            <a:r>
              <a:rPr lang="en-US" sz="1200" kern="0" err="1">
                <a:solidFill>
                  <a:srgbClr val="000000"/>
                </a:solidFill>
                <a:latin typeface="Calibri" panose="020F0502020204030204" pitchFamily="34" charset="0"/>
                <a:cs typeface="Calibri" panose="020F0502020204030204" pitchFamily="34" charset="0"/>
              </a:rPr>
              <a:t>OrderNumber</a:t>
            </a:r>
            <a:r>
              <a:rPr lang="en-US" sz="1200" kern="0">
                <a:solidFill>
                  <a:srgbClr val="494949"/>
                </a:solidFill>
                <a:latin typeface="Calibri" panose="020F0502020204030204" pitchFamily="34" charset="0"/>
                <a:cs typeface="Calibri" panose="020F0502020204030204" pitchFamily="34" charset="0"/>
              </a:rPr>
              <a:t>   </a:t>
            </a:r>
            <a:r>
              <a:rPr lang="en-US" sz="1200" kern="0">
                <a:solidFill>
                  <a:srgbClr val="0000FF"/>
                </a:solidFill>
                <a:latin typeface="Calibri" panose="020F0502020204030204" pitchFamily="34" charset="0"/>
                <a:cs typeface="Calibri" panose="020F0502020204030204" pitchFamily="34" charset="0"/>
              </a:rPr>
              <a:t>VARCHAR(100) </a:t>
            </a:r>
            <a:r>
              <a:rPr lang="en-US" sz="1200" kern="0">
                <a:solidFill>
                  <a:srgbClr val="FF0000"/>
                </a:solidFill>
                <a:latin typeface="Calibri" panose="020F0502020204030204" pitchFamily="34" charset="0"/>
                <a:cs typeface="Calibri" panose="020F0502020204030204" pitchFamily="34" charset="0"/>
              </a:rPr>
              <a:t>'$.</a:t>
            </a:r>
            <a:r>
              <a:rPr lang="en-US" sz="1200" kern="0" err="1">
                <a:solidFill>
                  <a:srgbClr val="FF0000"/>
                </a:solidFill>
                <a:latin typeface="Calibri" panose="020F0502020204030204" pitchFamily="34" charset="0"/>
                <a:cs typeface="Calibri" panose="020F0502020204030204" pitchFamily="34" charset="0"/>
              </a:rPr>
              <a:t>Order.Date</a:t>
            </a:r>
            <a:r>
              <a:rPr lang="en-US" sz="1200" kern="0">
                <a:solidFill>
                  <a:srgbClr val="FF0000"/>
                </a:solidFill>
                <a:latin typeface="Calibri" panose="020F0502020204030204" pitchFamily="34" charset="0"/>
                <a:cs typeface="Calibri" panose="020F0502020204030204" pitchFamily="34" charset="0"/>
              </a:rPr>
              <a:t>'</a:t>
            </a:r>
            <a:r>
              <a:rPr lang="en-US" sz="1200" kern="0">
                <a:solidFill>
                  <a:srgbClr val="494949"/>
                </a:solidFill>
                <a:latin typeface="Calibri" panose="020F0502020204030204" pitchFamily="34" charset="0"/>
                <a:cs typeface="Calibri" panose="020F0502020204030204" pitchFamily="34" charset="0"/>
              </a:rPr>
              <a:t>,</a:t>
            </a:r>
            <a:r>
              <a:rPr lang="en-US" sz="1200" kern="0">
                <a:solidFill>
                  <a:srgbClr val="FF0000"/>
                </a:solidFill>
                <a:latin typeface="Calibri" panose="020F0502020204030204" pitchFamily="34" charset="0"/>
                <a:cs typeface="Calibri" panose="020F0502020204030204" pitchFamily="34" charset="0"/>
              </a:rPr>
              <a:t>   </a:t>
            </a:r>
          </a:p>
          <a:p>
            <a:pPr defTabSz="914225">
              <a:defRPr/>
            </a:pPr>
            <a:r>
              <a:rPr lang="en-US" sz="1200" kern="0">
                <a:solidFill>
                  <a:srgbClr val="FF0000"/>
                </a:solidFill>
                <a:latin typeface="Calibri" panose="020F0502020204030204" pitchFamily="34" charset="0"/>
                <a:cs typeface="Calibri" panose="020F0502020204030204" pitchFamily="34" charset="0"/>
              </a:rPr>
              <a:t>       </a:t>
            </a:r>
            <a:r>
              <a:rPr lang="en-US" sz="1200" kern="0" err="1">
                <a:solidFill>
                  <a:srgbClr val="000000"/>
                </a:solidFill>
                <a:latin typeface="Calibri" panose="020F0502020204030204" pitchFamily="34" charset="0"/>
                <a:cs typeface="Calibri" panose="020F0502020204030204" pitchFamily="34" charset="0"/>
              </a:rPr>
              <a:t>OrderDate</a:t>
            </a:r>
            <a:r>
              <a:rPr lang="en-US" sz="1200" kern="0">
                <a:solidFill>
                  <a:srgbClr val="FF0000"/>
                </a:solidFill>
                <a:latin typeface="Calibri" panose="020F0502020204030204" pitchFamily="34" charset="0"/>
                <a:cs typeface="Calibri" panose="020F0502020204030204" pitchFamily="34" charset="0"/>
              </a:rPr>
              <a:t>     </a:t>
            </a:r>
            <a:r>
              <a:rPr lang="en-US" sz="1200" kern="0">
                <a:solidFill>
                  <a:srgbClr val="0000FF"/>
                </a:solidFill>
                <a:latin typeface="Calibri" panose="020F0502020204030204" pitchFamily="34" charset="0"/>
                <a:cs typeface="Calibri" panose="020F0502020204030204" pitchFamily="34" charset="0"/>
              </a:rPr>
              <a:t>DATETIME</a:t>
            </a:r>
            <a:r>
              <a:rPr lang="en-US" sz="1200" kern="0">
                <a:solidFill>
                  <a:srgbClr val="FF0000"/>
                </a:solidFill>
                <a:latin typeface="Calibri" panose="020F0502020204030204" pitchFamily="34" charset="0"/>
                <a:cs typeface="Calibri" panose="020F0502020204030204" pitchFamily="34" charset="0"/>
              </a:rPr>
              <a:t>     '$.</a:t>
            </a:r>
            <a:r>
              <a:rPr lang="en-US" sz="1200" kern="0" err="1">
                <a:solidFill>
                  <a:srgbClr val="FF0000"/>
                </a:solidFill>
                <a:latin typeface="Calibri" panose="020F0502020204030204" pitchFamily="34" charset="0"/>
                <a:cs typeface="Calibri" panose="020F0502020204030204" pitchFamily="34" charset="0"/>
              </a:rPr>
              <a:t>Order.Date</a:t>
            </a:r>
            <a:r>
              <a:rPr lang="en-US" sz="1200" kern="0">
                <a:solidFill>
                  <a:srgbClr val="FF0000"/>
                </a:solidFill>
                <a:latin typeface="Calibri" panose="020F0502020204030204" pitchFamily="34" charset="0"/>
                <a:cs typeface="Calibri" panose="020F0502020204030204" pitchFamily="34" charset="0"/>
              </a:rPr>
              <a:t>'</a:t>
            </a:r>
            <a:r>
              <a:rPr lang="en-US" sz="1200" kern="0">
                <a:solidFill>
                  <a:srgbClr val="494949"/>
                </a:solidFill>
                <a:latin typeface="Calibri" panose="020F0502020204030204" pitchFamily="34" charset="0"/>
                <a:cs typeface="Calibri" panose="020F0502020204030204" pitchFamily="34" charset="0"/>
              </a:rPr>
              <a:t>,</a:t>
            </a:r>
            <a:r>
              <a:rPr lang="en-US" sz="1200" kern="0">
                <a:solidFill>
                  <a:srgbClr val="FF0000"/>
                </a:solidFill>
                <a:latin typeface="Calibri" panose="020F0502020204030204" pitchFamily="34" charset="0"/>
                <a:cs typeface="Calibri" panose="020F0502020204030204" pitchFamily="34" charset="0"/>
              </a:rPr>
              <a:t>  </a:t>
            </a:r>
          </a:p>
          <a:p>
            <a:pPr defTabSz="914225">
              <a:defRPr/>
            </a:pPr>
            <a:r>
              <a:rPr lang="en-US" sz="1200" kern="0">
                <a:solidFill>
                  <a:srgbClr val="0000FF"/>
                </a:solidFill>
                <a:latin typeface="Calibri" panose="020F0502020204030204" pitchFamily="34" charset="0"/>
                <a:cs typeface="Calibri" panose="020F0502020204030204" pitchFamily="34" charset="0"/>
              </a:rPr>
              <a:t>       </a:t>
            </a:r>
            <a:r>
              <a:rPr lang="en-US" sz="1200" kern="0" err="1">
                <a:solidFill>
                  <a:srgbClr val="000000"/>
                </a:solidFill>
                <a:latin typeface="Calibri" panose="020F0502020204030204" pitchFamily="34" charset="0"/>
                <a:cs typeface="Calibri" panose="020F0502020204030204" pitchFamily="34" charset="0"/>
              </a:rPr>
              <a:t>OrderPrice</a:t>
            </a:r>
            <a:r>
              <a:rPr lang="en-US" sz="1200" kern="0">
                <a:solidFill>
                  <a:srgbClr val="0000FF"/>
                </a:solidFill>
                <a:latin typeface="Calibri" panose="020F0502020204030204" pitchFamily="34" charset="0"/>
                <a:cs typeface="Calibri" panose="020F0502020204030204" pitchFamily="34" charset="0"/>
              </a:rPr>
              <a:t>    DECIMAL    </a:t>
            </a:r>
            <a:r>
              <a:rPr lang="en-US" sz="1200" kern="0">
                <a:solidFill>
                  <a:srgbClr val="494949"/>
                </a:solidFill>
                <a:latin typeface="Calibri" panose="020F0502020204030204" pitchFamily="34" charset="0"/>
                <a:cs typeface="Calibri" panose="020F0502020204030204" pitchFamily="34" charset="0"/>
              </a:rPr>
              <a:t>  </a:t>
            </a:r>
            <a:r>
              <a:rPr lang="en-US" sz="1200" kern="0">
                <a:solidFill>
                  <a:srgbClr val="FF0000"/>
                </a:solidFill>
                <a:latin typeface="Calibri" panose="020F0502020204030204" pitchFamily="34" charset="0"/>
                <a:cs typeface="Calibri" panose="020F0502020204030204" pitchFamily="34" charset="0"/>
              </a:rPr>
              <a:t>‘$.</a:t>
            </a:r>
            <a:r>
              <a:rPr lang="en-US" sz="1200" kern="0" err="1">
                <a:solidFill>
                  <a:srgbClr val="FF0000"/>
                </a:solidFill>
                <a:latin typeface="Calibri" panose="020F0502020204030204" pitchFamily="34" charset="0"/>
                <a:cs typeface="Calibri" panose="020F0502020204030204" pitchFamily="34" charset="0"/>
              </a:rPr>
              <a:t>Item.Price</a:t>
            </a:r>
            <a:r>
              <a:rPr lang="en-US" sz="1200" kern="0">
                <a:solidFill>
                  <a:srgbClr val="FF0000"/>
                </a:solidFill>
                <a:latin typeface="Calibri" panose="020F0502020204030204" pitchFamily="34" charset="0"/>
                <a:cs typeface="Calibri" panose="020F0502020204030204" pitchFamily="34" charset="0"/>
              </a:rPr>
              <a:t>'</a:t>
            </a:r>
            <a:r>
              <a:rPr lang="en-US" sz="1200" kern="0">
                <a:solidFill>
                  <a:srgbClr val="494949"/>
                </a:solidFill>
                <a:latin typeface="Calibri" panose="020F0502020204030204" pitchFamily="34" charset="0"/>
                <a:cs typeface="Calibri" panose="020F0502020204030204" pitchFamily="34" charset="0"/>
              </a:rPr>
              <a:t>,</a:t>
            </a:r>
            <a:r>
              <a:rPr lang="en-US" sz="1200" kern="0">
                <a:solidFill>
                  <a:srgbClr val="FF0000"/>
                </a:solidFill>
                <a:latin typeface="Calibri" panose="020F0502020204030204" pitchFamily="34" charset="0"/>
                <a:cs typeface="Calibri" panose="020F0502020204030204" pitchFamily="34" charset="0"/>
              </a:rPr>
              <a:t>  </a:t>
            </a:r>
          </a:p>
          <a:p>
            <a:pPr defTabSz="914225">
              <a:defRPr/>
            </a:pPr>
            <a:r>
              <a:rPr lang="en-US" sz="1200" kern="0">
                <a:solidFill>
                  <a:srgbClr val="0000FF"/>
                </a:solidFill>
                <a:latin typeface="Calibri" panose="020F0502020204030204" pitchFamily="34" charset="0"/>
                <a:cs typeface="Calibri" panose="020F0502020204030204" pitchFamily="34" charset="0"/>
              </a:rPr>
              <a:t>       </a:t>
            </a:r>
            <a:r>
              <a:rPr lang="en-US" sz="1200" kern="0" err="1">
                <a:solidFill>
                  <a:srgbClr val="000000"/>
                </a:solidFill>
                <a:latin typeface="Calibri" panose="020F0502020204030204" pitchFamily="34" charset="0"/>
                <a:cs typeface="Calibri" panose="020F0502020204030204" pitchFamily="34" charset="0"/>
              </a:rPr>
              <a:t>OrderQuantity</a:t>
            </a:r>
            <a:r>
              <a:rPr lang="en-US" sz="1200" kern="0">
                <a:solidFill>
                  <a:srgbClr val="0000FF"/>
                </a:solidFill>
                <a:latin typeface="Calibri" panose="020F0502020204030204" pitchFamily="34" charset="0"/>
                <a:cs typeface="Calibri" panose="020F0502020204030204" pitchFamily="34" charset="0"/>
              </a:rPr>
              <a:t> INT</a:t>
            </a:r>
            <a:r>
              <a:rPr lang="en-US" sz="1200" kern="0">
                <a:solidFill>
                  <a:srgbClr val="FF0000"/>
                </a:solidFill>
                <a:latin typeface="Calibri" panose="020F0502020204030204" pitchFamily="34" charset="0"/>
                <a:cs typeface="Calibri" panose="020F0502020204030204" pitchFamily="34" charset="0"/>
              </a:rPr>
              <a:t>          '$.</a:t>
            </a:r>
            <a:r>
              <a:rPr lang="en-US" sz="1200" kern="0" err="1">
                <a:solidFill>
                  <a:srgbClr val="FF0000"/>
                </a:solidFill>
                <a:latin typeface="Calibri" panose="020F0502020204030204" pitchFamily="34" charset="0"/>
                <a:cs typeface="Calibri" panose="020F0502020204030204" pitchFamily="34" charset="0"/>
              </a:rPr>
              <a:t>Item.Quantity</a:t>
            </a:r>
            <a:r>
              <a:rPr lang="en-US" sz="1200" kern="0">
                <a:solidFill>
                  <a:srgbClr val="FF0000"/>
                </a:solidFill>
                <a:latin typeface="Calibri" panose="020F0502020204030204" pitchFamily="34" charset="0"/>
                <a:cs typeface="Calibri" panose="020F0502020204030204" pitchFamily="34" charset="0"/>
              </a:rPr>
              <a:t>'  </a:t>
            </a:r>
          </a:p>
          <a:p>
            <a:pPr defTabSz="914225">
              <a:defRPr/>
            </a:pPr>
            <a:r>
              <a:rPr lang="en-US" sz="1200" kern="0">
                <a:solidFill>
                  <a:srgbClr val="FF0000"/>
                </a:solidFill>
                <a:latin typeface="Calibri" panose="020F0502020204030204" pitchFamily="34" charset="0"/>
                <a:cs typeface="Calibri" panose="020F0502020204030204" pitchFamily="34" charset="0"/>
              </a:rPr>
              <a:t>      </a:t>
            </a:r>
            <a:r>
              <a:rPr lang="en-US" sz="1200" kern="0">
                <a:solidFill>
                  <a:srgbClr val="494949"/>
                </a:solidFill>
                <a:latin typeface="Calibri" panose="020F0502020204030204" pitchFamily="34" charset="0"/>
                <a:cs typeface="Calibri" panose="020F0502020204030204" pitchFamily="34" charset="0"/>
              </a:rPr>
              <a:t>) </a:t>
            </a:r>
            <a:r>
              <a:rPr lang="en-US" sz="1200" kern="0">
                <a:solidFill>
                  <a:srgbClr val="0000FF"/>
                </a:solidFill>
                <a:latin typeface="Calibri" panose="020F0502020204030204" pitchFamily="34" charset="0"/>
                <a:cs typeface="Calibri" panose="020F0502020204030204" pitchFamily="34" charset="0"/>
              </a:rPr>
              <a:t>AS</a:t>
            </a:r>
            <a:r>
              <a:rPr lang="en-US" sz="1200" kern="0">
                <a:solidFill>
                  <a:srgbClr val="494949"/>
                </a:solidFill>
                <a:latin typeface="Calibri" panose="020F0502020204030204" pitchFamily="34" charset="0"/>
                <a:cs typeface="Calibri" panose="020F0502020204030204" pitchFamily="34" charset="0"/>
              </a:rPr>
              <a:t> </a:t>
            </a:r>
            <a:r>
              <a:rPr lang="en-US" sz="1200" kern="0" err="1">
                <a:solidFill>
                  <a:srgbClr val="000000"/>
                </a:solidFill>
                <a:latin typeface="Calibri" panose="020F0502020204030204" pitchFamily="34" charset="0"/>
                <a:cs typeface="Calibri" panose="020F0502020204030204" pitchFamily="34" charset="0"/>
              </a:rPr>
              <a:t>OrderDetails</a:t>
            </a:r>
            <a:endParaRPr lang="en-US" sz="1200" kern="0">
              <a:solidFill>
                <a:srgbClr val="000000"/>
              </a:solidFill>
              <a:latin typeface="Calibri" panose="020F0502020204030204" pitchFamily="34" charset="0"/>
              <a:cs typeface="Calibri" panose="020F0502020204030204" pitchFamily="34" charset="0"/>
            </a:endParaRPr>
          </a:p>
        </p:txBody>
      </p:sp>
      <p:graphicFrame>
        <p:nvGraphicFramePr>
          <p:cNvPr id="10" name="Table 9">
            <a:extLst>
              <a:ext uri="{FF2B5EF4-FFF2-40B4-BE49-F238E27FC236}">
                <a16:creationId xmlns:a16="http://schemas.microsoft.com/office/drawing/2014/main" id="{0A0B8C1D-99AD-4691-A3A3-E8848E63639D}"/>
              </a:ext>
            </a:extLst>
          </p:cNvPr>
          <p:cNvGraphicFramePr>
            <a:graphicFrameLocks noGrp="1"/>
          </p:cNvGraphicFramePr>
          <p:nvPr/>
        </p:nvGraphicFramePr>
        <p:xfrm>
          <a:off x="5835748" y="1962828"/>
          <a:ext cx="5034777" cy="731492"/>
        </p:xfrm>
        <a:graphic>
          <a:graphicData uri="http://schemas.openxmlformats.org/drawingml/2006/table">
            <a:tbl>
              <a:tblPr firstRow="1" bandRow="1">
                <a:tableStyleId>{17292A2E-F333-43FB-9621-5CBBE7FDCDCB}</a:tableStyleId>
              </a:tblPr>
              <a:tblGrid>
                <a:gridCol w="5034777">
                  <a:extLst>
                    <a:ext uri="{9D8B030D-6E8A-4147-A177-3AD203B41FA5}">
                      <a16:colId xmlns:a16="http://schemas.microsoft.com/office/drawing/2014/main" val="276908009"/>
                    </a:ext>
                  </a:extLst>
                </a:gridCol>
              </a:tblGrid>
              <a:tr h="274281">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200" err="1">
                          <a:latin typeface="Calibri" panose="020F0502020204030204" pitchFamily="34" charset="0"/>
                          <a:cs typeface="Calibri" panose="020F0502020204030204" pitchFamily="34" charset="0"/>
                        </a:rPr>
                        <a:t>OrderDetails</a:t>
                      </a:r>
                      <a:endParaRPr lang="en-US" sz="1200" b="0">
                        <a:solidFill>
                          <a:schemeClr val="tx2"/>
                        </a:solidFill>
                        <a:latin typeface="Calibri" panose="020F0502020204030204" pitchFamily="34" charset="0"/>
                        <a:cs typeface="Calibri" panose="020F0502020204030204" pitchFamily="34" charset="0"/>
                      </a:endParaRPr>
                    </a:p>
                  </a:txBody>
                  <a:tcPr marL="91427" marR="91427" marT="45713" marB="45713" anchor="ctr"/>
                </a:tc>
                <a:extLst>
                  <a:ext uri="{0D108BD9-81ED-4DB2-BD59-A6C34878D82A}">
                    <a16:rowId xmlns:a16="http://schemas.microsoft.com/office/drawing/2014/main" val="2049453285"/>
                  </a:ext>
                </a:extLst>
              </a:tr>
              <a:tr h="45713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pPr>
                        <a:spcAft>
                          <a:spcPts val="600"/>
                        </a:spcAft>
                      </a:pPr>
                      <a:r>
                        <a:rPr lang="en-US" sz="1200" kern="0">
                          <a:latin typeface="Calibri" panose="020F0502020204030204" pitchFamily="34" charset="0"/>
                          <a:cs typeface="Calibri" panose="020F0502020204030204" pitchFamily="34" charset="0"/>
                        </a:rPr>
                        <a:t>N</a:t>
                      </a:r>
                      <a:r>
                        <a:rPr lang="en-US" sz="1200">
                          <a:latin typeface="Calibri" panose="020F0502020204030204" pitchFamily="34" charset="0"/>
                          <a:cs typeface="Calibri" panose="020F0502020204030204" pitchFamily="34" charset="0"/>
                        </a:rPr>
                        <a:t>'</a:t>
                      </a:r>
                      <a:r>
                        <a:rPr lang="en-US" sz="1200" kern="0">
                          <a:latin typeface="Calibri" panose="020F0502020204030204" pitchFamily="34" charset="0"/>
                          <a:cs typeface="Calibri" panose="020F0502020204030204" pitchFamily="34" charset="0"/>
                        </a:rPr>
                        <a:t>[{ </a:t>
                      </a:r>
                      <a:r>
                        <a:rPr lang="en-US" sz="1200" kern="0" err="1">
                          <a:latin typeface="Calibri" panose="020F0502020204030204" pitchFamily="34" charset="0"/>
                          <a:cs typeface="Calibri" panose="020F0502020204030204" pitchFamily="34" charset="0"/>
                        </a:rPr>
                        <a:t>StoreId</a:t>
                      </a:r>
                      <a:r>
                        <a:rPr lang="en-US" sz="1200" kern="0">
                          <a:latin typeface="Calibri" panose="020F0502020204030204" pitchFamily="34" charset="0"/>
                          <a:cs typeface="Calibri" panose="020F0502020204030204" pitchFamily="34" charset="0"/>
                        </a:rPr>
                        <a:t>": "AW73565",  "Order": { "Number":"SO43659",                  "Date":"2011-05-31T00:00:00“ }, "Item":  </a:t>
                      </a:r>
                      <a:r>
                        <a:rPr lang="en-US" sz="1200" kern="0">
                          <a:highlight>
                            <a:srgbClr val="F1F5C1"/>
                          </a:highlight>
                          <a:latin typeface="Calibri" panose="020F0502020204030204" pitchFamily="34" charset="0"/>
                          <a:cs typeface="Calibri" panose="020F0502020204030204" pitchFamily="34" charset="0"/>
                        </a:rPr>
                        <a:t>{ "Price":2024.40, "Quantity": 2}</a:t>
                      </a:r>
                      <a:r>
                        <a:rPr lang="en-US" sz="1200" kern="0">
                          <a:latin typeface="Calibri" panose="020F0502020204030204" pitchFamily="34" charset="0"/>
                          <a:cs typeface="Calibri" panose="020F0502020204030204" pitchFamily="34" charset="0"/>
                        </a:rPr>
                        <a:t>}]</a:t>
                      </a:r>
                      <a:r>
                        <a:rPr lang="en-US" sz="1200">
                          <a:latin typeface="Calibri" panose="020F0502020204030204" pitchFamily="34" charset="0"/>
                          <a:cs typeface="Calibri" panose="020F0502020204030204" pitchFamily="34" charset="0"/>
                        </a:rPr>
                        <a:t>'</a:t>
                      </a:r>
                      <a:endParaRPr lang="en-US" sz="1200">
                        <a:solidFill>
                          <a:schemeClr val="bg1"/>
                        </a:solidFill>
                        <a:latin typeface="Calibri" panose="020F0502020204030204" pitchFamily="34" charset="0"/>
                        <a:cs typeface="Calibri" panose="020F0502020204030204" pitchFamily="34" charset="0"/>
                      </a:endParaRPr>
                    </a:p>
                  </a:txBody>
                  <a:tcPr marL="91427" marR="91427" marT="45713" marB="45713"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660076094"/>
                  </a:ext>
                </a:extLst>
              </a:tr>
            </a:tbl>
          </a:graphicData>
        </a:graphic>
      </p:graphicFrame>
      <p:graphicFrame>
        <p:nvGraphicFramePr>
          <p:cNvPr id="13" name="Table 12">
            <a:extLst>
              <a:ext uri="{FF2B5EF4-FFF2-40B4-BE49-F238E27FC236}">
                <a16:creationId xmlns:a16="http://schemas.microsoft.com/office/drawing/2014/main" id="{84960329-C281-4CD0-A2D1-6B549F947E64}"/>
              </a:ext>
            </a:extLst>
          </p:cNvPr>
          <p:cNvGraphicFramePr>
            <a:graphicFrameLocks noGrp="1"/>
          </p:cNvGraphicFramePr>
          <p:nvPr/>
        </p:nvGraphicFramePr>
        <p:xfrm>
          <a:off x="5901781" y="5974815"/>
          <a:ext cx="5302536" cy="645093"/>
        </p:xfrm>
        <a:graphic>
          <a:graphicData uri="http://schemas.openxmlformats.org/drawingml/2006/table">
            <a:tbl>
              <a:tblPr firstRow="1" bandRow="1">
                <a:tableStyleId>{17292A2E-F333-43FB-9621-5CBBE7FDCDCB}</a:tableStyleId>
              </a:tblPr>
              <a:tblGrid>
                <a:gridCol w="1340940">
                  <a:extLst>
                    <a:ext uri="{9D8B030D-6E8A-4147-A177-3AD203B41FA5}">
                      <a16:colId xmlns:a16="http://schemas.microsoft.com/office/drawing/2014/main" val="548712045"/>
                    </a:ext>
                  </a:extLst>
                </a:gridCol>
                <a:gridCol w="971273">
                  <a:extLst>
                    <a:ext uri="{9D8B030D-6E8A-4147-A177-3AD203B41FA5}">
                      <a16:colId xmlns:a16="http://schemas.microsoft.com/office/drawing/2014/main" val="1702844357"/>
                    </a:ext>
                  </a:extLst>
                </a:gridCol>
                <a:gridCol w="1626954">
                  <a:extLst>
                    <a:ext uri="{9D8B030D-6E8A-4147-A177-3AD203B41FA5}">
                      <a16:colId xmlns:a16="http://schemas.microsoft.com/office/drawing/2014/main" val="1418428866"/>
                    </a:ext>
                  </a:extLst>
                </a:gridCol>
                <a:gridCol w="1363369">
                  <a:extLst>
                    <a:ext uri="{9D8B030D-6E8A-4147-A177-3AD203B41FA5}">
                      <a16:colId xmlns:a16="http://schemas.microsoft.com/office/drawing/2014/main" val="776802025"/>
                    </a:ext>
                  </a:extLst>
                </a:gridCol>
              </a:tblGrid>
              <a:tr h="274281">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200" err="1">
                          <a:latin typeface="Calibri" panose="020F0502020204030204" pitchFamily="34" charset="0"/>
                          <a:cs typeface="Calibri" panose="020F0502020204030204" pitchFamily="34" charset="0"/>
                        </a:rPr>
                        <a:t>CustomerId</a:t>
                      </a:r>
                      <a:endParaRPr lang="en-US" sz="1200" b="0">
                        <a:solidFill>
                          <a:schemeClr val="tx2"/>
                        </a:solidFill>
                        <a:latin typeface="Calibri" panose="020F0502020204030204" pitchFamily="34" charset="0"/>
                        <a:cs typeface="Calibri" panose="020F0502020204030204" pitchFamily="34" charset="0"/>
                      </a:endParaRPr>
                    </a:p>
                  </a:txBody>
                  <a:tcPr marL="91427" marR="91427" marT="45713" marB="45713" anchor="ctr"/>
                </a:tc>
                <a:tc>
                  <a:txBody>
                    <a:bodyPr/>
                    <a:lstStyle/>
                    <a:p>
                      <a:r>
                        <a:rPr lang="en-US" sz="1200" b="0" err="1">
                          <a:solidFill>
                            <a:schemeClr val="bg1"/>
                          </a:solidFill>
                          <a:latin typeface="Calibri" panose="020F0502020204030204" pitchFamily="34" charset="0"/>
                          <a:cs typeface="Calibri" panose="020F0502020204030204" pitchFamily="34" charset="0"/>
                        </a:rPr>
                        <a:t>StoreId</a:t>
                      </a:r>
                      <a:endParaRPr lang="en-US" sz="1200" b="0">
                        <a:solidFill>
                          <a:schemeClr val="bg1"/>
                        </a:solidFill>
                        <a:latin typeface="Calibri" panose="020F0502020204030204" pitchFamily="34" charset="0"/>
                        <a:cs typeface="Calibri" panose="020F0502020204030204" pitchFamily="34" charset="0"/>
                      </a:endParaRPr>
                    </a:p>
                  </a:txBody>
                  <a:tcPr marL="91427" marR="91427" marT="45713" marB="45713" anchor="ctr"/>
                </a:tc>
                <a:tc>
                  <a:txBody>
                    <a:bodyPr/>
                    <a:lstStyle/>
                    <a:p>
                      <a:r>
                        <a:rPr lang="en-US" sz="1200" b="0" err="1">
                          <a:solidFill>
                            <a:schemeClr val="bg1"/>
                          </a:solidFill>
                          <a:latin typeface="Calibri" panose="020F0502020204030204" pitchFamily="34" charset="0"/>
                          <a:cs typeface="Calibri" panose="020F0502020204030204" pitchFamily="34" charset="0"/>
                        </a:rPr>
                        <a:t>OrderDate</a:t>
                      </a:r>
                      <a:endParaRPr lang="en-US" sz="1200" b="0">
                        <a:solidFill>
                          <a:schemeClr val="bg1"/>
                        </a:solidFill>
                        <a:latin typeface="Calibri" panose="020F0502020204030204" pitchFamily="34" charset="0"/>
                        <a:cs typeface="Calibri" panose="020F0502020204030204" pitchFamily="34" charset="0"/>
                      </a:endParaRPr>
                    </a:p>
                  </a:txBody>
                  <a:tcPr marL="91427" marR="91427" marT="45713" marB="45713" anchor="ctr"/>
                </a:tc>
                <a:tc>
                  <a:txBody>
                    <a:bodyPr/>
                    <a:lstStyle/>
                    <a:p>
                      <a:r>
                        <a:rPr lang="en-US" sz="1200" b="0" err="1">
                          <a:solidFill>
                            <a:schemeClr val="bg1"/>
                          </a:solidFill>
                          <a:latin typeface="Calibri" panose="020F0502020204030204" pitchFamily="34" charset="0"/>
                          <a:cs typeface="Calibri" panose="020F0502020204030204" pitchFamily="34" charset="0"/>
                        </a:rPr>
                        <a:t>OrderPrice</a:t>
                      </a:r>
                      <a:endParaRPr lang="en-US" sz="1200" b="0">
                        <a:solidFill>
                          <a:schemeClr val="bg1"/>
                        </a:solidFill>
                        <a:latin typeface="Calibri" panose="020F0502020204030204" pitchFamily="34" charset="0"/>
                        <a:cs typeface="Calibri" panose="020F0502020204030204" pitchFamily="34" charset="0"/>
                      </a:endParaRPr>
                    </a:p>
                  </a:txBody>
                  <a:tcPr marL="91427" marR="91427" marT="45713" marB="45713" anchor="ctr"/>
                </a:tc>
                <a:extLst>
                  <a:ext uri="{0D108BD9-81ED-4DB2-BD59-A6C34878D82A}">
                    <a16:rowId xmlns:a16="http://schemas.microsoft.com/office/drawing/2014/main" val="2049453285"/>
                  </a:ext>
                </a:extLst>
              </a:tr>
              <a:tr h="370787">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200">
                          <a:latin typeface="Calibri" panose="020F0502020204030204" pitchFamily="34" charset="0"/>
                          <a:cs typeface="Calibri" panose="020F0502020204030204" pitchFamily="34" charset="0"/>
                        </a:rPr>
                        <a:t>101</a:t>
                      </a:r>
                      <a:endParaRPr lang="en-US" sz="1200">
                        <a:solidFill>
                          <a:schemeClr val="bg1"/>
                        </a:solidFill>
                        <a:latin typeface="Calibri" panose="020F0502020204030204" pitchFamily="34" charset="0"/>
                        <a:cs typeface="Calibri" panose="020F0502020204030204" pitchFamily="34" charset="0"/>
                      </a:endParaRPr>
                    </a:p>
                  </a:txBody>
                  <a:tcPr marL="91427" marR="91427" marT="45713" marB="45713" anchor="ctr">
                    <a:lnR w="12700" cap="flat" cmpd="sng" algn="ctr">
                      <a:solidFill>
                        <a:schemeClr val="tx1"/>
                      </a:solidFill>
                      <a:prstDash val="solid"/>
                      <a:round/>
                      <a:headEnd type="none" w="med" len="med"/>
                      <a:tailEnd type="none" w="med" len="med"/>
                    </a:lnR>
                  </a:tcPr>
                </a:tc>
                <a:tc>
                  <a:txBody>
                    <a:bodyPr/>
                    <a:lstStyle/>
                    <a:p>
                      <a:r>
                        <a:rPr lang="en-US" sz="1200">
                          <a:solidFill>
                            <a:schemeClr val="tx1"/>
                          </a:solidFill>
                          <a:latin typeface="Calibri" panose="020F0502020204030204" pitchFamily="34" charset="0"/>
                          <a:cs typeface="Calibri" panose="020F0502020204030204" pitchFamily="34" charset="0"/>
                        </a:rPr>
                        <a:t>AW73565</a:t>
                      </a:r>
                    </a:p>
                  </a:txBody>
                  <a:tcPr marL="91427" marR="91427"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US" sz="1200">
                          <a:solidFill>
                            <a:schemeClr val="tx1"/>
                          </a:solidFill>
                          <a:latin typeface="Calibri" panose="020F0502020204030204" pitchFamily="34" charset="0"/>
                          <a:cs typeface="Calibri" panose="020F0502020204030204" pitchFamily="34" charset="0"/>
                        </a:rPr>
                        <a:t>2011-05-31T00:00:00</a:t>
                      </a:r>
                    </a:p>
                  </a:txBody>
                  <a:tcPr marL="91427" marR="91427"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US" sz="1200">
                          <a:solidFill>
                            <a:schemeClr val="tx1"/>
                          </a:solidFill>
                          <a:latin typeface="Calibri" panose="020F0502020204030204" pitchFamily="34" charset="0"/>
                          <a:cs typeface="Calibri" panose="020F0502020204030204" pitchFamily="34" charset="0"/>
                        </a:rPr>
                        <a:t>2024.40</a:t>
                      </a:r>
                    </a:p>
                  </a:txBody>
                  <a:tcPr marL="91427" marR="91427"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60076094"/>
                  </a:ext>
                </a:extLst>
              </a:tr>
            </a:tbl>
          </a:graphicData>
        </a:graphic>
      </p:graphicFrame>
    </p:spTree>
    <p:extLst>
      <p:ext uri="{BB962C8B-B14F-4D97-AF65-F5344CB8AC3E}">
        <p14:creationId xmlns:p14="http://schemas.microsoft.com/office/powerpoint/2010/main" val="4023612574"/>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27228" y="1120902"/>
            <a:ext cx="4420371" cy="4773614"/>
          </a:xfrm>
        </p:spPr>
        <p:txBody>
          <a:bodyPr/>
          <a:lstStyle/>
          <a:p>
            <a:r>
              <a:rPr lang="en-US" sz="1961">
                <a:solidFill>
                  <a:schemeClr val="tx2"/>
                </a:solidFill>
              </a:rPr>
              <a:t>Overview</a:t>
            </a:r>
          </a:p>
          <a:p>
            <a:pPr>
              <a:spcBef>
                <a:spcPts val="600"/>
              </a:spcBef>
            </a:pPr>
            <a:r>
              <a:rPr lang="en-US" sz="1765">
                <a:latin typeface="+mn-lt"/>
              </a:rPr>
              <a:t>No pre-compiled code</a:t>
            </a:r>
          </a:p>
          <a:p>
            <a:pPr>
              <a:spcBef>
                <a:spcPts val="600"/>
              </a:spcBef>
            </a:pPr>
            <a:r>
              <a:rPr lang="en-US" sz="1765">
                <a:latin typeface="+mn-lt"/>
              </a:rPr>
              <a:t>Think of SPs as containers for SQL logic</a:t>
            </a:r>
          </a:p>
          <a:p>
            <a:pPr>
              <a:spcBef>
                <a:spcPts val="600"/>
              </a:spcBef>
            </a:pPr>
            <a:endParaRPr lang="en-US" sz="1765">
              <a:latin typeface="+mn-lt"/>
            </a:endParaRPr>
          </a:p>
          <a:p>
            <a:r>
              <a:rPr lang="en-US" sz="1961">
                <a:solidFill>
                  <a:schemeClr val="tx2"/>
                </a:solidFill>
              </a:rPr>
              <a:t>Limitations</a:t>
            </a:r>
          </a:p>
          <a:p>
            <a:r>
              <a:rPr lang="en-US" sz="1765">
                <a:latin typeface="+mn-lt"/>
              </a:rPr>
              <a:t>Maximum 8 nesting levels (compared to 32 in SQL Server)</a:t>
            </a:r>
          </a:p>
          <a:p>
            <a:r>
              <a:rPr lang="en-US" sz="1765">
                <a:latin typeface="+mn-lt"/>
              </a:rPr>
              <a:t>No support for @@NESTLEVEL</a:t>
            </a:r>
          </a:p>
          <a:p>
            <a:r>
              <a:rPr lang="en-US" sz="1765">
                <a:latin typeface="+mn-lt"/>
              </a:rPr>
              <a:t>Cannot consume the result set of a stored procedure with INSERT</a:t>
            </a:r>
          </a:p>
          <a:p>
            <a:r>
              <a:rPr lang="en-US" sz="1765">
                <a:latin typeface="+mn-lt"/>
              </a:rPr>
              <a:t>No CLR, no encryption, no replication, to table-valued parameters, no execution contexts, no return statement</a:t>
            </a: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a:t>Stored Procedures</a:t>
            </a:r>
          </a:p>
        </p:txBody>
      </p:sp>
      <p:sp>
        <p:nvSpPr>
          <p:cNvPr id="9" name="Rectangle 8">
            <a:extLst>
              <a:ext uri="{FF2B5EF4-FFF2-40B4-BE49-F238E27FC236}">
                <a16:creationId xmlns:a16="http://schemas.microsoft.com/office/drawing/2014/main" id="{660A19E2-2191-462A-818B-B5638294454C}"/>
              </a:ext>
            </a:extLst>
          </p:cNvPr>
          <p:cNvSpPr/>
          <p:nvPr/>
        </p:nvSpPr>
        <p:spPr>
          <a:xfrm>
            <a:off x="5514252" y="231534"/>
            <a:ext cx="6095136" cy="3711234"/>
          </a:xfrm>
          <a:prstGeom prst="rect">
            <a:avLst/>
          </a:prstGeom>
          <a:ln>
            <a:solidFill>
              <a:schemeClr val="bg2">
                <a:lumMod val="50000"/>
              </a:schemeClr>
            </a:solidFill>
          </a:ln>
        </p:spPr>
        <p:txBody>
          <a:bodyPr>
            <a:spAutoFit/>
          </a:bodyPr>
          <a:lstStyle/>
          <a:p>
            <a:pPr defTabSz="914225">
              <a:defRPr/>
            </a:pPr>
            <a:r>
              <a:rPr lang="en-US" sz="1568" kern="0">
                <a:solidFill>
                  <a:srgbClr val="0000FF"/>
                </a:solidFill>
                <a:latin typeface="Calibri" panose="020F0502020204030204" pitchFamily="34" charset="0"/>
                <a:cs typeface="Calibri" panose="020F0502020204030204" pitchFamily="34" charset="0"/>
              </a:rPr>
              <a:t>CREATE</a:t>
            </a:r>
            <a:r>
              <a:rPr lang="en-US" sz="1568" kern="0">
                <a:solidFill>
                  <a:srgbClr val="000000"/>
                </a:solidFill>
                <a:latin typeface="Calibri" panose="020F0502020204030204" pitchFamily="34" charset="0"/>
                <a:cs typeface="Calibri" panose="020F0502020204030204" pitchFamily="34" charset="0"/>
              </a:rPr>
              <a:t> </a:t>
            </a:r>
            <a:r>
              <a:rPr lang="en-US" sz="1568" kern="0">
                <a:solidFill>
                  <a:srgbClr val="0000FF"/>
                </a:solidFill>
                <a:latin typeface="Calibri" panose="020F0502020204030204" pitchFamily="34" charset="0"/>
                <a:cs typeface="Calibri" panose="020F0502020204030204" pitchFamily="34" charset="0"/>
              </a:rPr>
              <a:t>PROCEDURE</a:t>
            </a:r>
            <a:r>
              <a:rPr lang="en-US" sz="1568" kern="0">
                <a:solidFill>
                  <a:srgbClr val="000000"/>
                </a:solidFill>
                <a:latin typeface="Calibri" panose="020F0502020204030204" pitchFamily="34" charset="0"/>
                <a:cs typeface="Calibri" panose="020F0502020204030204" pitchFamily="34" charset="0"/>
              </a:rPr>
              <a:t> </a:t>
            </a:r>
            <a:r>
              <a:rPr lang="en-US" sz="1568" kern="0" err="1">
                <a:solidFill>
                  <a:srgbClr val="000000"/>
                </a:solidFill>
                <a:latin typeface="Calibri" panose="020F0502020204030204" pitchFamily="34" charset="0"/>
                <a:cs typeface="Calibri" panose="020F0502020204030204" pitchFamily="34" charset="0"/>
              </a:rPr>
              <a:t>HumanResources</a:t>
            </a:r>
            <a:r>
              <a:rPr lang="en-US" sz="1568" kern="0" err="1">
                <a:solidFill>
                  <a:srgbClr val="808080"/>
                </a:solidFill>
                <a:latin typeface="Calibri" panose="020F0502020204030204" pitchFamily="34" charset="0"/>
                <a:cs typeface="Calibri" panose="020F0502020204030204" pitchFamily="34" charset="0"/>
              </a:rPr>
              <a:t>.</a:t>
            </a:r>
            <a:r>
              <a:rPr lang="en-US" sz="1568" kern="0" err="1">
                <a:solidFill>
                  <a:srgbClr val="000000"/>
                </a:solidFill>
                <a:latin typeface="Calibri" panose="020F0502020204030204" pitchFamily="34" charset="0"/>
                <a:cs typeface="Calibri" panose="020F0502020204030204" pitchFamily="34" charset="0"/>
              </a:rPr>
              <a:t>uspGetAllEmployees</a:t>
            </a:r>
            <a:r>
              <a:rPr lang="en-US" sz="1568" kern="0">
                <a:solidFill>
                  <a:srgbClr val="000000"/>
                </a:solidFill>
                <a:latin typeface="Calibri" panose="020F0502020204030204" pitchFamily="34" charset="0"/>
                <a:cs typeface="Calibri" panose="020F0502020204030204" pitchFamily="34" charset="0"/>
              </a:rPr>
              <a:t>  </a:t>
            </a:r>
          </a:p>
          <a:p>
            <a:pPr defTabSz="914225">
              <a:defRPr/>
            </a:pPr>
            <a:r>
              <a:rPr lang="en-US" sz="1568" kern="0">
                <a:solidFill>
                  <a:srgbClr val="0000FF"/>
                </a:solidFill>
                <a:latin typeface="Calibri" panose="020F0502020204030204" pitchFamily="34" charset="0"/>
                <a:cs typeface="Calibri" panose="020F0502020204030204" pitchFamily="34" charset="0"/>
              </a:rPr>
              <a:t>AS</a:t>
            </a:r>
            <a:r>
              <a:rPr lang="en-US" sz="1568" kern="0">
                <a:solidFill>
                  <a:srgbClr val="000000"/>
                </a:solidFill>
                <a:latin typeface="Calibri" panose="020F0502020204030204" pitchFamily="34" charset="0"/>
                <a:cs typeface="Calibri" panose="020F0502020204030204" pitchFamily="34" charset="0"/>
              </a:rPr>
              <a:t>  </a:t>
            </a:r>
          </a:p>
          <a:p>
            <a:pPr defTabSz="914225">
              <a:defRPr/>
            </a:pPr>
            <a:r>
              <a:rPr lang="en-US" sz="1568" kern="0">
                <a:solidFill>
                  <a:srgbClr val="000000"/>
                </a:solidFill>
                <a:latin typeface="Calibri" panose="020F0502020204030204" pitchFamily="34" charset="0"/>
                <a:cs typeface="Calibri" panose="020F0502020204030204" pitchFamily="34" charset="0"/>
              </a:rPr>
              <a:t>    </a:t>
            </a:r>
            <a:r>
              <a:rPr lang="en-US" sz="1568" kern="0">
                <a:solidFill>
                  <a:srgbClr val="0000FF"/>
                </a:solidFill>
                <a:latin typeface="Calibri" panose="020F0502020204030204" pitchFamily="34" charset="0"/>
                <a:cs typeface="Calibri" panose="020F0502020204030204" pitchFamily="34" charset="0"/>
              </a:rPr>
              <a:t>SET</a:t>
            </a:r>
            <a:r>
              <a:rPr lang="en-US" sz="1568" kern="0">
                <a:solidFill>
                  <a:srgbClr val="000000"/>
                </a:solidFill>
                <a:latin typeface="Calibri" panose="020F0502020204030204" pitchFamily="34" charset="0"/>
                <a:cs typeface="Calibri" panose="020F0502020204030204" pitchFamily="34" charset="0"/>
              </a:rPr>
              <a:t> </a:t>
            </a:r>
            <a:r>
              <a:rPr lang="en-US" sz="1568" kern="0">
                <a:solidFill>
                  <a:srgbClr val="0000FF"/>
                </a:solidFill>
                <a:latin typeface="Calibri" panose="020F0502020204030204" pitchFamily="34" charset="0"/>
                <a:cs typeface="Calibri" panose="020F0502020204030204" pitchFamily="34" charset="0"/>
              </a:rPr>
              <a:t>NOCOUNT</a:t>
            </a:r>
            <a:r>
              <a:rPr lang="en-US" sz="1568" kern="0">
                <a:solidFill>
                  <a:srgbClr val="000000"/>
                </a:solidFill>
                <a:latin typeface="Calibri" panose="020F0502020204030204" pitchFamily="34" charset="0"/>
                <a:cs typeface="Calibri" panose="020F0502020204030204" pitchFamily="34" charset="0"/>
              </a:rPr>
              <a:t> </a:t>
            </a:r>
            <a:r>
              <a:rPr lang="en-US" sz="1568" kern="0">
                <a:solidFill>
                  <a:srgbClr val="0000FF"/>
                </a:solidFill>
                <a:latin typeface="Calibri" panose="020F0502020204030204" pitchFamily="34" charset="0"/>
                <a:cs typeface="Calibri" panose="020F0502020204030204" pitchFamily="34" charset="0"/>
              </a:rPr>
              <a:t>ON</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00"/>
                </a:solidFill>
                <a:latin typeface="Calibri" panose="020F0502020204030204" pitchFamily="34" charset="0"/>
                <a:cs typeface="Calibri" panose="020F0502020204030204" pitchFamily="34" charset="0"/>
              </a:rPr>
              <a:t>  </a:t>
            </a:r>
          </a:p>
          <a:p>
            <a:pPr defTabSz="914225">
              <a:defRPr/>
            </a:pPr>
            <a:r>
              <a:rPr lang="en-US" sz="1568" kern="0">
                <a:solidFill>
                  <a:srgbClr val="000000"/>
                </a:solidFill>
                <a:latin typeface="Calibri" panose="020F0502020204030204" pitchFamily="34" charset="0"/>
                <a:cs typeface="Calibri" panose="020F0502020204030204" pitchFamily="34" charset="0"/>
              </a:rPr>
              <a:t>    </a:t>
            </a:r>
            <a:r>
              <a:rPr lang="en-US" sz="1568" kern="0">
                <a:solidFill>
                  <a:srgbClr val="0000FF"/>
                </a:solidFill>
                <a:latin typeface="Calibri" panose="020F0502020204030204" pitchFamily="34" charset="0"/>
                <a:cs typeface="Calibri" panose="020F0502020204030204" pitchFamily="34" charset="0"/>
              </a:rPr>
              <a:t>SELECT</a:t>
            </a:r>
            <a:r>
              <a:rPr lang="en-US" sz="1568" kern="0">
                <a:solidFill>
                  <a:srgbClr val="000000"/>
                </a:solidFill>
                <a:latin typeface="Calibri" panose="020F0502020204030204" pitchFamily="34" charset="0"/>
                <a:cs typeface="Calibri" panose="020F0502020204030204" pitchFamily="34" charset="0"/>
              </a:rPr>
              <a:t> </a:t>
            </a:r>
            <a:r>
              <a:rPr lang="en-US" sz="1568" kern="0" err="1">
                <a:solidFill>
                  <a:srgbClr val="000000"/>
                </a:solidFill>
                <a:latin typeface="Calibri" panose="020F0502020204030204" pitchFamily="34" charset="0"/>
                <a:cs typeface="Calibri" panose="020F0502020204030204" pitchFamily="34" charset="0"/>
              </a:rPr>
              <a:t>LastName</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00"/>
                </a:solidFill>
                <a:latin typeface="Calibri" panose="020F0502020204030204" pitchFamily="34" charset="0"/>
                <a:cs typeface="Calibri" panose="020F0502020204030204" pitchFamily="34" charset="0"/>
              </a:rPr>
              <a:t> FirstName</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00"/>
                </a:solidFill>
                <a:latin typeface="Calibri" panose="020F0502020204030204" pitchFamily="34" charset="0"/>
                <a:cs typeface="Calibri" panose="020F0502020204030204" pitchFamily="34" charset="0"/>
              </a:rPr>
              <a:t> </a:t>
            </a:r>
            <a:r>
              <a:rPr lang="en-US" sz="1568" kern="0" err="1">
                <a:solidFill>
                  <a:srgbClr val="000000"/>
                </a:solidFill>
                <a:latin typeface="Calibri" panose="020F0502020204030204" pitchFamily="34" charset="0"/>
                <a:cs typeface="Calibri" panose="020F0502020204030204" pitchFamily="34" charset="0"/>
              </a:rPr>
              <a:t>JobTitle</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00"/>
                </a:solidFill>
                <a:latin typeface="Calibri" panose="020F0502020204030204" pitchFamily="34" charset="0"/>
                <a:cs typeface="Calibri" panose="020F0502020204030204" pitchFamily="34" charset="0"/>
              </a:rPr>
              <a:t> Department  </a:t>
            </a:r>
          </a:p>
          <a:p>
            <a:pPr defTabSz="914225">
              <a:defRPr/>
            </a:pPr>
            <a:r>
              <a:rPr lang="en-US" sz="1568" kern="0">
                <a:solidFill>
                  <a:srgbClr val="000000"/>
                </a:solidFill>
                <a:latin typeface="Calibri" panose="020F0502020204030204" pitchFamily="34" charset="0"/>
                <a:cs typeface="Calibri" panose="020F0502020204030204" pitchFamily="34" charset="0"/>
              </a:rPr>
              <a:t>    </a:t>
            </a:r>
            <a:r>
              <a:rPr lang="en-US" sz="1568" kern="0">
                <a:solidFill>
                  <a:srgbClr val="0000FF"/>
                </a:solidFill>
                <a:latin typeface="Calibri" panose="020F0502020204030204" pitchFamily="34" charset="0"/>
                <a:cs typeface="Calibri" panose="020F0502020204030204" pitchFamily="34" charset="0"/>
              </a:rPr>
              <a:t>FROM</a:t>
            </a:r>
            <a:r>
              <a:rPr lang="en-US" sz="1568" kern="0">
                <a:solidFill>
                  <a:srgbClr val="000000"/>
                </a:solidFill>
                <a:latin typeface="Calibri" panose="020F0502020204030204" pitchFamily="34" charset="0"/>
                <a:cs typeface="Calibri" panose="020F0502020204030204" pitchFamily="34" charset="0"/>
              </a:rPr>
              <a:t> </a:t>
            </a:r>
            <a:r>
              <a:rPr lang="en-US" sz="1568" kern="0" err="1">
                <a:solidFill>
                  <a:srgbClr val="000000"/>
                </a:solidFill>
                <a:latin typeface="Calibri" panose="020F0502020204030204" pitchFamily="34" charset="0"/>
                <a:cs typeface="Calibri" panose="020F0502020204030204" pitchFamily="34" charset="0"/>
              </a:rPr>
              <a:t>HumanResources</a:t>
            </a:r>
            <a:r>
              <a:rPr lang="en-US" sz="1568" kern="0" err="1">
                <a:solidFill>
                  <a:srgbClr val="808080"/>
                </a:solidFill>
                <a:latin typeface="Calibri" panose="020F0502020204030204" pitchFamily="34" charset="0"/>
                <a:cs typeface="Calibri" panose="020F0502020204030204" pitchFamily="34" charset="0"/>
              </a:rPr>
              <a:t>.</a:t>
            </a:r>
            <a:r>
              <a:rPr lang="en-US" sz="1568" kern="0" err="1">
                <a:solidFill>
                  <a:srgbClr val="000000"/>
                </a:solidFill>
                <a:latin typeface="Calibri" panose="020F0502020204030204" pitchFamily="34" charset="0"/>
                <a:cs typeface="Calibri" panose="020F0502020204030204" pitchFamily="34" charset="0"/>
              </a:rPr>
              <a:t>vEmployeeDepartment</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00"/>
                </a:solidFill>
                <a:latin typeface="Calibri" panose="020F0502020204030204" pitchFamily="34" charset="0"/>
                <a:cs typeface="Calibri" panose="020F0502020204030204" pitchFamily="34" charset="0"/>
              </a:rPr>
              <a:t>  </a:t>
            </a:r>
          </a:p>
          <a:p>
            <a:pPr defTabSz="914225">
              <a:defRPr/>
            </a:pPr>
            <a:r>
              <a:rPr lang="en-US" sz="1568" kern="0">
                <a:solidFill>
                  <a:srgbClr val="0000FF"/>
                </a:solidFill>
                <a:latin typeface="Calibri" panose="020F0502020204030204" pitchFamily="34" charset="0"/>
                <a:cs typeface="Calibri" panose="020F0502020204030204" pitchFamily="34" charset="0"/>
              </a:rPr>
              <a:t>GO</a:t>
            </a:r>
            <a:r>
              <a:rPr lang="en-US" sz="1568" kern="0">
                <a:solidFill>
                  <a:srgbClr val="000000"/>
                </a:solidFill>
                <a:latin typeface="Calibri" panose="020F0502020204030204" pitchFamily="34" charset="0"/>
                <a:cs typeface="Calibri" panose="020F0502020204030204" pitchFamily="34" charset="0"/>
              </a:rPr>
              <a:t>  </a:t>
            </a:r>
          </a:p>
          <a:p>
            <a:pPr defTabSz="914225">
              <a:defRPr/>
            </a:pPr>
            <a:endParaRPr lang="en-US" sz="1568" kern="0">
              <a:solidFill>
                <a:srgbClr val="000000"/>
              </a:solidFill>
              <a:latin typeface="Calibri" panose="020F0502020204030204" pitchFamily="34" charset="0"/>
              <a:cs typeface="Calibri" panose="020F0502020204030204" pitchFamily="34" charset="0"/>
            </a:endParaRPr>
          </a:p>
          <a:p>
            <a:pPr defTabSz="914225">
              <a:defRPr/>
            </a:pPr>
            <a:r>
              <a:rPr lang="en-US" sz="1568" kern="0">
                <a:solidFill>
                  <a:srgbClr val="008000"/>
                </a:solidFill>
                <a:latin typeface="Calibri" panose="020F0502020204030204" pitchFamily="34" charset="0"/>
                <a:cs typeface="Calibri" panose="020F0502020204030204" pitchFamily="34" charset="0"/>
              </a:rPr>
              <a:t>-- Execute a stored procedures</a:t>
            </a:r>
            <a:endParaRPr lang="en-US" sz="1568" kern="0">
              <a:solidFill>
                <a:srgbClr val="000000"/>
              </a:solidFill>
              <a:latin typeface="Calibri" panose="020F0502020204030204" pitchFamily="34" charset="0"/>
              <a:cs typeface="Calibri" panose="020F0502020204030204" pitchFamily="34" charset="0"/>
            </a:endParaRPr>
          </a:p>
          <a:p>
            <a:pPr defTabSz="914225">
              <a:defRPr/>
            </a:pPr>
            <a:r>
              <a:rPr lang="en-US" sz="1568" kern="0">
                <a:solidFill>
                  <a:srgbClr val="0000FF"/>
                </a:solidFill>
                <a:latin typeface="Calibri" panose="020F0502020204030204" pitchFamily="34" charset="0"/>
                <a:cs typeface="Calibri" panose="020F0502020204030204" pitchFamily="34" charset="0"/>
              </a:rPr>
              <a:t>EXECUTE</a:t>
            </a:r>
            <a:r>
              <a:rPr lang="en-US" sz="1568" kern="0">
                <a:solidFill>
                  <a:srgbClr val="000000"/>
                </a:solidFill>
                <a:latin typeface="Calibri" panose="020F0502020204030204" pitchFamily="34" charset="0"/>
                <a:cs typeface="Calibri" panose="020F0502020204030204" pitchFamily="34" charset="0"/>
              </a:rPr>
              <a:t> </a:t>
            </a:r>
            <a:r>
              <a:rPr lang="en-US" sz="1568" kern="0" err="1">
                <a:solidFill>
                  <a:srgbClr val="000000"/>
                </a:solidFill>
                <a:latin typeface="Calibri" panose="020F0502020204030204" pitchFamily="34" charset="0"/>
                <a:cs typeface="Calibri" panose="020F0502020204030204" pitchFamily="34" charset="0"/>
              </a:rPr>
              <a:t>HumanResources</a:t>
            </a:r>
            <a:r>
              <a:rPr lang="en-US" sz="1568" kern="0" err="1">
                <a:solidFill>
                  <a:srgbClr val="808080"/>
                </a:solidFill>
                <a:latin typeface="Calibri" panose="020F0502020204030204" pitchFamily="34" charset="0"/>
                <a:cs typeface="Calibri" panose="020F0502020204030204" pitchFamily="34" charset="0"/>
              </a:rPr>
              <a:t>.</a:t>
            </a:r>
            <a:r>
              <a:rPr lang="en-US" sz="1568" kern="0" err="1">
                <a:solidFill>
                  <a:srgbClr val="000000"/>
                </a:solidFill>
                <a:latin typeface="Calibri" panose="020F0502020204030204" pitchFamily="34" charset="0"/>
                <a:cs typeface="Calibri" panose="020F0502020204030204" pitchFamily="34" charset="0"/>
              </a:rPr>
              <a:t>uspGetAllEmployees</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00"/>
                </a:solidFill>
                <a:latin typeface="Calibri" panose="020F0502020204030204" pitchFamily="34" charset="0"/>
                <a:cs typeface="Calibri" panose="020F0502020204030204" pitchFamily="34" charset="0"/>
              </a:rPr>
              <a:t>  </a:t>
            </a:r>
          </a:p>
          <a:p>
            <a:pPr defTabSz="914225">
              <a:defRPr/>
            </a:pPr>
            <a:r>
              <a:rPr lang="en-US" sz="1568" kern="0">
                <a:solidFill>
                  <a:srgbClr val="0000FF"/>
                </a:solidFill>
                <a:latin typeface="Calibri" panose="020F0502020204030204" pitchFamily="34" charset="0"/>
                <a:cs typeface="Calibri" panose="020F0502020204030204" pitchFamily="34" charset="0"/>
              </a:rPr>
              <a:t>GO</a:t>
            </a:r>
            <a:r>
              <a:rPr lang="en-US" sz="1568" kern="0">
                <a:solidFill>
                  <a:srgbClr val="000000"/>
                </a:solidFill>
                <a:latin typeface="Calibri" panose="020F0502020204030204" pitchFamily="34" charset="0"/>
                <a:cs typeface="Calibri" panose="020F0502020204030204" pitchFamily="34" charset="0"/>
              </a:rPr>
              <a:t>  </a:t>
            </a:r>
          </a:p>
          <a:p>
            <a:pPr defTabSz="914225">
              <a:defRPr/>
            </a:pPr>
            <a:r>
              <a:rPr lang="en-US" sz="1568" kern="0">
                <a:solidFill>
                  <a:srgbClr val="008000"/>
                </a:solidFill>
                <a:latin typeface="Calibri" panose="020F0502020204030204" pitchFamily="34" charset="0"/>
                <a:cs typeface="Calibri" panose="020F0502020204030204" pitchFamily="34" charset="0"/>
              </a:rPr>
              <a:t>-- Or  </a:t>
            </a:r>
            <a:endParaRPr lang="en-US" sz="1568" kern="0">
              <a:solidFill>
                <a:srgbClr val="000000"/>
              </a:solidFill>
              <a:latin typeface="Calibri" panose="020F0502020204030204" pitchFamily="34" charset="0"/>
              <a:cs typeface="Calibri" panose="020F0502020204030204" pitchFamily="34" charset="0"/>
            </a:endParaRPr>
          </a:p>
          <a:p>
            <a:pPr defTabSz="914225">
              <a:defRPr/>
            </a:pPr>
            <a:r>
              <a:rPr lang="en-US" sz="1568" kern="0">
                <a:solidFill>
                  <a:srgbClr val="0000FF"/>
                </a:solidFill>
                <a:latin typeface="Calibri" panose="020F0502020204030204" pitchFamily="34" charset="0"/>
                <a:cs typeface="Calibri" panose="020F0502020204030204" pitchFamily="34" charset="0"/>
              </a:rPr>
              <a:t>EXEC</a:t>
            </a:r>
            <a:r>
              <a:rPr lang="en-US" sz="1568" kern="0">
                <a:solidFill>
                  <a:srgbClr val="000000"/>
                </a:solidFill>
                <a:latin typeface="Calibri" panose="020F0502020204030204" pitchFamily="34" charset="0"/>
                <a:cs typeface="Calibri" panose="020F0502020204030204" pitchFamily="34" charset="0"/>
              </a:rPr>
              <a:t> </a:t>
            </a:r>
            <a:r>
              <a:rPr lang="en-US" sz="1568" kern="0" err="1">
                <a:solidFill>
                  <a:srgbClr val="000000"/>
                </a:solidFill>
                <a:latin typeface="Calibri" panose="020F0502020204030204" pitchFamily="34" charset="0"/>
                <a:cs typeface="Calibri" panose="020F0502020204030204" pitchFamily="34" charset="0"/>
              </a:rPr>
              <a:t>HumanResources</a:t>
            </a:r>
            <a:r>
              <a:rPr lang="en-US" sz="1568" kern="0" err="1">
                <a:solidFill>
                  <a:srgbClr val="808080"/>
                </a:solidFill>
                <a:latin typeface="Calibri" panose="020F0502020204030204" pitchFamily="34" charset="0"/>
                <a:cs typeface="Calibri" panose="020F0502020204030204" pitchFamily="34" charset="0"/>
              </a:rPr>
              <a:t>.</a:t>
            </a:r>
            <a:r>
              <a:rPr lang="en-US" sz="1568" kern="0" err="1">
                <a:solidFill>
                  <a:srgbClr val="000000"/>
                </a:solidFill>
                <a:latin typeface="Calibri" panose="020F0502020204030204" pitchFamily="34" charset="0"/>
                <a:cs typeface="Calibri" panose="020F0502020204030204" pitchFamily="34" charset="0"/>
              </a:rPr>
              <a:t>uspGetAllEmployees</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00"/>
                </a:solidFill>
                <a:latin typeface="Calibri" panose="020F0502020204030204" pitchFamily="34" charset="0"/>
                <a:cs typeface="Calibri" panose="020F0502020204030204" pitchFamily="34" charset="0"/>
              </a:rPr>
              <a:t>  </a:t>
            </a:r>
          </a:p>
          <a:p>
            <a:pPr defTabSz="914225">
              <a:defRPr/>
            </a:pPr>
            <a:r>
              <a:rPr lang="en-US" sz="1568" kern="0">
                <a:solidFill>
                  <a:srgbClr val="0000FF"/>
                </a:solidFill>
                <a:latin typeface="Calibri" panose="020F0502020204030204" pitchFamily="34" charset="0"/>
                <a:cs typeface="Calibri" panose="020F0502020204030204" pitchFamily="34" charset="0"/>
              </a:rPr>
              <a:t>GO</a:t>
            </a:r>
            <a:r>
              <a:rPr lang="en-US" sz="1568" kern="0">
                <a:solidFill>
                  <a:srgbClr val="000000"/>
                </a:solidFill>
                <a:latin typeface="Calibri" panose="020F0502020204030204" pitchFamily="34" charset="0"/>
                <a:cs typeface="Calibri" panose="020F0502020204030204" pitchFamily="34" charset="0"/>
              </a:rPr>
              <a:t>  </a:t>
            </a:r>
          </a:p>
          <a:p>
            <a:pPr defTabSz="914225">
              <a:defRPr/>
            </a:pPr>
            <a:r>
              <a:rPr lang="en-US" sz="1568" kern="0">
                <a:solidFill>
                  <a:srgbClr val="008000"/>
                </a:solidFill>
                <a:latin typeface="Calibri" panose="020F0502020204030204" pitchFamily="34" charset="0"/>
                <a:cs typeface="Calibri" panose="020F0502020204030204" pitchFamily="34" charset="0"/>
              </a:rPr>
              <a:t>-- Or, if this procedure is the first statement within a batch:  </a:t>
            </a:r>
            <a:endParaRPr lang="en-US" sz="1568" kern="0">
              <a:solidFill>
                <a:srgbClr val="000000"/>
              </a:solidFill>
              <a:latin typeface="Calibri" panose="020F0502020204030204" pitchFamily="34" charset="0"/>
              <a:cs typeface="Calibri" panose="020F0502020204030204" pitchFamily="34" charset="0"/>
            </a:endParaRPr>
          </a:p>
          <a:p>
            <a:pPr defTabSz="914225">
              <a:defRPr/>
            </a:pPr>
            <a:r>
              <a:rPr lang="en-US" sz="1568" kern="0" err="1">
                <a:solidFill>
                  <a:srgbClr val="000000"/>
                </a:solidFill>
                <a:latin typeface="Calibri" panose="020F0502020204030204" pitchFamily="34" charset="0"/>
                <a:cs typeface="Calibri" panose="020F0502020204030204" pitchFamily="34" charset="0"/>
              </a:rPr>
              <a:t>HumanResources</a:t>
            </a:r>
            <a:r>
              <a:rPr lang="en-US" sz="1568" kern="0" err="1">
                <a:solidFill>
                  <a:srgbClr val="808080"/>
                </a:solidFill>
                <a:latin typeface="Calibri" panose="020F0502020204030204" pitchFamily="34" charset="0"/>
                <a:cs typeface="Calibri" panose="020F0502020204030204" pitchFamily="34" charset="0"/>
              </a:rPr>
              <a:t>.</a:t>
            </a:r>
            <a:r>
              <a:rPr lang="en-US" sz="1568" kern="0" err="1">
                <a:solidFill>
                  <a:srgbClr val="000000"/>
                </a:solidFill>
                <a:latin typeface="Calibri" panose="020F0502020204030204" pitchFamily="34" charset="0"/>
                <a:cs typeface="Calibri" panose="020F0502020204030204" pitchFamily="34" charset="0"/>
              </a:rPr>
              <a:t>uspGetAllEmployees</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00"/>
                </a:solidFill>
                <a:latin typeface="Calibri" panose="020F0502020204030204" pitchFamily="34" charset="0"/>
                <a:cs typeface="Calibri" panose="020F0502020204030204" pitchFamily="34" charset="0"/>
              </a:rPr>
              <a:t> </a:t>
            </a:r>
            <a:endParaRPr lang="en-US" sz="3921" kern="0">
              <a:solidFill>
                <a:srgbClr val="50505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667809029"/>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346013-BB0C-4B74-9CDB-2AF59FC3859D}"/>
              </a:ext>
            </a:extLst>
          </p:cNvPr>
          <p:cNvSpPr>
            <a:spLocks noGrp="1"/>
          </p:cNvSpPr>
          <p:nvPr>
            <p:ph type="title"/>
          </p:nvPr>
        </p:nvSpPr>
        <p:spPr>
          <a:xfrm>
            <a:off x="426426" y="222583"/>
            <a:ext cx="10470174" cy="758022"/>
          </a:xfrm>
        </p:spPr>
        <p:txBody>
          <a:bodyPr/>
          <a:lstStyle/>
          <a:p>
            <a:r>
              <a:rPr lang="en-US"/>
              <a:t>Synapse SQL - clients and tools </a:t>
            </a:r>
          </a:p>
        </p:txBody>
      </p:sp>
      <p:sp>
        <p:nvSpPr>
          <p:cNvPr id="4" name="Text Placeholder 3">
            <a:extLst>
              <a:ext uri="{FF2B5EF4-FFF2-40B4-BE49-F238E27FC236}">
                <a16:creationId xmlns:a16="http://schemas.microsoft.com/office/drawing/2014/main" id="{7FF1CCFA-71D7-4E69-9342-9AC6FAFE4AEB}"/>
              </a:ext>
            </a:extLst>
          </p:cNvPr>
          <p:cNvSpPr>
            <a:spLocks noGrp="1"/>
          </p:cNvSpPr>
          <p:nvPr>
            <p:ph type="body" sz="quarter" idx="11"/>
          </p:nvPr>
        </p:nvSpPr>
        <p:spPr>
          <a:xfrm>
            <a:off x="426424" y="1129914"/>
            <a:ext cx="5451862" cy="5107599"/>
          </a:xfrm>
        </p:spPr>
        <p:txBody>
          <a:bodyPr/>
          <a:lstStyle/>
          <a:p>
            <a:pPr>
              <a:lnSpc>
                <a:spcPct val="100000"/>
              </a:lnSpc>
              <a:spcAft>
                <a:spcPts val="600"/>
              </a:spcAft>
            </a:pPr>
            <a:r>
              <a:rPr lang="en-US" sz="2000">
                <a:solidFill>
                  <a:schemeClr val="tx2"/>
                </a:solidFill>
                <a:latin typeface="+mj-lt"/>
              </a:rPr>
              <a:t>Tools</a:t>
            </a:r>
          </a:p>
          <a:p>
            <a:pPr>
              <a:lnSpc>
                <a:spcPct val="100000"/>
              </a:lnSpc>
              <a:spcAft>
                <a:spcPts val="600"/>
              </a:spcAft>
            </a:pPr>
            <a:r>
              <a:rPr lang="en-US" sz="1800">
                <a:solidFill>
                  <a:schemeClr val="tx1"/>
                </a:solidFill>
              </a:rPr>
              <a:t>Web IDE - Synapse Studio </a:t>
            </a:r>
          </a:p>
          <a:p>
            <a:pPr>
              <a:lnSpc>
                <a:spcPct val="100000"/>
              </a:lnSpc>
              <a:spcAft>
                <a:spcPts val="600"/>
              </a:spcAft>
            </a:pPr>
            <a:r>
              <a:rPr lang="en-US" sz="1800">
                <a:solidFill>
                  <a:schemeClr val="tx1"/>
                </a:solidFill>
              </a:rPr>
              <a:t>Client tools - Azure Data Studio, SSMS, </a:t>
            </a:r>
          </a:p>
          <a:p>
            <a:pPr>
              <a:lnSpc>
                <a:spcPct val="100000"/>
              </a:lnSpc>
              <a:spcAft>
                <a:spcPts val="600"/>
              </a:spcAft>
            </a:pPr>
            <a:r>
              <a:rPr lang="en-US" sz="1800">
                <a:solidFill>
                  <a:schemeClr val="tx1"/>
                </a:solidFill>
              </a:rPr>
              <a:t>Any tool/library that uses standard SQL can access serverless SQL pool</a:t>
            </a:r>
          </a:p>
          <a:p>
            <a:pPr marL="285750" indent="-285750">
              <a:lnSpc>
                <a:spcPct val="100000"/>
              </a:lnSpc>
              <a:spcAft>
                <a:spcPts val="600"/>
              </a:spcAft>
              <a:buFontTx/>
              <a:buChar char="-"/>
            </a:pPr>
            <a:r>
              <a:rPr lang="en-US" sz="1800">
                <a:solidFill>
                  <a:schemeClr val="tx1"/>
                </a:solidFill>
              </a:rPr>
              <a:t>PowerBI</a:t>
            </a:r>
          </a:p>
          <a:p>
            <a:pPr marL="285750" indent="-285750">
              <a:lnSpc>
                <a:spcPct val="100000"/>
              </a:lnSpc>
              <a:spcAft>
                <a:spcPts val="600"/>
              </a:spcAft>
              <a:buFontTx/>
              <a:buChar char="-"/>
            </a:pPr>
            <a:r>
              <a:rPr lang="en-US" sz="1800">
                <a:solidFill>
                  <a:schemeClr val="tx1"/>
                </a:solidFill>
              </a:rPr>
              <a:t>Azure Analytic Services</a:t>
            </a:r>
          </a:p>
          <a:p>
            <a:pPr marL="285750" indent="-285750">
              <a:lnSpc>
                <a:spcPct val="100000"/>
              </a:lnSpc>
              <a:spcAft>
                <a:spcPts val="600"/>
              </a:spcAft>
              <a:buFontTx/>
              <a:buChar char="-"/>
            </a:pPr>
            <a:r>
              <a:rPr lang="en-US" sz="1800">
                <a:solidFill>
                  <a:schemeClr val="tx1"/>
                </a:solidFill>
              </a:rPr>
              <a:t>Client languages and drivers that works with Azure SQL can be used to access serverless SQL pool</a:t>
            </a:r>
          </a:p>
        </p:txBody>
      </p:sp>
      <p:pic>
        <p:nvPicPr>
          <p:cNvPr id="2" name="Picture 1" descr="A picture containing drawing&#10;&#10;Description automatically generated">
            <a:extLst>
              <a:ext uri="{FF2B5EF4-FFF2-40B4-BE49-F238E27FC236}">
                <a16:creationId xmlns:a16="http://schemas.microsoft.com/office/drawing/2014/main" id="{14232395-0092-4C98-82BB-CFEF0C6955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70385" y="1697457"/>
            <a:ext cx="1001653" cy="1074233"/>
          </a:xfrm>
          <a:prstGeom prst="rect">
            <a:avLst/>
          </a:prstGeom>
        </p:spPr>
      </p:pic>
      <p:pic>
        <p:nvPicPr>
          <p:cNvPr id="9" name="Picture 8">
            <a:extLst>
              <a:ext uri="{FF2B5EF4-FFF2-40B4-BE49-F238E27FC236}">
                <a16:creationId xmlns:a16="http://schemas.microsoft.com/office/drawing/2014/main" id="{50917280-126A-401A-A021-5006A6CE5719}"/>
              </a:ext>
            </a:extLst>
          </p:cNvPr>
          <p:cNvPicPr>
            <a:picLocks noChangeAspect="1"/>
          </p:cNvPicPr>
          <p:nvPr/>
        </p:nvPicPr>
        <p:blipFill>
          <a:blip r:embed="rId3"/>
          <a:stretch>
            <a:fillRect/>
          </a:stretch>
        </p:blipFill>
        <p:spPr>
          <a:xfrm>
            <a:off x="9389025" y="1697456"/>
            <a:ext cx="1159232" cy="1074233"/>
          </a:xfrm>
          <a:prstGeom prst="rect">
            <a:avLst/>
          </a:prstGeom>
        </p:spPr>
      </p:pic>
      <p:pic>
        <p:nvPicPr>
          <p:cNvPr id="11" name="Picture 10">
            <a:extLst>
              <a:ext uri="{FF2B5EF4-FFF2-40B4-BE49-F238E27FC236}">
                <a16:creationId xmlns:a16="http://schemas.microsoft.com/office/drawing/2014/main" id="{183905FD-8575-40AA-A946-D873958DC406}"/>
              </a:ext>
            </a:extLst>
          </p:cNvPr>
          <p:cNvPicPr>
            <a:picLocks noChangeAspect="1"/>
          </p:cNvPicPr>
          <p:nvPr/>
        </p:nvPicPr>
        <p:blipFill>
          <a:blip r:embed="rId4"/>
          <a:stretch>
            <a:fillRect/>
          </a:stretch>
        </p:blipFill>
        <p:spPr>
          <a:xfrm>
            <a:off x="8070385" y="3110220"/>
            <a:ext cx="1001653" cy="976091"/>
          </a:xfrm>
          <a:prstGeom prst="rect">
            <a:avLst/>
          </a:prstGeom>
        </p:spPr>
      </p:pic>
      <p:pic>
        <p:nvPicPr>
          <p:cNvPr id="1026" name="Picture 2" descr="Image result for .net core">
            <a:extLst>
              <a:ext uri="{FF2B5EF4-FFF2-40B4-BE49-F238E27FC236}">
                <a16:creationId xmlns:a16="http://schemas.microsoft.com/office/drawing/2014/main" id="{6432E1DA-D3FD-416C-904F-CDF11143A59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27963" y="4424841"/>
            <a:ext cx="1001653" cy="100165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4E67EB83-E668-43BD-B12C-AAD4D34511F9}"/>
              </a:ext>
            </a:extLst>
          </p:cNvPr>
          <p:cNvPicPr>
            <a:picLocks noChangeAspect="1"/>
          </p:cNvPicPr>
          <p:nvPr/>
        </p:nvPicPr>
        <p:blipFill>
          <a:blip r:embed="rId6"/>
          <a:stretch>
            <a:fillRect/>
          </a:stretch>
        </p:blipFill>
        <p:spPr>
          <a:xfrm>
            <a:off x="9389025" y="4279680"/>
            <a:ext cx="1159232" cy="1152966"/>
          </a:xfrm>
          <a:prstGeom prst="rect">
            <a:avLst/>
          </a:prstGeom>
        </p:spPr>
      </p:pic>
      <p:pic>
        <p:nvPicPr>
          <p:cNvPr id="1028" name="Picture 4" descr="Image result for python">
            <a:extLst>
              <a:ext uri="{FF2B5EF4-FFF2-40B4-BE49-F238E27FC236}">
                <a16:creationId xmlns:a16="http://schemas.microsoft.com/office/drawing/2014/main" id="{5A9717D9-611F-48B3-900C-DBED2209B45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146585" y="5535553"/>
            <a:ext cx="1159231" cy="115923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java">
            <a:extLst>
              <a:ext uri="{FF2B5EF4-FFF2-40B4-BE49-F238E27FC236}">
                <a16:creationId xmlns:a16="http://schemas.microsoft.com/office/drawing/2014/main" id="{960C28AC-370B-4579-8DC5-07F96DAED007}"/>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29715" r="29715"/>
          <a:stretch/>
        </p:blipFill>
        <p:spPr bwMode="auto">
          <a:xfrm>
            <a:off x="10668777" y="4108282"/>
            <a:ext cx="877674" cy="125480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nodejs">
            <a:extLst>
              <a:ext uri="{FF2B5EF4-FFF2-40B4-BE49-F238E27FC236}">
                <a16:creationId xmlns:a16="http://schemas.microsoft.com/office/drawing/2014/main" id="{F77421D5-DEBD-4497-A4C2-6386C9D42F5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508075" y="5535553"/>
            <a:ext cx="2057886" cy="1254809"/>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result for Azure Analysis Services">
            <a:extLst>
              <a:ext uri="{FF2B5EF4-FFF2-40B4-BE49-F238E27FC236}">
                <a16:creationId xmlns:a16="http://schemas.microsoft.com/office/drawing/2014/main" id="{C47570F9-54D0-45BD-B38B-41575F10D594}"/>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395291" y="3040483"/>
            <a:ext cx="1152966" cy="11529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9733775"/>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E8B8D1-3980-4601-AC56-C2E8FA7D8827}"/>
              </a:ext>
            </a:extLst>
          </p:cNvPr>
          <p:cNvSpPr>
            <a:spLocks noGrp="1"/>
          </p:cNvSpPr>
          <p:nvPr>
            <p:ph type="title"/>
          </p:nvPr>
        </p:nvSpPr>
        <p:spPr/>
        <p:txBody>
          <a:bodyPr/>
          <a:lstStyle/>
          <a:p>
            <a:r>
              <a:rPr lang="en-US"/>
              <a:t>Developer Tools</a:t>
            </a:r>
          </a:p>
        </p:txBody>
      </p:sp>
      <p:pic>
        <p:nvPicPr>
          <p:cNvPr id="1026" name="Picture 2" descr="SSDT - Target Platform">
            <a:extLst>
              <a:ext uri="{FF2B5EF4-FFF2-40B4-BE49-F238E27FC236}">
                <a16:creationId xmlns:a16="http://schemas.microsoft.com/office/drawing/2014/main" id="{1A9BA828-CA32-4411-8F95-B20CA01DB3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80315" y="1552410"/>
            <a:ext cx="4066326" cy="1964857"/>
          </a:xfrm>
          <a:prstGeom prst="rect">
            <a:avLst/>
          </a:prstGeom>
          <a:noFill/>
          <a:ln>
            <a:solidFill>
              <a:schemeClr val="bg2">
                <a:lumMod val="50000"/>
              </a:schemeClr>
            </a:solidFill>
          </a:ln>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6E6E37A0-9F81-43DD-9AA8-62D5153D681E}"/>
              </a:ext>
            </a:extLst>
          </p:cNvPr>
          <p:cNvPicPr/>
          <p:nvPr/>
        </p:nvPicPr>
        <p:blipFill>
          <a:blip r:embed="rId4"/>
          <a:stretch>
            <a:fillRect/>
          </a:stretch>
        </p:blipFill>
        <p:spPr>
          <a:xfrm>
            <a:off x="4707846" y="4579147"/>
            <a:ext cx="3305632" cy="1948121"/>
          </a:xfrm>
          <a:prstGeom prst="rect">
            <a:avLst/>
          </a:prstGeom>
          <a:ln>
            <a:solidFill>
              <a:schemeClr val="bg2">
                <a:lumMod val="50000"/>
              </a:schemeClr>
            </a:solidFill>
          </a:ln>
        </p:spPr>
      </p:pic>
      <p:sp>
        <p:nvSpPr>
          <p:cNvPr id="10" name="Rectangle 9">
            <a:extLst>
              <a:ext uri="{FF2B5EF4-FFF2-40B4-BE49-F238E27FC236}">
                <a16:creationId xmlns:a16="http://schemas.microsoft.com/office/drawing/2014/main" id="{DD1C9353-D487-481D-8C2C-514D20ADFF75}"/>
              </a:ext>
            </a:extLst>
          </p:cNvPr>
          <p:cNvSpPr/>
          <p:nvPr/>
        </p:nvSpPr>
        <p:spPr>
          <a:xfrm>
            <a:off x="5980316" y="1208343"/>
            <a:ext cx="3636529" cy="307777"/>
          </a:xfrm>
          <a:prstGeom prst="rect">
            <a:avLst/>
          </a:prstGeom>
        </p:spPr>
        <p:txBody>
          <a:bodyPr wrap="square">
            <a:spAutoFit/>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Visual Studio - SSDT database projects</a:t>
            </a:r>
          </a:p>
        </p:txBody>
      </p:sp>
      <p:sp>
        <p:nvSpPr>
          <p:cNvPr id="13" name="Rectangle 12">
            <a:extLst>
              <a:ext uri="{FF2B5EF4-FFF2-40B4-BE49-F238E27FC236}">
                <a16:creationId xmlns:a16="http://schemas.microsoft.com/office/drawing/2014/main" id="{B3A159E1-641C-45A9-A926-4CA873FE5BEB}"/>
              </a:ext>
            </a:extLst>
          </p:cNvPr>
          <p:cNvSpPr/>
          <p:nvPr/>
        </p:nvSpPr>
        <p:spPr>
          <a:xfrm>
            <a:off x="4241277" y="4055927"/>
            <a:ext cx="4238770" cy="523220"/>
          </a:xfrm>
          <a:prstGeom prst="rect">
            <a:avLst/>
          </a:prstGeom>
        </p:spPr>
        <p:txBody>
          <a:bodyPr wrap="square">
            <a:spAutoFit/>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SQL Server Management Studio </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(queries, execution plans etc.)</a:t>
            </a:r>
          </a:p>
        </p:txBody>
      </p:sp>
      <p:sp>
        <p:nvSpPr>
          <p:cNvPr id="14" name="Rectangle 13">
            <a:extLst>
              <a:ext uri="{FF2B5EF4-FFF2-40B4-BE49-F238E27FC236}">
                <a16:creationId xmlns:a16="http://schemas.microsoft.com/office/drawing/2014/main" id="{606FA782-2675-4A0F-8F91-445399789E63}"/>
              </a:ext>
            </a:extLst>
          </p:cNvPr>
          <p:cNvSpPr/>
          <p:nvPr/>
        </p:nvSpPr>
        <p:spPr>
          <a:xfrm>
            <a:off x="170085" y="4121695"/>
            <a:ext cx="4153929" cy="307777"/>
          </a:xfrm>
          <a:prstGeom prst="rect">
            <a:avLst/>
          </a:prstGeom>
        </p:spPr>
        <p:txBody>
          <a:bodyPr wrap="square">
            <a:spAutoFit/>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Azure Data Studio (queries, extensions etc.)</a:t>
            </a:r>
          </a:p>
        </p:txBody>
      </p:sp>
      <p:pic>
        <p:nvPicPr>
          <p:cNvPr id="7" name="Picture 6" descr="SQL Data Warehouse in Azure Data Studio">
            <a:extLst>
              <a:ext uri="{FF2B5EF4-FFF2-40B4-BE49-F238E27FC236}">
                <a16:creationId xmlns:a16="http://schemas.microsoft.com/office/drawing/2014/main" id="{5DD528A6-E1AB-45ED-8BF2-B9D1EC622373}"/>
              </a:ext>
            </a:extLst>
          </p:cNvPr>
          <p:cNvPicPr>
            <a:picLocks noChangeAspect="1"/>
          </p:cNvPicPr>
          <p:nvPr/>
        </p:nvPicPr>
        <p:blipFill rotWithShape="1">
          <a:blip r:embed="rId5">
            <a:extLst>
              <a:ext uri="{28A0092B-C50C-407E-A947-70E740481C1C}">
                <a14:useLocalDpi xmlns:a14="http://schemas.microsoft.com/office/drawing/2010/main" val="0"/>
              </a:ext>
            </a:extLst>
          </a:blip>
          <a:srcRect r="24892" b="22383"/>
          <a:stretch/>
        </p:blipFill>
        <p:spPr>
          <a:xfrm>
            <a:off x="777084" y="4579147"/>
            <a:ext cx="3229025" cy="1870388"/>
          </a:xfrm>
          <a:prstGeom prst="rect">
            <a:avLst/>
          </a:prstGeom>
          <a:ln w="12700">
            <a:solidFill>
              <a:schemeClr val="bg2">
                <a:lumMod val="50000"/>
              </a:schemeClr>
            </a:solidFill>
          </a:ln>
        </p:spPr>
      </p:pic>
      <p:pic>
        <p:nvPicPr>
          <p:cNvPr id="11" name="Picture 10">
            <a:extLst>
              <a:ext uri="{FF2B5EF4-FFF2-40B4-BE49-F238E27FC236}">
                <a16:creationId xmlns:a16="http://schemas.microsoft.com/office/drawing/2014/main" id="{6375DD95-BC8B-480F-8DEA-B2C06DE6031E}"/>
              </a:ext>
            </a:extLst>
          </p:cNvPr>
          <p:cNvPicPr>
            <a:picLocks noChangeAspect="1"/>
          </p:cNvPicPr>
          <p:nvPr/>
        </p:nvPicPr>
        <p:blipFill>
          <a:blip r:embed="rId6"/>
          <a:stretch>
            <a:fillRect/>
          </a:stretch>
        </p:blipFill>
        <p:spPr>
          <a:xfrm>
            <a:off x="1427169" y="1556290"/>
            <a:ext cx="4066325" cy="1964858"/>
          </a:xfrm>
          <a:prstGeom prst="rect">
            <a:avLst/>
          </a:prstGeom>
          <a:ln>
            <a:solidFill>
              <a:schemeClr val="bg2">
                <a:lumMod val="50000"/>
              </a:schemeClr>
            </a:solidFill>
          </a:ln>
        </p:spPr>
      </p:pic>
      <p:sp>
        <p:nvSpPr>
          <p:cNvPr id="16" name="Rectangle 15">
            <a:extLst>
              <a:ext uri="{FF2B5EF4-FFF2-40B4-BE49-F238E27FC236}">
                <a16:creationId xmlns:a16="http://schemas.microsoft.com/office/drawing/2014/main" id="{E9171CA4-5C4A-4D3B-B648-247FC8624BC4}"/>
              </a:ext>
            </a:extLst>
          </p:cNvPr>
          <p:cNvSpPr/>
          <p:nvPr/>
        </p:nvSpPr>
        <p:spPr>
          <a:xfrm>
            <a:off x="1201212" y="1235194"/>
            <a:ext cx="4518238" cy="307777"/>
          </a:xfrm>
          <a:prstGeom prst="rect">
            <a:avLst/>
          </a:prstGeom>
        </p:spPr>
        <p:txBody>
          <a:bodyPr wrap="square">
            <a:spAutoFit/>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Azure Synapse Analytics</a:t>
            </a:r>
          </a:p>
        </p:txBody>
      </p:sp>
      <p:pic>
        <p:nvPicPr>
          <p:cNvPr id="15" name="Picture 14">
            <a:extLst>
              <a:ext uri="{FF2B5EF4-FFF2-40B4-BE49-F238E27FC236}">
                <a16:creationId xmlns:a16="http://schemas.microsoft.com/office/drawing/2014/main" id="{11DD1365-CF07-494E-B1E0-1F1792EA812B}"/>
              </a:ext>
            </a:extLst>
          </p:cNvPr>
          <p:cNvPicPr>
            <a:picLocks noChangeAspect="1"/>
          </p:cNvPicPr>
          <p:nvPr/>
        </p:nvPicPr>
        <p:blipFill>
          <a:blip r:embed="rId7"/>
          <a:stretch>
            <a:fillRect/>
          </a:stretch>
        </p:blipFill>
        <p:spPr>
          <a:xfrm>
            <a:off x="8492047" y="4559808"/>
            <a:ext cx="3571365" cy="1948121"/>
          </a:xfrm>
          <a:prstGeom prst="rect">
            <a:avLst/>
          </a:prstGeom>
          <a:ln>
            <a:solidFill>
              <a:schemeClr val="bg2">
                <a:lumMod val="50000"/>
              </a:schemeClr>
            </a:solidFill>
          </a:ln>
        </p:spPr>
      </p:pic>
      <p:sp>
        <p:nvSpPr>
          <p:cNvPr id="18" name="Rectangle 17">
            <a:extLst>
              <a:ext uri="{FF2B5EF4-FFF2-40B4-BE49-F238E27FC236}">
                <a16:creationId xmlns:a16="http://schemas.microsoft.com/office/drawing/2014/main" id="{DD959B38-666C-432E-B218-483AB9FDC909}"/>
              </a:ext>
            </a:extLst>
          </p:cNvPr>
          <p:cNvSpPr/>
          <p:nvPr/>
        </p:nvSpPr>
        <p:spPr>
          <a:xfrm>
            <a:off x="8395206" y="4177193"/>
            <a:ext cx="3155382" cy="307777"/>
          </a:xfrm>
          <a:prstGeom prst="rect">
            <a:avLst/>
          </a:prstGeom>
        </p:spPr>
        <p:txBody>
          <a:bodyPr wrap="square">
            <a:spAutoFit/>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Visual Studio Code</a:t>
            </a:r>
          </a:p>
        </p:txBody>
      </p:sp>
    </p:spTree>
    <p:extLst>
      <p:ext uri="{BB962C8B-B14F-4D97-AF65-F5344CB8AC3E}">
        <p14:creationId xmlns:p14="http://schemas.microsoft.com/office/powerpoint/2010/main" val="3695666866"/>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27A9985-64CD-4226-964D-0DDC962D62FE}"/>
              </a:ext>
            </a:extLst>
          </p:cNvPr>
          <p:cNvSpPr txBox="1"/>
          <p:nvPr/>
        </p:nvSpPr>
        <p:spPr>
          <a:xfrm>
            <a:off x="403058" y="69088"/>
            <a:ext cx="4135606" cy="778574"/>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3530" b="0" i="0" u="none" strike="noStrike" kern="1200" cap="none" spc="0" normalizeH="0" baseline="0" noProof="0">
                <a:ln>
                  <a:noFill/>
                </a:ln>
                <a:solidFill>
                  <a:srgbClr val="32145A"/>
                </a:solidFill>
                <a:effectLst/>
                <a:uLnTx/>
                <a:uFillTx/>
                <a:latin typeface="+mj-lt"/>
                <a:ea typeface="+mn-ea"/>
                <a:cs typeface="+mn-cs"/>
              </a:rPr>
              <a:t>A look into Day 2</a:t>
            </a:r>
          </a:p>
        </p:txBody>
      </p:sp>
      <p:graphicFrame>
        <p:nvGraphicFramePr>
          <p:cNvPr id="5" name="Table 11">
            <a:extLst>
              <a:ext uri="{FF2B5EF4-FFF2-40B4-BE49-F238E27FC236}">
                <a16:creationId xmlns:a16="http://schemas.microsoft.com/office/drawing/2014/main" id="{63B56D33-F3BE-4FB3-A4F4-97D478A46F66}"/>
              </a:ext>
            </a:extLst>
          </p:cNvPr>
          <p:cNvGraphicFramePr>
            <a:graphicFrameLocks noGrp="1"/>
          </p:cNvGraphicFramePr>
          <p:nvPr>
            <p:extLst>
              <p:ext uri="{D42A27DB-BD31-4B8C-83A1-F6EECF244321}">
                <p14:modId xmlns:p14="http://schemas.microsoft.com/office/powerpoint/2010/main" val="1562935930"/>
              </p:ext>
            </p:extLst>
          </p:nvPr>
        </p:nvGraphicFramePr>
        <p:xfrm>
          <a:off x="1355355" y="942913"/>
          <a:ext cx="4740647" cy="5621396"/>
        </p:xfrm>
        <a:graphic>
          <a:graphicData uri="http://schemas.openxmlformats.org/drawingml/2006/table">
            <a:tbl>
              <a:tblPr firstRow="1" bandRow="1"/>
              <a:tblGrid>
                <a:gridCol w="282894">
                  <a:extLst>
                    <a:ext uri="{9D8B030D-6E8A-4147-A177-3AD203B41FA5}">
                      <a16:colId xmlns:a16="http://schemas.microsoft.com/office/drawing/2014/main" val="2909524990"/>
                    </a:ext>
                  </a:extLst>
                </a:gridCol>
                <a:gridCol w="802787">
                  <a:extLst>
                    <a:ext uri="{9D8B030D-6E8A-4147-A177-3AD203B41FA5}">
                      <a16:colId xmlns:a16="http://schemas.microsoft.com/office/drawing/2014/main" val="2309314199"/>
                    </a:ext>
                  </a:extLst>
                </a:gridCol>
                <a:gridCol w="2588164">
                  <a:extLst>
                    <a:ext uri="{9D8B030D-6E8A-4147-A177-3AD203B41FA5}">
                      <a16:colId xmlns:a16="http://schemas.microsoft.com/office/drawing/2014/main" val="4046901895"/>
                    </a:ext>
                  </a:extLst>
                </a:gridCol>
                <a:gridCol w="1066802">
                  <a:extLst>
                    <a:ext uri="{9D8B030D-6E8A-4147-A177-3AD203B41FA5}">
                      <a16:colId xmlns:a16="http://schemas.microsoft.com/office/drawing/2014/main" val="2926309358"/>
                    </a:ext>
                  </a:extLst>
                </a:gridCol>
              </a:tblGrid>
              <a:tr h="432415">
                <a:tc rowSpan="7">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Optimize &amp; Query</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6:30-6:35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a:txBody>
                    <a:bodyPr/>
                    <a:lstStyle/>
                    <a:p>
                      <a:pPr marL="0" marR="0" algn="ctr" fontAlgn="ctr">
                        <a:lnSpc>
                          <a:spcPct val="107000"/>
                        </a:lnSpc>
                        <a:spcBef>
                          <a:spcPts val="0"/>
                        </a:spcBef>
                        <a:spcAft>
                          <a:spcPts val="0"/>
                        </a:spcAft>
                      </a:pPr>
                      <a:r>
                        <a:rPr lang="en-US" sz="1000" u="none" strike="noStrike" dirty="0">
                          <a:solidFill>
                            <a:schemeClr val="tx1"/>
                          </a:solidFill>
                          <a:effectLst/>
                        </a:rPr>
                        <a:t>Welcome</a:t>
                      </a:r>
                      <a:endParaRPr lang="en-US" sz="1000" b="0" i="0" u="none" strike="noStrike" dirty="0">
                        <a:solidFill>
                          <a:schemeClr val="tx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no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rowSpan="2">
                  <a:txBody>
                    <a:bodyPr/>
                    <a:lstStyle/>
                    <a:p>
                      <a:pPr marL="0" marR="0" algn="l" fontAlgn="ctr">
                        <a:lnSpc>
                          <a:spcPct val="107000"/>
                        </a:lnSpc>
                        <a:spcBef>
                          <a:spcPts val="0"/>
                        </a:spcBef>
                        <a:spcAft>
                          <a:spcPts val="0"/>
                        </a:spcAft>
                      </a:pPr>
                      <a:r>
                        <a:rPr lang="en-US" sz="1000" b="0" i="0" u="none" strike="noStrike">
                          <a:solidFill>
                            <a:schemeClr val="tx1"/>
                          </a:solidFill>
                          <a:effectLst/>
                          <a:latin typeface="+mn-lt"/>
                        </a:rPr>
                        <a:t>Main Call</a:t>
                      </a:r>
                    </a:p>
                  </a:txBody>
                  <a:tcPr marL="39648" marR="39648" marT="4405" marB="0" anchor="ctr">
                    <a:lnL w="3175" cap="flat" cmpd="sng" algn="ctr">
                      <a:noFill/>
                      <a:prstDash val="solid"/>
                      <a:round/>
                      <a:headEnd type="none" w="med" len="med"/>
                      <a:tailEnd type="none" w="med" len="med"/>
                    </a:lnL>
                    <a:lnR w="12700" cmpd="sng">
                      <a:noFill/>
                      <a:prstDash val="solid"/>
                    </a:lnR>
                    <a:lnT w="12700" cmpd="sng">
                      <a:noFill/>
                      <a:prstDash val="soli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791238288"/>
                  </a:ext>
                </a:extLst>
              </a:tr>
              <a:tr h="432415">
                <a:tc vMerge="1">
                  <a:txBody>
                    <a:bodyPr/>
                    <a:lstStyle/>
                    <a:p>
                      <a:pPr marL="0" marR="0" algn="ctr">
                        <a:lnSpc>
                          <a:spcPct val="107000"/>
                        </a:lnSpc>
                        <a:spcBef>
                          <a:spcPts val="0"/>
                        </a:spcBef>
                        <a:spcAft>
                          <a:spcPts val="0"/>
                        </a:spcAft>
                      </a:pPr>
                      <a:endParaRPr lang="en-US" sz="80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6:35-7:15</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fontAlgn="ctr">
                        <a:lnSpc>
                          <a:spcPct val="107000"/>
                        </a:lnSpc>
                        <a:spcBef>
                          <a:spcPts val="0"/>
                        </a:spcBef>
                        <a:spcAft>
                          <a:spcPts val="0"/>
                        </a:spcAft>
                      </a:pPr>
                      <a:r>
                        <a:rPr lang="en-US" sz="1000" u="none" strike="noStrike" dirty="0">
                          <a:solidFill>
                            <a:schemeClr val="bg1"/>
                          </a:solidFill>
                          <a:effectLst/>
                        </a:rPr>
                        <a:t>Data Warehouse Optimization</a:t>
                      </a:r>
                      <a:endParaRPr lang="en-US" sz="1000" b="0" i="0" u="none" strike="noStrike" dirty="0">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algn="ctr" fontAlgn="ctr">
                        <a:lnSpc>
                          <a:spcPct val="107000"/>
                        </a:lnSpc>
                        <a:spcBef>
                          <a:spcPts val="0"/>
                        </a:spcBef>
                        <a:spcAft>
                          <a:spcPts val="0"/>
                        </a:spcAft>
                      </a:pPr>
                      <a:endParaRPr lang="en-US" sz="1000" b="0" i="0" u="none" strike="noStrike">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591924777"/>
                  </a:ext>
                </a:extLst>
              </a:tr>
              <a:tr h="432415">
                <a:tc vMerge="1">
                  <a:txBody>
                    <a:bodyPr/>
                    <a:lstStyle/>
                    <a:p>
                      <a:pPr marL="0" marR="0" algn="ctr">
                        <a:lnSpc>
                          <a:spcPct val="107000"/>
                        </a:lnSpc>
                        <a:spcBef>
                          <a:spcPts val="0"/>
                        </a:spcBef>
                        <a:spcAft>
                          <a:spcPts val="0"/>
                        </a:spcAft>
                      </a:pPr>
                      <a:endParaRPr lang="en-US" sz="100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7:15-8:30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fontAlgn="ctr">
                        <a:lnSpc>
                          <a:spcPct val="107000"/>
                        </a:lnSpc>
                        <a:spcBef>
                          <a:spcPts val="0"/>
                        </a:spcBef>
                        <a:spcAft>
                          <a:spcPts val="0"/>
                        </a:spcAft>
                      </a:pPr>
                      <a:r>
                        <a:rPr lang="en-US" sz="1000" u="none" strike="noStrike" dirty="0">
                          <a:solidFill>
                            <a:schemeClr val="bg1"/>
                          </a:solidFill>
                          <a:effectLst/>
                        </a:rPr>
                        <a:t>Lab: Data Warehouse Optimization Part 1</a:t>
                      </a:r>
                      <a:endParaRPr lang="en-US" sz="1000" b="0" i="0" u="none" strike="noStrike" dirty="0">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rowSpan="2">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190498420"/>
                  </a:ext>
                </a:extLst>
              </a:tr>
              <a:tr h="432415">
                <a:tc vMerge="1">
                  <a:txBody>
                    <a:bodyPr/>
                    <a:lstStyle/>
                    <a:p>
                      <a:pPr marL="0" marR="0" algn="ctr">
                        <a:lnSpc>
                          <a:spcPct val="107000"/>
                        </a:lnSpc>
                        <a:spcBef>
                          <a:spcPts val="0"/>
                        </a:spcBef>
                        <a:spcAft>
                          <a:spcPts val="0"/>
                        </a:spcAft>
                      </a:pPr>
                      <a:endParaRPr lang="en-US" sz="80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8:30-9:00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p>
                      <a:pPr marL="0" marR="0" algn="ctr" fontAlgn="ctr">
                        <a:lnSpc>
                          <a:spcPct val="107000"/>
                        </a:lnSpc>
                        <a:spcBef>
                          <a:spcPts val="0"/>
                        </a:spcBef>
                        <a:spcAft>
                          <a:spcPts val="0"/>
                        </a:spcAft>
                      </a:pPr>
                      <a:r>
                        <a:rPr lang="en-US" sz="1000" u="none" strike="noStrike" dirty="0">
                          <a:solidFill>
                            <a:schemeClr val="tx1"/>
                          </a:solidFill>
                          <a:effectLst/>
                        </a:rPr>
                        <a:t>Activity: Data Warehouse Optimization</a:t>
                      </a:r>
                      <a:endParaRPr lang="en-US" sz="1000" b="0" i="0" u="none" strike="noStrike" dirty="0">
                        <a:solidFill>
                          <a:schemeClr val="tx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vMerge="1">
                  <a:txBody>
                    <a:bodyPr/>
                    <a:lstStyle/>
                    <a:p>
                      <a:pPr marL="0" marR="0" algn="ctr" fontAlgn="ctr">
                        <a:lnSpc>
                          <a:spcPct val="107000"/>
                        </a:lnSpc>
                        <a:spcBef>
                          <a:spcPts val="0"/>
                        </a:spcBef>
                        <a:spcAft>
                          <a:spcPts val="0"/>
                        </a:spcAft>
                      </a:pPr>
                      <a:endParaRPr lang="en-US" sz="1000" b="0" i="0" u="none" strike="noStrike">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279824163"/>
                  </a:ext>
                </a:extLst>
              </a:tr>
              <a:tr h="432415">
                <a:tc vMerge="1">
                  <a:txBody>
                    <a:bodyPr/>
                    <a:lstStyle/>
                    <a:p>
                      <a:endParaRPr lang="en-US"/>
                    </a:p>
                  </a:txBody>
                  <a:tcPr/>
                </a:tc>
                <a:tc>
                  <a:txBody>
                    <a:bodyPr/>
                    <a:lstStyle/>
                    <a:p>
                      <a:pPr marL="0" marR="0" algn="ctr">
                        <a:lnSpc>
                          <a:spcPct val="107000"/>
                        </a:lnSpc>
                        <a:spcBef>
                          <a:spcPts val="0"/>
                        </a:spcBef>
                        <a:spcAft>
                          <a:spcPts val="0"/>
                        </a:spcAft>
                      </a:pPr>
                      <a:r>
                        <a:rPr lang="en-US" sz="1000" dirty="0">
                          <a:solidFill>
                            <a:schemeClr val="tx1"/>
                          </a:solidFill>
                          <a:effectLst/>
                          <a:latin typeface="+mn-lt"/>
                          <a:ea typeface="Calibri" panose="020F0502020204030204" pitchFamily="34" charset="0"/>
                          <a:cs typeface="Times New Roman" panose="02020603050405020304" pitchFamily="18" charset="0"/>
                        </a:rPr>
                        <a:t>9:00-9:15</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algn="ctr" fontAlgn="ctr">
                        <a:lnSpc>
                          <a:spcPct val="107000"/>
                        </a:lnSpc>
                        <a:spcBef>
                          <a:spcPts val="0"/>
                        </a:spcBef>
                        <a:spcAft>
                          <a:spcPts val="0"/>
                        </a:spcAft>
                      </a:pPr>
                      <a:r>
                        <a:rPr lang="en-US" sz="1000" b="0" i="0" u="none" strike="noStrike" dirty="0">
                          <a:solidFill>
                            <a:schemeClr val="tx1"/>
                          </a:solidFill>
                          <a:effectLst/>
                          <a:latin typeface="+mn-lt"/>
                        </a:rPr>
                        <a:t>Break</a:t>
                      </a: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492062698"/>
                  </a:ext>
                </a:extLst>
              </a:tr>
              <a:tr h="432415">
                <a:tc vMerge="1">
                  <a:txBody>
                    <a:bodyPr/>
                    <a:lstStyle/>
                    <a:p>
                      <a:pPr marL="0" marR="0" algn="ctr">
                        <a:lnSpc>
                          <a:spcPct val="107000"/>
                        </a:lnSpc>
                        <a:spcBef>
                          <a:spcPts val="0"/>
                        </a:spcBef>
                        <a:spcAft>
                          <a:spcPts val="0"/>
                        </a:spcAft>
                      </a:pPr>
                      <a:endParaRPr lang="en-US" sz="80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9:15-9:45</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fontAlgn="ctr">
                        <a:lnSpc>
                          <a:spcPct val="107000"/>
                        </a:lnSpc>
                        <a:spcBef>
                          <a:spcPts val="0"/>
                        </a:spcBef>
                        <a:spcAft>
                          <a:spcPts val="0"/>
                        </a:spcAft>
                      </a:pPr>
                      <a:r>
                        <a:rPr lang="en-US" sz="1000" u="none" strike="noStrike" dirty="0">
                          <a:solidFill>
                            <a:schemeClr val="bg1"/>
                          </a:solidFill>
                          <a:effectLst/>
                        </a:rPr>
                        <a:t>Data Warehouse Optimization Part 2</a:t>
                      </a:r>
                      <a:endParaRPr lang="en-US" sz="1000" b="0" i="0" u="none" strike="noStrike" dirty="0">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452610243"/>
                  </a:ext>
                </a:extLst>
              </a:tr>
              <a:tr h="432415">
                <a:tc vMerge="1">
                  <a:txBody>
                    <a:bodyPr/>
                    <a:lstStyle/>
                    <a:p>
                      <a:pPr marL="0" marR="0" algn="ctr">
                        <a:lnSpc>
                          <a:spcPct val="107000"/>
                        </a:lnSpc>
                        <a:spcBef>
                          <a:spcPts val="0"/>
                        </a:spcBef>
                        <a:spcAft>
                          <a:spcPts val="0"/>
                        </a:spcAft>
                      </a:pPr>
                      <a:endParaRPr lang="en-US" sz="100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9:45-10:15</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fontAlgn="ctr">
                        <a:lnSpc>
                          <a:spcPct val="107000"/>
                        </a:lnSpc>
                        <a:spcBef>
                          <a:spcPts val="0"/>
                        </a:spcBef>
                        <a:spcAft>
                          <a:spcPts val="0"/>
                        </a:spcAft>
                      </a:pPr>
                      <a:r>
                        <a:rPr lang="en-US" sz="1000" u="none" strike="noStrike" dirty="0">
                          <a:solidFill>
                            <a:schemeClr val="bg1"/>
                          </a:solidFill>
                          <a:effectLst/>
                        </a:rPr>
                        <a:t>Lab: Data Warehouse Optimization Part 2</a:t>
                      </a:r>
                      <a:endParaRPr lang="en-US" sz="1000" b="0" i="0" u="none" strike="noStrike" dirty="0">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553931019"/>
                  </a:ext>
                </a:extLst>
              </a:tr>
              <a:tr h="432415">
                <a:tc rowSpan="6">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Security</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10:15-11:15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algn="ctr" fontAlgn="ctr">
                        <a:lnSpc>
                          <a:spcPct val="107000"/>
                        </a:lnSpc>
                        <a:spcBef>
                          <a:spcPts val="0"/>
                        </a:spcBef>
                        <a:spcAft>
                          <a:spcPts val="0"/>
                        </a:spcAft>
                      </a:pPr>
                      <a:r>
                        <a:rPr lang="en-US" sz="1000" u="none" strike="noStrike" dirty="0">
                          <a:solidFill>
                            <a:schemeClr val="tx1"/>
                          </a:solidFill>
                          <a:effectLst/>
                        </a:rPr>
                        <a:t>Break</a:t>
                      </a:r>
                      <a:endParaRPr lang="en-US" sz="1000" b="0" i="0" u="none" strike="noStrike" dirty="0">
                        <a:solidFill>
                          <a:schemeClr val="tx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rowSpan="2">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633297440"/>
                  </a:ext>
                </a:extLst>
              </a:tr>
              <a:tr h="432415">
                <a:tc vMerge="1">
                  <a:txBody>
                    <a:bodyPr/>
                    <a:lstStyle/>
                    <a:p>
                      <a:pPr marL="0" marR="0" algn="ctr">
                        <a:lnSpc>
                          <a:spcPct val="107000"/>
                        </a:lnSpc>
                        <a:spcBef>
                          <a:spcPts val="0"/>
                        </a:spcBef>
                        <a:spcAft>
                          <a:spcPts val="0"/>
                        </a:spcAft>
                      </a:pPr>
                      <a:endParaRPr lang="en-US" sz="100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11:15-12:00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fontAlgn="ctr">
                        <a:lnSpc>
                          <a:spcPct val="107000"/>
                        </a:lnSpc>
                        <a:spcBef>
                          <a:spcPts val="0"/>
                        </a:spcBef>
                        <a:spcAft>
                          <a:spcPts val="0"/>
                        </a:spcAft>
                      </a:pPr>
                      <a:r>
                        <a:rPr lang="en-US" sz="1000" u="none" strike="noStrike" dirty="0">
                          <a:solidFill>
                            <a:schemeClr val="bg1"/>
                          </a:solidFill>
                          <a:effectLst/>
                        </a:rPr>
                        <a:t>Security</a:t>
                      </a:r>
                      <a:endParaRPr lang="en-US" sz="1000" b="0" i="0" u="none" strike="noStrike" dirty="0">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algn="ctr" fontAlgn="ctr">
                        <a:lnSpc>
                          <a:spcPct val="107000"/>
                        </a:lnSpc>
                        <a:spcBef>
                          <a:spcPts val="0"/>
                        </a:spcBef>
                        <a:spcAft>
                          <a:spcPts val="0"/>
                        </a:spcAft>
                      </a:pPr>
                      <a:endParaRPr lang="en-US" sz="1000" b="0" i="0" u="none" strike="noStrike">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45338612"/>
                  </a:ext>
                </a:extLst>
              </a:tr>
              <a:tr h="432416">
                <a:tc vMerge="1">
                  <a:txBody>
                    <a:bodyPr/>
                    <a:lstStyle/>
                    <a:p>
                      <a:pPr marL="0" marR="0" algn="ctr">
                        <a:lnSpc>
                          <a:spcPct val="107000"/>
                        </a:lnSpc>
                        <a:spcBef>
                          <a:spcPts val="0"/>
                        </a:spcBef>
                        <a:spcAft>
                          <a:spcPts val="0"/>
                        </a:spcAft>
                      </a:pPr>
                      <a:endParaRPr lang="en-US" sz="100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12:00-12:30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p>
                      <a:pPr marL="0" marR="0" algn="ctr" fontAlgn="ctr">
                        <a:lnSpc>
                          <a:spcPct val="107000"/>
                        </a:lnSpc>
                        <a:spcBef>
                          <a:spcPts val="0"/>
                        </a:spcBef>
                        <a:spcAft>
                          <a:spcPts val="0"/>
                        </a:spcAft>
                      </a:pPr>
                      <a:r>
                        <a:rPr lang="en-US" sz="1000" u="none" strike="noStrike" dirty="0">
                          <a:solidFill>
                            <a:schemeClr val="tx1"/>
                          </a:solidFill>
                          <a:effectLst/>
                        </a:rPr>
                        <a:t>Activity: Security</a:t>
                      </a:r>
                      <a:endParaRPr lang="en-US" sz="1000" b="0" i="0" u="none" strike="noStrike" dirty="0">
                        <a:solidFill>
                          <a:schemeClr val="tx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rowSpan="3">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14060379"/>
                  </a:ext>
                </a:extLst>
              </a:tr>
              <a:tr h="432415">
                <a:tc vMerge="1">
                  <a:txBody>
                    <a:bodyPr/>
                    <a:lstStyle/>
                    <a:p>
                      <a:endParaRPr lang="en-US"/>
                    </a:p>
                  </a:txBody>
                  <a:tcPr/>
                </a:tc>
                <a:tc>
                  <a:txBody>
                    <a:bodyPr/>
                    <a:lstStyle/>
                    <a:p>
                      <a:pPr marL="0" marR="0" algn="ctr">
                        <a:lnSpc>
                          <a:spcPct val="107000"/>
                        </a:lnSpc>
                        <a:spcBef>
                          <a:spcPts val="0"/>
                        </a:spcBef>
                        <a:spcAft>
                          <a:spcPts val="0"/>
                        </a:spcAft>
                      </a:pPr>
                      <a:r>
                        <a:rPr lang="en-US" sz="1000" dirty="0">
                          <a:effectLst/>
                          <a:latin typeface="Segoe UI" panose="020B0502040204020203" pitchFamily="34" charset="0"/>
                          <a:ea typeface="Calibri" panose="020F0502020204030204" pitchFamily="34" charset="0"/>
                          <a:cs typeface="Times New Roman" panose="02020603050405020304" pitchFamily="18" charset="0"/>
                        </a:rPr>
                        <a:t>12:30-12:45</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algn="ctr" fontAlgn="ctr">
                        <a:lnSpc>
                          <a:spcPct val="107000"/>
                        </a:lnSpc>
                        <a:spcBef>
                          <a:spcPts val="0"/>
                        </a:spcBef>
                        <a:spcAft>
                          <a:spcPts val="0"/>
                        </a:spcAft>
                      </a:pPr>
                      <a:r>
                        <a:rPr lang="en-US" sz="1000" b="0" i="0" u="none" strike="noStrike" dirty="0">
                          <a:solidFill>
                            <a:schemeClr val="tx1"/>
                          </a:solidFill>
                          <a:effectLst/>
                          <a:latin typeface="+mn-lt"/>
                        </a:rPr>
                        <a:t>Break</a:t>
                      </a: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vMerge="1">
                  <a:txBody>
                    <a:bodyPr/>
                    <a:lstStyle/>
                    <a:p>
                      <a:endParaRPr lang="en-US"/>
                    </a:p>
                  </a:txBody>
                  <a:tcPr/>
                </a:tc>
                <a:extLst>
                  <a:ext uri="{0D108BD9-81ED-4DB2-BD59-A6C34878D82A}">
                    <a16:rowId xmlns:a16="http://schemas.microsoft.com/office/drawing/2014/main" val="2161912891"/>
                  </a:ext>
                </a:extLst>
              </a:tr>
              <a:tr h="432415">
                <a:tc vMerge="1">
                  <a:txBody>
                    <a:bodyPr/>
                    <a:lstStyle/>
                    <a:p>
                      <a:pPr marL="0" marR="0" algn="ctr">
                        <a:lnSpc>
                          <a:spcPct val="107000"/>
                        </a:lnSpc>
                        <a:spcBef>
                          <a:spcPts val="0"/>
                        </a:spcBef>
                        <a:spcAft>
                          <a:spcPts val="0"/>
                        </a:spcAft>
                      </a:pPr>
                      <a:endParaRPr lang="en-US" sz="100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a:lnSpc>
                          <a:spcPct val="107000"/>
                        </a:lnSpc>
                        <a:spcBef>
                          <a:spcPts val="0"/>
                        </a:spcBef>
                        <a:spcAft>
                          <a:spcPts val="0"/>
                        </a:spcAft>
                      </a:pPr>
                      <a:r>
                        <a:rPr lang="en-US" sz="1000">
                          <a:solidFill>
                            <a:srgbClr val="FFFFFF"/>
                          </a:solidFill>
                          <a:effectLst/>
                          <a:latin typeface="Segoe UI" panose="020B0502040204020203" pitchFamily="34" charset="0"/>
                          <a:ea typeface="Calibri" panose="020F0502020204030204" pitchFamily="34" charset="0"/>
                          <a:cs typeface="Segoe UI" panose="020B0502040204020203" pitchFamily="34" charset="0"/>
                        </a:rPr>
                        <a:t>12:45-1:30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fontAlgn="ctr">
                        <a:lnSpc>
                          <a:spcPct val="107000"/>
                        </a:lnSpc>
                        <a:spcBef>
                          <a:spcPts val="0"/>
                        </a:spcBef>
                        <a:spcAft>
                          <a:spcPts val="0"/>
                        </a:spcAft>
                      </a:pPr>
                      <a:r>
                        <a:rPr lang="en-US" sz="1000" u="none" strike="noStrike" dirty="0">
                          <a:solidFill>
                            <a:schemeClr val="bg1"/>
                          </a:solidFill>
                          <a:effectLst/>
                        </a:rPr>
                        <a:t>Lab: Security</a:t>
                      </a:r>
                      <a:endParaRPr lang="en-US" sz="1000" b="0" i="0" u="none" strike="noStrike" dirty="0">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vMerge="1">
                  <a:txBody>
                    <a:bodyPr/>
                    <a:lstStyle/>
                    <a:p>
                      <a:pPr marL="0" marR="0" algn="ctr" fontAlgn="ctr">
                        <a:lnSpc>
                          <a:spcPct val="107000"/>
                        </a:lnSpc>
                        <a:spcBef>
                          <a:spcPts val="0"/>
                        </a:spcBef>
                        <a:spcAft>
                          <a:spcPts val="0"/>
                        </a:spcAft>
                      </a:pPr>
                      <a:endParaRPr lang="en-US" sz="1000" b="0" i="0" u="none" strike="noStrike">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63039413"/>
                  </a:ext>
                </a:extLst>
              </a:tr>
              <a:tr h="432415">
                <a:tc vMerge="1">
                  <a:txBody>
                    <a:bodyPr/>
                    <a:lstStyle/>
                    <a:p>
                      <a:pPr marL="0" marR="0" algn="ctr">
                        <a:lnSpc>
                          <a:spcPct val="107000"/>
                        </a:lnSpc>
                        <a:spcBef>
                          <a:spcPts val="0"/>
                        </a:spcBef>
                        <a:spcAft>
                          <a:spcPts val="0"/>
                        </a:spcAft>
                      </a:pPr>
                      <a:endParaRPr lang="en-US" sz="100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F00"/>
                    </a:solidFill>
                  </a:tcPr>
                </a:tc>
                <a:tc>
                  <a:txBody>
                    <a:bodyPr/>
                    <a:lstStyle/>
                    <a:p>
                      <a:pPr marL="0" marR="0" algn="ctr">
                        <a:lnSpc>
                          <a:spcPct val="107000"/>
                        </a:lnSpc>
                        <a:spcBef>
                          <a:spcPts val="0"/>
                        </a:spcBef>
                        <a:spcAft>
                          <a:spcPts val="0"/>
                        </a:spcAft>
                      </a:pP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5C2D91"/>
                    </a:solidFill>
                  </a:tcPr>
                </a:tc>
                <a:tc>
                  <a:txBody>
                    <a:bodyPr/>
                    <a:lstStyle/>
                    <a:p>
                      <a:pPr marL="0" marR="0" algn="ctr" fontAlgn="ctr">
                        <a:lnSpc>
                          <a:spcPct val="107000"/>
                        </a:lnSpc>
                        <a:spcBef>
                          <a:spcPts val="0"/>
                        </a:spcBef>
                        <a:spcAft>
                          <a:spcPts val="0"/>
                        </a:spcAft>
                      </a:pPr>
                      <a:r>
                        <a:rPr lang="en-US" sz="1000" u="none" strike="noStrike" dirty="0">
                          <a:solidFill>
                            <a:schemeClr val="bg1"/>
                          </a:solidFill>
                          <a:effectLst/>
                        </a:rPr>
                        <a:t>End of Day 2</a:t>
                      </a:r>
                      <a:endParaRPr lang="en-US" sz="1000" b="0" i="0" u="none" strike="noStrike" dirty="0">
                        <a:solidFill>
                          <a:schemeClr val="tx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5C2D91"/>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964641089"/>
                  </a:ext>
                </a:extLst>
              </a:tr>
            </a:tbl>
          </a:graphicData>
        </a:graphic>
      </p:graphicFrame>
      <p:sp>
        <p:nvSpPr>
          <p:cNvPr id="7" name="POI_ECAF" title="Icon of a map location marker">
            <a:extLst>
              <a:ext uri="{FF2B5EF4-FFF2-40B4-BE49-F238E27FC236}">
                <a16:creationId xmlns:a16="http://schemas.microsoft.com/office/drawing/2014/main" id="{8B40C856-42C0-4F83-A4B7-F1690160FB37}"/>
              </a:ext>
            </a:extLst>
          </p:cNvPr>
          <p:cNvSpPr>
            <a:spLocks noChangeAspect="1" noEditPoints="1"/>
          </p:cNvSpPr>
          <p:nvPr/>
        </p:nvSpPr>
        <p:spPr bwMode="auto">
          <a:xfrm rot="16200000">
            <a:off x="917281" y="868746"/>
            <a:ext cx="336960" cy="53918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9" name="TextBox 8">
            <a:extLst>
              <a:ext uri="{FF2B5EF4-FFF2-40B4-BE49-F238E27FC236}">
                <a16:creationId xmlns:a16="http://schemas.microsoft.com/office/drawing/2014/main" id="{974C6E5C-549A-4B50-9F7B-BA101752E4F1}"/>
              </a:ext>
            </a:extLst>
          </p:cNvPr>
          <p:cNvSpPr txBox="1"/>
          <p:nvPr/>
        </p:nvSpPr>
        <p:spPr>
          <a:xfrm>
            <a:off x="6908075" y="942913"/>
            <a:ext cx="4467760" cy="1877437"/>
          </a:xfrm>
          <a:prstGeom prst="rect">
            <a:avLst/>
          </a:prstGeom>
          <a:noFill/>
        </p:spPr>
        <p:txBody>
          <a:bodyPr wrap="square" lIns="0" tIns="0" rIns="0" bIns="0" rtlCol="0">
            <a:spAutoFit/>
          </a:bodyPr>
          <a:lstStyle/>
          <a:p>
            <a:pPr algn="l"/>
            <a:r>
              <a:rPr lang="en-US" sz="1600" b="1">
                <a:solidFill>
                  <a:srgbClr val="B4A0FF"/>
                </a:solidFill>
              </a:rPr>
              <a:t>Today we will be learning and collaborating across three spaces: </a:t>
            </a:r>
          </a:p>
          <a:p>
            <a:pPr algn="l"/>
            <a:endParaRPr lang="en-US" sz="1600">
              <a:gradFill>
                <a:gsLst>
                  <a:gs pos="2917">
                    <a:schemeClr val="tx1"/>
                  </a:gs>
                  <a:gs pos="30000">
                    <a:schemeClr val="tx1"/>
                  </a:gs>
                </a:gsLst>
                <a:lin ang="5400000" scaled="0"/>
              </a:gradFill>
            </a:endParaRPr>
          </a:p>
          <a:p>
            <a:pPr marL="342900" indent="-342900" algn="l">
              <a:spcAft>
                <a:spcPts val="600"/>
              </a:spcAft>
              <a:buFont typeface="Arial" panose="020B0604020202020204" pitchFamily="34" charset="0"/>
              <a:buChar char="•"/>
            </a:pPr>
            <a:r>
              <a:rPr lang="en-US" sz="1600">
                <a:gradFill>
                  <a:gsLst>
                    <a:gs pos="2917">
                      <a:schemeClr val="tx1"/>
                    </a:gs>
                    <a:gs pos="30000">
                      <a:schemeClr val="tx1"/>
                    </a:gs>
                  </a:gsLst>
                  <a:lin ang="5400000" scaled="0"/>
                </a:gradFill>
              </a:rPr>
              <a:t>Main call (this meeting)</a:t>
            </a:r>
          </a:p>
          <a:p>
            <a:pPr marL="342900" indent="-342900" algn="l">
              <a:spcAft>
                <a:spcPts val="600"/>
              </a:spcAft>
              <a:buFont typeface="Arial" panose="020B0604020202020204" pitchFamily="34" charset="0"/>
              <a:buChar char="•"/>
            </a:pPr>
            <a:r>
              <a:rPr lang="en-US" sz="1600">
                <a:gradFill>
                  <a:gsLst>
                    <a:gs pos="2917">
                      <a:schemeClr val="tx1"/>
                    </a:gs>
                    <a:gs pos="30000">
                      <a:schemeClr val="tx1"/>
                    </a:gs>
                  </a:gsLst>
                  <a:lin ang="5400000" scaled="0"/>
                </a:gradFill>
              </a:rPr>
              <a:t>Table Group channel within the event Team</a:t>
            </a:r>
          </a:p>
          <a:p>
            <a:pPr marL="342900" indent="-342900" algn="l">
              <a:spcAft>
                <a:spcPts val="600"/>
              </a:spcAft>
              <a:buFont typeface="Arial" panose="020B0604020202020204" pitchFamily="34" charset="0"/>
              <a:buChar char="•"/>
            </a:pPr>
            <a:r>
              <a:rPr lang="en-US" sz="1600">
                <a:gradFill>
                  <a:gsLst>
                    <a:gs pos="2917">
                      <a:schemeClr val="tx1"/>
                    </a:gs>
                    <a:gs pos="30000">
                      <a:schemeClr val="tx1"/>
                    </a:gs>
                  </a:gsLst>
                  <a:lin ang="5400000" scaled="0"/>
                </a:gradFill>
              </a:rPr>
              <a:t>CloudLabs Learner Portal &amp; Synapse environment</a:t>
            </a:r>
          </a:p>
        </p:txBody>
      </p:sp>
      <p:grpSp>
        <p:nvGrpSpPr>
          <p:cNvPr id="6" name="Group 5">
            <a:extLst>
              <a:ext uri="{FF2B5EF4-FFF2-40B4-BE49-F238E27FC236}">
                <a16:creationId xmlns:a16="http://schemas.microsoft.com/office/drawing/2014/main" id="{DA464644-FDC2-4C3A-922E-304376391130}"/>
              </a:ext>
            </a:extLst>
          </p:cNvPr>
          <p:cNvGrpSpPr/>
          <p:nvPr/>
        </p:nvGrpSpPr>
        <p:grpSpPr>
          <a:xfrm>
            <a:off x="6791856" y="6249548"/>
            <a:ext cx="4748210" cy="307777"/>
            <a:chOff x="6546323" y="6478152"/>
            <a:chExt cx="4748210" cy="307777"/>
          </a:xfrm>
        </p:grpSpPr>
        <p:grpSp>
          <p:nvGrpSpPr>
            <p:cNvPr id="8" name="Group 7">
              <a:extLst>
                <a:ext uri="{FF2B5EF4-FFF2-40B4-BE49-F238E27FC236}">
                  <a16:creationId xmlns:a16="http://schemas.microsoft.com/office/drawing/2014/main" id="{0BFAE69D-3EBB-47D4-8EDB-7E3C400BAFEE}"/>
                </a:ext>
              </a:extLst>
            </p:cNvPr>
            <p:cNvGrpSpPr/>
            <p:nvPr/>
          </p:nvGrpSpPr>
          <p:grpSpPr>
            <a:xfrm>
              <a:off x="6546323" y="6478152"/>
              <a:ext cx="1065210" cy="307777"/>
              <a:chOff x="6546323" y="6478152"/>
              <a:chExt cx="1065210" cy="307777"/>
            </a:xfrm>
          </p:grpSpPr>
          <p:sp>
            <p:nvSpPr>
              <p:cNvPr id="19" name="Rectangle 18">
                <a:extLst>
                  <a:ext uri="{FF2B5EF4-FFF2-40B4-BE49-F238E27FC236}">
                    <a16:creationId xmlns:a16="http://schemas.microsoft.com/office/drawing/2014/main" id="{4A1ADD93-30D4-49A9-86DF-B1D6E0FF4AFD}"/>
                  </a:ext>
                </a:extLst>
              </p:cNvPr>
              <p:cNvSpPr/>
              <p:nvPr/>
            </p:nvSpPr>
            <p:spPr bwMode="auto">
              <a:xfrm>
                <a:off x="6546323" y="6564307"/>
                <a:ext cx="135467" cy="135467"/>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TextBox 19">
                <a:extLst>
                  <a:ext uri="{FF2B5EF4-FFF2-40B4-BE49-F238E27FC236}">
                    <a16:creationId xmlns:a16="http://schemas.microsoft.com/office/drawing/2014/main" id="{3AF104A3-4BBD-429A-8F98-445490FD5C0A}"/>
                  </a:ext>
                </a:extLst>
              </p:cNvPr>
              <p:cNvSpPr txBox="1"/>
              <p:nvPr/>
            </p:nvSpPr>
            <p:spPr>
              <a:xfrm>
                <a:off x="6723328" y="6478152"/>
                <a:ext cx="888205" cy="307777"/>
              </a:xfrm>
              <a:prstGeom prst="rect">
                <a:avLst/>
              </a:prstGeom>
              <a:noFill/>
            </p:spPr>
            <p:txBody>
              <a:bodyPr wrap="square" lIns="0" tIns="0" rIns="0" bIns="0" rtlCol="0">
                <a:spAutoFit/>
              </a:bodyPr>
              <a:lstStyle/>
              <a:p>
                <a:pPr algn="l"/>
                <a:r>
                  <a:rPr lang="en-US" sz="1000">
                    <a:gradFill>
                      <a:gsLst>
                        <a:gs pos="2917">
                          <a:schemeClr val="tx1"/>
                        </a:gs>
                        <a:gs pos="30000">
                          <a:schemeClr val="tx1"/>
                        </a:gs>
                      </a:gsLst>
                      <a:lin ang="5400000" scaled="0"/>
                    </a:gradFill>
                  </a:rPr>
                  <a:t>Presentation/</a:t>
                </a:r>
              </a:p>
              <a:p>
                <a:pPr algn="l"/>
                <a:r>
                  <a:rPr lang="en-US" sz="1000">
                    <a:gradFill>
                      <a:gsLst>
                        <a:gs pos="2917">
                          <a:schemeClr val="tx1"/>
                        </a:gs>
                        <a:gs pos="30000">
                          <a:schemeClr val="tx1"/>
                        </a:gs>
                      </a:gsLst>
                      <a:lin ang="5400000" scaled="0"/>
                    </a:gradFill>
                  </a:rPr>
                  <a:t>Whole Group</a:t>
                </a:r>
              </a:p>
            </p:txBody>
          </p:sp>
        </p:grpSp>
        <p:grpSp>
          <p:nvGrpSpPr>
            <p:cNvPr id="10" name="Group 9">
              <a:extLst>
                <a:ext uri="{FF2B5EF4-FFF2-40B4-BE49-F238E27FC236}">
                  <a16:creationId xmlns:a16="http://schemas.microsoft.com/office/drawing/2014/main" id="{4499351A-9A1D-4195-9BF8-A0D697012B2C}"/>
                </a:ext>
              </a:extLst>
            </p:cNvPr>
            <p:cNvGrpSpPr/>
            <p:nvPr/>
          </p:nvGrpSpPr>
          <p:grpSpPr>
            <a:xfrm>
              <a:off x="7784444" y="6555096"/>
              <a:ext cx="597838" cy="153888"/>
              <a:chOff x="7873089" y="6555096"/>
              <a:chExt cx="597838" cy="153888"/>
            </a:xfrm>
          </p:grpSpPr>
          <p:sp>
            <p:nvSpPr>
              <p:cNvPr id="17" name="Rectangle 16">
                <a:extLst>
                  <a:ext uri="{FF2B5EF4-FFF2-40B4-BE49-F238E27FC236}">
                    <a16:creationId xmlns:a16="http://schemas.microsoft.com/office/drawing/2014/main" id="{535ED643-E585-483E-8F9C-B6A5037B1D0F}"/>
                  </a:ext>
                </a:extLst>
              </p:cNvPr>
              <p:cNvSpPr/>
              <p:nvPr/>
            </p:nvSpPr>
            <p:spPr bwMode="auto">
              <a:xfrm>
                <a:off x="7873089" y="6564307"/>
                <a:ext cx="135467" cy="135467"/>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8" name="TextBox 17">
                <a:extLst>
                  <a:ext uri="{FF2B5EF4-FFF2-40B4-BE49-F238E27FC236}">
                    <a16:creationId xmlns:a16="http://schemas.microsoft.com/office/drawing/2014/main" id="{0A0FB2CD-4F1E-41A7-A319-99D1B5F1B8A7}"/>
                  </a:ext>
                </a:extLst>
              </p:cNvPr>
              <p:cNvSpPr txBox="1"/>
              <p:nvPr/>
            </p:nvSpPr>
            <p:spPr>
              <a:xfrm>
                <a:off x="8050094" y="6555096"/>
                <a:ext cx="420833" cy="153888"/>
              </a:xfrm>
              <a:prstGeom prst="rect">
                <a:avLst/>
              </a:prstGeom>
              <a:noFill/>
            </p:spPr>
            <p:txBody>
              <a:bodyPr wrap="square" lIns="0" tIns="0" rIns="0" bIns="0" rtlCol="0">
                <a:spAutoFit/>
              </a:bodyPr>
              <a:lstStyle/>
              <a:p>
                <a:pPr algn="l"/>
                <a:r>
                  <a:rPr lang="en-US" sz="1000">
                    <a:gradFill>
                      <a:gsLst>
                        <a:gs pos="2917">
                          <a:schemeClr val="tx1"/>
                        </a:gs>
                        <a:gs pos="30000">
                          <a:schemeClr val="tx1"/>
                        </a:gs>
                      </a:gsLst>
                      <a:lin ang="5400000" scaled="0"/>
                    </a:gradFill>
                  </a:rPr>
                  <a:t>Lab</a:t>
                </a:r>
              </a:p>
            </p:txBody>
          </p:sp>
        </p:grpSp>
        <p:grpSp>
          <p:nvGrpSpPr>
            <p:cNvPr id="11" name="Group 10">
              <a:extLst>
                <a:ext uri="{FF2B5EF4-FFF2-40B4-BE49-F238E27FC236}">
                  <a16:creationId xmlns:a16="http://schemas.microsoft.com/office/drawing/2014/main" id="{C3FCE39E-E09B-488C-AFCB-81FCF54FE6AB}"/>
                </a:ext>
              </a:extLst>
            </p:cNvPr>
            <p:cNvGrpSpPr/>
            <p:nvPr/>
          </p:nvGrpSpPr>
          <p:grpSpPr>
            <a:xfrm>
              <a:off x="8555193" y="6478152"/>
              <a:ext cx="1332848" cy="307777"/>
              <a:chOff x="9199855" y="6478152"/>
              <a:chExt cx="1332848" cy="307777"/>
            </a:xfrm>
          </p:grpSpPr>
          <p:sp>
            <p:nvSpPr>
              <p:cNvPr id="15" name="Rectangle 14">
                <a:extLst>
                  <a:ext uri="{FF2B5EF4-FFF2-40B4-BE49-F238E27FC236}">
                    <a16:creationId xmlns:a16="http://schemas.microsoft.com/office/drawing/2014/main" id="{BD5C0EBC-A212-4F43-BC58-EB27CA02A628}"/>
                  </a:ext>
                </a:extLst>
              </p:cNvPr>
              <p:cNvSpPr/>
              <p:nvPr/>
            </p:nvSpPr>
            <p:spPr bwMode="auto">
              <a:xfrm>
                <a:off x="9199855" y="6564307"/>
                <a:ext cx="135467" cy="135467"/>
              </a:xfrm>
              <a:prstGeom prst="rect">
                <a:avLst/>
              </a:prstGeom>
              <a:solidFill>
                <a:srgbClr val="B4A0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6" name="TextBox 15">
                <a:extLst>
                  <a:ext uri="{FF2B5EF4-FFF2-40B4-BE49-F238E27FC236}">
                    <a16:creationId xmlns:a16="http://schemas.microsoft.com/office/drawing/2014/main" id="{44EBCBA0-98B8-4016-903D-13834DFF8C7B}"/>
                  </a:ext>
                </a:extLst>
              </p:cNvPr>
              <p:cNvSpPr txBox="1"/>
              <p:nvPr/>
            </p:nvSpPr>
            <p:spPr>
              <a:xfrm>
                <a:off x="9376860" y="6478152"/>
                <a:ext cx="1155843" cy="307777"/>
              </a:xfrm>
              <a:prstGeom prst="rect">
                <a:avLst/>
              </a:prstGeom>
              <a:noFill/>
            </p:spPr>
            <p:txBody>
              <a:bodyPr wrap="square" lIns="0" tIns="0" rIns="0" bIns="0" rtlCol="0">
                <a:spAutoFit/>
              </a:bodyPr>
              <a:lstStyle/>
              <a:p>
                <a:pPr algn="l"/>
                <a:r>
                  <a:rPr lang="en-US" sz="1000">
                    <a:gradFill>
                      <a:gsLst>
                        <a:gs pos="2917">
                          <a:schemeClr val="tx1"/>
                        </a:gs>
                        <a:gs pos="30000">
                          <a:schemeClr val="tx1"/>
                        </a:gs>
                      </a:gsLst>
                      <a:lin ang="5400000" scaled="0"/>
                    </a:gradFill>
                  </a:rPr>
                  <a:t>Activity/ Discussion/ Group Work</a:t>
                </a:r>
              </a:p>
            </p:txBody>
          </p:sp>
        </p:grpSp>
        <p:grpSp>
          <p:nvGrpSpPr>
            <p:cNvPr id="12" name="Group 11">
              <a:extLst>
                <a:ext uri="{FF2B5EF4-FFF2-40B4-BE49-F238E27FC236}">
                  <a16:creationId xmlns:a16="http://schemas.microsoft.com/office/drawing/2014/main" id="{FBF10118-9709-4C16-80C5-D7B4A7F705C5}"/>
                </a:ext>
              </a:extLst>
            </p:cNvPr>
            <p:cNvGrpSpPr/>
            <p:nvPr/>
          </p:nvGrpSpPr>
          <p:grpSpPr>
            <a:xfrm>
              <a:off x="10060953" y="6555096"/>
              <a:ext cx="1233580" cy="153888"/>
              <a:chOff x="10526621" y="6555096"/>
              <a:chExt cx="1233580" cy="153888"/>
            </a:xfrm>
          </p:grpSpPr>
          <p:sp>
            <p:nvSpPr>
              <p:cNvPr id="13" name="Rectangle 12">
                <a:extLst>
                  <a:ext uri="{FF2B5EF4-FFF2-40B4-BE49-F238E27FC236}">
                    <a16:creationId xmlns:a16="http://schemas.microsoft.com/office/drawing/2014/main" id="{CD7634E0-80F4-45C3-AF3C-FE636F38960A}"/>
                  </a:ext>
                </a:extLst>
              </p:cNvPr>
              <p:cNvSpPr/>
              <p:nvPr/>
            </p:nvSpPr>
            <p:spPr bwMode="auto">
              <a:xfrm>
                <a:off x="10526621" y="6564307"/>
                <a:ext cx="135467" cy="135467"/>
              </a:xfrm>
              <a:prstGeom prst="rect">
                <a:avLst/>
              </a:prstGeom>
              <a:solidFill>
                <a:srgbClr val="FFF1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4" name="TextBox 13">
                <a:extLst>
                  <a:ext uri="{FF2B5EF4-FFF2-40B4-BE49-F238E27FC236}">
                    <a16:creationId xmlns:a16="http://schemas.microsoft.com/office/drawing/2014/main" id="{A470C848-C031-4463-BC43-159CDD3394E9}"/>
                  </a:ext>
                </a:extLst>
              </p:cNvPr>
              <p:cNvSpPr txBox="1"/>
              <p:nvPr/>
            </p:nvSpPr>
            <p:spPr>
              <a:xfrm>
                <a:off x="10703627" y="6555096"/>
                <a:ext cx="1056574" cy="153888"/>
              </a:xfrm>
              <a:prstGeom prst="rect">
                <a:avLst/>
              </a:prstGeom>
              <a:noFill/>
            </p:spPr>
            <p:txBody>
              <a:bodyPr wrap="square" lIns="0" tIns="0" rIns="0" bIns="0" rtlCol="0">
                <a:spAutoFit/>
              </a:bodyPr>
              <a:lstStyle/>
              <a:p>
                <a:pPr algn="l"/>
                <a:r>
                  <a:rPr lang="en-US" sz="1000">
                    <a:gradFill>
                      <a:gsLst>
                        <a:gs pos="2917">
                          <a:schemeClr val="tx1"/>
                        </a:gs>
                        <a:gs pos="30000">
                          <a:schemeClr val="tx1"/>
                        </a:gs>
                      </a:gsLst>
                      <a:lin ang="5400000" scaled="0"/>
                    </a:gradFill>
                  </a:rPr>
                  <a:t>Announcements</a:t>
                </a:r>
              </a:p>
            </p:txBody>
          </p:sp>
        </p:grpSp>
      </p:grpSp>
    </p:spTree>
    <p:extLst>
      <p:ext uri="{BB962C8B-B14F-4D97-AF65-F5344CB8AC3E}">
        <p14:creationId xmlns:p14="http://schemas.microsoft.com/office/powerpoint/2010/main" val="3829010466"/>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2C7D83-33EE-4E4E-864F-EA5B1045616B}"/>
              </a:ext>
            </a:extLst>
          </p:cNvPr>
          <p:cNvSpPr>
            <a:spLocks noGrp="1"/>
          </p:cNvSpPr>
          <p:nvPr>
            <p:ph type="title"/>
          </p:nvPr>
        </p:nvSpPr>
        <p:spPr>
          <a:xfrm>
            <a:off x="584984" y="2579750"/>
            <a:ext cx="4161390" cy="553982"/>
          </a:xfrm>
        </p:spPr>
        <p:txBody>
          <a:bodyPr/>
          <a:lstStyle/>
          <a:p>
            <a:r>
              <a:rPr lang="en-US"/>
              <a:t>Pop Quiz </a:t>
            </a:r>
          </a:p>
        </p:txBody>
      </p:sp>
      <p:sp>
        <p:nvSpPr>
          <p:cNvPr id="3" name="Text Placeholder 2">
            <a:extLst>
              <a:ext uri="{FF2B5EF4-FFF2-40B4-BE49-F238E27FC236}">
                <a16:creationId xmlns:a16="http://schemas.microsoft.com/office/drawing/2014/main" id="{10CDDD0A-9784-4335-88C2-CC556DE94B02}"/>
              </a:ext>
            </a:extLst>
          </p:cNvPr>
          <p:cNvSpPr>
            <a:spLocks noGrp="1"/>
          </p:cNvSpPr>
          <p:nvPr>
            <p:ph type="body" sz="quarter" idx="10"/>
          </p:nvPr>
        </p:nvSpPr>
        <p:spPr>
          <a:xfrm>
            <a:off x="585765" y="3535512"/>
            <a:ext cx="4161244" cy="1292662"/>
          </a:xfrm>
        </p:spPr>
        <p:txBody>
          <a:bodyPr/>
          <a:lstStyle/>
          <a:p>
            <a:r>
              <a:rPr lang="en-US"/>
              <a:t>What reduction in accuracy does APPROXIMATE_COUNT_DISTINCT (</a:t>
            </a:r>
            <a:r>
              <a:rPr lang="en-US" err="1"/>
              <a:t>HyperLogLog</a:t>
            </a:r>
            <a:r>
              <a:rPr lang="en-US"/>
              <a:t>) show on average?</a:t>
            </a:r>
          </a:p>
          <a:p>
            <a:endParaRPr lang="en-US"/>
          </a:p>
        </p:txBody>
      </p:sp>
      <p:grpSp>
        <p:nvGrpSpPr>
          <p:cNvPr id="17" name="Group 16">
            <a:extLst>
              <a:ext uri="{FF2B5EF4-FFF2-40B4-BE49-F238E27FC236}">
                <a16:creationId xmlns:a16="http://schemas.microsoft.com/office/drawing/2014/main" id="{079D543C-3929-4A54-A65A-8DC1FF262E7E}"/>
              </a:ext>
            </a:extLst>
          </p:cNvPr>
          <p:cNvGrpSpPr/>
          <p:nvPr/>
        </p:nvGrpSpPr>
        <p:grpSpPr>
          <a:xfrm>
            <a:off x="6274084" y="657328"/>
            <a:ext cx="5280360" cy="5575488"/>
            <a:chOff x="8923338" y="96838"/>
            <a:chExt cx="1050925" cy="1109663"/>
          </a:xfrm>
        </p:grpSpPr>
        <p:sp>
          <p:nvSpPr>
            <p:cNvPr id="19" name="Freeform 1437">
              <a:extLst>
                <a:ext uri="{FF2B5EF4-FFF2-40B4-BE49-F238E27FC236}">
                  <a16:creationId xmlns:a16="http://schemas.microsoft.com/office/drawing/2014/main" id="{6B8B377A-40A9-4C76-A3D5-196AC660F442}"/>
                </a:ext>
              </a:extLst>
            </p:cNvPr>
            <p:cNvSpPr>
              <a:spLocks/>
            </p:cNvSpPr>
            <p:nvPr/>
          </p:nvSpPr>
          <p:spPr bwMode="auto">
            <a:xfrm>
              <a:off x="9488488" y="1008063"/>
              <a:ext cx="485775" cy="198438"/>
            </a:xfrm>
            <a:custGeom>
              <a:avLst/>
              <a:gdLst>
                <a:gd name="T0" fmla="*/ 153 w 166"/>
                <a:gd name="T1" fmla="*/ 41 h 68"/>
                <a:gd name="T2" fmla="*/ 145 w 166"/>
                <a:gd name="T3" fmla="*/ 43 h 68"/>
                <a:gd name="T4" fmla="*/ 145 w 166"/>
                <a:gd name="T5" fmla="*/ 42 h 68"/>
                <a:gd name="T6" fmla="*/ 119 w 166"/>
                <a:gd name="T7" fmla="*/ 16 h 68"/>
                <a:gd name="T8" fmla="*/ 101 w 166"/>
                <a:gd name="T9" fmla="*/ 23 h 68"/>
                <a:gd name="T10" fmla="*/ 69 w 166"/>
                <a:gd name="T11" fmla="*/ 0 h 68"/>
                <a:gd name="T12" fmla="*/ 35 w 166"/>
                <a:gd name="T13" fmla="*/ 34 h 68"/>
                <a:gd name="T14" fmla="*/ 20 w 166"/>
                <a:gd name="T15" fmla="*/ 27 h 68"/>
                <a:gd name="T16" fmla="*/ 0 w 166"/>
                <a:gd name="T17" fmla="*/ 48 h 68"/>
                <a:gd name="T18" fmla="*/ 20 w 166"/>
                <a:gd name="T19" fmla="*/ 68 h 68"/>
                <a:gd name="T20" fmla="*/ 153 w 166"/>
                <a:gd name="T21" fmla="*/ 68 h 68"/>
                <a:gd name="T22" fmla="*/ 166 w 166"/>
                <a:gd name="T23" fmla="*/ 55 h 68"/>
                <a:gd name="T24" fmla="*/ 153 w 166"/>
                <a:gd name="T25" fmla="*/ 4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6" h="68">
                  <a:moveTo>
                    <a:pt x="153" y="41"/>
                  </a:moveTo>
                  <a:cubicBezTo>
                    <a:pt x="150" y="41"/>
                    <a:pt x="147" y="42"/>
                    <a:pt x="145" y="43"/>
                  </a:cubicBezTo>
                  <a:cubicBezTo>
                    <a:pt x="145" y="43"/>
                    <a:pt x="145" y="42"/>
                    <a:pt x="145" y="42"/>
                  </a:cubicBezTo>
                  <a:cubicBezTo>
                    <a:pt x="145" y="27"/>
                    <a:pt x="134" y="16"/>
                    <a:pt x="119" y="16"/>
                  </a:cubicBezTo>
                  <a:cubicBezTo>
                    <a:pt x="112" y="16"/>
                    <a:pt x="106" y="18"/>
                    <a:pt x="101" y="23"/>
                  </a:cubicBezTo>
                  <a:cubicBezTo>
                    <a:pt x="96" y="10"/>
                    <a:pt x="84" y="0"/>
                    <a:pt x="69" y="0"/>
                  </a:cubicBezTo>
                  <a:cubicBezTo>
                    <a:pt x="50" y="0"/>
                    <a:pt x="35" y="15"/>
                    <a:pt x="35" y="34"/>
                  </a:cubicBezTo>
                  <a:cubicBezTo>
                    <a:pt x="31" y="30"/>
                    <a:pt x="26" y="27"/>
                    <a:pt x="20" y="27"/>
                  </a:cubicBezTo>
                  <a:cubicBezTo>
                    <a:pt x="9" y="27"/>
                    <a:pt x="0" y="37"/>
                    <a:pt x="0" y="48"/>
                  </a:cubicBezTo>
                  <a:cubicBezTo>
                    <a:pt x="0" y="59"/>
                    <a:pt x="9" y="68"/>
                    <a:pt x="20" y="68"/>
                  </a:cubicBezTo>
                  <a:cubicBezTo>
                    <a:pt x="153" y="68"/>
                    <a:pt x="153" y="68"/>
                    <a:pt x="153" y="68"/>
                  </a:cubicBezTo>
                  <a:cubicBezTo>
                    <a:pt x="160" y="68"/>
                    <a:pt x="166" y="62"/>
                    <a:pt x="166" y="55"/>
                  </a:cubicBezTo>
                  <a:cubicBezTo>
                    <a:pt x="166" y="47"/>
                    <a:pt x="160" y="41"/>
                    <a:pt x="153" y="4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0" name="Freeform 1438">
              <a:extLst>
                <a:ext uri="{FF2B5EF4-FFF2-40B4-BE49-F238E27FC236}">
                  <a16:creationId xmlns:a16="http://schemas.microsoft.com/office/drawing/2014/main" id="{711B942A-0219-4FA3-A0F3-EBF17C071CFF}"/>
                </a:ext>
              </a:extLst>
            </p:cNvPr>
            <p:cNvSpPr>
              <a:spLocks/>
            </p:cNvSpPr>
            <p:nvPr/>
          </p:nvSpPr>
          <p:spPr bwMode="auto">
            <a:xfrm>
              <a:off x="8923338" y="787400"/>
              <a:ext cx="638175" cy="263525"/>
            </a:xfrm>
            <a:custGeom>
              <a:avLst/>
              <a:gdLst>
                <a:gd name="T0" fmla="*/ 16 w 218"/>
                <a:gd name="T1" fmla="*/ 58 h 90"/>
                <a:gd name="T2" fmla="*/ 28 w 218"/>
                <a:gd name="T3" fmla="*/ 63 h 90"/>
                <a:gd name="T4" fmla="*/ 27 w 218"/>
                <a:gd name="T5" fmla="*/ 60 h 90"/>
                <a:gd name="T6" fmla="*/ 57 w 218"/>
                <a:gd name="T7" fmla="*/ 30 h 90"/>
                <a:gd name="T8" fmla="*/ 83 w 218"/>
                <a:gd name="T9" fmla="*/ 45 h 90"/>
                <a:gd name="T10" fmla="*/ 83 w 218"/>
                <a:gd name="T11" fmla="*/ 45 h 90"/>
                <a:gd name="T12" fmla="*/ 128 w 218"/>
                <a:gd name="T13" fmla="*/ 0 h 90"/>
                <a:gd name="T14" fmla="*/ 173 w 218"/>
                <a:gd name="T15" fmla="*/ 45 h 90"/>
                <a:gd name="T16" fmla="*/ 172 w 218"/>
                <a:gd name="T17" fmla="*/ 54 h 90"/>
                <a:gd name="T18" fmla="*/ 193 w 218"/>
                <a:gd name="T19" fmla="*/ 42 h 90"/>
                <a:gd name="T20" fmla="*/ 218 w 218"/>
                <a:gd name="T21" fmla="*/ 66 h 90"/>
                <a:gd name="T22" fmla="*/ 193 w 218"/>
                <a:gd name="T23" fmla="*/ 90 h 90"/>
                <a:gd name="T24" fmla="*/ 128 w 218"/>
                <a:gd name="T25" fmla="*/ 90 h 90"/>
                <a:gd name="T26" fmla="*/ 57 w 218"/>
                <a:gd name="T27" fmla="*/ 90 h 90"/>
                <a:gd name="T28" fmla="*/ 16 w 218"/>
                <a:gd name="T29" fmla="*/ 90 h 90"/>
                <a:gd name="T30" fmla="*/ 0 w 218"/>
                <a:gd name="T31" fmla="*/ 74 h 90"/>
                <a:gd name="T32" fmla="*/ 16 w 218"/>
                <a:gd name="T33" fmla="*/ 58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8" h="90">
                  <a:moveTo>
                    <a:pt x="16" y="58"/>
                  </a:moveTo>
                  <a:cubicBezTo>
                    <a:pt x="20" y="58"/>
                    <a:pt x="25" y="60"/>
                    <a:pt x="28" y="63"/>
                  </a:cubicBezTo>
                  <a:cubicBezTo>
                    <a:pt x="27" y="62"/>
                    <a:pt x="27" y="61"/>
                    <a:pt x="27" y="60"/>
                  </a:cubicBezTo>
                  <a:cubicBezTo>
                    <a:pt x="27" y="44"/>
                    <a:pt x="41" y="30"/>
                    <a:pt x="57" y="30"/>
                  </a:cubicBezTo>
                  <a:cubicBezTo>
                    <a:pt x="68" y="30"/>
                    <a:pt x="78" y="36"/>
                    <a:pt x="83" y="45"/>
                  </a:cubicBezTo>
                  <a:cubicBezTo>
                    <a:pt x="83" y="45"/>
                    <a:pt x="83" y="45"/>
                    <a:pt x="83" y="45"/>
                  </a:cubicBezTo>
                  <a:cubicBezTo>
                    <a:pt x="83" y="20"/>
                    <a:pt x="103" y="0"/>
                    <a:pt x="128" y="0"/>
                  </a:cubicBezTo>
                  <a:cubicBezTo>
                    <a:pt x="153" y="0"/>
                    <a:pt x="173" y="20"/>
                    <a:pt x="173" y="45"/>
                  </a:cubicBezTo>
                  <a:cubicBezTo>
                    <a:pt x="173" y="48"/>
                    <a:pt x="173" y="51"/>
                    <a:pt x="172" y="54"/>
                  </a:cubicBezTo>
                  <a:cubicBezTo>
                    <a:pt x="176" y="47"/>
                    <a:pt x="184" y="42"/>
                    <a:pt x="193" y="42"/>
                  </a:cubicBezTo>
                  <a:cubicBezTo>
                    <a:pt x="207" y="42"/>
                    <a:pt x="218" y="53"/>
                    <a:pt x="218" y="66"/>
                  </a:cubicBezTo>
                  <a:cubicBezTo>
                    <a:pt x="218" y="79"/>
                    <a:pt x="207" y="90"/>
                    <a:pt x="193" y="90"/>
                  </a:cubicBezTo>
                  <a:cubicBezTo>
                    <a:pt x="128" y="90"/>
                    <a:pt x="128" y="90"/>
                    <a:pt x="128" y="90"/>
                  </a:cubicBezTo>
                  <a:cubicBezTo>
                    <a:pt x="57" y="90"/>
                    <a:pt x="57" y="90"/>
                    <a:pt x="57" y="90"/>
                  </a:cubicBezTo>
                  <a:cubicBezTo>
                    <a:pt x="16" y="90"/>
                    <a:pt x="16" y="90"/>
                    <a:pt x="16" y="90"/>
                  </a:cubicBezTo>
                  <a:cubicBezTo>
                    <a:pt x="7" y="90"/>
                    <a:pt x="0" y="83"/>
                    <a:pt x="0" y="74"/>
                  </a:cubicBezTo>
                  <a:cubicBezTo>
                    <a:pt x="0" y="65"/>
                    <a:pt x="7" y="58"/>
                    <a:pt x="16" y="5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1" name="Freeform 1439">
              <a:extLst>
                <a:ext uri="{FF2B5EF4-FFF2-40B4-BE49-F238E27FC236}">
                  <a16:creationId xmlns:a16="http://schemas.microsoft.com/office/drawing/2014/main" id="{C92BE0FD-F9F0-4659-B726-EC35C1B48797}"/>
                </a:ext>
              </a:extLst>
            </p:cNvPr>
            <p:cNvSpPr>
              <a:spLocks/>
            </p:cNvSpPr>
            <p:nvPr/>
          </p:nvSpPr>
          <p:spPr bwMode="auto">
            <a:xfrm>
              <a:off x="9093200" y="163513"/>
              <a:ext cx="122238" cy="85725"/>
            </a:xfrm>
            <a:custGeom>
              <a:avLst/>
              <a:gdLst>
                <a:gd name="T0" fmla="*/ 38 w 42"/>
                <a:gd name="T1" fmla="*/ 21 h 29"/>
                <a:gd name="T2" fmla="*/ 36 w 42"/>
                <a:gd name="T3" fmla="*/ 21 h 29"/>
                <a:gd name="T4" fmla="*/ 38 w 42"/>
                <a:gd name="T5" fmla="*/ 14 h 29"/>
                <a:gd name="T6" fmla="*/ 23 w 42"/>
                <a:gd name="T7" fmla="*/ 0 h 29"/>
                <a:gd name="T8" fmla="*/ 9 w 42"/>
                <a:gd name="T9" fmla="*/ 14 h 29"/>
                <a:gd name="T10" fmla="*/ 9 w 42"/>
                <a:gd name="T11" fmla="*/ 16 h 29"/>
                <a:gd name="T12" fmla="*/ 7 w 42"/>
                <a:gd name="T13" fmla="*/ 15 h 29"/>
                <a:gd name="T14" fmla="*/ 0 w 42"/>
                <a:gd name="T15" fmla="*/ 22 h 29"/>
                <a:gd name="T16" fmla="*/ 7 w 42"/>
                <a:gd name="T17" fmla="*/ 29 h 29"/>
                <a:gd name="T18" fmla="*/ 38 w 42"/>
                <a:gd name="T19" fmla="*/ 29 h 29"/>
                <a:gd name="T20" fmla="*/ 42 w 42"/>
                <a:gd name="T21" fmla="*/ 25 h 29"/>
                <a:gd name="T22" fmla="*/ 38 w 42"/>
                <a:gd name="T23"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 h="29">
                  <a:moveTo>
                    <a:pt x="38" y="21"/>
                  </a:moveTo>
                  <a:cubicBezTo>
                    <a:pt x="37" y="21"/>
                    <a:pt x="36" y="21"/>
                    <a:pt x="36" y="21"/>
                  </a:cubicBezTo>
                  <a:cubicBezTo>
                    <a:pt x="37" y="19"/>
                    <a:pt x="38" y="17"/>
                    <a:pt x="38" y="14"/>
                  </a:cubicBezTo>
                  <a:cubicBezTo>
                    <a:pt x="38" y="7"/>
                    <a:pt x="31" y="0"/>
                    <a:pt x="23" y="0"/>
                  </a:cubicBezTo>
                  <a:cubicBezTo>
                    <a:pt x="16" y="0"/>
                    <a:pt x="9" y="7"/>
                    <a:pt x="9" y="14"/>
                  </a:cubicBezTo>
                  <a:cubicBezTo>
                    <a:pt x="9" y="15"/>
                    <a:pt x="9" y="15"/>
                    <a:pt x="9" y="16"/>
                  </a:cubicBezTo>
                  <a:cubicBezTo>
                    <a:pt x="9" y="16"/>
                    <a:pt x="8" y="15"/>
                    <a:pt x="7" y="15"/>
                  </a:cubicBezTo>
                  <a:cubicBezTo>
                    <a:pt x="3" y="15"/>
                    <a:pt x="0" y="18"/>
                    <a:pt x="0" y="22"/>
                  </a:cubicBezTo>
                  <a:cubicBezTo>
                    <a:pt x="0" y="26"/>
                    <a:pt x="3" y="29"/>
                    <a:pt x="7" y="29"/>
                  </a:cubicBezTo>
                  <a:cubicBezTo>
                    <a:pt x="38" y="29"/>
                    <a:pt x="38" y="29"/>
                    <a:pt x="38" y="29"/>
                  </a:cubicBezTo>
                  <a:cubicBezTo>
                    <a:pt x="40" y="29"/>
                    <a:pt x="42" y="27"/>
                    <a:pt x="42" y="25"/>
                  </a:cubicBezTo>
                  <a:cubicBezTo>
                    <a:pt x="42" y="23"/>
                    <a:pt x="40" y="21"/>
                    <a:pt x="38" y="21"/>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2" name="Freeform 1440">
              <a:extLst>
                <a:ext uri="{FF2B5EF4-FFF2-40B4-BE49-F238E27FC236}">
                  <a16:creationId xmlns:a16="http://schemas.microsoft.com/office/drawing/2014/main" id="{213F73BD-6AD1-422A-9EC8-EE81AAEA7F95}"/>
                </a:ext>
              </a:extLst>
            </p:cNvPr>
            <p:cNvSpPr>
              <a:spLocks noEditPoints="1"/>
            </p:cNvSpPr>
            <p:nvPr/>
          </p:nvSpPr>
          <p:spPr bwMode="auto">
            <a:xfrm>
              <a:off x="9031288" y="96838"/>
              <a:ext cx="893763" cy="498475"/>
            </a:xfrm>
            <a:custGeom>
              <a:avLst/>
              <a:gdLst>
                <a:gd name="T0" fmla="*/ 293 w 305"/>
                <a:gd name="T1" fmla="*/ 147 h 170"/>
                <a:gd name="T2" fmla="*/ 285 w 305"/>
                <a:gd name="T3" fmla="*/ 150 h 170"/>
                <a:gd name="T4" fmla="*/ 285 w 305"/>
                <a:gd name="T5" fmla="*/ 149 h 170"/>
                <a:gd name="T6" fmla="*/ 264 w 305"/>
                <a:gd name="T7" fmla="*/ 128 h 170"/>
                <a:gd name="T8" fmla="*/ 249 w 305"/>
                <a:gd name="T9" fmla="*/ 134 h 170"/>
                <a:gd name="T10" fmla="*/ 249 w 305"/>
                <a:gd name="T11" fmla="*/ 116 h 170"/>
                <a:gd name="T12" fmla="*/ 237 w 305"/>
                <a:gd name="T13" fmla="*/ 116 h 170"/>
                <a:gd name="T14" fmla="*/ 236 w 305"/>
                <a:gd name="T15" fmla="*/ 115 h 170"/>
                <a:gd name="T16" fmla="*/ 236 w 305"/>
                <a:gd name="T17" fmla="*/ 47 h 170"/>
                <a:gd name="T18" fmla="*/ 197 w 305"/>
                <a:gd name="T19" fmla="*/ 47 h 170"/>
                <a:gd name="T20" fmla="*/ 197 w 305"/>
                <a:gd name="T21" fmla="*/ 72 h 170"/>
                <a:gd name="T22" fmla="*/ 177 w 305"/>
                <a:gd name="T23" fmla="*/ 72 h 170"/>
                <a:gd name="T24" fmla="*/ 177 w 305"/>
                <a:gd name="T25" fmla="*/ 19 h 170"/>
                <a:gd name="T26" fmla="*/ 145 w 305"/>
                <a:gd name="T27" fmla="*/ 19 h 170"/>
                <a:gd name="T28" fmla="*/ 145 w 305"/>
                <a:gd name="T29" fmla="*/ 59 h 170"/>
                <a:gd name="T30" fmla="*/ 137 w 305"/>
                <a:gd name="T31" fmla="*/ 59 h 170"/>
                <a:gd name="T32" fmla="*/ 137 w 305"/>
                <a:gd name="T33" fmla="*/ 0 h 170"/>
                <a:gd name="T34" fmla="*/ 113 w 305"/>
                <a:gd name="T35" fmla="*/ 25 h 170"/>
                <a:gd name="T36" fmla="*/ 113 w 305"/>
                <a:gd name="T37" fmla="*/ 108 h 170"/>
                <a:gd name="T38" fmla="*/ 65 w 305"/>
                <a:gd name="T39" fmla="*/ 108 h 170"/>
                <a:gd name="T40" fmla="*/ 65 w 305"/>
                <a:gd name="T41" fmla="*/ 81 h 170"/>
                <a:gd name="T42" fmla="*/ 47 w 305"/>
                <a:gd name="T43" fmla="*/ 81 h 170"/>
                <a:gd name="T44" fmla="*/ 47 w 305"/>
                <a:gd name="T45" fmla="*/ 125 h 170"/>
                <a:gd name="T46" fmla="*/ 41 w 305"/>
                <a:gd name="T47" fmla="*/ 125 h 170"/>
                <a:gd name="T48" fmla="*/ 41 w 305"/>
                <a:gd name="T49" fmla="*/ 109 h 170"/>
                <a:gd name="T50" fmla="*/ 27 w 305"/>
                <a:gd name="T51" fmla="*/ 109 h 170"/>
                <a:gd name="T52" fmla="*/ 27 w 305"/>
                <a:gd name="T53" fmla="*/ 125 h 170"/>
                <a:gd name="T54" fmla="*/ 15 w 305"/>
                <a:gd name="T55" fmla="*/ 125 h 170"/>
                <a:gd name="T56" fmla="*/ 15 w 305"/>
                <a:gd name="T57" fmla="*/ 142 h 170"/>
                <a:gd name="T58" fmla="*/ 11 w 305"/>
                <a:gd name="T59" fmla="*/ 141 h 170"/>
                <a:gd name="T60" fmla="*/ 0 w 305"/>
                <a:gd name="T61" fmla="*/ 152 h 170"/>
                <a:gd name="T62" fmla="*/ 11 w 305"/>
                <a:gd name="T63" fmla="*/ 163 h 170"/>
                <a:gd name="T64" fmla="*/ 55 w 305"/>
                <a:gd name="T65" fmla="*/ 163 h 170"/>
                <a:gd name="T66" fmla="*/ 63 w 305"/>
                <a:gd name="T67" fmla="*/ 155 h 170"/>
                <a:gd name="T68" fmla="*/ 57 w 305"/>
                <a:gd name="T69" fmla="*/ 147 h 170"/>
                <a:gd name="T70" fmla="*/ 67 w 305"/>
                <a:gd name="T71" fmla="*/ 147 h 170"/>
                <a:gd name="T72" fmla="*/ 152 w 305"/>
                <a:gd name="T73" fmla="*/ 147 h 170"/>
                <a:gd name="T74" fmla="*/ 151 w 305"/>
                <a:gd name="T75" fmla="*/ 153 h 170"/>
                <a:gd name="T76" fmla="*/ 168 w 305"/>
                <a:gd name="T77" fmla="*/ 170 h 170"/>
                <a:gd name="T78" fmla="*/ 214 w 305"/>
                <a:gd name="T79" fmla="*/ 170 h 170"/>
                <a:gd name="T80" fmla="*/ 264 w 305"/>
                <a:gd name="T81" fmla="*/ 170 h 170"/>
                <a:gd name="T82" fmla="*/ 293 w 305"/>
                <a:gd name="T83" fmla="*/ 170 h 170"/>
                <a:gd name="T84" fmla="*/ 305 w 305"/>
                <a:gd name="T85" fmla="*/ 158 h 170"/>
                <a:gd name="T86" fmla="*/ 293 w 305"/>
                <a:gd name="T87" fmla="*/ 147 h 170"/>
                <a:gd name="T88" fmla="*/ 51 w 305"/>
                <a:gd name="T89" fmla="*/ 148 h 170"/>
                <a:gd name="T90" fmla="*/ 51 w 305"/>
                <a:gd name="T91" fmla="*/ 147 h 170"/>
                <a:gd name="T92" fmla="*/ 52 w 305"/>
                <a:gd name="T93" fmla="*/ 147 h 170"/>
                <a:gd name="T94" fmla="*/ 51 w 305"/>
                <a:gd name="T95" fmla="*/ 148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05" h="170">
                  <a:moveTo>
                    <a:pt x="293" y="147"/>
                  </a:moveTo>
                  <a:cubicBezTo>
                    <a:pt x="290" y="147"/>
                    <a:pt x="287" y="148"/>
                    <a:pt x="285" y="150"/>
                  </a:cubicBezTo>
                  <a:cubicBezTo>
                    <a:pt x="285" y="150"/>
                    <a:pt x="285" y="149"/>
                    <a:pt x="285" y="149"/>
                  </a:cubicBezTo>
                  <a:cubicBezTo>
                    <a:pt x="285" y="137"/>
                    <a:pt x="276" y="128"/>
                    <a:pt x="264" y="128"/>
                  </a:cubicBezTo>
                  <a:cubicBezTo>
                    <a:pt x="258" y="128"/>
                    <a:pt x="253" y="130"/>
                    <a:pt x="249" y="134"/>
                  </a:cubicBezTo>
                  <a:cubicBezTo>
                    <a:pt x="249" y="116"/>
                    <a:pt x="249" y="116"/>
                    <a:pt x="249" y="116"/>
                  </a:cubicBezTo>
                  <a:cubicBezTo>
                    <a:pt x="237" y="116"/>
                    <a:pt x="237" y="116"/>
                    <a:pt x="237" y="116"/>
                  </a:cubicBezTo>
                  <a:cubicBezTo>
                    <a:pt x="237" y="115"/>
                    <a:pt x="236" y="115"/>
                    <a:pt x="236" y="115"/>
                  </a:cubicBezTo>
                  <a:cubicBezTo>
                    <a:pt x="236" y="47"/>
                    <a:pt x="236" y="47"/>
                    <a:pt x="236" y="47"/>
                  </a:cubicBezTo>
                  <a:cubicBezTo>
                    <a:pt x="197" y="47"/>
                    <a:pt x="197" y="47"/>
                    <a:pt x="197" y="47"/>
                  </a:cubicBezTo>
                  <a:cubicBezTo>
                    <a:pt x="197" y="72"/>
                    <a:pt x="197" y="72"/>
                    <a:pt x="197" y="72"/>
                  </a:cubicBezTo>
                  <a:cubicBezTo>
                    <a:pt x="177" y="72"/>
                    <a:pt x="177" y="72"/>
                    <a:pt x="177" y="72"/>
                  </a:cubicBezTo>
                  <a:cubicBezTo>
                    <a:pt x="177" y="19"/>
                    <a:pt x="177" y="19"/>
                    <a:pt x="177" y="19"/>
                  </a:cubicBezTo>
                  <a:cubicBezTo>
                    <a:pt x="145" y="19"/>
                    <a:pt x="145" y="19"/>
                    <a:pt x="145" y="19"/>
                  </a:cubicBezTo>
                  <a:cubicBezTo>
                    <a:pt x="145" y="59"/>
                    <a:pt x="145" y="59"/>
                    <a:pt x="145" y="59"/>
                  </a:cubicBezTo>
                  <a:cubicBezTo>
                    <a:pt x="137" y="59"/>
                    <a:pt x="137" y="59"/>
                    <a:pt x="137" y="59"/>
                  </a:cubicBezTo>
                  <a:cubicBezTo>
                    <a:pt x="137" y="0"/>
                    <a:pt x="137" y="0"/>
                    <a:pt x="137" y="0"/>
                  </a:cubicBezTo>
                  <a:cubicBezTo>
                    <a:pt x="113" y="25"/>
                    <a:pt x="113" y="25"/>
                    <a:pt x="113" y="25"/>
                  </a:cubicBezTo>
                  <a:cubicBezTo>
                    <a:pt x="113" y="108"/>
                    <a:pt x="113" y="108"/>
                    <a:pt x="113" y="108"/>
                  </a:cubicBezTo>
                  <a:cubicBezTo>
                    <a:pt x="65" y="108"/>
                    <a:pt x="65" y="108"/>
                    <a:pt x="65" y="108"/>
                  </a:cubicBezTo>
                  <a:cubicBezTo>
                    <a:pt x="65" y="81"/>
                    <a:pt x="65" y="81"/>
                    <a:pt x="65" y="81"/>
                  </a:cubicBezTo>
                  <a:cubicBezTo>
                    <a:pt x="47" y="81"/>
                    <a:pt x="47" y="81"/>
                    <a:pt x="47" y="81"/>
                  </a:cubicBezTo>
                  <a:cubicBezTo>
                    <a:pt x="47" y="125"/>
                    <a:pt x="47" y="125"/>
                    <a:pt x="47" y="125"/>
                  </a:cubicBezTo>
                  <a:cubicBezTo>
                    <a:pt x="41" y="125"/>
                    <a:pt x="41" y="125"/>
                    <a:pt x="41" y="125"/>
                  </a:cubicBezTo>
                  <a:cubicBezTo>
                    <a:pt x="41" y="109"/>
                    <a:pt x="41" y="109"/>
                    <a:pt x="41" y="109"/>
                  </a:cubicBezTo>
                  <a:cubicBezTo>
                    <a:pt x="27" y="109"/>
                    <a:pt x="27" y="109"/>
                    <a:pt x="27" y="109"/>
                  </a:cubicBezTo>
                  <a:cubicBezTo>
                    <a:pt x="27" y="125"/>
                    <a:pt x="27" y="125"/>
                    <a:pt x="27" y="125"/>
                  </a:cubicBezTo>
                  <a:cubicBezTo>
                    <a:pt x="15" y="125"/>
                    <a:pt x="15" y="125"/>
                    <a:pt x="15" y="125"/>
                  </a:cubicBezTo>
                  <a:cubicBezTo>
                    <a:pt x="15" y="142"/>
                    <a:pt x="15" y="142"/>
                    <a:pt x="15" y="142"/>
                  </a:cubicBezTo>
                  <a:cubicBezTo>
                    <a:pt x="13" y="141"/>
                    <a:pt x="12" y="141"/>
                    <a:pt x="11" y="141"/>
                  </a:cubicBezTo>
                  <a:cubicBezTo>
                    <a:pt x="5" y="141"/>
                    <a:pt x="0" y="146"/>
                    <a:pt x="0" y="152"/>
                  </a:cubicBezTo>
                  <a:cubicBezTo>
                    <a:pt x="0" y="158"/>
                    <a:pt x="5" y="163"/>
                    <a:pt x="11" y="163"/>
                  </a:cubicBezTo>
                  <a:cubicBezTo>
                    <a:pt x="55" y="163"/>
                    <a:pt x="55" y="163"/>
                    <a:pt x="55" y="163"/>
                  </a:cubicBezTo>
                  <a:cubicBezTo>
                    <a:pt x="59" y="163"/>
                    <a:pt x="63" y="159"/>
                    <a:pt x="63" y="155"/>
                  </a:cubicBezTo>
                  <a:cubicBezTo>
                    <a:pt x="63" y="151"/>
                    <a:pt x="60" y="148"/>
                    <a:pt x="57" y="147"/>
                  </a:cubicBezTo>
                  <a:cubicBezTo>
                    <a:pt x="67" y="147"/>
                    <a:pt x="67" y="147"/>
                    <a:pt x="67" y="147"/>
                  </a:cubicBezTo>
                  <a:cubicBezTo>
                    <a:pt x="152" y="147"/>
                    <a:pt x="152" y="147"/>
                    <a:pt x="152" y="147"/>
                  </a:cubicBezTo>
                  <a:cubicBezTo>
                    <a:pt x="152" y="149"/>
                    <a:pt x="151" y="151"/>
                    <a:pt x="151" y="153"/>
                  </a:cubicBezTo>
                  <a:cubicBezTo>
                    <a:pt x="151" y="162"/>
                    <a:pt x="159" y="170"/>
                    <a:pt x="168" y="170"/>
                  </a:cubicBezTo>
                  <a:cubicBezTo>
                    <a:pt x="214" y="170"/>
                    <a:pt x="214" y="170"/>
                    <a:pt x="214" y="170"/>
                  </a:cubicBezTo>
                  <a:cubicBezTo>
                    <a:pt x="264" y="170"/>
                    <a:pt x="264" y="170"/>
                    <a:pt x="264" y="170"/>
                  </a:cubicBezTo>
                  <a:cubicBezTo>
                    <a:pt x="293" y="170"/>
                    <a:pt x="293" y="170"/>
                    <a:pt x="293" y="170"/>
                  </a:cubicBezTo>
                  <a:cubicBezTo>
                    <a:pt x="300" y="170"/>
                    <a:pt x="305" y="165"/>
                    <a:pt x="305" y="158"/>
                  </a:cubicBezTo>
                  <a:cubicBezTo>
                    <a:pt x="305" y="152"/>
                    <a:pt x="300" y="147"/>
                    <a:pt x="293" y="147"/>
                  </a:cubicBezTo>
                  <a:moveTo>
                    <a:pt x="51" y="148"/>
                  </a:moveTo>
                  <a:cubicBezTo>
                    <a:pt x="51" y="148"/>
                    <a:pt x="51" y="147"/>
                    <a:pt x="51" y="147"/>
                  </a:cubicBezTo>
                  <a:cubicBezTo>
                    <a:pt x="52" y="147"/>
                    <a:pt x="52" y="147"/>
                    <a:pt x="52" y="147"/>
                  </a:cubicBezTo>
                  <a:cubicBezTo>
                    <a:pt x="52" y="147"/>
                    <a:pt x="51" y="147"/>
                    <a:pt x="51" y="148"/>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3" name="Rectangle 1441">
              <a:extLst>
                <a:ext uri="{FF2B5EF4-FFF2-40B4-BE49-F238E27FC236}">
                  <a16:creationId xmlns:a16="http://schemas.microsoft.com/office/drawing/2014/main" id="{B2A835CC-7760-469A-B70D-BA75EBBC5FB9}"/>
                </a:ext>
              </a:extLst>
            </p:cNvPr>
            <p:cNvSpPr>
              <a:spLocks noChangeArrowheads="1"/>
            </p:cNvSpPr>
            <p:nvPr/>
          </p:nvSpPr>
          <p:spPr bwMode="auto">
            <a:xfrm>
              <a:off x="9266238" y="249238"/>
              <a:ext cx="171450" cy="3571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4" name="Rectangle 1442">
              <a:extLst>
                <a:ext uri="{FF2B5EF4-FFF2-40B4-BE49-F238E27FC236}">
                  <a16:creationId xmlns:a16="http://schemas.microsoft.com/office/drawing/2014/main" id="{900FD761-F086-4140-BF87-F45DEC92C5FF}"/>
                </a:ext>
              </a:extLst>
            </p:cNvPr>
            <p:cNvSpPr>
              <a:spLocks noChangeArrowheads="1"/>
            </p:cNvSpPr>
            <p:nvPr/>
          </p:nvSpPr>
          <p:spPr bwMode="auto">
            <a:xfrm>
              <a:off x="9437688" y="249238"/>
              <a:ext cx="50800" cy="357188"/>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5" name="Rectangle 1443">
              <a:extLst>
                <a:ext uri="{FF2B5EF4-FFF2-40B4-BE49-F238E27FC236}">
                  <a16:creationId xmlns:a16="http://schemas.microsoft.com/office/drawing/2014/main" id="{EBF7A951-25A7-43C8-BD81-D15693C6C7E9}"/>
                </a:ext>
              </a:extLst>
            </p:cNvPr>
            <p:cNvSpPr>
              <a:spLocks noChangeArrowheads="1"/>
            </p:cNvSpPr>
            <p:nvPr/>
          </p:nvSpPr>
          <p:spPr bwMode="auto">
            <a:xfrm>
              <a:off x="9283700" y="266700"/>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6" name="Rectangle 1444">
              <a:extLst>
                <a:ext uri="{FF2B5EF4-FFF2-40B4-BE49-F238E27FC236}">
                  <a16:creationId xmlns:a16="http://schemas.microsoft.com/office/drawing/2014/main" id="{8512C4EE-4F20-4AA1-BF95-C6380EF9E095}"/>
                </a:ext>
              </a:extLst>
            </p:cNvPr>
            <p:cNvSpPr>
              <a:spLocks noChangeArrowheads="1"/>
            </p:cNvSpPr>
            <p:nvPr/>
          </p:nvSpPr>
          <p:spPr bwMode="auto">
            <a:xfrm>
              <a:off x="9288463" y="273050"/>
              <a:ext cx="6350"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7" name="Rectangle 1445">
              <a:extLst>
                <a:ext uri="{FF2B5EF4-FFF2-40B4-BE49-F238E27FC236}">
                  <a16:creationId xmlns:a16="http://schemas.microsoft.com/office/drawing/2014/main" id="{C42493A4-59BE-450B-B6E7-312071BA5A84}"/>
                </a:ext>
              </a:extLst>
            </p:cNvPr>
            <p:cNvSpPr>
              <a:spLocks noChangeArrowheads="1"/>
            </p:cNvSpPr>
            <p:nvPr/>
          </p:nvSpPr>
          <p:spPr bwMode="auto">
            <a:xfrm>
              <a:off x="9297988" y="273050"/>
              <a:ext cx="7938"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8" name="Rectangle 1446">
              <a:extLst>
                <a:ext uri="{FF2B5EF4-FFF2-40B4-BE49-F238E27FC236}">
                  <a16:creationId xmlns:a16="http://schemas.microsoft.com/office/drawing/2014/main" id="{183D6C80-4EFA-490D-A31B-75535553B102}"/>
                </a:ext>
              </a:extLst>
            </p:cNvPr>
            <p:cNvSpPr>
              <a:spLocks noChangeArrowheads="1"/>
            </p:cNvSpPr>
            <p:nvPr/>
          </p:nvSpPr>
          <p:spPr bwMode="auto">
            <a:xfrm>
              <a:off x="9309100" y="273050"/>
              <a:ext cx="6350"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9" name="Rectangle 1447">
              <a:extLst>
                <a:ext uri="{FF2B5EF4-FFF2-40B4-BE49-F238E27FC236}">
                  <a16:creationId xmlns:a16="http://schemas.microsoft.com/office/drawing/2014/main" id="{87CDB160-AE8D-472F-B01D-F66DAB286967}"/>
                </a:ext>
              </a:extLst>
            </p:cNvPr>
            <p:cNvSpPr>
              <a:spLocks noChangeArrowheads="1"/>
            </p:cNvSpPr>
            <p:nvPr/>
          </p:nvSpPr>
          <p:spPr bwMode="auto">
            <a:xfrm>
              <a:off x="9318625" y="273050"/>
              <a:ext cx="7938"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0" name="Oval 1448">
              <a:extLst>
                <a:ext uri="{FF2B5EF4-FFF2-40B4-BE49-F238E27FC236}">
                  <a16:creationId xmlns:a16="http://schemas.microsoft.com/office/drawing/2014/main" id="{C32CB623-43A6-4AEA-A15E-AC101B62D9D9}"/>
                </a:ext>
              </a:extLst>
            </p:cNvPr>
            <p:cNvSpPr>
              <a:spLocks noChangeArrowheads="1"/>
            </p:cNvSpPr>
            <p:nvPr/>
          </p:nvSpPr>
          <p:spPr bwMode="auto">
            <a:xfrm>
              <a:off x="9391650" y="28098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1" name="Oval 1449">
              <a:extLst>
                <a:ext uri="{FF2B5EF4-FFF2-40B4-BE49-F238E27FC236}">
                  <a16:creationId xmlns:a16="http://schemas.microsoft.com/office/drawing/2014/main" id="{6E3899A9-2134-49A0-9D76-204539C2D390}"/>
                </a:ext>
              </a:extLst>
            </p:cNvPr>
            <p:cNvSpPr>
              <a:spLocks noChangeArrowheads="1"/>
            </p:cNvSpPr>
            <p:nvPr/>
          </p:nvSpPr>
          <p:spPr bwMode="auto">
            <a:xfrm>
              <a:off x="9405938" y="28098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2" name="Rectangle 1450">
              <a:extLst>
                <a:ext uri="{FF2B5EF4-FFF2-40B4-BE49-F238E27FC236}">
                  <a16:creationId xmlns:a16="http://schemas.microsoft.com/office/drawing/2014/main" id="{15655FE9-8337-42B4-9D81-F6F2E99C7F8C}"/>
                </a:ext>
              </a:extLst>
            </p:cNvPr>
            <p:cNvSpPr>
              <a:spLocks noChangeArrowheads="1"/>
            </p:cNvSpPr>
            <p:nvPr/>
          </p:nvSpPr>
          <p:spPr bwMode="auto">
            <a:xfrm>
              <a:off x="9283700" y="312738"/>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3" name="Rectangle 1451">
              <a:extLst>
                <a:ext uri="{FF2B5EF4-FFF2-40B4-BE49-F238E27FC236}">
                  <a16:creationId xmlns:a16="http://schemas.microsoft.com/office/drawing/2014/main" id="{27AD8640-29D8-4393-B3F7-981415E06F39}"/>
                </a:ext>
              </a:extLst>
            </p:cNvPr>
            <p:cNvSpPr>
              <a:spLocks noChangeArrowheads="1"/>
            </p:cNvSpPr>
            <p:nvPr/>
          </p:nvSpPr>
          <p:spPr bwMode="auto">
            <a:xfrm>
              <a:off x="9288463" y="3190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4" name="Rectangle 1452">
              <a:extLst>
                <a:ext uri="{FF2B5EF4-FFF2-40B4-BE49-F238E27FC236}">
                  <a16:creationId xmlns:a16="http://schemas.microsoft.com/office/drawing/2014/main" id="{3D0F15F5-0B10-4F53-8072-F6B2D1CC57EC}"/>
                </a:ext>
              </a:extLst>
            </p:cNvPr>
            <p:cNvSpPr>
              <a:spLocks noChangeArrowheads="1"/>
            </p:cNvSpPr>
            <p:nvPr/>
          </p:nvSpPr>
          <p:spPr bwMode="auto">
            <a:xfrm>
              <a:off x="9297988" y="3190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5" name="Rectangle 1453">
              <a:extLst>
                <a:ext uri="{FF2B5EF4-FFF2-40B4-BE49-F238E27FC236}">
                  <a16:creationId xmlns:a16="http://schemas.microsoft.com/office/drawing/2014/main" id="{09B33B07-CFC0-4D39-955C-17E99DF073EE}"/>
                </a:ext>
              </a:extLst>
            </p:cNvPr>
            <p:cNvSpPr>
              <a:spLocks noChangeArrowheads="1"/>
            </p:cNvSpPr>
            <p:nvPr/>
          </p:nvSpPr>
          <p:spPr bwMode="auto">
            <a:xfrm>
              <a:off x="9309100" y="3190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6" name="Rectangle 1454">
              <a:extLst>
                <a:ext uri="{FF2B5EF4-FFF2-40B4-BE49-F238E27FC236}">
                  <a16:creationId xmlns:a16="http://schemas.microsoft.com/office/drawing/2014/main" id="{896F19B4-5553-4B4F-8B51-53D9F49ACD21}"/>
                </a:ext>
              </a:extLst>
            </p:cNvPr>
            <p:cNvSpPr>
              <a:spLocks noChangeArrowheads="1"/>
            </p:cNvSpPr>
            <p:nvPr/>
          </p:nvSpPr>
          <p:spPr bwMode="auto">
            <a:xfrm>
              <a:off x="9318625" y="3190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7" name="Oval 1455">
              <a:extLst>
                <a:ext uri="{FF2B5EF4-FFF2-40B4-BE49-F238E27FC236}">
                  <a16:creationId xmlns:a16="http://schemas.microsoft.com/office/drawing/2014/main" id="{E6CDDE54-0ACF-4E78-B38A-F22D0C433452}"/>
                </a:ext>
              </a:extLst>
            </p:cNvPr>
            <p:cNvSpPr>
              <a:spLocks noChangeArrowheads="1"/>
            </p:cNvSpPr>
            <p:nvPr/>
          </p:nvSpPr>
          <p:spPr bwMode="auto">
            <a:xfrm>
              <a:off x="9391650" y="328613"/>
              <a:ext cx="7938"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8" name="Oval 1456">
              <a:extLst>
                <a:ext uri="{FF2B5EF4-FFF2-40B4-BE49-F238E27FC236}">
                  <a16:creationId xmlns:a16="http://schemas.microsoft.com/office/drawing/2014/main" id="{11AAFEE3-D6BD-43D9-9ACA-211B829B27D6}"/>
                </a:ext>
              </a:extLst>
            </p:cNvPr>
            <p:cNvSpPr>
              <a:spLocks noChangeArrowheads="1"/>
            </p:cNvSpPr>
            <p:nvPr/>
          </p:nvSpPr>
          <p:spPr bwMode="auto">
            <a:xfrm>
              <a:off x="9405938" y="328613"/>
              <a:ext cx="6350"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9" name="Rectangle 1457">
              <a:extLst>
                <a:ext uri="{FF2B5EF4-FFF2-40B4-BE49-F238E27FC236}">
                  <a16:creationId xmlns:a16="http://schemas.microsoft.com/office/drawing/2014/main" id="{B2CB71BD-D631-48E8-AB55-8052E324DD8E}"/>
                </a:ext>
              </a:extLst>
            </p:cNvPr>
            <p:cNvSpPr>
              <a:spLocks noChangeArrowheads="1"/>
            </p:cNvSpPr>
            <p:nvPr/>
          </p:nvSpPr>
          <p:spPr bwMode="auto">
            <a:xfrm>
              <a:off x="9283700" y="357188"/>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0" name="Rectangle 1458">
              <a:extLst>
                <a:ext uri="{FF2B5EF4-FFF2-40B4-BE49-F238E27FC236}">
                  <a16:creationId xmlns:a16="http://schemas.microsoft.com/office/drawing/2014/main" id="{D8C4A71E-1ED2-4114-9BAC-6874E89E9302}"/>
                </a:ext>
              </a:extLst>
            </p:cNvPr>
            <p:cNvSpPr>
              <a:spLocks noChangeArrowheads="1"/>
            </p:cNvSpPr>
            <p:nvPr/>
          </p:nvSpPr>
          <p:spPr bwMode="auto">
            <a:xfrm>
              <a:off x="9288463" y="363538"/>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1" name="Rectangle 1459">
              <a:extLst>
                <a:ext uri="{FF2B5EF4-FFF2-40B4-BE49-F238E27FC236}">
                  <a16:creationId xmlns:a16="http://schemas.microsoft.com/office/drawing/2014/main" id="{9F89476B-3F1B-4979-A64E-E52A10589433}"/>
                </a:ext>
              </a:extLst>
            </p:cNvPr>
            <p:cNvSpPr>
              <a:spLocks noChangeArrowheads="1"/>
            </p:cNvSpPr>
            <p:nvPr/>
          </p:nvSpPr>
          <p:spPr bwMode="auto">
            <a:xfrm>
              <a:off x="9297988" y="363538"/>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2" name="Rectangle 1460">
              <a:extLst>
                <a:ext uri="{FF2B5EF4-FFF2-40B4-BE49-F238E27FC236}">
                  <a16:creationId xmlns:a16="http://schemas.microsoft.com/office/drawing/2014/main" id="{4EBA9ECF-5B78-4556-BFBB-B42C4849DED3}"/>
                </a:ext>
              </a:extLst>
            </p:cNvPr>
            <p:cNvSpPr>
              <a:spLocks noChangeArrowheads="1"/>
            </p:cNvSpPr>
            <p:nvPr/>
          </p:nvSpPr>
          <p:spPr bwMode="auto">
            <a:xfrm>
              <a:off x="9309100" y="363538"/>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3" name="Rectangle 1461">
              <a:extLst>
                <a:ext uri="{FF2B5EF4-FFF2-40B4-BE49-F238E27FC236}">
                  <a16:creationId xmlns:a16="http://schemas.microsoft.com/office/drawing/2014/main" id="{29ABC76C-6138-47A9-8AEF-A17E50016926}"/>
                </a:ext>
              </a:extLst>
            </p:cNvPr>
            <p:cNvSpPr>
              <a:spLocks noChangeArrowheads="1"/>
            </p:cNvSpPr>
            <p:nvPr/>
          </p:nvSpPr>
          <p:spPr bwMode="auto">
            <a:xfrm>
              <a:off x="9318625" y="363538"/>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4" name="Oval 1462">
              <a:extLst>
                <a:ext uri="{FF2B5EF4-FFF2-40B4-BE49-F238E27FC236}">
                  <a16:creationId xmlns:a16="http://schemas.microsoft.com/office/drawing/2014/main" id="{557A0F52-6F96-4699-B928-BDE25236AA3C}"/>
                </a:ext>
              </a:extLst>
            </p:cNvPr>
            <p:cNvSpPr>
              <a:spLocks noChangeArrowheads="1"/>
            </p:cNvSpPr>
            <p:nvPr/>
          </p:nvSpPr>
          <p:spPr bwMode="auto">
            <a:xfrm>
              <a:off x="9391650" y="374650"/>
              <a:ext cx="7938" cy="6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5" name="Oval 1463">
              <a:extLst>
                <a:ext uri="{FF2B5EF4-FFF2-40B4-BE49-F238E27FC236}">
                  <a16:creationId xmlns:a16="http://schemas.microsoft.com/office/drawing/2014/main" id="{C18C6803-9C25-4977-A550-412C15958075}"/>
                </a:ext>
              </a:extLst>
            </p:cNvPr>
            <p:cNvSpPr>
              <a:spLocks noChangeArrowheads="1"/>
            </p:cNvSpPr>
            <p:nvPr/>
          </p:nvSpPr>
          <p:spPr bwMode="auto">
            <a:xfrm>
              <a:off x="9405938" y="374650"/>
              <a:ext cx="6350" cy="6350"/>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6" name="Rectangle 1464">
              <a:extLst>
                <a:ext uri="{FF2B5EF4-FFF2-40B4-BE49-F238E27FC236}">
                  <a16:creationId xmlns:a16="http://schemas.microsoft.com/office/drawing/2014/main" id="{63BC1F41-8727-47FA-A848-99A6395DA5BD}"/>
                </a:ext>
              </a:extLst>
            </p:cNvPr>
            <p:cNvSpPr>
              <a:spLocks noChangeArrowheads="1"/>
            </p:cNvSpPr>
            <p:nvPr/>
          </p:nvSpPr>
          <p:spPr bwMode="auto">
            <a:xfrm>
              <a:off x="9283700" y="404813"/>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7" name="Rectangle 1465">
              <a:extLst>
                <a:ext uri="{FF2B5EF4-FFF2-40B4-BE49-F238E27FC236}">
                  <a16:creationId xmlns:a16="http://schemas.microsoft.com/office/drawing/2014/main" id="{3B2ED042-B298-4503-8D79-B1330E66F2A2}"/>
                </a:ext>
              </a:extLst>
            </p:cNvPr>
            <p:cNvSpPr>
              <a:spLocks noChangeArrowheads="1"/>
            </p:cNvSpPr>
            <p:nvPr/>
          </p:nvSpPr>
          <p:spPr bwMode="auto">
            <a:xfrm>
              <a:off x="9288463" y="40957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8" name="Rectangle 1466">
              <a:extLst>
                <a:ext uri="{FF2B5EF4-FFF2-40B4-BE49-F238E27FC236}">
                  <a16:creationId xmlns:a16="http://schemas.microsoft.com/office/drawing/2014/main" id="{9E31F02A-ECEF-4C7B-A54A-E555AE4886A3}"/>
                </a:ext>
              </a:extLst>
            </p:cNvPr>
            <p:cNvSpPr>
              <a:spLocks noChangeArrowheads="1"/>
            </p:cNvSpPr>
            <p:nvPr/>
          </p:nvSpPr>
          <p:spPr bwMode="auto">
            <a:xfrm>
              <a:off x="9297988" y="409575"/>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9" name="Rectangle 1467">
              <a:extLst>
                <a:ext uri="{FF2B5EF4-FFF2-40B4-BE49-F238E27FC236}">
                  <a16:creationId xmlns:a16="http://schemas.microsoft.com/office/drawing/2014/main" id="{3A04EA46-2DB6-4EF2-9075-D6AAB1B21402}"/>
                </a:ext>
              </a:extLst>
            </p:cNvPr>
            <p:cNvSpPr>
              <a:spLocks noChangeArrowheads="1"/>
            </p:cNvSpPr>
            <p:nvPr/>
          </p:nvSpPr>
          <p:spPr bwMode="auto">
            <a:xfrm>
              <a:off x="9309100" y="40957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0" name="Rectangle 1468">
              <a:extLst>
                <a:ext uri="{FF2B5EF4-FFF2-40B4-BE49-F238E27FC236}">
                  <a16:creationId xmlns:a16="http://schemas.microsoft.com/office/drawing/2014/main" id="{C7C8A0FE-986F-4E58-8BB0-2704F3B1EF23}"/>
                </a:ext>
              </a:extLst>
            </p:cNvPr>
            <p:cNvSpPr>
              <a:spLocks noChangeArrowheads="1"/>
            </p:cNvSpPr>
            <p:nvPr/>
          </p:nvSpPr>
          <p:spPr bwMode="auto">
            <a:xfrm>
              <a:off x="9318625" y="409575"/>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1" name="Rectangle 1469">
              <a:extLst>
                <a:ext uri="{FF2B5EF4-FFF2-40B4-BE49-F238E27FC236}">
                  <a16:creationId xmlns:a16="http://schemas.microsoft.com/office/drawing/2014/main" id="{D1C044A3-CA38-4887-9965-15B5EE61BFC7}"/>
                </a:ext>
              </a:extLst>
            </p:cNvPr>
            <p:cNvSpPr>
              <a:spLocks noChangeArrowheads="1"/>
            </p:cNvSpPr>
            <p:nvPr/>
          </p:nvSpPr>
          <p:spPr bwMode="auto">
            <a:xfrm>
              <a:off x="9283700" y="447675"/>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2" name="Rectangle 1470">
              <a:extLst>
                <a:ext uri="{FF2B5EF4-FFF2-40B4-BE49-F238E27FC236}">
                  <a16:creationId xmlns:a16="http://schemas.microsoft.com/office/drawing/2014/main" id="{64E59F00-897D-4D7A-972E-E00EE3CD7679}"/>
                </a:ext>
              </a:extLst>
            </p:cNvPr>
            <p:cNvSpPr>
              <a:spLocks noChangeArrowheads="1"/>
            </p:cNvSpPr>
            <p:nvPr/>
          </p:nvSpPr>
          <p:spPr bwMode="auto">
            <a:xfrm>
              <a:off x="9288463" y="45402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3" name="Rectangle 1471">
              <a:extLst>
                <a:ext uri="{FF2B5EF4-FFF2-40B4-BE49-F238E27FC236}">
                  <a16:creationId xmlns:a16="http://schemas.microsoft.com/office/drawing/2014/main" id="{BBFD7E0D-CF7A-4B64-B859-146C679145BE}"/>
                </a:ext>
              </a:extLst>
            </p:cNvPr>
            <p:cNvSpPr>
              <a:spLocks noChangeArrowheads="1"/>
            </p:cNvSpPr>
            <p:nvPr/>
          </p:nvSpPr>
          <p:spPr bwMode="auto">
            <a:xfrm>
              <a:off x="9297988" y="454025"/>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4" name="Rectangle 1472">
              <a:extLst>
                <a:ext uri="{FF2B5EF4-FFF2-40B4-BE49-F238E27FC236}">
                  <a16:creationId xmlns:a16="http://schemas.microsoft.com/office/drawing/2014/main" id="{075A71F9-6F15-4D4C-89D1-B963576299D6}"/>
                </a:ext>
              </a:extLst>
            </p:cNvPr>
            <p:cNvSpPr>
              <a:spLocks noChangeArrowheads="1"/>
            </p:cNvSpPr>
            <p:nvPr/>
          </p:nvSpPr>
          <p:spPr bwMode="auto">
            <a:xfrm>
              <a:off x="9309100" y="45402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5" name="Rectangle 1473">
              <a:extLst>
                <a:ext uri="{FF2B5EF4-FFF2-40B4-BE49-F238E27FC236}">
                  <a16:creationId xmlns:a16="http://schemas.microsoft.com/office/drawing/2014/main" id="{B706605E-6A58-407D-98FA-A8B2458D781D}"/>
                </a:ext>
              </a:extLst>
            </p:cNvPr>
            <p:cNvSpPr>
              <a:spLocks noChangeArrowheads="1"/>
            </p:cNvSpPr>
            <p:nvPr/>
          </p:nvSpPr>
          <p:spPr bwMode="auto">
            <a:xfrm>
              <a:off x="9318625" y="454025"/>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6" name="Oval 1474">
              <a:extLst>
                <a:ext uri="{FF2B5EF4-FFF2-40B4-BE49-F238E27FC236}">
                  <a16:creationId xmlns:a16="http://schemas.microsoft.com/office/drawing/2014/main" id="{B5AD07A1-0CD4-444A-B37F-6F8248F35784}"/>
                </a:ext>
              </a:extLst>
            </p:cNvPr>
            <p:cNvSpPr>
              <a:spLocks noChangeArrowheads="1"/>
            </p:cNvSpPr>
            <p:nvPr/>
          </p:nvSpPr>
          <p:spPr bwMode="auto">
            <a:xfrm>
              <a:off x="9391650" y="46513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7" name="Oval 1475">
              <a:extLst>
                <a:ext uri="{FF2B5EF4-FFF2-40B4-BE49-F238E27FC236}">
                  <a16:creationId xmlns:a16="http://schemas.microsoft.com/office/drawing/2014/main" id="{02131625-47F1-445D-9942-7710E1F82303}"/>
                </a:ext>
              </a:extLst>
            </p:cNvPr>
            <p:cNvSpPr>
              <a:spLocks noChangeArrowheads="1"/>
            </p:cNvSpPr>
            <p:nvPr/>
          </p:nvSpPr>
          <p:spPr bwMode="auto">
            <a:xfrm>
              <a:off x="9405938" y="46513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8" name="Rectangle 1476">
              <a:extLst>
                <a:ext uri="{FF2B5EF4-FFF2-40B4-BE49-F238E27FC236}">
                  <a16:creationId xmlns:a16="http://schemas.microsoft.com/office/drawing/2014/main" id="{9F0706C1-09A0-458D-85CA-0D84CBF5EBF3}"/>
                </a:ext>
              </a:extLst>
            </p:cNvPr>
            <p:cNvSpPr>
              <a:spLocks noChangeArrowheads="1"/>
            </p:cNvSpPr>
            <p:nvPr/>
          </p:nvSpPr>
          <p:spPr bwMode="auto">
            <a:xfrm>
              <a:off x="9283700" y="495300"/>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9" name="Rectangle 1477">
              <a:extLst>
                <a:ext uri="{FF2B5EF4-FFF2-40B4-BE49-F238E27FC236}">
                  <a16:creationId xmlns:a16="http://schemas.microsoft.com/office/drawing/2014/main" id="{B2B78B56-E0F2-4243-838A-A62818B406C4}"/>
                </a:ext>
              </a:extLst>
            </p:cNvPr>
            <p:cNvSpPr>
              <a:spLocks noChangeArrowheads="1"/>
            </p:cNvSpPr>
            <p:nvPr/>
          </p:nvSpPr>
          <p:spPr bwMode="auto">
            <a:xfrm>
              <a:off x="9288463" y="501650"/>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0" name="Rectangle 1478">
              <a:extLst>
                <a:ext uri="{FF2B5EF4-FFF2-40B4-BE49-F238E27FC236}">
                  <a16:creationId xmlns:a16="http://schemas.microsoft.com/office/drawing/2014/main" id="{E12BDCAB-158C-49A8-BF32-069D6EA5081E}"/>
                </a:ext>
              </a:extLst>
            </p:cNvPr>
            <p:cNvSpPr>
              <a:spLocks noChangeArrowheads="1"/>
            </p:cNvSpPr>
            <p:nvPr/>
          </p:nvSpPr>
          <p:spPr bwMode="auto">
            <a:xfrm>
              <a:off x="9297988" y="501650"/>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1" name="Rectangle 1479">
              <a:extLst>
                <a:ext uri="{FF2B5EF4-FFF2-40B4-BE49-F238E27FC236}">
                  <a16:creationId xmlns:a16="http://schemas.microsoft.com/office/drawing/2014/main" id="{A35430C0-7DD7-4C5F-A4A8-01D4BD8E36B2}"/>
                </a:ext>
              </a:extLst>
            </p:cNvPr>
            <p:cNvSpPr>
              <a:spLocks noChangeArrowheads="1"/>
            </p:cNvSpPr>
            <p:nvPr/>
          </p:nvSpPr>
          <p:spPr bwMode="auto">
            <a:xfrm>
              <a:off x="9309100" y="501650"/>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2" name="Rectangle 1480">
              <a:extLst>
                <a:ext uri="{FF2B5EF4-FFF2-40B4-BE49-F238E27FC236}">
                  <a16:creationId xmlns:a16="http://schemas.microsoft.com/office/drawing/2014/main" id="{27385139-92CF-465A-B045-90540811ECE0}"/>
                </a:ext>
              </a:extLst>
            </p:cNvPr>
            <p:cNvSpPr>
              <a:spLocks noChangeArrowheads="1"/>
            </p:cNvSpPr>
            <p:nvPr/>
          </p:nvSpPr>
          <p:spPr bwMode="auto">
            <a:xfrm>
              <a:off x="9318625" y="501650"/>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3" name="Oval 1481">
              <a:extLst>
                <a:ext uri="{FF2B5EF4-FFF2-40B4-BE49-F238E27FC236}">
                  <a16:creationId xmlns:a16="http://schemas.microsoft.com/office/drawing/2014/main" id="{B50CE798-F842-4601-8251-0AD75D709A31}"/>
                </a:ext>
              </a:extLst>
            </p:cNvPr>
            <p:cNvSpPr>
              <a:spLocks noChangeArrowheads="1"/>
            </p:cNvSpPr>
            <p:nvPr/>
          </p:nvSpPr>
          <p:spPr bwMode="auto">
            <a:xfrm>
              <a:off x="9391650" y="50958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4" name="Oval 1482">
              <a:extLst>
                <a:ext uri="{FF2B5EF4-FFF2-40B4-BE49-F238E27FC236}">
                  <a16:creationId xmlns:a16="http://schemas.microsoft.com/office/drawing/2014/main" id="{07FF6153-C263-4505-AAF2-50951FB9F9F6}"/>
                </a:ext>
              </a:extLst>
            </p:cNvPr>
            <p:cNvSpPr>
              <a:spLocks noChangeArrowheads="1"/>
            </p:cNvSpPr>
            <p:nvPr/>
          </p:nvSpPr>
          <p:spPr bwMode="auto">
            <a:xfrm>
              <a:off x="9405938" y="50958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5" name="Rectangle 1483">
              <a:extLst>
                <a:ext uri="{FF2B5EF4-FFF2-40B4-BE49-F238E27FC236}">
                  <a16:creationId xmlns:a16="http://schemas.microsoft.com/office/drawing/2014/main" id="{8866CCB7-1A67-4425-A2FA-7821BEBAE21E}"/>
                </a:ext>
              </a:extLst>
            </p:cNvPr>
            <p:cNvSpPr>
              <a:spLocks noChangeArrowheads="1"/>
            </p:cNvSpPr>
            <p:nvPr/>
          </p:nvSpPr>
          <p:spPr bwMode="auto">
            <a:xfrm>
              <a:off x="9283700" y="541338"/>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6" name="Rectangle 1484">
              <a:extLst>
                <a:ext uri="{FF2B5EF4-FFF2-40B4-BE49-F238E27FC236}">
                  <a16:creationId xmlns:a16="http://schemas.microsoft.com/office/drawing/2014/main" id="{D72EFDA5-3078-456E-9429-EB744546F311}"/>
                </a:ext>
              </a:extLst>
            </p:cNvPr>
            <p:cNvSpPr>
              <a:spLocks noChangeArrowheads="1"/>
            </p:cNvSpPr>
            <p:nvPr/>
          </p:nvSpPr>
          <p:spPr bwMode="auto">
            <a:xfrm>
              <a:off x="9288463" y="5476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7" name="Rectangle 1485">
              <a:extLst>
                <a:ext uri="{FF2B5EF4-FFF2-40B4-BE49-F238E27FC236}">
                  <a16:creationId xmlns:a16="http://schemas.microsoft.com/office/drawing/2014/main" id="{32563E72-F25D-441D-AD50-4C2551F15013}"/>
                </a:ext>
              </a:extLst>
            </p:cNvPr>
            <p:cNvSpPr>
              <a:spLocks noChangeArrowheads="1"/>
            </p:cNvSpPr>
            <p:nvPr/>
          </p:nvSpPr>
          <p:spPr bwMode="auto">
            <a:xfrm>
              <a:off x="9297988" y="5476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8" name="Rectangle 1486">
              <a:extLst>
                <a:ext uri="{FF2B5EF4-FFF2-40B4-BE49-F238E27FC236}">
                  <a16:creationId xmlns:a16="http://schemas.microsoft.com/office/drawing/2014/main" id="{F2C1FDC8-4147-496C-8170-C729B38209E1}"/>
                </a:ext>
              </a:extLst>
            </p:cNvPr>
            <p:cNvSpPr>
              <a:spLocks noChangeArrowheads="1"/>
            </p:cNvSpPr>
            <p:nvPr/>
          </p:nvSpPr>
          <p:spPr bwMode="auto">
            <a:xfrm>
              <a:off x="9309100" y="5476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9" name="Rectangle 1487">
              <a:extLst>
                <a:ext uri="{FF2B5EF4-FFF2-40B4-BE49-F238E27FC236}">
                  <a16:creationId xmlns:a16="http://schemas.microsoft.com/office/drawing/2014/main" id="{50BB0271-6CBD-4A21-B83C-5486E2C1D2E8}"/>
                </a:ext>
              </a:extLst>
            </p:cNvPr>
            <p:cNvSpPr>
              <a:spLocks noChangeArrowheads="1"/>
            </p:cNvSpPr>
            <p:nvPr/>
          </p:nvSpPr>
          <p:spPr bwMode="auto">
            <a:xfrm>
              <a:off x="9318625" y="5476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0" name="Oval 1488">
              <a:extLst>
                <a:ext uri="{FF2B5EF4-FFF2-40B4-BE49-F238E27FC236}">
                  <a16:creationId xmlns:a16="http://schemas.microsoft.com/office/drawing/2014/main" id="{72E1922F-5F9A-4E42-844D-0A67517CBCE0}"/>
                </a:ext>
              </a:extLst>
            </p:cNvPr>
            <p:cNvSpPr>
              <a:spLocks noChangeArrowheads="1"/>
            </p:cNvSpPr>
            <p:nvPr/>
          </p:nvSpPr>
          <p:spPr bwMode="auto">
            <a:xfrm>
              <a:off x="9391650" y="557213"/>
              <a:ext cx="7938"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1" name="Oval 1489">
              <a:extLst>
                <a:ext uri="{FF2B5EF4-FFF2-40B4-BE49-F238E27FC236}">
                  <a16:creationId xmlns:a16="http://schemas.microsoft.com/office/drawing/2014/main" id="{611F3AF8-E0F2-4973-9684-E7C911300BD7}"/>
                </a:ext>
              </a:extLst>
            </p:cNvPr>
            <p:cNvSpPr>
              <a:spLocks noChangeArrowheads="1"/>
            </p:cNvSpPr>
            <p:nvPr/>
          </p:nvSpPr>
          <p:spPr bwMode="auto">
            <a:xfrm>
              <a:off x="9405938" y="557213"/>
              <a:ext cx="6350"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2" name="Rectangle 1490">
              <a:extLst>
                <a:ext uri="{FF2B5EF4-FFF2-40B4-BE49-F238E27FC236}">
                  <a16:creationId xmlns:a16="http://schemas.microsoft.com/office/drawing/2014/main" id="{01485B49-6BF5-44C4-ADF6-D147194C04F5}"/>
                </a:ext>
              </a:extLst>
            </p:cNvPr>
            <p:cNvSpPr>
              <a:spLocks noChangeArrowheads="1"/>
            </p:cNvSpPr>
            <p:nvPr/>
          </p:nvSpPr>
          <p:spPr bwMode="auto">
            <a:xfrm>
              <a:off x="9458325" y="312738"/>
              <a:ext cx="173038" cy="360363"/>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3" name="Rectangle 1491">
              <a:extLst>
                <a:ext uri="{FF2B5EF4-FFF2-40B4-BE49-F238E27FC236}">
                  <a16:creationId xmlns:a16="http://schemas.microsoft.com/office/drawing/2014/main" id="{ED2CB107-4FEF-4FFE-A647-F4EA82C1E558}"/>
                </a:ext>
              </a:extLst>
            </p:cNvPr>
            <p:cNvSpPr>
              <a:spLocks noChangeArrowheads="1"/>
            </p:cNvSpPr>
            <p:nvPr/>
          </p:nvSpPr>
          <p:spPr bwMode="auto">
            <a:xfrm>
              <a:off x="9631363" y="312738"/>
              <a:ext cx="49213" cy="360363"/>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4" name="Rectangle 1492">
              <a:extLst>
                <a:ext uri="{FF2B5EF4-FFF2-40B4-BE49-F238E27FC236}">
                  <a16:creationId xmlns:a16="http://schemas.microsoft.com/office/drawing/2014/main" id="{B5CCB0A2-A3AB-4A53-9A6A-7C0AD31B16C5}"/>
                </a:ext>
              </a:extLst>
            </p:cNvPr>
            <p:cNvSpPr>
              <a:spLocks noChangeArrowheads="1"/>
            </p:cNvSpPr>
            <p:nvPr/>
          </p:nvSpPr>
          <p:spPr bwMode="auto">
            <a:xfrm>
              <a:off x="9474200" y="333375"/>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5" name="Rectangle 1493">
              <a:extLst>
                <a:ext uri="{FF2B5EF4-FFF2-40B4-BE49-F238E27FC236}">
                  <a16:creationId xmlns:a16="http://schemas.microsoft.com/office/drawing/2014/main" id="{6BE47617-1581-412F-A770-B82066E99799}"/>
                </a:ext>
              </a:extLst>
            </p:cNvPr>
            <p:cNvSpPr>
              <a:spLocks noChangeArrowheads="1"/>
            </p:cNvSpPr>
            <p:nvPr/>
          </p:nvSpPr>
          <p:spPr bwMode="auto">
            <a:xfrm>
              <a:off x="9482138" y="3397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6" name="Rectangle 1494">
              <a:extLst>
                <a:ext uri="{FF2B5EF4-FFF2-40B4-BE49-F238E27FC236}">
                  <a16:creationId xmlns:a16="http://schemas.microsoft.com/office/drawing/2014/main" id="{4C9AFC4C-E83D-4265-A568-D923564E1FCD}"/>
                </a:ext>
              </a:extLst>
            </p:cNvPr>
            <p:cNvSpPr>
              <a:spLocks noChangeArrowheads="1"/>
            </p:cNvSpPr>
            <p:nvPr/>
          </p:nvSpPr>
          <p:spPr bwMode="auto">
            <a:xfrm>
              <a:off x="9491663" y="339725"/>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7" name="Rectangle 1495">
              <a:extLst>
                <a:ext uri="{FF2B5EF4-FFF2-40B4-BE49-F238E27FC236}">
                  <a16:creationId xmlns:a16="http://schemas.microsoft.com/office/drawing/2014/main" id="{751B8A53-AAAA-4E54-9799-977C2BDCD617}"/>
                </a:ext>
              </a:extLst>
            </p:cNvPr>
            <p:cNvSpPr>
              <a:spLocks noChangeArrowheads="1"/>
            </p:cNvSpPr>
            <p:nvPr/>
          </p:nvSpPr>
          <p:spPr bwMode="auto">
            <a:xfrm>
              <a:off x="9502775" y="3397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8" name="Rectangle 1496">
              <a:extLst>
                <a:ext uri="{FF2B5EF4-FFF2-40B4-BE49-F238E27FC236}">
                  <a16:creationId xmlns:a16="http://schemas.microsoft.com/office/drawing/2014/main" id="{730AE64C-7D80-438A-BE21-D12CC1C20454}"/>
                </a:ext>
              </a:extLst>
            </p:cNvPr>
            <p:cNvSpPr>
              <a:spLocks noChangeArrowheads="1"/>
            </p:cNvSpPr>
            <p:nvPr/>
          </p:nvSpPr>
          <p:spPr bwMode="auto">
            <a:xfrm>
              <a:off x="9510713" y="339725"/>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9" name="Oval 1497">
              <a:extLst>
                <a:ext uri="{FF2B5EF4-FFF2-40B4-BE49-F238E27FC236}">
                  <a16:creationId xmlns:a16="http://schemas.microsoft.com/office/drawing/2014/main" id="{EE475ABA-7478-40A1-8357-E84E7F18AC6D}"/>
                </a:ext>
              </a:extLst>
            </p:cNvPr>
            <p:cNvSpPr>
              <a:spLocks noChangeArrowheads="1"/>
            </p:cNvSpPr>
            <p:nvPr/>
          </p:nvSpPr>
          <p:spPr bwMode="auto">
            <a:xfrm>
              <a:off x="9585325" y="349250"/>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0" name="Oval 1498">
              <a:extLst>
                <a:ext uri="{FF2B5EF4-FFF2-40B4-BE49-F238E27FC236}">
                  <a16:creationId xmlns:a16="http://schemas.microsoft.com/office/drawing/2014/main" id="{A1E729E5-F224-4499-9A02-9346ACA76872}"/>
                </a:ext>
              </a:extLst>
            </p:cNvPr>
            <p:cNvSpPr>
              <a:spLocks noChangeArrowheads="1"/>
            </p:cNvSpPr>
            <p:nvPr/>
          </p:nvSpPr>
          <p:spPr bwMode="auto">
            <a:xfrm>
              <a:off x="9596438" y="349250"/>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1" name="Rectangle 1499">
              <a:extLst>
                <a:ext uri="{FF2B5EF4-FFF2-40B4-BE49-F238E27FC236}">
                  <a16:creationId xmlns:a16="http://schemas.microsoft.com/office/drawing/2014/main" id="{446CD4F3-195B-4A8F-9B77-3EAC2A72877F}"/>
                </a:ext>
              </a:extLst>
            </p:cNvPr>
            <p:cNvSpPr>
              <a:spLocks noChangeArrowheads="1"/>
            </p:cNvSpPr>
            <p:nvPr/>
          </p:nvSpPr>
          <p:spPr bwMode="auto">
            <a:xfrm>
              <a:off x="9474200" y="377825"/>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2" name="Rectangle 1500">
              <a:extLst>
                <a:ext uri="{FF2B5EF4-FFF2-40B4-BE49-F238E27FC236}">
                  <a16:creationId xmlns:a16="http://schemas.microsoft.com/office/drawing/2014/main" id="{E8AF5C24-8076-41F4-BA01-7D025B30B4DD}"/>
                </a:ext>
              </a:extLst>
            </p:cNvPr>
            <p:cNvSpPr>
              <a:spLocks noChangeArrowheads="1"/>
            </p:cNvSpPr>
            <p:nvPr/>
          </p:nvSpPr>
          <p:spPr bwMode="auto">
            <a:xfrm>
              <a:off x="9482138" y="3841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3" name="Rectangle 1501">
              <a:extLst>
                <a:ext uri="{FF2B5EF4-FFF2-40B4-BE49-F238E27FC236}">
                  <a16:creationId xmlns:a16="http://schemas.microsoft.com/office/drawing/2014/main" id="{EC2499EF-63BD-4154-B6DD-87C73CB26198}"/>
                </a:ext>
              </a:extLst>
            </p:cNvPr>
            <p:cNvSpPr>
              <a:spLocks noChangeArrowheads="1"/>
            </p:cNvSpPr>
            <p:nvPr/>
          </p:nvSpPr>
          <p:spPr bwMode="auto">
            <a:xfrm>
              <a:off x="9491663" y="384175"/>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4" name="Rectangle 1502">
              <a:extLst>
                <a:ext uri="{FF2B5EF4-FFF2-40B4-BE49-F238E27FC236}">
                  <a16:creationId xmlns:a16="http://schemas.microsoft.com/office/drawing/2014/main" id="{B259D19A-AC85-4FFB-BB5F-11231243F770}"/>
                </a:ext>
              </a:extLst>
            </p:cNvPr>
            <p:cNvSpPr>
              <a:spLocks noChangeArrowheads="1"/>
            </p:cNvSpPr>
            <p:nvPr/>
          </p:nvSpPr>
          <p:spPr bwMode="auto">
            <a:xfrm>
              <a:off x="9502775" y="3841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5" name="Rectangle 1503">
              <a:extLst>
                <a:ext uri="{FF2B5EF4-FFF2-40B4-BE49-F238E27FC236}">
                  <a16:creationId xmlns:a16="http://schemas.microsoft.com/office/drawing/2014/main" id="{CFD59FEB-A68D-408D-8618-5476A42601F1}"/>
                </a:ext>
              </a:extLst>
            </p:cNvPr>
            <p:cNvSpPr>
              <a:spLocks noChangeArrowheads="1"/>
            </p:cNvSpPr>
            <p:nvPr/>
          </p:nvSpPr>
          <p:spPr bwMode="auto">
            <a:xfrm>
              <a:off x="9510713" y="384175"/>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6" name="Oval 1504">
              <a:extLst>
                <a:ext uri="{FF2B5EF4-FFF2-40B4-BE49-F238E27FC236}">
                  <a16:creationId xmlns:a16="http://schemas.microsoft.com/office/drawing/2014/main" id="{729371A5-F8EE-4207-A83F-4D76C1AF110C}"/>
                </a:ext>
              </a:extLst>
            </p:cNvPr>
            <p:cNvSpPr>
              <a:spLocks noChangeArrowheads="1"/>
            </p:cNvSpPr>
            <p:nvPr/>
          </p:nvSpPr>
          <p:spPr bwMode="auto">
            <a:xfrm>
              <a:off x="9585325" y="392113"/>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7" name="Oval 1505">
              <a:extLst>
                <a:ext uri="{FF2B5EF4-FFF2-40B4-BE49-F238E27FC236}">
                  <a16:creationId xmlns:a16="http://schemas.microsoft.com/office/drawing/2014/main" id="{3AEE5F75-DF51-4845-AFB2-929157DD9FBA}"/>
                </a:ext>
              </a:extLst>
            </p:cNvPr>
            <p:cNvSpPr>
              <a:spLocks noChangeArrowheads="1"/>
            </p:cNvSpPr>
            <p:nvPr/>
          </p:nvSpPr>
          <p:spPr bwMode="auto">
            <a:xfrm>
              <a:off x="9596438" y="392113"/>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8" name="Rectangle 1506">
              <a:extLst>
                <a:ext uri="{FF2B5EF4-FFF2-40B4-BE49-F238E27FC236}">
                  <a16:creationId xmlns:a16="http://schemas.microsoft.com/office/drawing/2014/main" id="{5A9ECFE6-B317-412B-B3A9-69F71B1321D2}"/>
                </a:ext>
              </a:extLst>
            </p:cNvPr>
            <p:cNvSpPr>
              <a:spLocks noChangeArrowheads="1"/>
            </p:cNvSpPr>
            <p:nvPr/>
          </p:nvSpPr>
          <p:spPr bwMode="auto">
            <a:xfrm>
              <a:off x="9474200" y="425450"/>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9" name="Rectangle 1507">
              <a:extLst>
                <a:ext uri="{FF2B5EF4-FFF2-40B4-BE49-F238E27FC236}">
                  <a16:creationId xmlns:a16="http://schemas.microsoft.com/office/drawing/2014/main" id="{D62C51E7-1076-43F1-9C97-968CBBFED6F3}"/>
                </a:ext>
              </a:extLst>
            </p:cNvPr>
            <p:cNvSpPr>
              <a:spLocks noChangeArrowheads="1"/>
            </p:cNvSpPr>
            <p:nvPr/>
          </p:nvSpPr>
          <p:spPr bwMode="auto">
            <a:xfrm>
              <a:off x="9482138" y="430213"/>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0" name="Rectangle 1508">
              <a:extLst>
                <a:ext uri="{FF2B5EF4-FFF2-40B4-BE49-F238E27FC236}">
                  <a16:creationId xmlns:a16="http://schemas.microsoft.com/office/drawing/2014/main" id="{8FDD5EA4-6126-4345-BD90-CD57D3302B05}"/>
                </a:ext>
              </a:extLst>
            </p:cNvPr>
            <p:cNvSpPr>
              <a:spLocks noChangeArrowheads="1"/>
            </p:cNvSpPr>
            <p:nvPr/>
          </p:nvSpPr>
          <p:spPr bwMode="auto">
            <a:xfrm>
              <a:off x="9491663" y="430213"/>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1" name="Rectangle 1509">
              <a:extLst>
                <a:ext uri="{FF2B5EF4-FFF2-40B4-BE49-F238E27FC236}">
                  <a16:creationId xmlns:a16="http://schemas.microsoft.com/office/drawing/2014/main" id="{2B1BCDE8-6037-4A6A-ABE7-145A2CE26FEC}"/>
                </a:ext>
              </a:extLst>
            </p:cNvPr>
            <p:cNvSpPr>
              <a:spLocks noChangeArrowheads="1"/>
            </p:cNvSpPr>
            <p:nvPr/>
          </p:nvSpPr>
          <p:spPr bwMode="auto">
            <a:xfrm>
              <a:off x="9502775" y="430213"/>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2" name="Rectangle 1510">
              <a:extLst>
                <a:ext uri="{FF2B5EF4-FFF2-40B4-BE49-F238E27FC236}">
                  <a16:creationId xmlns:a16="http://schemas.microsoft.com/office/drawing/2014/main" id="{9BCE2DE3-9BBD-41F7-B9FA-319DF7E1DCAD}"/>
                </a:ext>
              </a:extLst>
            </p:cNvPr>
            <p:cNvSpPr>
              <a:spLocks noChangeArrowheads="1"/>
            </p:cNvSpPr>
            <p:nvPr/>
          </p:nvSpPr>
          <p:spPr bwMode="auto">
            <a:xfrm>
              <a:off x="9510713" y="430213"/>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3" name="Oval 1511">
              <a:extLst>
                <a:ext uri="{FF2B5EF4-FFF2-40B4-BE49-F238E27FC236}">
                  <a16:creationId xmlns:a16="http://schemas.microsoft.com/office/drawing/2014/main" id="{4BDA9EF8-ECF2-4C6C-BE01-8D8A3986E99E}"/>
                </a:ext>
              </a:extLst>
            </p:cNvPr>
            <p:cNvSpPr>
              <a:spLocks noChangeArrowheads="1"/>
            </p:cNvSpPr>
            <p:nvPr/>
          </p:nvSpPr>
          <p:spPr bwMode="auto">
            <a:xfrm>
              <a:off x="9585325" y="439738"/>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4" name="Oval 1512">
              <a:extLst>
                <a:ext uri="{FF2B5EF4-FFF2-40B4-BE49-F238E27FC236}">
                  <a16:creationId xmlns:a16="http://schemas.microsoft.com/office/drawing/2014/main" id="{469F7EE7-28AB-4FE4-80C3-C62877C11473}"/>
                </a:ext>
              </a:extLst>
            </p:cNvPr>
            <p:cNvSpPr>
              <a:spLocks noChangeArrowheads="1"/>
            </p:cNvSpPr>
            <p:nvPr/>
          </p:nvSpPr>
          <p:spPr bwMode="auto">
            <a:xfrm>
              <a:off x="9596438" y="439738"/>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5" name="Rectangle 1513">
              <a:extLst>
                <a:ext uri="{FF2B5EF4-FFF2-40B4-BE49-F238E27FC236}">
                  <a16:creationId xmlns:a16="http://schemas.microsoft.com/office/drawing/2014/main" id="{9B152BE9-4F91-486E-B7C3-C44BD14F08B2}"/>
                </a:ext>
              </a:extLst>
            </p:cNvPr>
            <p:cNvSpPr>
              <a:spLocks noChangeArrowheads="1"/>
            </p:cNvSpPr>
            <p:nvPr/>
          </p:nvSpPr>
          <p:spPr bwMode="auto">
            <a:xfrm>
              <a:off x="9474200" y="468313"/>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6" name="Rectangle 1514">
              <a:extLst>
                <a:ext uri="{FF2B5EF4-FFF2-40B4-BE49-F238E27FC236}">
                  <a16:creationId xmlns:a16="http://schemas.microsoft.com/office/drawing/2014/main" id="{3E2C8948-59C2-4F8A-9622-E5ECFE55BB4D}"/>
                </a:ext>
              </a:extLst>
            </p:cNvPr>
            <p:cNvSpPr>
              <a:spLocks noChangeArrowheads="1"/>
            </p:cNvSpPr>
            <p:nvPr/>
          </p:nvSpPr>
          <p:spPr bwMode="auto">
            <a:xfrm>
              <a:off x="9482138" y="474663"/>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7" name="Rectangle 1515">
              <a:extLst>
                <a:ext uri="{FF2B5EF4-FFF2-40B4-BE49-F238E27FC236}">
                  <a16:creationId xmlns:a16="http://schemas.microsoft.com/office/drawing/2014/main" id="{90F39EC3-E6F1-4D87-8CFC-B71844C32BA4}"/>
                </a:ext>
              </a:extLst>
            </p:cNvPr>
            <p:cNvSpPr>
              <a:spLocks noChangeArrowheads="1"/>
            </p:cNvSpPr>
            <p:nvPr/>
          </p:nvSpPr>
          <p:spPr bwMode="auto">
            <a:xfrm>
              <a:off x="9491663" y="474663"/>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8" name="Rectangle 1516">
              <a:extLst>
                <a:ext uri="{FF2B5EF4-FFF2-40B4-BE49-F238E27FC236}">
                  <a16:creationId xmlns:a16="http://schemas.microsoft.com/office/drawing/2014/main" id="{23BC7483-6226-4743-B2F7-8636FC293FE1}"/>
                </a:ext>
              </a:extLst>
            </p:cNvPr>
            <p:cNvSpPr>
              <a:spLocks noChangeArrowheads="1"/>
            </p:cNvSpPr>
            <p:nvPr/>
          </p:nvSpPr>
          <p:spPr bwMode="auto">
            <a:xfrm>
              <a:off x="9502775" y="474663"/>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9" name="Rectangle 1517">
              <a:extLst>
                <a:ext uri="{FF2B5EF4-FFF2-40B4-BE49-F238E27FC236}">
                  <a16:creationId xmlns:a16="http://schemas.microsoft.com/office/drawing/2014/main" id="{61188257-E258-401E-BFFE-7E51D0FDDF09}"/>
                </a:ext>
              </a:extLst>
            </p:cNvPr>
            <p:cNvSpPr>
              <a:spLocks noChangeArrowheads="1"/>
            </p:cNvSpPr>
            <p:nvPr/>
          </p:nvSpPr>
          <p:spPr bwMode="auto">
            <a:xfrm>
              <a:off x="9510713" y="474663"/>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0" name="Oval 1518">
              <a:extLst>
                <a:ext uri="{FF2B5EF4-FFF2-40B4-BE49-F238E27FC236}">
                  <a16:creationId xmlns:a16="http://schemas.microsoft.com/office/drawing/2014/main" id="{A7EE5DF1-A8C1-4FF8-9E81-ED47DBC16692}"/>
                </a:ext>
              </a:extLst>
            </p:cNvPr>
            <p:cNvSpPr>
              <a:spLocks noChangeArrowheads="1"/>
            </p:cNvSpPr>
            <p:nvPr/>
          </p:nvSpPr>
          <p:spPr bwMode="auto">
            <a:xfrm>
              <a:off x="9585325" y="485775"/>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1" name="Oval 1519">
              <a:extLst>
                <a:ext uri="{FF2B5EF4-FFF2-40B4-BE49-F238E27FC236}">
                  <a16:creationId xmlns:a16="http://schemas.microsoft.com/office/drawing/2014/main" id="{7FA48C3A-3F50-48A2-9D22-EA93628814CB}"/>
                </a:ext>
              </a:extLst>
            </p:cNvPr>
            <p:cNvSpPr>
              <a:spLocks noChangeArrowheads="1"/>
            </p:cNvSpPr>
            <p:nvPr/>
          </p:nvSpPr>
          <p:spPr bwMode="auto">
            <a:xfrm>
              <a:off x="9596438" y="485775"/>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2" name="Rectangle 1520">
              <a:extLst>
                <a:ext uri="{FF2B5EF4-FFF2-40B4-BE49-F238E27FC236}">
                  <a16:creationId xmlns:a16="http://schemas.microsoft.com/office/drawing/2014/main" id="{B4EF8544-A2CC-47BC-AB52-4F64E84C73A5}"/>
                </a:ext>
              </a:extLst>
            </p:cNvPr>
            <p:cNvSpPr>
              <a:spLocks noChangeArrowheads="1"/>
            </p:cNvSpPr>
            <p:nvPr/>
          </p:nvSpPr>
          <p:spPr bwMode="auto">
            <a:xfrm>
              <a:off x="9474200" y="515938"/>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3" name="Rectangle 1521">
              <a:extLst>
                <a:ext uri="{FF2B5EF4-FFF2-40B4-BE49-F238E27FC236}">
                  <a16:creationId xmlns:a16="http://schemas.microsoft.com/office/drawing/2014/main" id="{588A99B5-CAAD-45E2-9723-D00E86E0C56B}"/>
                </a:ext>
              </a:extLst>
            </p:cNvPr>
            <p:cNvSpPr>
              <a:spLocks noChangeArrowheads="1"/>
            </p:cNvSpPr>
            <p:nvPr/>
          </p:nvSpPr>
          <p:spPr bwMode="auto">
            <a:xfrm>
              <a:off x="9482138" y="520700"/>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4" name="Rectangle 1522">
              <a:extLst>
                <a:ext uri="{FF2B5EF4-FFF2-40B4-BE49-F238E27FC236}">
                  <a16:creationId xmlns:a16="http://schemas.microsoft.com/office/drawing/2014/main" id="{7830B590-7E71-4C02-9DA8-FE5981337920}"/>
                </a:ext>
              </a:extLst>
            </p:cNvPr>
            <p:cNvSpPr>
              <a:spLocks noChangeArrowheads="1"/>
            </p:cNvSpPr>
            <p:nvPr/>
          </p:nvSpPr>
          <p:spPr bwMode="auto">
            <a:xfrm>
              <a:off x="9491663" y="520700"/>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5" name="Rectangle 1523">
              <a:extLst>
                <a:ext uri="{FF2B5EF4-FFF2-40B4-BE49-F238E27FC236}">
                  <a16:creationId xmlns:a16="http://schemas.microsoft.com/office/drawing/2014/main" id="{1C656706-8039-4A16-B698-5E24BE273609}"/>
                </a:ext>
              </a:extLst>
            </p:cNvPr>
            <p:cNvSpPr>
              <a:spLocks noChangeArrowheads="1"/>
            </p:cNvSpPr>
            <p:nvPr/>
          </p:nvSpPr>
          <p:spPr bwMode="auto">
            <a:xfrm>
              <a:off x="9502775" y="520700"/>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6" name="Rectangle 1524">
              <a:extLst>
                <a:ext uri="{FF2B5EF4-FFF2-40B4-BE49-F238E27FC236}">
                  <a16:creationId xmlns:a16="http://schemas.microsoft.com/office/drawing/2014/main" id="{A61ABC5E-79B5-4CB2-B7CE-263C3B266B4B}"/>
                </a:ext>
              </a:extLst>
            </p:cNvPr>
            <p:cNvSpPr>
              <a:spLocks noChangeArrowheads="1"/>
            </p:cNvSpPr>
            <p:nvPr/>
          </p:nvSpPr>
          <p:spPr bwMode="auto">
            <a:xfrm>
              <a:off x="9510713" y="520700"/>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7" name="Oval 1525">
              <a:extLst>
                <a:ext uri="{FF2B5EF4-FFF2-40B4-BE49-F238E27FC236}">
                  <a16:creationId xmlns:a16="http://schemas.microsoft.com/office/drawing/2014/main" id="{045A65CE-6F92-403F-B253-85BAB37A756F}"/>
                </a:ext>
              </a:extLst>
            </p:cNvPr>
            <p:cNvSpPr>
              <a:spLocks noChangeArrowheads="1"/>
            </p:cNvSpPr>
            <p:nvPr/>
          </p:nvSpPr>
          <p:spPr bwMode="auto">
            <a:xfrm>
              <a:off x="9585325" y="530225"/>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8" name="Oval 1526">
              <a:extLst>
                <a:ext uri="{FF2B5EF4-FFF2-40B4-BE49-F238E27FC236}">
                  <a16:creationId xmlns:a16="http://schemas.microsoft.com/office/drawing/2014/main" id="{EA0FF066-D495-48A3-BE8F-73875D4D725C}"/>
                </a:ext>
              </a:extLst>
            </p:cNvPr>
            <p:cNvSpPr>
              <a:spLocks noChangeArrowheads="1"/>
            </p:cNvSpPr>
            <p:nvPr/>
          </p:nvSpPr>
          <p:spPr bwMode="auto">
            <a:xfrm>
              <a:off x="9596438" y="530225"/>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9" name="Rectangle 1527">
              <a:extLst>
                <a:ext uri="{FF2B5EF4-FFF2-40B4-BE49-F238E27FC236}">
                  <a16:creationId xmlns:a16="http://schemas.microsoft.com/office/drawing/2014/main" id="{74F9AB90-0A75-4EBD-8504-EED2BBABF66D}"/>
                </a:ext>
              </a:extLst>
            </p:cNvPr>
            <p:cNvSpPr>
              <a:spLocks noChangeArrowheads="1"/>
            </p:cNvSpPr>
            <p:nvPr/>
          </p:nvSpPr>
          <p:spPr bwMode="auto">
            <a:xfrm>
              <a:off x="9474200" y="561975"/>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0" name="Rectangle 1528">
              <a:extLst>
                <a:ext uri="{FF2B5EF4-FFF2-40B4-BE49-F238E27FC236}">
                  <a16:creationId xmlns:a16="http://schemas.microsoft.com/office/drawing/2014/main" id="{37CA40C1-C0E6-4DDA-BDE2-251E8F07FE02}"/>
                </a:ext>
              </a:extLst>
            </p:cNvPr>
            <p:cNvSpPr>
              <a:spLocks noChangeArrowheads="1"/>
            </p:cNvSpPr>
            <p:nvPr/>
          </p:nvSpPr>
          <p:spPr bwMode="auto">
            <a:xfrm>
              <a:off x="9482138" y="5683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1" name="Rectangle 1529">
              <a:extLst>
                <a:ext uri="{FF2B5EF4-FFF2-40B4-BE49-F238E27FC236}">
                  <a16:creationId xmlns:a16="http://schemas.microsoft.com/office/drawing/2014/main" id="{46972E78-BB75-4646-BEDD-25AB097F4B09}"/>
                </a:ext>
              </a:extLst>
            </p:cNvPr>
            <p:cNvSpPr>
              <a:spLocks noChangeArrowheads="1"/>
            </p:cNvSpPr>
            <p:nvPr/>
          </p:nvSpPr>
          <p:spPr bwMode="auto">
            <a:xfrm>
              <a:off x="9491663" y="568325"/>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2" name="Rectangle 1530">
              <a:extLst>
                <a:ext uri="{FF2B5EF4-FFF2-40B4-BE49-F238E27FC236}">
                  <a16:creationId xmlns:a16="http://schemas.microsoft.com/office/drawing/2014/main" id="{B6C50E3A-5A31-4D40-9E9B-584EC66F49D6}"/>
                </a:ext>
              </a:extLst>
            </p:cNvPr>
            <p:cNvSpPr>
              <a:spLocks noChangeArrowheads="1"/>
            </p:cNvSpPr>
            <p:nvPr/>
          </p:nvSpPr>
          <p:spPr bwMode="auto">
            <a:xfrm>
              <a:off x="9502775" y="5683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3" name="Rectangle 1531">
              <a:extLst>
                <a:ext uri="{FF2B5EF4-FFF2-40B4-BE49-F238E27FC236}">
                  <a16:creationId xmlns:a16="http://schemas.microsoft.com/office/drawing/2014/main" id="{3C3BB6B9-4FEB-43B1-9215-C781E1FCE4F6}"/>
                </a:ext>
              </a:extLst>
            </p:cNvPr>
            <p:cNvSpPr>
              <a:spLocks noChangeArrowheads="1"/>
            </p:cNvSpPr>
            <p:nvPr/>
          </p:nvSpPr>
          <p:spPr bwMode="auto">
            <a:xfrm>
              <a:off x="9510713" y="568325"/>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4" name="Oval 1532">
              <a:extLst>
                <a:ext uri="{FF2B5EF4-FFF2-40B4-BE49-F238E27FC236}">
                  <a16:creationId xmlns:a16="http://schemas.microsoft.com/office/drawing/2014/main" id="{120F2E1C-23FB-4D6A-B17D-4A10A4BFA2F9}"/>
                </a:ext>
              </a:extLst>
            </p:cNvPr>
            <p:cNvSpPr>
              <a:spLocks noChangeArrowheads="1"/>
            </p:cNvSpPr>
            <p:nvPr/>
          </p:nvSpPr>
          <p:spPr bwMode="auto">
            <a:xfrm>
              <a:off x="9585325" y="577850"/>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5" name="Oval 1533">
              <a:extLst>
                <a:ext uri="{FF2B5EF4-FFF2-40B4-BE49-F238E27FC236}">
                  <a16:creationId xmlns:a16="http://schemas.microsoft.com/office/drawing/2014/main" id="{3C483955-99B6-4F86-B7AD-5DBF8EE9D58A}"/>
                </a:ext>
              </a:extLst>
            </p:cNvPr>
            <p:cNvSpPr>
              <a:spLocks noChangeArrowheads="1"/>
            </p:cNvSpPr>
            <p:nvPr/>
          </p:nvSpPr>
          <p:spPr bwMode="auto">
            <a:xfrm>
              <a:off x="9596438" y="577850"/>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6" name="Rectangle 1534">
              <a:extLst>
                <a:ext uri="{FF2B5EF4-FFF2-40B4-BE49-F238E27FC236}">
                  <a16:creationId xmlns:a16="http://schemas.microsoft.com/office/drawing/2014/main" id="{2423B2C8-8C77-4728-AC1C-09E5C6A96B09}"/>
                </a:ext>
              </a:extLst>
            </p:cNvPr>
            <p:cNvSpPr>
              <a:spLocks noChangeArrowheads="1"/>
            </p:cNvSpPr>
            <p:nvPr/>
          </p:nvSpPr>
          <p:spPr bwMode="auto">
            <a:xfrm>
              <a:off x="9474200" y="606425"/>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7" name="Rectangle 1535">
              <a:extLst>
                <a:ext uri="{FF2B5EF4-FFF2-40B4-BE49-F238E27FC236}">
                  <a16:creationId xmlns:a16="http://schemas.microsoft.com/office/drawing/2014/main" id="{51CF664B-CA8F-48BB-AB6D-1A2BDB5A9897}"/>
                </a:ext>
              </a:extLst>
            </p:cNvPr>
            <p:cNvSpPr>
              <a:spLocks noChangeArrowheads="1"/>
            </p:cNvSpPr>
            <p:nvPr/>
          </p:nvSpPr>
          <p:spPr bwMode="auto">
            <a:xfrm>
              <a:off x="9482138" y="6127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8" name="Rectangle 1536">
              <a:extLst>
                <a:ext uri="{FF2B5EF4-FFF2-40B4-BE49-F238E27FC236}">
                  <a16:creationId xmlns:a16="http://schemas.microsoft.com/office/drawing/2014/main" id="{64522522-1572-43AC-B85D-C0D20EA2B5A5}"/>
                </a:ext>
              </a:extLst>
            </p:cNvPr>
            <p:cNvSpPr>
              <a:spLocks noChangeArrowheads="1"/>
            </p:cNvSpPr>
            <p:nvPr/>
          </p:nvSpPr>
          <p:spPr bwMode="auto">
            <a:xfrm>
              <a:off x="9491663" y="612775"/>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9" name="Rectangle 1537">
              <a:extLst>
                <a:ext uri="{FF2B5EF4-FFF2-40B4-BE49-F238E27FC236}">
                  <a16:creationId xmlns:a16="http://schemas.microsoft.com/office/drawing/2014/main" id="{690D10F4-7BCC-4914-B8A6-53F65FF7B0D8}"/>
                </a:ext>
              </a:extLst>
            </p:cNvPr>
            <p:cNvSpPr>
              <a:spLocks noChangeArrowheads="1"/>
            </p:cNvSpPr>
            <p:nvPr/>
          </p:nvSpPr>
          <p:spPr bwMode="auto">
            <a:xfrm>
              <a:off x="9502775" y="6127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0" name="Rectangle 1538">
              <a:extLst>
                <a:ext uri="{FF2B5EF4-FFF2-40B4-BE49-F238E27FC236}">
                  <a16:creationId xmlns:a16="http://schemas.microsoft.com/office/drawing/2014/main" id="{B2246188-E35D-4005-83FA-ACB4008B0616}"/>
                </a:ext>
              </a:extLst>
            </p:cNvPr>
            <p:cNvSpPr>
              <a:spLocks noChangeArrowheads="1"/>
            </p:cNvSpPr>
            <p:nvPr/>
          </p:nvSpPr>
          <p:spPr bwMode="auto">
            <a:xfrm>
              <a:off x="9510713" y="612775"/>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1" name="Oval 1539">
              <a:extLst>
                <a:ext uri="{FF2B5EF4-FFF2-40B4-BE49-F238E27FC236}">
                  <a16:creationId xmlns:a16="http://schemas.microsoft.com/office/drawing/2014/main" id="{5E04A6E4-1237-466E-B3A3-8FFE23571A4C}"/>
                </a:ext>
              </a:extLst>
            </p:cNvPr>
            <p:cNvSpPr>
              <a:spLocks noChangeArrowheads="1"/>
            </p:cNvSpPr>
            <p:nvPr/>
          </p:nvSpPr>
          <p:spPr bwMode="auto">
            <a:xfrm>
              <a:off x="9585325" y="623888"/>
              <a:ext cx="4763" cy="6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2" name="Oval 1540">
              <a:extLst>
                <a:ext uri="{FF2B5EF4-FFF2-40B4-BE49-F238E27FC236}">
                  <a16:creationId xmlns:a16="http://schemas.microsoft.com/office/drawing/2014/main" id="{3656EC19-6CD7-4CFE-BC5C-8261878C56B5}"/>
                </a:ext>
              </a:extLst>
            </p:cNvPr>
            <p:cNvSpPr>
              <a:spLocks noChangeArrowheads="1"/>
            </p:cNvSpPr>
            <p:nvPr/>
          </p:nvSpPr>
          <p:spPr bwMode="auto">
            <a:xfrm>
              <a:off x="9596438" y="623888"/>
              <a:ext cx="9525" cy="6350"/>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3" name="Freeform 1541">
              <a:extLst>
                <a:ext uri="{FF2B5EF4-FFF2-40B4-BE49-F238E27FC236}">
                  <a16:creationId xmlns:a16="http://schemas.microsoft.com/office/drawing/2014/main" id="{C5CCD09A-504A-448F-8F69-03FA2136F218}"/>
                </a:ext>
              </a:extLst>
            </p:cNvPr>
            <p:cNvSpPr>
              <a:spLocks/>
            </p:cNvSpPr>
            <p:nvPr/>
          </p:nvSpPr>
          <p:spPr bwMode="auto">
            <a:xfrm>
              <a:off x="9080500" y="471488"/>
              <a:ext cx="682625" cy="222250"/>
            </a:xfrm>
            <a:custGeom>
              <a:avLst/>
              <a:gdLst>
                <a:gd name="T0" fmla="*/ 219 w 233"/>
                <a:gd name="T1" fmla="*/ 48 h 76"/>
                <a:gd name="T2" fmla="*/ 213 w 233"/>
                <a:gd name="T3" fmla="*/ 49 h 76"/>
                <a:gd name="T4" fmla="*/ 213 w 233"/>
                <a:gd name="T5" fmla="*/ 48 h 76"/>
                <a:gd name="T6" fmla="*/ 185 w 233"/>
                <a:gd name="T7" fmla="*/ 20 h 76"/>
                <a:gd name="T8" fmla="*/ 157 w 233"/>
                <a:gd name="T9" fmla="*/ 45 h 76"/>
                <a:gd name="T10" fmla="*/ 142 w 233"/>
                <a:gd name="T11" fmla="*/ 37 h 76"/>
                <a:gd name="T12" fmla="*/ 134 w 233"/>
                <a:gd name="T13" fmla="*/ 39 h 76"/>
                <a:gd name="T14" fmla="*/ 127 w 233"/>
                <a:gd name="T15" fmla="*/ 36 h 76"/>
                <a:gd name="T16" fmla="*/ 120 w 233"/>
                <a:gd name="T17" fmla="*/ 39 h 76"/>
                <a:gd name="T18" fmla="*/ 120 w 233"/>
                <a:gd name="T19" fmla="*/ 38 h 76"/>
                <a:gd name="T20" fmla="*/ 101 w 233"/>
                <a:gd name="T21" fmla="*/ 19 h 76"/>
                <a:gd name="T22" fmla="*/ 85 w 233"/>
                <a:gd name="T23" fmla="*/ 29 h 76"/>
                <a:gd name="T24" fmla="*/ 85 w 233"/>
                <a:gd name="T25" fmla="*/ 28 h 76"/>
                <a:gd name="T26" fmla="*/ 56 w 233"/>
                <a:gd name="T27" fmla="*/ 0 h 76"/>
                <a:gd name="T28" fmla="*/ 28 w 233"/>
                <a:gd name="T29" fmla="*/ 28 h 76"/>
                <a:gd name="T30" fmla="*/ 28 w 233"/>
                <a:gd name="T31" fmla="*/ 34 h 76"/>
                <a:gd name="T32" fmla="*/ 15 w 233"/>
                <a:gd name="T33" fmla="*/ 26 h 76"/>
                <a:gd name="T34" fmla="*/ 0 w 233"/>
                <a:gd name="T35" fmla="*/ 42 h 76"/>
                <a:gd name="T36" fmla="*/ 15 w 233"/>
                <a:gd name="T37" fmla="*/ 57 h 76"/>
                <a:gd name="T38" fmla="*/ 56 w 233"/>
                <a:gd name="T39" fmla="*/ 57 h 76"/>
                <a:gd name="T40" fmla="*/ 101 w 233"/>
                <a:gd name="T41" fmla="*/ 57 h 76"/>
                <a:gd name="T42" fmla="*/ 123 w 233"/>
                <a:gd name="T43" fmla="*/ 57 h 76"/>
                <a:gd name="T44" fmla="*/ 142 w 233"/>
                <a:gd name="T45" fmla="*/ 76 h 76"/>
                <a:gd name="T46" fmla="*/ 219 w 233"/>
                <a:gd name="T47" fmla="*/ 76 h 76"/>
                <a:gd name="T48" fmla="*/ 233 w 233"/>
                <a:gd name="T49" fmla="*/ 62 h 76"/>
                <a:gd name="T50" fmla="*/ 219 w 233"/>
                <a:gd name="T51" fmla="*/ 48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3" h="76">
                  <a:moveTo>
                    <a:pt x="219" y="48"/>
                  </a:moveTo>
                  <a:cubicBezTo>
                    <a:pt x="217" y="48"/>
                    <a:pt x="215" y="48"/>
                    <a:pt x="213" y="49"/>
                  </a:cubicBezTo>
                  <a:cubicBezTo>
                    <a:pt x="213" y="49"/>
                    <a:pt x="213" y="48"/>
                    <a:pt x="213" y="48"/>
                  </a:cubicBezTo>
                  <a:cubicBezTo>
                    <a:pt x="213" y="32"/>
                    <a:pt x="201" y="20"/>
                    <a:pt x="185" y="20"/>
                  </a:cubicBezTo>
                  <a:cubicBezTo>
                    <a:pt x="170" y="20"/>
                    <a:pt x="158" y="31"/>
                    <a:pt x="157" y="45"/>
                  </a:cubicBezTo>
                  <a:cubicBezTo>
                    <a:pt x="154" y="41"/>
                    <a:pt x="148" y="37"/>
                    <a:pt x="142" y="37"/>
                  </a:cubicBezTo>
                  <a:cubicBezTo>
                    <a:pt x="139" y="37"/>
                    <a:pt x="137" y="38"/>
                    <a:pt x="134" y="39"/>
                  </a:cubicBezTo>
                  <a:cubicBezTo>
                    <a:pt x="132" y="37"/>
                    <a:pt x="130" y="36"/>
                    <a:pt x="127" y="36"/>
                  </a:cubicBezTo>
                  <a:cubicBezTo>
                    <a:pt x="124" y="36"/>
                    <a:pt x="122" y="38"/>
                    <a:pt x="120" y="39"/>
                  </a:cubicBezTo>
                  <a:cubicBezTo>
                    <a:pt x="120" y="39"/>
                    <a:pt x="120" y="39"/>
                    <a:pt x="120" y="38"/>
                  </a:cubicBezTo>
                  <a:cubicBezTo>
                    <a:pt x="120" y="28"/>
                    <a:pt x="111" y="19"/>
                    <a:pt x="101" y="19"/>
                  </a:cubicBezTo>
                  <a:cubicBezTo>
                    <a:pt x="94" y="19"/>
                    <a:pt x="88" y="23"/>
                    <a:pt x="85" y="29"/>
                  </a:cubicBezTo>
                  <a:cubicBezTo>
                    <a:pt x="85" y="28"/>
                    <a:pt x="85" y="28"/>
                    <a:pt x="85" y="28"/>
                  </a:cubicBezTo>
                  <a:cubicBezTo>
                    <a:pt x="85" y="13"/>
                    <a:pt x="72" y="0"/>
                    <a:pt x="56" y="0"/>
                  </a:cubicBezTo>
                  <a:cubicBezTo>
                    <a:pt x="41" y="0"/>
                    <a:pt x="28" y="13"/>
                    <a:pt x="28" y="28"/>
                  </a:cubicBezTo>
                  <a:cubicBezTo>
                    <a:pt x="28" y="30"/>
                    <a:pt x="28" y="32"/>
                    <a:pt x="28" y="34"/>
                  </a:cubicBezTo>
                  <a:cubicBezTo>
                    <a:pt x="26" y="30"/>
                    <a:pt x="21" y="26"/>
                    <a:pt x="15" y="26"/>
                  </a:cubicBezTo>
                  <a:cubicBezTo>
                    <a:pt x="7" y="26"/>
                    <a:pt x="0" y="33"/>
                    <a:pt x="0" y="42"/>
                  </a:cubicBezTo>
                  <a:cubicBezTo>
                    <a:pt x="0" y="50"/>
                    <a:pt x="7" y="57"/>
                    <a:pt x="15" y="57"/>
                  </a:cubicBezTo>
                  <a:cubicBezTo>
                    <a:pt x="56" y="57"/>
                    <a:pt x="56" y="57"/>
                    <a:pt x="56" y="57"/>
                  </a:cubicBezTo>
                  <a:cubicBezTo>
                    <a:pt x="101" y="57"/>
                    <a:pt x="101" y="57"/>
                    <a:pt x="101" y="57"/>
                  </a:cubicBezTo>
                  <a:cubicBezTo>
                    <a:pt x="123" y="57"/>
                    <a:pt x="123" y="57"/>
                    <a:pt x="123" y="57"/>
                  </a:cubicBezTo>
                  <a:cubicBezTo>
                    <a:pt x="123" y="67"/>
                    <a:pt x="131" y="76"/>
                    <a:pt x="142" y="76"/>
                  </a:cubicBezTo>
                  <a:cubicBezTo>
                    <a:pt x="219" y="76"/>
                    <a:pt x="219" y="76"/>
                    <a:pt x="219" y="76"/>
                  </a:cubicBezTo>
                  <a:cubicBezTo>
                    <a:pt x="227" y="76"/>
                    <a:pt x="233" y="69"/>
                    <a:pt x="233" y="62"/>
                  </a:cubicBezTo>
                  <a:cubicBezTo>
                    <a:pt x="233" y="54"/>
                    <a:pt x="227" y="48"/>
                    <a:pt x="219" y="4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4" name="Freeform 1542">
              <a:extLst>
                <a:ext uri="{FF2B5EF4-FFF2-40B4-BE49-F238E27FC236}">
                  <a16:creationId xmlns:a16="http://schemas.microsoft.com/office/drawing/2014/main" id="{32735D35-0055-4876-A535-AAE889DD00B8}"/>
                </a:ext>
              </a:extLst>
            </p:cNvPr>
            <p:cNvSpPr>
              <a:spLocks/>
            </p:cNvSpPr>
            <p:nvPr/>
          </p:nvSpPr>
          <p:spPr bwMode="auto">
            <a:xfrm>
              <a:off x="9096375" y="749300"/>
              <a:ext cx="357188" cy="214313"/>
            </a:xfrm>
            <a:custGeom>
              <a:avLst/>
              <a:gdLst>
                <a:gd name="T0" fmla="*/ 0 w 122"/>
                <a:gd name="T1" fmla="*/ 0 h 73"/>
                <a:gd name="T2" fmla="*/ 0 w 122"/>
                <a:gd name="T3" fmla="*/ 73 h 73"/>
                <a:gd name="T4" fmla="*/ 44 w 122"/>
                <a:gd name="T5" fmla="*/ 73 h 73"/>
                <a:gd name="T6" fmla="*/ 76 w 122"/>
                <a:gd name="T7" fmla="*/ 62 h 73"/>
                <a:gd name="T8" fmla="*/ 108 w 122"/>
                <a:gd name="T9" fmla="*/ 73 h 73"/>
                <a:gd name="T10" fmla="*/ 122 w 122"/>
                <a:gd name="T11" fmla="*/ 73 h 73"/>
                <a:gd name="T12" fmla="*/ 122 w 122"/>
                <a:gd name="T13" fmla="*/ 0 h 73"/>
                <a:gd name="T14" fmla="*/ 0 w 122"/>
                <a:gd name="T15" fmla="*/ 0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73">
                  <a:moveTo>
                    <a:pt x="0" y="0"/>
                  </a:moveTo>
                  <a:cubicBezTo>
                    <a:pt x="0" y="73"/>
                    <a:pt x="0" y="73"/>
                    <a:pt x="0" y="73"/>
                  </a:cubicBezTo>
                  <a:cubicBezTo>
                    <a:pt x="44" y="73"/>
                    <a:pt x="44" y="73"/>
                    <a:pt x="44" y="73"/>
                  </a:cubicBezTo>
                  <a:cubicBezTo>
                    <a:pt x="52" y="66"/>
                    <a:pt x="64" y="62"/>
                    <a:pt x="76" y="62"/>
                  </a:cubicBezTo>
                  <a:cubicBezTo>
                    <a:pt x="88" y="62"/>
                    <a:pt x="100" y="66"/>
                    <a:pt x="108" y="73"/>
                  </a:cubicBezTo>
                  <a:cubicBezTo>
                    <a:pt x="122" y="73"/>
                    <a:pt x="122" y="73"/>
                    <a:pt x="122" y="73"/>
                  </a:cubicBezTo>
                  <a:cubicBezTo>
                    <a:pt x="122" y="0"/>
                    <a:pt x="122" y="0"/>
                    <a:pt x="122" y="0"/>
                  </a:cubicBez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5" name="Freeform 1543">
              <a:extLst>
                <a:ext uri="{FF2B5EF4-FFF2-40B4-BE49-F238E27FC236}">
                  <a16:creationId xmlns:a16="http://schemas.microsoft.com/office/drawing/2014/main" id="{4CA04F0F-FE9C-48CC-96A2-62CBD3BEB60F}"/>
                </a:ext>
              </a:extLst>
            </p:cNvPr>
            <p:cNvSpPr>
              <a:spLocks/>
            </p:cNvSpPr>
            <p:nvPr/>
          </p:nvSpPr>
          <p:spPr bwMode="auto">
            <a:xfrm>
              <a:off x="9326563" y="749300"/>
              <a:ext cx="127000" cy="127000"/>
            </a:xfrm>
            <a:custGeom>
              <a:avLst/>
              <a:gdLst>
                <a:gd name="T0" fmla="*/ 0 w 80"/>
                <a:gd name="T1" fmla="*/ 0 h 80"/>
                <a:gd name="T2" fmla="*/ 80 w 80"/>
                <a:gd name="T3" fmla="*/ 80 h 80"/>
                <a:gd name="T4" fmla="*/ 80 w 80"/>
                <a:gd name="T5" fmla="*/ 0 h 80"/>
                <a:gd name="T6" fmla="*/ 0 w 80"/>
                <a:gd name="T7" fmla="*/ 0 h 80"/>
              </a:gdLst>
              <a:ahLst/>
              <a:cxnLst>
                <a:cxn ang="0">
                  <a:pos x="T0" y="T1"/>
                </a:cxn>
                <a:cxn ang="0">
                  <a:pos x="T2" y="T3"/>
                </a:cxn>
                <a:cxn ang="0">
                  <a:pos x="T4" y="T5"/>
                </a:cxn>
                <a:cxn ang="0">
                  <a:pos x="T6" y="T7"/>
                </a:cxn>
              </a:cxnLst>
              <a:rect l="0" t="0" r="r" b="b"/>
              <a:pathLst>
                <a:path w="80" h="80">
                  <a:moveTo>
                    <a:pt x="0" y="0"/>
                  </a:moveTo>
                  <a:lnTo>
                    <a:pt x="80" y="80"/>
                  </a:lnTo>
                  <a:lnTo>
                    <a:pt x="80" y="0"/>
                  </a:ln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6" name="Freeform 1544">
              <a:extLst>
                <a:ext uri="{FF2B5EF4-FFF2-40B4-BE49-F238E27FC236}">
                  <a16:creationId xmlns:a16="http://schemas.microsoft.com/office/drawing/2014/main" id="{572A1D79-B594-4B7F-BBF4-0D967BFD57EF}"/>
                </a:ext>
              </a:extLst>
            </p:cNvPr>
            <p:cNvSpPr>
              <a:spLocks/>
            </p:cNvSpPr>
            <p:nvPr/>
          </p:nvSpPr>
          <p:spPr bwMode="auto">
            <a:xfrm>
              <a:off x="9118600" y="762000"/>
              <a:ext cx="311150" cy="190500"/>
            </a:xfrm>
            <a:custGeom>
              <a:avLst/>
              <a:gdLst>
                <a:gd name="T0" fmla="*/ 68 w 106"/>
                <a:gd name="T1" fmla="*/ 58 h 65"/>
                <a:gd name="T2" fmla="*/ 94 w 106"/>
                <a:gd name="T3" fmla="*/ 65 h 65"/>
                <a:gd name="T4" fmla="*/ 106 w 106"/>
                <a:gd name="T5" fmla="*/ 65 h 65"/>
                <a:gd name="T6" fmla="*/ 106 w 106"/>
                <a:gd name="T7" fmla="*/ 0 h 65"/>
                <a:gd name="T8" fmla="*/ 0 w 106"/>
                <a:gd name="T9" fmla="*/ 0 h 65"/>
                <a:gd name="T10" fmla="*/ 0 w 106"/>
                <a:gd name="T11" fmla="*/ 65 h 65"/>
                <a:gd name="T12" fmla="*/ 42 w 106"/>
                <a:gd name="T13" fmla="*/ 65 h 65"/>
                <a:gd name="T14" fmla="*/ 68 w 106"/>
                <a:gd name="T15" fmla="*/ 58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65">
                  <a:moveTo>
                    <a:pt x="68" y="58"/>
                  </a:moveTo>
                  <a:cubicBezTo>
                    <a:pt x="77" y="58"/>
                    <a:pt x="86" y="60"/>
                    <a:pt x="94" y="65"/>
                  </a:cubicBezTo>
                  <a:cubicBezTo>
                    <a:pt x="106" y="65"/>
                    <a:pt x="106" y="65"/>
                    <a:pt x="106" y="65"/>
                  </a:cubicBezTo>
                  <a:cubicBezTo>
                    <a:pt x="106" y="0"/>
                    <a:pt x="106" y="0"/>
                    <a:pt x="106" y="0"/>
                  </a:cubicBezTo>
                  <a:cubicBezTo>
                    <a:pt x="0" y="0"/>
                    <a:pt x="0" y="0"/>
                    <a:pt x="0" y="0"/>
                  </a:cubicBezTo>
                  <a:cubicBezTo>
                    <a:pt x="0" y="65"/>
                    <a:pt x="0" y="65"/>
                    <a:pt x="0" y="65"/>
                  </a:cubicBezTo>
                  <a:cubicBezTo>
                    <a:pt x="42" y="65"/>
                    <a:pt x="42" y="65"/>
                    <a:pt x="42" y="65"/>
                  </a:cubicBezTo>
                  <a:cubicBezTo>
                    <a:pt x="50" y="60"/>
                    <a:pt x="59" y="58"/>
                    <a:pt x="68" y="58"/>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7" name="Freeform 1545">
              <a:extLst>
                <a:ext uri="{FF2B5EF4-FFF2-40B4-BE49-F238E27FC236}">
                  <a16:creationId xmlns:a16="http://schemas.microsoft.com/office/drawing/2014/main" id="{154259AC-47DC-4155-A0DD-51D4A491B137}"/>
                </a:ext>
              </a:extLst>
            </p:cNvPr>
            <p:cNvSpPr>
              <a:spLocks/>
            </p:cNvSpPr>
            <p:nvPr/>
          </p:nvSpPr>
          <p:spPr bwMode="auto">
            <a:xfrm>
              <a:off x="9415463" y="963613"/>
              <a:ext cx="90488" cy="20638"/>
            </a:xfrm>
            <a:custGeom>
              <a:avLst/>
              <a:gdLst>
                <a:gd name="T0" fmla="*/ 0 w 31"/>
                <a:gd name="T1" fmla="*/ 0 h 7"/>
                <a:gd name="T2" fmla="*/ 7 w 31"/>
                <a:gd name="T3" fmla="*/ 7 h 7"/>
                <a:gd name="T4" fmla="*/ 26 w 31"/>
                <a:gd name="T5" fmla="*/ 7 h 7"/>
                <a:gd name="T6" fmla="*/ 31 w 31"/>
                <a:gd name="T7" fmla="*/ 2 h 7"/>
                <a:gd name="T8" fmla="*/ 31 w 31"/>
                <a:gd name="T9" fmla="*/ 0 h 7"/>
                <a:gd name="T10" fmla="*/ 0 w 31"/>
                <a:gd name="T11" fmla="*/ 0 h 7"/>
              </a:gdLst>
              <a:ahLst/>
              <a:cxnLst>
                <a:cxn ang="0">
                  <a:pos x="T0" y="T1"/>
                </a:cxn>
                <a:cxn ang="0">
                  <a:pos x="T2" y="T3"/>
                </a:cxn>
                <a:cxn ang="0">
                  <a:pos x="T4" y="T5"/>
                </a:cxn>
                <a:cxn ang="0">
                  <a:pos x="T6" y="T7"/>
                </a:cxn>
                <a:cxn ang="0">
                  <a:pos x="T8" y="T9"/>
                </a:cxn>
                <a:cxn ang="0">
                  <a:pos x="T10" y="T11"/>
                </a:cxn>
              </a:cxnLst>
              <a:rect l="0" t="0" r="r" b="b"/>
              <a:pathLst>
                <a:path w="31" h="7">
                  <a:moveTo>
                    <a:pt x="0" y="0"/>
                  </a:moveTo>
                  <a:cubicBezTo>
                    <a:pt x="2" y="2"/>
                    <a:pt x="4" y="4"/>
                    <a:pt x="7" y="7"/>
                  </a:cubicBezTo>
                  <a:cubicBezTo>
                    <a:pt x="26" y="7"/>
                    <a:pt x="26" y="7"/>
                    <a:pt x="26" y="7"/>
                  </a:cubicBezTo>
                  <a:cubicBezTo>
                    <a:pt x="29" y="7"/>
                    <a:pt x="31" y="5"/>
                    <a:pt x="31" y="2"/>
                  </a:cubicBezTo>
                  <a:cubicBezTo>
                    <a:pt x="31" y="0"/>
                    <a:pt x="31" y="0"/>
                    <a:pt x="31" y="0"/>
                  </a:cubicBezTo>
                  <a:lnTo>
                    <a:pt x="0" y="0"/>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8" name="Freeform 1546">
              <a:extLst>
                <a:ext uri="{FF2B5EF4-FFF2-40B4-BE49-F238E27FC236}">
                  <a16:creationId xmlns:a16="http://schemas.microsoft.com/office/drawing/2014/main" id="{94F281CD-5789-42B2-897F-B7FB72BFFB31}"/>
                </a:ext>
              </a:extLst>
            </p:cNvPr>
            <p:cNvSpPr>
              <a:spLocks/>
            </p:cNvSpPr>
            <p:nvPr/>
          </p:nvSpPr>
          <p:spPr bwMode="auto">
            <a:xfrm>
              <a:off x="9045575" y="963613"/>
              <a:ext cx="179388" cy="20638"/>
            </a:xfrm>
            <a:custGeom>
              <a:avLst/>
              <a:gdLst>
                <a:gd name="T0" fmla="*/ 61 w 61"/>
                <a:gd name="T1" fmla="*/ 0 h 7"/>
                <a:gd name="T2" fmla="*/ 0 w 61"/>
                <a:gd name="T3" fmla="*/ 0 h 7"/>
                <a:gd name="T4" fmla="*/ 0 w 61"/>
                <a:gd name="T5" fmla="*/ 2 h 7"/>
                <a:gd name="T6" fmla="*/ 4 w 61"/>
                <a:gd name="T7" fmla="*/ 7 h 7"/>
                <a:gd name="T8" fmla="*/ 53 w 61"/>
                <a:gd name="T9" fmla="*/ 7 h 7"/>
                <a:gd name="T10" fmla="*/ 61 w 61"/>
                <a:gd name="T11" fmla="*/ 0 h 7"/>
              </a:gdLst>
              <a:ahLst/>
              <a:cxnLst>
                <a:cxn ang="0">
                  <a:pos x="T0" y="T1"/>
                </a:cxn>
                <a:cxn ang="0">
                  <a:pos x="T2" y="T3"/>
                </a:cxn>
                <a:cxn ang="0">
                  <a:pos x="T4" y="T5"/>
                </a:cxn>
                <a:cxn ang="0">
                  <a:pos x="T6" y="T7"/>
                </a:cxn>
                <a:cxn ang="0">
                  <a:pos x="T8" y="T9"/>
                </a:cxn>
                <a:cxn ang="0">
                  <a:pos x="T10" y="T11"/>
                </a:cxn>
              </a:cxnLst>
              <a:rect l="0" t="0" r="r" b="b"/>
              <a:pathLst>
                <a:path w="61" h="7">
                  <a:moveTo>
                    <a:pt x="61" y="0"/>
                  </a:moveTo>
                  <a:cubicBezTo>
                    <a:pt x="0" y="0"/>
                    <a:pt x="0" y="0"/>
                    <a:pt x="0" y="0"/>
                  </a:cubicBezTo>
                  <a:cubicBezTo>
                    <a:pt x="0" y="2"/>
                    <a:pt x="0" y="2"/>
                    <a:pt x="0" y="2"/>
                  </a:cubicBezTo>
                  <a:cubicBezTo>
                    <a:pt x="0" y="5"/>
                    <a:pt x="2" y="7"/>
                    <a:pt x="4" y="7"/>
                  </a:cubicBezTo>
                  <a:cubicBezTo>
                    <a:pt x="53" y="7"/>
                    <a:pt x="53" y="7"/>
                    <a:pt x="53" y="7"/>
                  </a:cubicBezTo>
                  <a:cubicBezTo>
                    <a:pt x="56" y="4"/>
                    <a:pt x="58" y="2"/>
                    <a:pt x="61" y="0"/>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9" name="Rectangle 1547">
              <a:extLst>
                <a:ext uri="{FF2B5EF4-FFF2-40B4-BE49-F238E27FC236}">
                  <a16:creationId xmlns:a16="http://schemas.microsoft.com/office/drawing/2014/main" id="{FE87B244-F469-4CFA-98C9-C3C229EA6CA5}"/>
                </a:ext>
              </a:extLst>
            </p:cNvPr>
            <p:cNvSpPr>
              <a:spLocks noChangeArrowheads="1"/>
            </p:cNvSpPr>
            <p:nvPr/>
          </p:nvSpPr>
          <p:spPr bwMode="auto">
            <a:xfrm>
              <a:off x="9312275" y="779463"/>
              <a:ext cx="90488" cy="6350"/>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0" name="Rectangle 1548">
              <a:extLst>
                <a:ext uri="{FF2B5EF4-FFF2-40B4-BE49-F238E27FC236}">
                  <a16:creationId xmlns:a16="http://schemas.microsoft.com/office/drawing/2014/main" id="{644B725A-E39A-432E-AF75-6728ABA8EC1B}"/>
                </a:ext>
              </a:extLst>
            </p:cNvPr>
            <p:cNvSpPr>
              <a:spLocks noChangeArrowheads="1"/>
            </p:cNvSpPr>
            <p:nvPr/>
          </p:nvSpPr>
          <p:spPr bwMode="auto">
            <a:xfrm>
              <a:off x="9312275" y="800100"/>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1" name="Rectangle 1549">
              <a:extLst>
                <a:ext uri="{FF2B5EF4-FFF2-40B4-BE49-F238E27FC236}">
                  <a16:creationId xmlns:a16="http://schemas.microsoft.com/office/drawing/2014/main" id="{3DD7319A-78FC-478A-9515-7745A297C691}"/>
                </a:ext>
              </a:extLst>
            </p:cNvPr>
            <p:cNvSpPr>
              <a:spLocks noChangeArrowheads="1"/>
            </p:cNvSpPr>
            <p:nvPr/>
          </p:nvSpPr>
          <p:spPr bwMode="auto">
            <a:xfrm>
              <a:off x="9312275" y="820738"/>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2" name="Rectangle 1550">
              <a:extLst>
                <a:ext uri="{FF2B5EF4-FFF2-40B4-BE49-F238E27FC236}">
                  <a16:creationId xmlns:a16="http://schemas.microsoft.com/office/drawing/2014/main" id="{06EA24F9-8C71-481E-AFC6-973EB79BD0E0}"/>
                </a:ext>
              </a:extLst>
            </p:cNvPr>
            <p:cNvSpPr>
              <a:spLocks noChangeArrowheads="1"/>
            </p:cNvSpPr>
            <p:nvPr/>
          </p:nvSpPr>
          <p:spPr bwMode="auto">
            <a:xfrm>
              <a:off x="9312275" y="841375"/>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3" name="Rectangle 1551">
              <a:extLst>
                <a:ext uri="{FF2B5EF4-FFF2-40B4-BE49-F238E27FC236}">
                  <a16:creationId xmlns:a16="http://schemas.microsoft.com/office/drawing/2014/main" id="{5B754EB0-18E3-4D30-BA36-1E8D7892683D}"/>
                </a:ext>
              </a:extLst>
            </p:cNvPr>
            <p:cNvSpPr>
              <a:spLocks noChangeArrowheads="1"/>
            </p:cNvSpPr>
            <p:nvPr/>
          </p:nvSpPr>
          <p:spPr bwMode="auto">
            <a:xfrm>
              <a:off x="9312275" y="863600"/>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4" name="Rectangle 1552">
              <a:extLst>
                <a:ext uri="{FF2B5EF4-FFF2-40B4-BE49-F238E27FC236}">
                  <a16:creationId xmlns:a16="http://schemas.microsoft.com/office/drawing/2014/main" id="{68DA433D-5E19-45F0-BB61-8044AFF6881D}"/>
                </a:ext>
              </a:extLst>
            </p:cNvPr>
            <p:cNvSpPr>
              <a:spLocks noChangeArrowheads="1"/>
            </p:cNvSpPr>
            <p:nvPr/>
          </p:nvSpPr>
          <p:spPr bwMode="auto">
            <a:xfrm>
              <a:off x="9312275" y="884238"/>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5" name="Rectangle 1553">
              <a:extLst>
                <a:ext uri="{FF2B5EF4-FFF2-40B4-BE49-F238E27FC236}">
                  <a16:creationId xmlns:a16="http://schemas.microsoft.com/office/drawing/2014/main" id="{1AD096C0-F9B5-4E42-A139-98CBB1949A9E}"/>
                </a:ext>
              </a:extLst>
            </p:cNvPr>
            <p:cNvSpPr>
              <a:spLocks noChangeArrowheads="1"/>
            </p:cNvSpPr>
            <p:nvPr/>
          </p:nvSpPr>
          <p:spPr bwMode="auto">
            <a:xfrm>
              <a:off x="9312275" y="904875"/>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6" name="Freeform 1554">
              <a:extLst>
                <a:ext uri="{FF2B5EF4-FFF2-40B4-BE49-F238E27FC236}">
                  <a16:creationId xmlns:a16="http://schemas.microsoft.com/office/drawing/2014/main" id="{64A6AD79-386C-40E6-8B41-DF4534AB7BD9}"/>
                </a:ext>
              </a:extLst>
            </p:cNvPr>
            <p:cNvSpPr>
              <a:spLocks/>
            </p:cNvSpPr>
            <p:nvPr/>
          </p:nvSpPr>
          <p:spPr bwMode="auto">
            <a:xfrm>
              <a:off x="9312275" y="925513"/>
              <a:ext cx="90488" cy="9525"/>
            </a:xfrm>
            <a:custGeom>
              <a:avLst/>
              <a:gdLst>
                <a:gd name="T0" fmla="*/ 2 w 31"/>
                <a:gd name="T1" fmla="*/ 2 h 3"/>
                <a:gd name="T2" fmla="*/ 14 w 31"/>
                <a:gd name="T3" fmla="*/ 3 h 3"/>
                <a:gd name="T4" fmla="*/ 31 w 31"/>
                <a:gd name="T5" fmla="*/ 3 h 3"/>
                <a:gd name="T6" fmla="*/ 31 w 31"/>
                <a:gd name="T7" fmla="*/ 0 h 3"/>
                <a:gd name="T8" fmla="*/ 0 w 31"/>
                <a:gd name="T9" fmla="*/ 0 h 3"/>
                <a:gd name="T10" fmla="*/ 0 w 31"/>
                <a:gd name="T11" fmla="*/ 2 h 3"/>
                <a:gd name="T12" fmla="*/ 2 w 31"/>
                <a:gd name="T13" fmla="*/ 2 h 3"/>
              </a:gdLst>
              <a:ahLst/>
              <a:cxnLst>
                <a:cxn ang="0">
                  <a:pos x="T0" y="T1"/>
                </a:cxn>
                <a:cxn ang="0">
                  <a:pos x="T2" y="T3"/>
                </a:cxn>
                <a:cxn ang="0">
                  <a:pos x="T4" y="T5"/>
                </a:cxn>
                <a:cxn ang="0">
                  <a:pos x="T6" y="T7"/>
                </a:cxn>
                <a:cxn ang="0">
                  <a:pos x="T8" y="T9"/>
                </a:cxn>
                <a:cxn ang="0">
                  <a:pos x="T10" y="T11"/>
                </a:cxn>
                <a:cxn ang="0">
                  <a:pos x="T12" y="T13"/>
                </a:cxn>
              </a:cxnLst>
              <a:rect l="0" t="0" r="r" b="b"/>
              <a:pathLst>
                <a:path w="31" h="3">
                  <a:moveTo>
                    <a:pt x="2" y="2"/>
                  </a:moveTo>
                  <a:cubicBezTo>
                    <a:pt x="6" y="2"/>
                    <a:pt x="10" y="2"/>
                    <a:pt x="14" y="3"/>
                  </a:cubicBezTo>
                  <a:cubicBezTo>
                    <a:pt x="31" y="3"/>
                    <a:pt x="31" y="3"/>
                    <a:pt x="31" y="3"/>
                  </a:cubicBezTo>
                  <a:cubicBezTo>
                    <a:pt x="31" y="0"/>
                    <a:pt x="31" y="0"/>
                    <a:pt x="31" y="0"/>
                  </a:cubicBezTo>
                  <a:cubicBezTo>
                    <a:pt x="0" y="0"/>
                    <a:pt x="0" y="0"/>
                    <a:pt x="0" y="0"/>
                  </a:cubicBezTo>
                  <a:cubicBezTo>
                    <a:pt x="0" y="2"/>
                    <a:pt x="0" y="2"/>
                    <a:pt x="0" y="2"/>
                  </a:cubicBezTo>
                  <a:cubicBezTo>
                    <a:pt x="1" y="2"/>
                    <a:pt x="1" y="2"/>
                    <a:pt x="2" y="2"/>
                  </a:cubicBezTo>
                </a:path>
              </a:pathLst>
            </a:custGeom>
            <a:solidFill>
              <a:srgbClr val="C58D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7" name="Freeform 1555">
              <a:extLst>
                <a:ext uri="{FF2B5EF4-FFF2-40B4-BE49-F238E27FC236}">
                  <a16:creationId xmlns:a16="http://schemas.microsoft.com/office/drawing/2014/main" id="{7149E2B2-5437-49BD-80EB-68DE7A245C54}"/>
                </a:ext>
              </a:extLst>
            </p:cNvPr>
            <p:cNvSpPr>
              <a:spLocks/>
            </p:cNvSpPr>
            <p:nvPr/>
          </p:nvSpPr>
          <p:spPr bwMode="auto">
            <a:xfrm>
              <a:off x="9142413" y="776288"/>
              <a:ext cx="76200" cy="82550"/>
            </a:xfrm>
            <a:custGeom>
              <a:avLst/>
              <a:gdLst>
                <a:gd name="T0" fmla="*/ 26 w 26"/>
                <a:gd name="T1" fmla="*/ 28 h 28"/>
                <a:gd name="T2" fmla="*/ 0 w 26"/>
                <a:gd name="T3" fmla="*/ 19 h 28"/>
                <a:gd name="T4" fmla="*/ 26 w 26"/>
                <a:gd name="T5" fmla="*/ 0 h 28"/>
                <a:gd name="T6" fmla="*/ 26 w 26"/>
                <a:gd name="T7" fmla="*/ 28 h 28"/>
              </a:gdLst>
              <a:ahLst/>
              <a:cxnLst>
                <a:cxn ang="0">
                  <a:pos x="T0" y="T1"/>
                </a:cxn>
                <a:cxn ang="0">
                  <a:pos x="T2" y="T3"/>
                </a:cxn>
                <a:cxn ang="0">
                  <a:pos x="T4" y="T5"/>
                </a:cxn>
                <a:cxn ang="0">
                  <a:pos x="T6" y="T7"/>
                </a:cxn>
              </a:cxnLst>
              <a:rect l="0" t="0" r="r" b="b"/>
              <a:pathLst>
                <a:path w="26" h="28">
                  <a:moveTo>
                    <a:pt x="26" y="28"/>
                  </a:moveTo>
                  <a:cubicBezTo>
                    <a:pt x="0" y="19"/>
                    <a:pt x="0" y="19"/>
                    <a:pt x="0" y="19"/>
                  </a:cubicBezTo>
                  <a:cubicBezTo>
                    <a:pt x="4" y="8"/>
                    <a:pt x="14" y="0"/>
                    <a:pt x="26" y="0"/>
                  </a:cubicBezTo>
                  <a:lnTo>
                    <a:pt x="26"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8" name="Freeform 1556">
              <a:extLst>
                <a:ext uri="{FF2B5EF4-FFF2-40B4-BE49-F238E27FC236}">
                  <a16:creationId xmlns:a16="http://schemas.microsoft.com/office/drawing/2014/main" id="{5B1994D0-CF5D-46C0-A377-C0A81A83AD04}"/>
                </a:ext>
              </a:extLst>
            </p:cNvPr>
            <p:cNvSpPr>
              <a:spLocks/>
            </p:cNvSpPr>
            <p:nvPr/>
          </p:nvSpPr>
          <p:spPr bwMode="auto">
            <a:xfrm>
              <a:off x="9142413" y="858838"/>
              <a:ext cx="76200" cy="60325"/>
            </a:xfrm>
            <a:custGeom>
              <a:avLst/>
              <a:gdLst>
                <a:gd name="T0" fmla="*/ 26 w 26"/>
                <a:gd name="T1" fmla="*/ 0 h 21"/>
                <a:gd name="T2" fmla="*/ 10 w 26"/>
                <a:gd name="T3" fmla="*/ 21 h 21"/>
                <a:gd name="T4" fmla="*/ 0 w 26"/>
                <a:gd name="T5" fmla="*/ 8 h 21"/>
                <a:gd name="T6" fmla="*/ 26 w 26"/>
                <a:gd name="T7" fmla="*/ 0 h 21"/>
              </a:gdLst>
              <a:ahLst/>
              <a:cxnLst>
                <a:cxn ang="0">
                  <a:pos x="T0" y="T1"/>
                </a:cxn>
                <a:cxn ang="0">
                  <a:pos x="T2" y="T3"/>
                </a:cxn>
                <a:cxn ang="0">
                  <a:pos x="T4" y="T5"/>
                </a:cxn>
                <a:cxn ang="0">
                  <a:pos x="T6" y="T7"/>
                </a:cxn>
              </a:cxnLst>
              <a:rect l="0" t="0" r="r" b="b"/>
              <a:pathLst>
                <a:path w="26" h="21">
                  <a:moveTo>
                    <a:pt x="26" y="0"/>
                  </a:moveTo>
                  <a:cubicBezTo>
                    <a:pt x="10" y="21"/>
                    <a:pt x="10" y="21"/>
                    <a:pt x="10" y="21"/>
                  </a:cubicBezTo>
                  <a:cubicBezTo>
                    <a:pt x="5" y="18"/>
                    <a:pt x="2" y="14"/>
                    <a:pt x="0" y="8"/>
                  </a:cubicBezTo>
                  <a:lnTo>
                    <a:pt x="26"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9" name="Freeform 1557">
              <a:extLst>
                <a:ext uri="{FF2B5EF4-FFF2-40B4-BE49-F238E27FC236}">
                  <a16:creationId xmlns:a16="http://schemas.microsoft.com/office/drawing/2014/main" id="{FA64E9F3-92FA-4895-B697-4F65B7BC8309}"/>
                </a:ext>
              </a:extLst>
            </p:cNvPr>
            <p:cNvSpPr>
              <a:spLocks/>
            </p:cNvSpPr>
            <p:nvPr/>
          </p:nvSpPr>
          <p:spPr bwMode="auto">
            <a:xfrm>
              <a:off x="9172575" y="858838"/>
              <a:ext cx="122238" cy="87313"/>
            </a:xfrm>
            <a:custGeom>
              <a:avLst/>
              <a:gdLst>
                <a:gd name="T0" fmla="*/ 16 w 42"/>
                <a:gd name="T1" fmla="*/ 0 h 30"/>
                <a:gd name="T2" fmla="*/ 42 w 42"/>
                <a:gd name="T3" fmla="*/ 8 h 30"/>
                <a:gd name="T4" fmla="*/ 7 w 42"/>
                <a:gd name="T5" fmla="*/ 25 h 30"/>
                <a:gd name="T6" fmla="*/ 0 w 42"/>
                <a:gd name="T7" fmla="*/ 21 h 30"/>
                <a:gd name="T8" fmla="*/ 16 w 42"/>
                <a:gd name="T9" fmla="*/ 0 h 30"/>
              </a:gdLst>
              <a:ahLst/>
              <a:cxnLst>
                <a:cxn ang="0">
                  <a:pos x="T0" y="T1"/>
                </a:cxn>
                <a:cxn ang="0">
                  <a:pos x="T2" y="T3"/>
                </a:cxn>
                <a:cxn ang="0">
                  <a:pos x="T4" y="T5"/>
                </a:cxn>
                <a:cxn ang="0">
                  <a:pos x="T6" y="T7"/>
                </a:cxn>
                <a:cxn ang="0">
                  <a:pos x="T8" y="T9"/>
                </a:cxn>
              </a:cxnLst>
              <a:rect l="0" t="0" r="r" b="b"/>
              <a:pathLst>
                <a:path w="42" h="30">
                  <a:moveTo>
                    <a:pt x="16" y="0"/>
                  </a:moveTo>
                  <a:cubicBezTo>
                    <a:pt x="42" y="8"/>
                    <a:pt x="42" y="8"/>
                    <a:pt x="42" y="8"/>
                  </a:cubicBezTo>
                  <a:cubicBezTo>
                    <a:pt x="37" y="22"/>
                    <a:pt x="22" y="30"/>
                    <a:pt x="7" y="25"/>
                  </a:cubicBezTo>
                  <a:cubicBezTo>
                    <a:pt x="5" y="24"/>
                    <a:pt x="2" y="23"/>
                    <a:pt x="0" y="21"/>
                  </a:cubicBezTo>
                  <a:lnTo>
                    <a:pt x="16"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0" name="Freeform 1558">
              <a:extLst>
                <a:ext uri="{FF2B5EF4-FFF2-40B4-BE49-F238E27FC236}">
                  <a16:creationId xmlns:a16="http://schemas.microsoft.com/office/drawing/2014/main" id="{E0F8D31D-A206-4853-ACB1-12415646EAD2}"/>
                </a:ext>
              </a:extLst>
            </p:cNvPr>
            <p:cNvSpPr>
              <a:spLocks/>
            </p:cNvSpPr>
            <p:nvPr/>
          </p:nvSpPr>
          <p:spPr bwMode="auto">
            <a:xfrm>
              <a:off x="9218613" y="776288"/>
              <a:ext cx="79375" cy="104775"/>
            </a:xfrm>
            <a:custGeom>
              <a:avLst/>
              <a:gdLst>
                <a:gd name="T0" fmla="*/ 0 w 27"/>
                <a:gd name="T1" fmla="*/ 28 h 36"/>
                <a:gd name="T2" fmla="*/ 0 w 27"/>
                <a:gd name="T3" fmla="*/ 0 h 36"/>
                <a:gd name="T4" fmla="*/ 27 w 27"/>
                <a:gd name="T5" fmla="*/ 28 h 36"/>
                <a:gd name="T6" fmla="*/ 26 w 27"/>
                <a:gd name="T7" fmla="*/ 36 h 36"/>
                <a:gd name="T8" fmla="*/ 0 w 27"/>
                <a:gd name="T9" fmla="*/ 28 h 36"/>
              </a:gdLst>
              <a:ahLst/>
              <a:cxnLst>
                <a:cxn ang="0">
                  <a:pos x="T0" y="T1"/>
                </a:cxn>
                <a:cxn ang="0">
                  <a:pos x="T2" y="T3"/>
                </a:cxn>
                <a:cxn ang="0">
                  <a:pos x="T4" y="T5"/>
                </a:cxn>
                <a:cxn ang="0">
                  <a:pos x="T6" y="T7"/>
                </a:cxn>
                <a:cxn ang="0">
                  <a:pos x="T8" y="T9"/>
                </a:cxn>
              </a:cxnLst>
              <a:rect l="0" t="0" r="r" b="b"/>
              <a:pathLst>
                <a:path w="27" h="36">
                  <a:moveTo>
                    <a:pt x="0" y="28"/>
                  </a:moveTo>
                  <a:cubicBezTo>
                    <a:pt x="0" y="0"/>
                    <a:pt x="0" y="0"/>
                    <a:pt x="0" y="0"/>
                  </a:cubicBezTo>
                  <a:cubicBezTo>
                    <a:pt x="15" y="0"/>
                    <a:pt x="27" y="13"/>
                    <a:pt x="27" y="28"/>
                  </a:cubicBezTo>
                  <a:cubicBezTo>
                    <a:pt x="27" y="31"/>
                    <a:pt x="27" y="33"/>
                    <a:pt x="26" y="36"/>
                  </a:cubicBezTo>
                  <a:lnTo>
                    <a:pt x="0" y="28"/>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1" name="Freeform 1559">
              <a:extLst>
                <a:ext uri="{FF2B5EF4-FFF2-40B4-BE49-F238E27FC236}">
                  <a16:creationId xmlns:a16="http://schemas.microsoft.com/office/drawing/2014/main" id="{CAB55941-4B65-4BEB-9C29-B3A796DE3058}"/>
                </a:ext>
              </a:extLst>
            </p:cNvPr>
            <p:cNvSpPr>
              <a:spLocks/>
            </p:cNvSpPr>
            <p:nvPr/>
          </p:nvSpPr>
          <p:spPr bwMode="auto">
            <a:xfrm>
              <a:off x="9625013" y="990600"/>
              <a:ext cx="234950" cy="142875"/>
            </a:xfrm>
            <a:custGeom>
              <a:avLst/>
              <a:gdLst>
                <a:gd name="T0" fmla="*/ 0 w 80"/>
                <a:gd name="T1" fmla="*/ 0 h 49"/>
                <a:gd name="T2" fmla="*/ 0 w 80"/>
                <a:gd name="T3" fmla="*/ 49 h 49"/>
                <a:gd name="T4" fmla="*/ 5 w 80"/>
                <a:gd name="T5" fmla="*/ 49 h 49"/>
                <a:gd name="T6" fmla="*/ 20 w 80"/>
                <a:gd name="T7" fmla="*/ 45 h 49"/>
                <a:gd name="T8" fmla="*/ 35 w 80"/>
                <a:gd name="T9" fmla="*/ 49 h 49"/>
                <a:gd name="T10" fmla="*/ 80 w 80"/>
                <a:gd name="T11" fmla="*/ 49 h 49"/>
                <a:gd name="T12" fmla="*/ 80 w 80"/>
                <a:gd name="T13" fmla="*/ 0 h 49"/>
                <a:gd name="T14" fmla="*/ 0 w 80"/>
                <a:gd name="T15" fmla="*/ 0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49">
                  <a:moveTo>
                    <a:pt x="0" y="0"/>
                  </a:moveTo>
                  <a:cubicBezTo>
                    <a:pt x="0" y="49"/>
                    <a:pt x="0" y="49"/>
                    <a:pt x="0" y="49"/>
                  </a:cubicBezTo>
                  <a:cubicBezTo>
                    <a:pt x="5" y="49"/>
                    <a:pt x="5" y="49"/>
                    <a:pt x="5" y="49"/>
                  </a:cubicBezTo>
                  <a:cubicBezTo>
                    <a:pt x="10" y="47"/>
                    <a:pt x="15" y="45"/>
                    <a:pt x="20" y="45"/>
                  </a:cubicBezTo>
                  <a:cubicBezTo>
                    <a:pt x="25" y="45"/>
                    <a:pt x="30" y="47"/>
                    <a:pt x="35" y="49"/>
                  </a:cubicBezTo>
                  <a:cubicBezTo>
                    <a:pt x="80" y="49"/>
                    <a:pt x="80" y="49"/>
                    <a:pt x="80" y="49"/>
                  </a:cubicBezTo>
                  <a:cubicBezTo>
                    <a:pt x="80" y="0"/>
                    <a:pt x="80" y="0"/>
                    <a:pt x="80" y="0"/>
                  </a:cubicBez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2" name="Freeform 1560">
              <a:extLst>
                <a:ext uri="{FF2B5EF4-FFF2-40B4-BE49-F238E27FC236}">
                  <a16:creationId xmlns:a16="http://schemas.microsoft.com/office/drawing/2014/main" id="{5B06E8ED-6E50-44CD-A25D-E797FF58B846}"/>
                </a:ext>
              </a:extLst>
            </p:cNvPr>
            <p:cNvSpPr>
              <a:spLocks/>
            </p:cNvSpPr>
            <p:nvPr/>
          </p:nvSpPr>
          <p:spPr bwMode="auto">
            <a:xfrm>
              <a:off x="9777413" y="990600"/>
              <a:ext cx="82550" cy="84138"/>
            </a:xfrm>
            <a:custGeom>
              <a:avLst/>
              <a:gdLst>
                <a:gd name="T0" fmla="*/ 0 w 52"/>
                <a:gd name="T1" fmla="*/ 0 h 53"/>
                <a:gd name="T2" fmla="*/ 52 w 52"/>
                <a:gd name="T3" fmla="*/ 53 h 53"/>
                <a:gd name="T4" fmla="*/ 52 w 52"/>
                <a:gd name="T5" fmla="*/ 0 h 53"/>
                <a:gd name="T6" fmla="*/ 0 w 52"/>
                <a:gd name="T7" fmla="*/ 0 h 53"/>
              </a:gdLst>
              <a:ahLst/>
              <a:cxnLst>
                <a:cxn ang="0">
                  <a:pos x="T0" y="T1"/>
                </a:cxn>
                <a:cxn ang="0">
                  <a:pos x="T2" y="T3"/>
                </a:cxn>
                <a:cxn ang="0">
                  <a:pos x="T4" y="T5"/>
                </a:cxn>
                <a:cxn ang="0">
                  <a:pos x="T6" y="T7"/>
                </a:cxn>
              </a:cxnLst>
              <a:rect l="0" t="0" r="r" b="b"/>
              <a:pathLst>
                <a:path w="52" h="53">
                  <a:moveTo>
                    <a:pt x="0" y="0"/>
                  </a:moveTo>
                  <a:lnTo>
                    <a:pt x="52" y="53"/>
                  </a:lnTo>
                  <a:lnTo>
                    <a:pt x="52" y="0"/>
                  </a:ln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3" name="Freeform 1561">
              <a:extLst>
                <a:ext uri="{FF2B5EF4-FFF2-40B4-BE49-F238E27FC236}">
                  <a16:creationId xmlns:a16="http://schemas.microsoft.com/office/drawing/2014/main" id="{8BFC4C71-DF0B-4BDE-BC31-8000AEEFB760}"/>
                </a:ext>
              </a:extLst>
            </p:cNvPr>
            <p:cNvSpPr>
              <a:spLocks/>
            </p:cNvSpPr>
            <p:nvPr/>
          </p:nvSpPr>
          <p:spPr bwMode="auto">
            <a:xfrm>
              <a:off x="9590088" y="1133475"/>
              <a:ext cx="50800" cy="11113"/>
            </a:xfrm>
            <a:custGeom>
              <a:avLst/>
              <a:gdLst>
                <a:gd name="T0" fmla="*/ 17 w 17"/>
                <a:gd name="T1" fmla="*/ 0 h 4"/>
                <a:gd name="T2" fmla="*/ 0 w 17"/>
                <a:gd name="T3" fmla="*/ 0 h 4"/>
                <a:gd name="T4" fmla="*/ 0 w 17"/>
                <a:gd name="T5" fmla="*/ 1 h 4"/>
                <a:gd name="T6" fmla="*/ 3 w 17"/>
                <a:gd name="T7" fmla="*/ 4 h 4"/>
                <a:gd name="T8" fmla="*/ 11 w 17"/>
                <a:gd name="T9" fmla="*/ 4 h 4"/>
                <a:gd name="T10" fmla="*/ 17 w 17"/>
                <a:gd name="T11" fmla="*/ 0 h 4"/>
              </a:gdLst>
              <a:ahLst/>
              <a:cxnLst>
                <a:cxn ang="0">
                  <a:pos x="T0" y="T1"/>
                </a:cxn>
                <a:cxn ang="0">
                  <a:pos x="T2" y="T3"/>
                </a:cxn>
                <a:cxn ang="0">
                  <a:pos x="T4" y="T5"/>
                </a:cxn>
                <a:cxn ang="0">
                  <a:pos x="T6" y="T7"/>
                </a:cxn>
                <a:cxn ang="0">
                  <a:pos x="T8" y="T9"/>
                </a:cxn>
                <a:cxn ang="0">
                  <a:pos x="T10" y="T11"/>
                </a:cxn>
              </a:cxnLst>
              <a:rect l="0" t="0" r="r" b="b"/>
              <a:pathLst>
                <a:path w="17" h="4">
                  <a:moveTo>
                    <a:pt x="17" y="0"/>
                  </a:moveTo>
                  <a:cubicBezTo>
                    <a:pt x="0" y="0"/>
                    <a:pt x="0" y="0"/>
                    <a:pt x="0" y="0"/>
                  </a:cubicBezTo>
                  <a:cubicBezTo>
                    <a:pt x="0" y="1"/>
                    <a:pt x="0" y="1"/>
                    <a:pt x="0" y="1"/>
                  </a:cubicBezTo>
                  <a:cubicBezTo>
                    <a:pt x="0" y="3"/>
                    <a:pt x="2" y="4"/>
                    <a:pt x="3" y="4"/>
                  </a:cubicBezTo>
                  <a:cubicBezTo>
                    <a:pt x="11" y="4"/>
                    <a:pt x="11" y="4"/>
                    <a:pt x="11" y="4"/>
                  </a:cubicBezTo>
                  <a:cubicBezTo>
                    <a:pt x="13" y="2"/>
                    <a:pt x="15" y="1"/>
                    <a:pt x="17" y="0"/>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4" name="Freeform 1562">
              <a:extLst>
                <a:ext uri="{FF2B5EF4-FFF2-40B4-BE49-F238E27FC236}">
                  <a16:creationId xmlns:a16="http://schemas.microsoft.com/office/drawing/2014/main" id="{E7ED4154-1F0A-44DF-A9C8-D48569CDA385}"/>
                </a:ext>
              </a:extLst>
            </p:cNvPr>
            <p:cNvSpPr>
              <a:spLocks/>
            </p:cNvSpPr>
            <p:nvPr/>
          </p:nvSpPr>
          <p:spPr bwMode="auto">
            <a:xfrm>
              <a:off x="9728200" y="1133475"/>
              <a:ext cx="166688" cy="11113"/>
            </a:xfrm>
            <a:custGeom>
              <a:avLst/>
              <a:gdLst>
                <a:gd name="T0" fmla="*/ 0 w 57"/>
                <a:gd name="T1" fmla="*/ 0 h 4"/>
                <a:gd name="T2" fmla="*/ 6 w 57"/>
                <a:gd name="T3" fmla="*/ 4 h 4"/>
                <a:gd name="T4" fmla="*/ 54 w 57"/>
                <a:gd name="T5" fmla="*/ 4 h 4"/>
                <a:gd name="T6" fmla="*/ 57 w 57"/>
                <a:gd name="T7" fmla="*/ 1 h 4"/>
                <a:gd name="T8" fmla="*/ 57 w 57"/>
                <a:gd name="T9" fmla="*/ 0 h 4"/>
                <a:gd name="T10" fmla="*/ 0 w 57"/>
                <a:gd name="T11" fmla="*/ 0 h 4"/>
              </a:gdLst>
              <a:ahLst/>
              <a:cxnLst>
                <a:cxn ang="0">
                  <a:pos x="T0" y="T1"/>
                </a:cxn>
                <a:cxn ang="0">
                  <a:pos x="T2" y="T3"/>
                </a:cxn>
                <a:cxn ang="0">
                  <a:pos x="T4" y="T5"/>
                </a:cxn>
                <a:cxn ang="0">
                  <a:pos x="T6" y="T7"/>
                </a:cxn>
                <a:cxn ang="0">
                  <a:pos x="T8" y="T9"/>
                </a:cxn>
                <a:cxn ang="0">
                  <a:pos x="T10" y="T11"/>
                </a:cxn>
              </a:cxnLst>
              <a:rect l="0" t="0" r="r" b="b"/>
              <a:pathLst>
                <a:path w="57" h="4">
                  <a:moveTo>
                    <a:pt x="0" y="0"/>
                  </a:moveTo>
                  <a:cubicBezTo>
                    <a:pt x="2" y="1"/>
                    <a:pt x="4" y="2"/>
                    <a:pt x="6" y="4"/>
                  </a:cubicBezTo>
                  <a:cubicBezTo>
                    <a:pt x="54" y="4"/>
                    <a:pt x="54" y="4"/>
                    <a:pt x="54" y="4"/>
                  </a:cubicBezTo>
                  <a:cubicBezTo>
                    <a:pt x="55" y="4"/>
                    <a:pt x="57" y="3"/>
                    <a:pt x="57" y="1"/>
                  </a:cubicBezTo>
                  <a:cubicBezTo>
                    <a:pt x="57" y="0"/>
                    <a:pt x="57" y="0"/>
                    <a:pt x="57" y="0"/>
                  </a:cubicBezTo>
                  <a:lnTo>
                    <a:pt x="0" y="0"/>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5" name="Freeform 1563">
              <a:extLst>
                <a:ext uri="{FF2B5EF4-FFF2-40B4-BE49-F238E27FC236}">
                  <a16:creationId xmlns:a16="http://schemas.microsoft.com/office/drawing/2014/main" id="{4B6E32F4-F6BD-47CB-B979-31CF3436AAB1}"/>
                </a:ext>
              </a:extLst>
            </p:cNvPr>
            <p:cNvSpPr>
              <a:spLocks/>
            </p:cNvSpPr>
            <p:nvPr/>
          </p:nvSpPr>
          <p:spPr bwMode="auto">
            <a:xfrm>
              <a:off x="9596438" y="349250"/>
              <a:ext cx="249238" cy="776288"/>
            </a:xfrm>
            <a:custGeom>
              <a:avLst/>
              <a:gdLst>
                <a:gd name="T0" fmla="*/ 49 w 85"/>
                <a:gd name="T1" fmla="*/ 222 h 265"/>
                <a:gd name="T2" fmla="*/ 49 w 85"/>
                <a:gd name="T3" fmla="*/ 18 h 265"/>
                <a:gd name="T4" fmla="*/ 31 w 85"/>
                <a:gd name="T5" fmla="*/ 0 h 265"/>
                <a:gd name="T6" fmla="*/ 2 w 85"/>
                <a:gd name="T7" fmla="*/ 0 h 265"/>
                <a:gd name="T8" fmla="*/ 0 w 85"/>
                <a:gd name="T9" fmla="*/ 1 h 265"/>
                <a:gd name="T10" fmla="*/ 2 w 85"/>
                <a:gd name="T11" fmla="*/ 3 h 265"/>
                <a:gd name="T12" fmla="*/ 31 w 85"/>
                <a:gd name="T13" fmla="*/ 3 h 265"/>
                <a:gd name="T14" fmla="*/ 46 w 85"/>
                <a:gd name="T15" fmla="*/ 18 h 265"/>
                <a:gd name="T16" fmla="*/ 46 w 85"/>
                <a:gd name="T17" fmla="*/ 222 h 265"/>
                <a:gd name="T18" fmla="*/ 15 w 85"/>
                <a:gd name="T19" fmla="*/ 222 h 265"/>
                <a:gd name="T20" fmla="*/ 15 w 85"/>
                <a:gd name="T21" fmla="*/ 265 h 265"/>
                <a:gd name="T22" fmla="*/ 24 w 85"/>
                <a:gd name="T23" fmla="*/ 265 h 265"/>
                <a:gd name="T24" fmla="*/ 30 w 85"/>
                <a:gd name="T25" fmla="*/ 264 h 265"/>
                <a:gd name="T26" fmla="*/ 36 w 85"/>
                <a:gd name="T27" fmla="*/ 265 h 265"/>
                <a:gd name="T28" fmla="*/ 85 w 85"/>
                <a:gd name="T29" fmla="*/ 265 h 265"/>
                <a:gd name="T30" fmla="*/ 85 w 85"/>
                <a:gd name="T31" fmla="*/ 222 h 265"/>
                <a:gd name="T32" fmla="*/ 49 w 85"/>
                <a:gd name="T33" fmla="*/ 22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5" h="265">
                  <a:moveTo>
                    <a:pt x="49" y="222"/>
                  </a:moveTo>
                  <a:cubicBezTo>
                    <a:pt x="49" y="18"/>
                    <a:pt x="49" y="18"/>
                    <a:pt x="49" y="18"/>
                  </a:cubicBezTo>
                  <a:cubicBezTo>
                    <a:pt x="49" y="8"/>
                    <a:pt x="41" y="0"/>
                    <a:pt x="31" y="0"/>
                  </a:cubicBezTo>
                  <a:cubicBezTo>
                    <a:pt x="2" y="0"/>
                    <a:pt x="2" y="0"/>
                    <a:pt x="2" y="0"/>
                  </a:cubicBezTo>
                  <a:cubicBezTo>
                    <a:pt x="1" y="0"/>
                    <a:pt x="0" y="0"/>
                    <a:pt x="0" y="1"/>
                  </a:cubicBezTo>
                  <a:cubicBezTo>
                    <a:pt x="0" y="2"/>
                    <a:pt x="1" y="3"/>
                    <a:pt x="2" y="3"/>
                  </a:cubicBezTo>
                  <a:cubicBezTo>
                    <a:pt x="31" y="3"/>
                    <a:pt x="31" y="3"/>
                    <a:pt x="31" y="3"/>
                  </a:cubicBezTo>
                  <a:cubicBezTo>
                    <a:pt x="39" y="3"/>
                    <a:pt x="46" y="9"/>
                    <a:pt x="46" y="18"/>
                  </a:cubicBezTo>
                  <a:cubicBezTo>
                    <a:pt x="46" y="222"/>
                    <a:pt x="46" y="222"/>
                    <a:pt x="46" y="222"/>
                  </a:cubicBezTo>
                  <a:cubicBezTo>
                    <a:pt x="15" y="222"/>
                    <a:pt x="15" y="222"/>
                    <a:pt x="15" y="222"/>
                  </a:cubicBezTo>
                  <a:cubicBezTo>
                    <a:pt x="15" y="265"/>
                    <a:pt x="15" y="265"/>
                    <a:pt x="15" y="265"/>
                  </a:cubicBezTo>
                  <a:cubicBezTo>
                    <a:pt x="24" y="265"/>
                    <a:pt x="24" y="265"/>
                    <a:pt x="24" y="265"/>
                  </a:cubicBezTo>
                  <a:cubicBezTo>
                    <a:pt x="26" y="264"/>
                    <a:pt x="28" y="264"/>
                    <a:pt x="30" y="264"/>
                  </a:cubicBezTo>
                  <a:cubicBezTo>
                    <a:pt x="32" y="264"/>
                    <a:pt x="34" y="264"/>
                    <a:pt x="36" y="265"/>
                  </a:cubicBezTo>
                  <a:cubicBezTo>
                    <a:pt x="85" y="265"/>
                    <a:pt x="85" y="265"/>
                    <a:pt x="85" y="265"/>
                  </a:cubicBezTo>
                  <a:cubicBezTo>
                    <a:pt x="85" y="222"/>
                    <a:pt x="85" y="222"/>
                    <a:pt x="85" y="222"/>
                  </a:cubicBezTo>
                  <a:lnTo>
                    <a:pt x="49" y="222"/>
                  </a:lnTo>
                  <a:close/>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6" name="Freeform 1564">
              <a:extLst>
                <a:ext uri="{FF2B5EF4-FFF2-40B4-BE49-F238E27FC236}">
                  <a16:creationId xmlns:a16="http://schemas.microsoft.com/office/drawing/2014/main" id="{900CD74D-19C4-42DB-ACF4-C883FE4095C1}"/>
                </a:ext>
              </a:extLst>
            </p:cNvPr>
            <p:cNvSpPr>
              <a:spLocks/>
            </p:cNvSpPr>
            <p:nvPr/>
          </p:nvSpPr>
          <p:spPr bwMode="auto">
            <a:xfrm>
              <a:off x="9218613" y="419100"/>
              <a:ext cx="196850" cy="350838"/>
            </a:xfrm>
            <a:custGeom>
              <a:avLst/>
              <a:gdLst>
                <a:gd name="T0" fmla="*/ 1 w 67"/>
                <a:gd name="T1" fmla="*/ 120 h 120"/>
                <a:gd name="T2" fmla="*/ 0 w 67"/>
                <a:gd name="T3" fmla="*/ 119 h 120"/>
                <a:gd name="T4" fmla="*/ 0 w 67"/>
                <a:gd name="T5" fmla="*/ 22 h 120"/>
                <a:gd name="T6" fmla="*/ 22 w 67"/>
                <a:gd name="T7" fmla="*/ 0 h 120"/>
                <a:gd name="T8" fmla="*/ 65 w 67"/>
                <a:gd name="T9" fmla="*/ 0 h 120"/>
                <a:gd name="T10" fmla="*/ 67 w 67"/>
                <a:gd name="T11" fmla="*/ 2 h 120"/>
                <a:gd name="T12" fmla="*/ 65 w 67"/>
                <a:gd name="T13" fmla="*/ 3 h 120"/>
                <a:gd name="T14" fmla="*/ 22 w 67"/>
                <a:gd name="T15" fmla="*/ 3 h 120"/>
                <a:gd name="T16" fmla="*/ 3 w 67"/>
                <a:gd name="T17" fmla="*/ 22 h 120"/>
                <a:gd name="T18" fmla="*/ 3 w 67"/>
                <a:gd name="T19" fmla="*/ 119 h 120"/>
                <a:gd name="T20" fmla="*/ 1 w 67"/>
                <a:gd name="T21" fmla="*/ 12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120">
                  <a:moveTo>
                    <a:pt x="1" y="120"/>
                  </a:moveTo>
                  <a:cubicBezTo>
                    <a:pt x="0" y="120"/>
                    <a:pt x="0" y="120"/>
                    <a:pt x="0" y="119"/>
                  </a:cubicBezTo>
                  <a:cubicBezTo>
                    <a:pt x="0" y="22"/>
                    <a:pt x="0" y="22"/>
                    <a:pt x="0" y="22"/>
                  </a:cubicBezTo>
                  <a:cubicBezTo>
                    <a:pt x="0" y="10"/>
                    <a:pt x="10" y="0"/>
                    <a:pt x="22" y="0"/>
                  </a:cubicBezTo>
                  <a:cubicBezTo>
                    <a:pt x="65" y="0"/>
                    <a:pt x="65" y="0"/>
                    <a:pt x="65" y="0"/>
                  </a:cubicBezTo>
                  <a:cubicBezTo>
                    <a:pt x="66" y="0"/>
                    <a:pt x="67" y="1"/>
                    <a:pt x="67" y="2"/>
                  </a:cubicBezTo>
                  <a:cubicBezTo>
                    <a:pt x="67" y="2"/>
                    <a:pt x="66" y="3"/>
                    <a:pt x="65" y="3"/>
                  </a:cubicBezTo>
                  <a:cubicBezTo>
                    <a:pt x="22" y="3"/>
                    <a:pt x="22" y="3"/>
                    <a:pt x="22" y="3"/>
                  </a:cubicBezTo>
                  <a:cubicBezTo>
                    <a:pt x="11" y="3"/>
                    <a:pt x="3" y="12"/>
                    <a:pt x="3" y="22"/>
                  </a:cubicBezTo>
                  <a:cubicBezTo>
                    <a:pt x="3" y="119"/>
                    <a:pt x="3" y="119"/>
                    <a:pt x="3" y="119"/>
                  </a:cubicBezTo>
                  <a:cubicBezTo>
                    <a:pt x="3" y="120"/>
                    <a:pt x="2" y="120"/>
                    <a:pt x="1" y="120"/>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7" name="Rectangle 1565">
              <a:extLst>
                <a:ext uri="{FF2B5EF4-FFF2-40B4-BE49-F238E27FC236}">
                  <a16:creationId xmlns:a16="http://schemas.microsoft.com/office/drawing/2014/main" id="{F7AC543A-E072-4527-949A-AF3B7F8A2DBC}"/>
                </a:ext>
              </a:extLst>
            </p:cNvPr>
            <p:cNvSpPr>
              <a:spLocks noChangeArrowheads="1"/>
            </p:cNvSpPr>
            <p:nvPr/>
          </p:nvSpPr>
          <p:spPr bwMode="auto">
            <a:xfrm>
              <a:off x="9696450" y="1081088"/>
              <a:ext cx="22225" cy="34925"/>
            </a:xfrm>
            <a:prstGeom prst="rect">
              <a:avLst/>
            </a:prstGeom>
            <a:solidFill>
              <a:srgbClr val="1386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8" name="Rectangle 1566">
              <a:extLst>
                <a:ext uri="{FF2B5EF4-FFF2-40B4-BE49-F238E27FC236}">
                  <a16:creationId xmlns:a16="http://schemas.microsoft.com/office/drawing/2014/main" id="{C705D6BE-E227-4E16-9124-A382E8CCCED8}"/>
                </a:ext>
              </a:extLst>
            </p:cNvPr>
            <p:cNvSpPr>
              <a:spLocks noChangeArrowheads="1"/>
            </p:cNvSpPr>
            <p:nvPr/>
          </p:nvSpPr>
          <p:spPr bwMode="auto">
            <a:xfrm>
              <a:off x="9731375" y="1042988"/>
              <a:ext cx="23813" cy="73025"/>
            </a:xfrm>
            <a:prstGeom prst="rect">
              <a:avLst/>
            </a:prstGeom>
            <a:solidFill>
              <a:srgbClr val="1DB0E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9" name="Rectangle 1567">
              <a:extLst>
                <a:ext uri="{FF2B5EF4-FFF2-40B4-BE49-F238E27FC236}">
                  <a16:creationId xmlns:a16="http://schemas.microsoft.com/office/drawing/2014/main" id="{0261C134-82BC-4ECF-9F3E-8500A59583DF}"/>
                </a:ext>
              </a:extLst>
            </p:cNvPr>
            <p:cNvSpPr>
              <a:spLocks noChangeArrowheads="1"/>
            </p:cNvSpPr>
            <p:nvPr/>
          </p:nvSpPr>
          <p:spPr bwMode="auto">
            <a:xfrm>
              <a:off x="9766300" y="1011238"/>
              <a:ext cx="23813" cy="104775"/>
            </a:xfrm>
            <a:prstGeom prst="rect">
              <a:avLst/>
            </a:prstGeom>
            <a:solidFill>
              <a:srgbClr val="49CD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50" name="Freeform 1568">
              <a:extLst>
                <a:ext uri="{FF2B5EF4-FFF2-40B4-BE49-F238E27FC236}">
                  <a16:creationId xmlns:a16="http://schemas.microsoft.com/office/drawing/2014/main" id="{E6360E9C-7472-44BD-A890-D5204BDBEDC9}"/>
                </a:ext>
              </a:extLst>
            </p:cNvPr>
            <p:cNvSpPr>
              <a:spLocks/>
            </p:cNvSpPr>
            <p:nvPr/>
          </p:nvSpPr>
          <p:spPr bwMode="auto">
            <a:xfrm>
              <a:off x="9699625" y="1050925"/>
              <a:ext cx="84138" cy="38100"/>
            </a:xfrm>
            <a:custGeom>
              <a:avLst/>
              <a:gdLst>
                <a:gd name="T0" fmla="*/ 27 w 29"/>
                <a:gd name="T1" fmla="*/ 8 h 13"/>
                <a:gd name="T2" fmla="*/ 25 w 29"/>
                <a:gd name="T3" fmla="*/ 9 h 13"/>
                <a:gd name="T4" fmla="*/ 17 w 29"/>
                <a:gd name="T5" fmla="*/ 3 h 13"/>
                <a:gd name="T6" fmla="*/ 17 w 29"/>
                <a:gd name="T7" fmla="*/ 2 h 13"/>
                <a:gd name="T8" fmla="*/ 14 w 29"/>
                <a:gd name="T9" fmla="*/ 0 h 13"/>
                <a:gd name="T10" fmla="*/ 12 w 29"/>
                <a:gd name="T11" fmla="*/ 2 h 13"/>
                <a:gd name="T12" fmla="*/ 12 w 29"/>
                <a:gd name="T13" fmla="*/ 2 h 13"/>
                <a:gd name="T14" fmla="*/ 5 w 29"/>
                <a:gd name="T15" fmla="*/ 5 h 13"/>
                <a:gd name="T16" fmla="*/ 3 w 29"/>
                <a:gd name="T17" fmla="*/ 4 h 13"/>
                <a:gd name="T18" fmla="*/ 0 w 29"/>
                <a:gd name="T19" fmla="*/ 6 h 13"/>
                <a:gd name="T20" fmla="*/ 3 w 29"/>
                <a:gd name="T21" fmla="*/ 8 h 13"/>
                <a:gd name="T22" fmla="*/ 5 w 29"/>
                <a:gd name="T23" fmla="*/ 6 h 13"/>
                <a:gd name="T24" fmla="*/ 5 w 29"/>
                <a:gd name="T25" fmla="*/ 6 h 13"/>
                <a:gd name="T26" fmla="*/ 12 w 29"/>
                <a:gd name="T27" fmla="*/ 3 h 13"/>
                <a:gd name="T28" fmla="*/ 14 w 29"/>
                <a:gd name="T29" fmla="*/ 4 h 13"/>
                <a:gd name="T30" fmla="*/ 16 w 29"/>
                <a:gd name="T31" fmla="*/ 4 h 13"/>
                <a:gd name="T32" fmla="*/ 24 w 29"/>
                <a:gd name="T33" fmla="*/ 10 h 13"/>
                <a:gd name="T34" fmla="*/ 24 w 29"/>
                <a:gd name="T35" fmla="*/ 10 h 13"/>
                <a:gd name="T36" fmla="*/ 27 w 29"/>
                <a:gd name="T37" fmla="*/ 13 h 13"/>
                <a:gd name="T38" fmla="*/ 29 w 29"/>
                <a:gd name="T39" fmla="*/ 10 h 13"/>
                <a:gd name="T40" fmla="*/ 27 w 29"/>
                <a:gd name="T41" fmla="*/ 8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 h="13">
                  <a:moveTo>
                    <a:pt x="27" y="8"/>
                  </a:moveTo>
                  <a:cubicBezTo>
                    <a:pt x="26" y="8"/>
                    <a:pt x="25" y="8"/>
                    <a:pt x="25" y="9"/>
                  </a:cubicBezTo>
                  <a:cubicBezTo>
                    <a:pt x="17" y="3"/>
                    <a:pt x="17" y="3"/>
                    <a:pt x="17" y="3"/>
                  </a:cubicBezTo>
                  <a:cubicBezTo>
                    <a:pt x="17" y="3"/>
                    <a:pt x="17" y="2"/>
                    <a:pt x="17" y="2"/>
                  </a:cubicBezTo>
                  <a:cubicBezTo>
                    <a:pt x="17" y="1"/>
                    <a:pt x="16" y="0"/>
                    <a:pt x="14" y="0"/>
                  </a:cubicBezTo>
                  <a:cubicBezTo>
                    <a:pt x="13" y="0"/>
                    <a:pt x="12" y="1"/>
                    <a:pt x="12" y="2"/>
                  </a:cubicBezTo>
                  <a:cubicBezTo>
                    <a:pt x="12" y="2"/>
                    <a:pt x="12" y="2"/>
                    <a:pt x="12" y="2"/>
                  </a:cubicBezTo>
                  <a:cubicBezTo>
                    <a:pt x="5" y="5"/>
                    <a:pt x="5" y="5"/>
                    <a:pt x="5" y="5"/>
                  </a:cubicBezTo>
                  <a:cubicBezTo>
                    <a:pt x="4" y="4"/>
                    <a:pt x="3" y="4"/>
                    <a:pt x="3" y="4"/>
                  </a:cubicBezTo>
                  <a:cubicBezTo>
                    <a:pt x="1" y="4"/>
                    <a:pt x="0" y="5"/>
                    <a:pt x="0" y="6"/>
                  </a:cubicBezTo>
                  <a:cubicBezTo>
                    <a:pt x="0" y="7"/>
                    <a:pt x="1" y="8"/>
                    <a:pt x="3" y="8"/>
                  </a:cubicBezTo>
                  <a:cubicBezTo>
                    <a:pt x="4" y="8"/>
                    <a:pt x="5" y="7"/>
                    <a:pt x="5" y="6"/>
                  </a:cubicBezTo>
                  <a:cubicBezTo>
                    <a:pt x="5" y="6"/>
                    <a:pt x="5" y="6"/>
                    <a:pt x="5" y="6"/>
                  </a:cubicBezTo>
                  <a:cubicBezTo>
                    <a:pt x="12" y="3"/>
                    <a:pt x="12" y="3"/>
                    <a:pt x="12" y="3"/>
                  </a:cubicBezTo>
                  <a:cubicBezTo>
                    <a:pt x="13" y="4"/>
                    <a:pt x="14" y="4"/>
                    <a:pt x="14" y="4"/>
                  </a:cubicBezTo>
                  <a:cubicBezTo>
                    <a:pt x="15" y="4"/>
                    <a:pt x="16" y="4"/>
                    <a:pt x="16" y="4"/>
                  </a:cubicBezTo>
                  <a:cubicBezTo>
                    <a:pt x="24" y="10"/>
                    <a:pt x="24" y="10"/>
                    <a:pt x="24" y="10"/>
                  </a:cubicBezTo>
                  <a:cubicBezTo>
                    <a:pt x="24" y="10"/>
                    <a:pt x="24" y="10"/>
                    <a:pt x="24" y="10"/>
                  </a:cubicBezTo>
                  <a:cubicBezTo>
                    <a:pt x="24" y="12"/>
                    <a:pt x="25" y="13"/>
                    <a:pt x="27" y="13"/>
                  </a:cubicBezTo>
                  <a:cubicBezTo>
                    <a:pt x="28" y="13"/>
                    <a:pt x="29" y="12"/>
                    <a:pt x="29" y="10"/>
                  </a:cubicBezTo>
                  <a:cubicBezTo>
                    <a:pt x="29" y="9"/>
                    <a:pt x="28" y="8"/>
                    <a:pt x="27" y="8"/>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sp>
        <p:nvSpPr>
          <p:cNvPr id="151" name="Rectangle: Rounded Corners 150">
            <a:extLst>
              <a:ext uri="{FF2B5EF4-FFF2-40B4-BE49-F238E27FC236}">
                <a16:creationId xmlns:a16="http://schemas.microsoft.com/office/drawing/2014/main" id="{DCB0BD15-219F-4D68-A8CE-43D56602B372}"/>
              </a:ext>
            </a:extLst>
          </p:cNvPr>
          <p:cNvSpPr/>
          <p:nvPr/>
        </p:nvSpPr>
        <p:spPr bwMode="auto">
          <a:xfrm>
            <a:off x="506819" y="4983419"/>
            <a:ext cx="135454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961">
                <a:gradFill>
                  <a:gsLst>
                    <a:gs pos="0">
                      <a:srgbClr val="FFFFFF"/>
                    </a:gs>
                    <a:gs pos="100000">
                      <a:srgbClr val="FFFFFF"/>
                    </a:gs>
                  </a:gsLst>
                  <a:lin ang="5400000" scaled="0"/>
                </a:gradFill>
                <a:latin typeface="Segoe UI"/>
                <a:ea typeface="Segoe UI" pitchFamily="34" charset="0"/>
                <a:cs typeface="Segoe UI" pitchFamily="34" charset="0"/>
              </a:rPr>
              <a:t>A)</a:t>
            </a:r>
          </a:p>
          <a:p>
            <a:pPr algn="ctr" defTabSz="932114" fontAlgn="base">
              <a:spcBef>
                <a:spcPct val="0"/>
              </a:spcBef>
              <a:spcAft>
                <a:spcPct val="0"/>
              </a:spcAft>
              <a:defRPr/>
            </a:pPr>
            <a:r>
              <a:rPr lang="en-US" sz="1961">
                <a:gradFill>
                  <a:gsLst>
                    <a:gs pos="0">
                      <a:srgbClr val="FFFFFF"/>
                    </a:gs>
                    <a:gs pos="100000">
                      <a:srgbClr val="FFFFFF"/>
                    </a:gs>
                  </a:gsLst>
                  <a:lin ang="5400000" scaled="0"/>
                </a:gradFill>
                <a:latin typeface="Segoe UI"/>
                <a:ea typeface="Segoe UI" pitchFamily="34" charset="0"/>
                <a:cs typeface="Segoe UI" pitchFamily="34" charset="0"/>
              </a:rPr>
              <a:t>2%</a:t>
            </a:r>
          </a:p>
        </p:txBody>
      </p:sp>
      <p:sp>
        <p:nvSpPr>
          <p:cNvPr id="153" name="Rectangle: Rounded Corners 152">
            <a:extLst>
              <a:ext uri="{FF2B5EF4-FFF2-40B4-BE49-F238E27FC236}">
                <a16:creationId xmlns:a16="http://schemas.microsoft.com/office/drawing/2014/main" id="{04B73949-D901-45FB-AD9D-F4C3E6373344}"/>
              </a:ext>
            </a:extLst>
          </p:cNvPr>
          <p:cNvSpPr/>
          <p:nvPr/>
        </p:nvSpPr>
        <p:spPr bwMode="auto">
          <a:xfrm>
            <a:off x="2124583" y="4983419"/>
            <a:ext cx="135454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961">
                <a:gradFill>
                  <a:gsLst>
                    <a:gs pos="0">
                      <a:srgbClr val="FFFFFF"/>
                    </a:gs>
                    <a:gs pos="100000">
                      <a:srgbClr val="FFFFFF"/>
                    </a:gs>
                  </a:gsLst>
                  <a:lin ang="5400000" scaled="0"/>
                </a:gradFill>
                <a:latin typeface="Segoe UI"/>
                <a:ea typeface="Segoe UI" pitchFamily="34" charset="0"/>
                <a:cs typeface="Segoe UI" pitchFamily="34" charset="0"/>
              </a:rPr>
              <a:t>B)</a:t>
            </a:r>
          </a:p>
          <a:p>
            <a:pPr algn="ctr" defTabSz="932114" fontAlgn="base">
              <a:spcBef>
                <a:spcPct val="0"/>
              </a:spcBef>
              <a:spcAft>
                <a:spcPct val="0"/>
              </a:spcAft>
              <a:defRPr/>
            </a:pPr>
            <a:r>
              <a:rPr lang="en-US" sz="1961">
                <a:gradFill>
                  <a:gsLst>
                    <a:gs pos="0">
                      <a:srgbClr val="FFFFFF"/>
                    </a:gs>
                    <a:gs pos="100000">
                      <a:srgbClr val="FFFFFF"/>
                    </a:gs>
                  </a:gsLst>
                  <a:lin ang="5400000" scaled="0"/>
                </a:gradFill>
                <a:latin typeface="Segoe UI"/>
                <a:ea typeface="Segoe UI" pitchFamily="34" charset="0"/>
                <a:cs typeface="Segoe UI" pitchFamily="34" charset="0"/>
              </a:rPr>
              <a:t>0.1%</a:t>
            </a:r>
          </a:p>
        </p:txBody>
      </p:sp>
      <p:sp>
        <p:nvSpPr>
          <p:cNvPr id="154" name="Rectangle: Rounded Corners 153">
            <a:extLst>
              <a:ext uri="{FF2B5EF4-FFF2-40B4-BE49-F238E27FC236}">
                <a16:creationId xmlns:a16="http://schemas.microsoft.com/office/drawing/2014/main" id="{7E7EE52C-620A-43AC-9FC9-8B9ACD1DA737}"/>
              </a:ext>
            </a:extLst>
          </p:cNvPr>
          <p:cNvSpPr/>
          <p:nvPr/>
        </p:nvSpPr>
        <p:spPr bwMode="auto">
          <a:xfrm>
            <a:off x="3742348" y="4983419"/>
            <a:ext cx="135454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961">
                <a:gradFill>
                  <a:gsLst>
                    <a:gs pos="0">
                      <a:srgbClr val="FFFFFF"/>
                    </a:gs>
                    <a:gs pos="100000">
                      <a:srgbClr val="FFFFFF"/>
                    </a:gs>
                  </a:gsLst>
                  <a:lin ang="5400000" scaled="0"/>
                </a:gradFill>
                <a:latin typeface="Segoe UI"/>
                <a:ea typeface="Segoe UI" pitchFamily="34" charset="0"/>
                <a:cs typeface="Segoe UI" pitchFamily="34" charset="0"/>
              </a:rPr>
              <a:t>C)</a:t>
            </a:r>
          </a:p>
          <a:p>
            <a:pPr algn="ctr" defTabSz="932114" fontAlgn="base">
              <a:spcBef>
                <a:spcPct val="0"/>
              </a:spcBef>
              <a:spcAft>
                <a:spcPct val="0"/>
              </a:spcAft>
              <a:defRPr/>
            </a:pPr>
            <a:r>
              <a:rPr lang="en-US" sz="1961">
                <a:gradFill>
                  <a:gsLst>
                    <a:gs pos="0">
                      <a:srgbClr val="FFFFFF"/>
                    </a:gs>
                    <a:gs pos="100000">
                      <a:srgbClr val="FFFFFF"/>
                    </a:gs>
                  </a:gsLst>
                  <a:lin ang="5400000" scaled="0"/>
                </a:gradFill>
                <a:latin typeface="Segoe UI"/>
                <a:ea typeface="Segoe UI" pitchFamily="34" charset="0"/>
                <a:cs typeface="Segoe UI" pitchFamily="34" charset="0"/>
              </a:rPr>
              <a:t>0.5%</a:t>
            </a:r>
          </a:p>
        </p:txBody>
      </p:sp>
      <p:grpSp>
        <p:nvGrpSpPr>
          <p:cNvPr id="5" name="Group 4">
            <a:extLst>
              <a:ext uri="{FF2B5EF4-FFF2-40B4-BE49-F238E27FC236}">
                <a16:creationId xmlns:a16="http://schemas.microsoft.com/office/drawing/2014/main" id="{8952F5EC-1B7B-46B3-8637-303134AAC67A}"/>
              </a:ext>
            </a:extLst>
          </p:cNvPr>
          <p:cNvGrpSpPr/>
          <p:nvPr/>
        </p:nvGrpSpPr>
        <p:grpSpPr>
          <a:xfrm>
            <a:off x="2488076" y="2545748"/>
            <a:ext cx="689929" cy="689929"/>
            <a:chOff x="2470513" y="2378140"/>
            <a:chExt cx="933687" cy="933687"/>
          </a:xfrm>
        </p:grpSpPr>
        <p:sp>
          <p:nvSpPr>
            <p:cNvPr id="161" name="Oval 160">
              <a:extLst>
                <a:ext uri="{FF2B5EF4-FFF2-40B4-BE49-F238E27FC236}">
                  <a16:creationId xmlns:a16="http://schemas.microsoft.com/office/drawing/2014/main" id="{5D795680-AF67-4EE1-B329-8EA6842259DB}"/>
                </a:ext>
              </a:extLst>
            </p:cNvPr>
            <p:cNvSpPr/>
            <p:nvPr/>
          </p:nvSpPr>
          <p:spPr bwMode="auto">
            <a:xfrm>
              <a:off x="2470513" y="2378140"/>
              <a:ext cx="933687" cy="933687"/>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6623" rIns="0" bIns="46623" numCol="1" rtlCol="0" anchor="ctr" anchorCtr="0" compatLnSpc="1">
              <a:prstTxWarp prst="textNoShape">
                <a:avLst/>
              </a:prstTxWarp>
            </a:bodyPr>
            <a:lstStyle/>
            <a:p>
              <a:pPr algn="ctr" defTabSz="932113" fontAlgn="base">
                <a:spcBef>
                  <a:spcPct val="0"/>
                </a:spcBef>
                <a:spcAft>
                  <a:spcPct val="0"/>
                </a:spcAft>
                <a:defRPr/>
              </a:pPr>
              <a:endParaRPr lang="en-US" sz="2000" kern="0">
                <a:gradFill>
                  <a:gsLst>
                    <a:gs pos="0">
                      <a:srgbClr val="FFFFFF"/>
                    </a:gs>
                    <a:gs pos="100000">
                      <a:srgbClr val="FFFFFF"/>
                    </a:gs>
                  </a:gsLst>
                  <a:lin ang="5400000" scaled="0"/>
                </a:gradFill>
                <a:latin typeface="Segoe UI Semilight"/>
              </a:endParaRPr>
            </a:p>
          </p:txBody>
        </p:sp>
        <p:sp>
          <p:nvSpPr>
            <p:cNvPr id="162" name="Freeform: Shape 161">
              <a:extLst>
                <a:ext uri="{FF2B5EF4-FFF2-40B4-BE49-F238E27FC236}">
                  <a16:creationId xmlns:a16="http://schemas.microsoft.com/office/drawing/2014/main" id="{C2A33F75-96EB-4505-A408-C93D3985098F}"/>
                </a:ext>
              </a:extLst>
            </p:cNvPr>
            <p:cNvSpPr/>
            <p:nvPr/>
          </p:nvSpPr>
          <p:spPr bwMode="auto">
            <a:xfrm>
              <a:off x="2575510" y="3038226"/>
              <a:ext cx="723693" cy="229372"/>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t" anchorCtr="0" forceAA="0" compatLnSpc="1">
              <a:prstTxWarp prst="textNoShape">
                <a:avLst/>
              </a:prstTxWarp>
              <a:noAutofit/>
            </a:bodyPr>
            <a:lstStyle/>
            <a:p>
              <a:pPr defTabSz="932113" fontAlgn="base">
                <a:spcBef>
                  <a:spcPct val="0"/>
                </a:spcBef>
                <a:spcAft>
                  <a:spcPct val="0"/>
                </a:spcAft>
                <a:defRPr/>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63" name="Graphic 146">
              <a:extLst>
                <a:ext uri="{FF2B5EF4-FFF2-40B4-BE49-F238E27FC236}">
                  <a16:creationId xmlns:a16="http://schemas.microsoft.com/office/drawing/2014/main" id="{4DBD5CBC-29D0-4E38-89AC-553663175057}"/>
                </a:ext>
              </a:extLst>
            </p:cNvPr>
            <p:cNvGrpSpPr/>
            <p:nvPr/>
          </p:nvGrpSpPr>
          <p:grpSpPr>
            <a:xfrm>
              <a:off x="2797878" y="2589936"/>
              <a:ext cx="272160" cy="517104"/>
              <a:chOff x="5751558" y="4279944"/>
              <a:chExt cx="422188" cy="802159"/>
            </a:xfrm>
          </p:grpSpPr>
          <p:sp>
            <p:nvSpPr>
              <p:cNvPr id="164" name="Freeform: Shape 163">
                <a:extLst>
                  <a:ext uri="{FF2B5EF4-FFF2-40B4-BE49-F238E27FC236}">
                    <a16:creationId xmlns:a16="http://schemas.microsoft.com/office/drawing/2014/main" id="{1A899054-6E87-458C-ABB1-232D5D9C70A1}"/>
                  </a:ext>
                </a:extLst>
              </p:cNvPr>
              <p:cNvSpPr/>
              <p:nvPr/>
            </p:nvSpPr>
            <p:spPr>
              <a:xfrm>
                <a:off x="5751558" y="4279944"/>
                <a:ext cx="422188" cy="802159"/>
              </a:xfrm>
              <a:custGeom>
                <a:avLst/>
                <a:gdLst/>
                <a:ahLst/>
                <a:cxnLst/>
                <a:rect l="0" t="0" r="0" b="0"/>
                <a:pathLst>
                  <a:path w="422188" h="802159">
                    <a:moveTo>
                      <a:pt x="182597" y="792660"/>
                    </a:moveTo>
                    <a:lnTo>
                      <a:pt x="182597" y="245925"/>
                    </a:lnTo>
                    <a:cubicBezTo>
                      <a:pt x="157265" y="260702"/>
                      <a:pt x="131934" y="271257"/>
                      <a:pt x="106603" y="279700"/>
                    </a:cubicBezTo>
                    <a:cubicBezTo>
                      <a:pt x="79160" y="286033"/>
                      <a:pt x="49607" y="292366"/>
                      <a:pt x="15832" y="294477"/>
                    </a:cubicBezTo>
                    <a:lnTo>
                      <a:pt x="15832" y="125601"/>
                    </a:lnTo>
                    <a:cubicBezTo>
                      <a:pt x="64384" y="117158"/>
                      <a:pt x="108714" y="104492"/>
                      <a:pt x="148821" y="87604"/>
                    </a:cubicBezTo>
                    <a:cubicBezTo>
                      <a:pt x="188929" y="70717"/>
                      <a:pt x="231148" y="45385"/>
                      <a:pt x="275478" y="15832"/>
                    </a:cubicBezTo>
                    <a:lnTo>
                      <a:pt x="408467" y="15832"/>
                    </a:lnTo>
                    <a:lnTo>
                      <a:pt x="408467" y="792660"/>
                    </a:lnTo>
                    <a:lnTo>
                      <a:pt x="182597" y="792660"/>
                    </a:lnTo>
                    <a:close/>
                  </a:path>
                </a:pathLst>
              </a:custGeom>
              <a:solidFill>
                <a:schemeClr val="bg1"/>
              </a:solidFill>
              <a:ln w="9525" cap="flat">
                <a:noFill/>
                <a:prstDash val="solid"/>
                <a:miter/>
              </a:ln>
            </p:spPr>
            <p:txBody>
              <a:bodyPr/>
              <a:lstStyle/>
              <a:p>
                <a:pPr defTabSz="913841">
                  <a:defRPr/>
                </a:pPr>
                <a:endParaRPr lang="en-US" sz="1729">
                  <a:solidFill>
                    <a:srgbClr val="353535"/>
                  </a:solidFill>
                  <a:latin typeface="Segoe UI Semilight"/>
                </a:endParaRPr>
              </a:p>
            </p:txBody>
          </p:sp>
          <p:sp>
            <p:nvSpPr>
              <p:cNvPr id="165" name="Freeform: Shape 164">
                <a:extLst>
                  <a:ext uri="{FF2B5EF4-FFF2-40B4-BE49-F238E27FC236}">
                    <a16:creationId xmlns:a16="http://schemas.microsoft.com/office/drawing/2014/main" id="{21DA78E1-AFA4-4FE6-9D42-F9D378B4DA33}"/>
                  </a:ext>
                </a:extLst>
              </p:cNvPr>
              <p:cNvSpPr/>
              <p:nvPr/>
            </p:nvSpPr>
            <p:spPr>
              <a:xfrm>
                <a:off x="6038646" y="4279944"/>
                <a:ext cx="126657" cy="802159"/>
              </a:xfrm>
              <a:custGeom>
                <a:avLst/>
                <a:gdLst/>
                <a:ahLst/>
                <a:cxnLst/>
                <a:rect l="0" t="0" r="0" b="0"/>
                <a:pathLst>
                  <a:path w="126656" h="802159">
                    <a:moveTo>
                      <a:pt x="15832" y="15832"/>
                    </a:moveTo>
                    <a:lnTo>
                      <a:pt x="119268" y="15832"/>
                    </a:lnTo>
                    <a:lnTo>
                      <a:pt x="119268" y="792660"/>
                    </a:lnTo>
                    <a:lnTo>
                      <a:pt x="24276" y="792660"/>
                    </a:lnTo>
                    <a:lnTo>
                      <a:pt x="15832" y="15832"/>
                    </a:lnTo>
                    <a:close/>
                  </a:path>
                </a:pathLst>
              </a:custGeom>
              <a:solidFill>
                <a:schemeClr val="bg1">
                  <a:lumMod val="65000"/>
                </a:schemeClr>
              </a:solidFill>
              <a:ln w="9525" cap="flat">
                <a:noFill/>
                <a:prstDash val="solid"/>
                <a:miter/>
              </a:ln>
            </p:spPr>
            <p:txBody>
              <a:bodyPr/>
              <a:lstStyle/>
              <a:p>
                <a:pPr defTabSz="913841">
                  <a:defRPr/>
                </a:pPr>
                <a:endParaRPr lang="en-US" sz="1729">
                  <a:solidFill>
                    <a:srgbClr val="353535"/>
                  </a:solidFill>
                  <a:latin typeface="Segoe UI Semilight"/>
                </a:endParaRPr>
              </a:p>
            </p:txBody>
          </p:sp>
        </p:grpSp>
      </p:grpSp>
    </p:spTree>
    <p:extLst>
      <p:ext uri="{BB962C8B-B14F-4D97-AF65-F5344CB8AC3E}">
        <p14:creationId xmlns:p14="http://schemas.microsoft.com/office/powerpoint/2010/main" val="1848045438"/>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2C7D83-33EE-4E4E-864F-EA5B1045616B}"/>
              </a:ext>
            </a:extLst>
          </p:cNvPr>
          <p:cNvSpPr>
            <a:spLocks noGrp="1"/>
          </p:cNvSpPr>
          <p:nvPr>
            <p:ph type="title"/>
          </p:nvPr>
        </p:nvSpPr>
        <p:spPr>
          <a:xfrm>
            <a:off x="584984" y="2579750"/>
            <a:ext cx="4161390" cy="553982"/>
          </a:xfrm>
        </p:spPr>
        <p:txBody>
          <a:bodyPr/>
          <a:lstStyle/>
          <a:p>
            <a:r>
              <a:rPr lang="en-US"/>
              <a:t>Pop Quiz </a:t>
            </a:r>
          </a:p>
        </p:txBody>
      </p:sp>
      <p:sp>
        <p:nvSpPr>
          <p:cNvPr id="3" name="Text Placeholder 2">
            <a:extLst>
              <a:ext uri="{FF2B5EF4-FFF2-40B4-BE49-F238E27FC236}">
                <a16:creationId xmlns:a16="http://schemas.microsoft.com/office/drawing/2014/main" id="{10CDDD0A-9784-4335-88C2-CC556DE94B02}"/>
              </a:ext>
            </a:extLst>
          </p:cNvPr>
          <p:cNvSpPr>
            <a:spLocks noGrp="1"/>
          </p:cNvSpPr>
          <p:nvPr>
            <p:ph type="body" sz="quarter" idx="10"/>
          </p:nvPr>
        </p:nvSpPr>
        <p:spPr>
          <a:xfrm>
            <a:off x="585765" y="3535512"/>
            <a:ext cx="4161244" cy="1292583"/>
          </a:xfrm>
        </p:spPr>
        <p:txBody>
          <a:bodyPr/>
          <a:lstStyle/>
          <a:p>
            <a:r>
              <a:rPr lang="en-US"/>
              <a:t>What reduction in accuracy does APPROXIMATE_COUNT_DISTINCT (</a:t>
            </a:r>
            <a:r>
              <a:rPr lang="en-US" err="1"/>
              <a:t>HyperLogLog</a:t>
            </a:r>
            <a:r>
              <a:rPr lang="en-US"/>
              <a:t>) show on average?</a:t>
            </a:r>
          </a:p>
          <a:p>
            <a:endParaRPr lang="en-US"/>
          </a:p>
        </p:txBody>
      </p:sp>
      <p:grpSp>
        <p:nvGrpSpPr>
          <p:cNvPr id="17" name="Group 16">
            <a:extLst>
              <a:ext uri="{FF2B5EF4-FFF2-40B4-BE49-F238E27FC236}">
                <a16:creationId xmlns:a16="http://schemas.microsoft.com/office/drawing/2014/main" id="{079D543C-3929-4A54-A65A-8DC1FF262E7E}"/>
              </a:ext>
            </a:extLst>
          </p:cNvPr>
          <p:cNvGrpSpPr/>
          <p:nvPr/>
        </p:nvGrpSpPr>
        <p:grpSpPr>
          <a:xfrm>
            <a:off x="6274084" y="657328"/>
            <a:ext cx="5280360" cy="5575488"/>
            <a:chOff x="8923338" y="96838"/>
            <a:chExt cx="1050925" cy="1109663"/>
          </a:xfrm>
        </p:grpSpPr>
        <p:sp>
          <p:nvSpPr>
            <p:cNvPr id="19" name="Freeform 1437">
              <a:extLst>
                <a:ext uri="{FF2B5EF4-FFF2-40B4-BE49-F238E27FC236}">
                  <a16:creationId xmlns:a16="http://schemas.microsoft.com/office/drawing/2014/main" id="{6B8B377A-40A9-4C76-A3D5-196AC660F442}"/>
                </a:ext>
              </a:extLst>
            </p:cNvPr>
            <p:cNvSpPr>
              <a:spLocks/>
            </p:cNvSpPr>
            <p:nvPr/>
          </p:nvSpPr>
          <p:spPr bwMode="auto">
            <a:xfrm>
              <a:off x="9488488" y="1008063"/>
              <a:ext cx="485775" cy="198438"/>
            </a:xfrm>
            <a:custGeom>
              <a:avLst/>
              <a:gdLst>
                <a:gd name="T0" fmla="*/ 153 w 166"/>
                <a:gd name="T1" fmla="*/ 41 h 68"/>
                <a:gd name="T2" fmla="*/ 145 w 166"/>
                <a:gd name="T3" fmla="*/ 43 h 68"/>
                <a:gd name="T4" fmla="*/ 145 w 166"/>
                <a:gd name="T5" fmla="*/ 42 h 68"/>
                <a:gd name="T6" fmla="*/ 119 w 166"/>
                <a:gd name="T7" fmla="*/ 16 h 68"/>
                <a:gd name="T8" fmla="*/ 101 w 166"/>
                <a:gd name="T9" fmla="*/ 23 h 68"/>
                <a:gd name="T10" fmla="*/ 69 w 166"/>
                <a:gd name="T11" fmla="*/ 0 h 68"/>
                <a:gd name="T12" fmla="*/ 35 w 166"/>
                <a:gd name="T13" fmla="*/ 34 h 68"/>
                <a:gd name="T14" fmla="*/ 20 w 166"/>
                <a:gd name="T15" fmla="*/ 27 h 68"/>
                <a:gd name="T16" fmla="*/ 0 w 166"/>
                <a:gd name="T17" fmla="*/ 48 h 68"/>
                <a:gd name="T18" fmla="*/ 20 w 166"/>
                <a:gd name="T19" fmla="*/ 68 h 68"/>
                <a:gd name="T20" fmla="*/ 153 w 166"/>
                <a:gd name="T21" fmla="*/ 68 h 68"/>
                <a:gd name="T22" fmla="*/ 166 w 166"/>
                <a:gd name="T23" fmla="*/ 55 h 68"/>
                <a:gd name="T24" fmla="*/ 153 w 166"/>
                <a:gd name="T25" fmla="*/ 4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6" h="68">
                  <a:moveTo>
                    <a:pt x="153" y="41"/>
                  </a:moveTo>
                  <a:cubicBezTo>
                    <a:pt x="150" y="41"/>
                    <a:pt x="147" y="42"/>
                    <a:pt x="145" y="43"/>
                  </a:cubicBezTo>
                  <a:cubicBezTo>
                    <a:pt x="145" y="43"/>
                    <a:pt x="145" y="42"/>
                    <a:pt x="145" y="42"/>
                  </a:cubicBezTo>
                  <a:cubicBezTo>
                    <a:pt x="145" y="27"/>
                    <a:pt x="134" y="16"/>
                    <a:pt x="119" y="16"/>
                  </a:cubicBezTo>
                  <a:cubicBezTo>
                    <a:pt x="112" y="16"/>
                    <a:pt x="106" y="18"/>
                    <a:pt x="101" y="23"/>
                  </a:cubicBezTo>
                  <a:cubicBezTo>
                    <a:pt x="96" y="10"/>
                    <a:pt x="84" y="0"/>
                    <a:pt x="69" y="0"/>
                  </a:cubicBezTo>
                  <a:cubicBezTo>
                    <a:pt x="50" y="0"/>
                    <a:pt x="35" y="15"/>
                    <a:pt x="35" y="34"/>
                  </a:cubicBezTo>
                  <a:cubicBezTo>
                    <a:pt x="31" y="30"/>
                    <a:pt x="26" y="27"/>
                    <a:pt x="20" y="27"/>
                  </a:cubicBezTo>
                  <a:cubicBezTo>
                    <a:pt x="9" y="27"/>
                    <a:pt x="0" y="37"/>
                    <a:pt x="0" y="48"/>
                  </a:cubicBezTo>
                  <a:cubicBezTo>
                    <a:pt x="0" y="59"/>
                    <a:pt x="9" y="68"/>
                    <a:pt x="20" y="68"/>
                  </a:cubicBezTo>
                  <a:cubicBezTo>
                    <a:pt x="153" y="68"/>
                    <a:pt x="153" y="68"/>
                    <a:pt x="153" y="68"/>
                  </a:cubicBezTo>
                  <a:cubicBezTo>
                    <a:pt x="160" y="68"/>
                    <a:pt x="166" y="62"/>
                    <a:pt x="166" y="55"/>
                  </a:cubicBezTo>
                  <a:cubicBezTo>
                    <a:pt x="166" y="47"/>
                    <a:pt x="160" y="41"/>
                    <a:pt x="153" y="4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0" name="Freeform 1438">
              <a:extLst>
                <a:ext uri="{FF2B5EF4-FFF2-40B4-BE49-F238E27FC236}">
                  <a16:creationId xmlns:a16="http://schemas.microsoft.com/office/drawing/2014/main" id="{711B942A-0219-4FA3-A0F3-EBF17C071CFF}"/>
                </a:ext>
              </a:extLst>
            </p:cNvPr>
            <p:cNvSpPr>
              <a:spLocks/>
            </p:cNvSpPr>
            <p:nvPr/>
          </p:nvSpPr>
          <p:spPr bwMode="auto">
            <a:xfrm>
              <a:off x="8923338" y="787400"/>
              <a:ext cx="638175" cy="263525"/>
            </a:xfrm>
            <a:custGeom>
              <a:avLst/>
              <a:gdLst>
                <a:gd name="T0" fmla="*/ 16 w 218"/>
                <a:gd name="T1" fmla="*/ 58 h 90"/>
                <a:gd name="T2" fmla="*/ 28 w 218"/>
                <a:gd name="T3" fmla="*/ 63 h 90"/>
                <a:gd name="T4" fmla="*/ 27 w 218"/>
                <a:gd name="T5" fmla="*/ 60 h 90"/>
                <a:gd name="T6" fmla="*/ 57 w 218"/>
                <a:gd name="T7" fmla="*/ 30 h 90"/>
                <a:gd name="T8" fmla="*/ 83 w 218"/>
                <a:gd name="T9" fmla="*/ 45 h 90"/>
                <a:gd name="T10" fmla="*/ 83 w 218"/>
                <a:gd name="T11" fmla="*/ 45 h 90"/>
                <a:gd name="T12" fmla="*/ 128 w 218"/>
                <a:gd name="T13" fmla="*/ 0 h 90"/>
                <a:gd name="T14" fmla="*/ 173 w 218"/>
                <a:gd name="T15" fmla="*/ 45 h 90"/>
                <a:gd name="T16" fmla="*/ 172 w 218"/>
                <a:gd name="T17" fmla="*/ 54 h 90"/>
                <a:gd name="T18" fmla="*/ 193 w 218"/>
                <a:gd name="T19" fmla="*/ 42 h 90"/>
                <a:gd name="T20" fmla="*/ 218 w 218"/>
                <a:gd name="T21" fmla="*/ 66 h 90"/>
                <a:gd name="T22" fmla="*/ 193 w 218"/>
                <a:gd name="T23" fmla="*/ 90 h 90"/>
                <a:gd name="T24" fmla="*/ 128 w 218"/>
                <a:gd name="T25" fmla="*/ 90 h 90"/>
                <a:gd name="T26" fmla="*/ 57 w 218"/>
                <a:gd name="T27" fmla="*/ 90 h 90"/>
                <a:gd name="T28" fmla="*/ 16 w 218"/>
                <a:gd name="T29" fmla="*/ 90 h 90"/>
                <a:gd name="T30" fmla="*/ 0 w 218"/>
                <a:gd name="T31" fmla="*/ 74 h 90"/>
                <a:gd name="T32" fmla="*/ 16 w 218"/>
                <a:gd name="T33" fmla="*/ 58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8" h="90">
                  <a:moveTo>
                    <a:pt x="16" y="58"/>
                  </a:moveTo>
                  <a:cubicBezTo>
                    <a:pt x="20" y="58"/>
                    <a:pt x="25" y="60"/>
                    <a:pt x="28" y="63"/>
                  </a:cubicBezTo>
                  <a:cubicBezTo>
                    <a:pt x="27" y="62"/>
                    <a:pt x="27" y="61"/>
                    <a:pt x="27" y="60"/>
                  </a:cubicBezTo>
                  <a:cubicBezTo>
                    <a:pt x="27" y="44"/>
                    <a:pt x="41" y="30"/>
                    <a:pt x="57" y="30"/>
                  </a:cubicBezTo>
                  <a:cubicBezTo>
                    <a:pt x="68" y="30"/>
                    <a:pt x="78" y="36"/>
                    <a:pt x="83" y="45"/>
                  </a:cubicBezTo>
                  <a:cubicBezTo>
                    <a:pt x="83" y="45"/>
                    <a:pt x="83" y="45"/>
                    <a:pt x="83" y="45"/>
                  </a:cubicBezTo>
                  <a:cubicBezTo>
                    <a:pt x="83" y="20"/>
                    <a:pt x="103" y="0"/>
                    <a:pt x="128" y="0"/>
                  </a:cubicBezTo>
                  <a:cubicBezTo>
                    <a:pt x="153" y="0"/>
                    <a:pt x="173" y="20"/>
                    <a:pt x="173" y="45"/>
                  </a:cubicBezTo>
                  <a:cubicBezTo>
                    <a:pt x="173" y="48"/>
                    <a:pt x="173" y="51"/>
                    <a:pt x="172" y="54"/>
                  </a:cubicBezTo>
                  <a:cubicBezTo>
                    <a:pt x="176" y="47"/>
                    <a:pt x="184" y="42"/>
                    <a:pt x="193" y="42"/>
                  </a:cubicBezTo>
                  <a:cubicBezTo>
                    <a:pt x="207" y="42"/>
                    <a:pt x="218" y="53"/>
                    <a:pt x="218" y="66"/>
                  </a:cubicBezTo>
                  <a:cubicBezTo>
                    <a:pt x="218" y="79"/>
                    <a:pt x="207" y="90"/>
                    <a:pt x="193" y="90"/>
                  </a:cubicBezTo>
                  <a:cubicBezTo>
                    <a:pt x="128" y="90"/>
                    <a:pt x="128" y="90"/>
                    <a:pt x="128" y="90"/>
                  </a:cubicBezTo>
                  <a:cubicBezTo>
                    <a:pt x="57" y="90"/>
                    <a:pt x="57" y="90"/>
                    <a:pt x="57" y="90"/>
                  </a:cubicBezTo>
                  <a:cubicBezTo>
                    <a:pt x="16" y="90"/>
                    <a:pt x="16" y="90"/>
                    <a:pt x="16" y="90"/>
                  </a:cubicBezTo>
                  <a:cubicBezTo>
                    <a:pt x="7" y="90"/>
                    <a:pt x="0" y="83"/>
                    <a:pt x="0" y="74"/>
                  </a:cubicBezTo>
                  <a:cubicBezTo>
                    <a:pt x="0" y="65"/>
                    <a:pt x="7" y="58"/>
                    <a:pt x="16" y="5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1" name="Freeform 1439">
              <a:extLst>
                <a:ext uri="{FF2B5EF4-FFF2-40B4-BE49-F238E27FC236}">
                  <a16:creationId xmlns:a16="http://schemas.microsoft.com/office/drawing/2014/main" id="{C92BE0FD-F9F0-4659-B726-EC35C1B48797}"/>
                </a:ext>
              </a:extLst>
            </p:cNvPr>
            <p:cNvSpPr>
              <a:spLocks/>
            </p:cNvSpPr>
            <p:nvPr/>
          </p:nvSpPr>
          <p:spPr bwMode="auto">
            <a:xfrm>
              <a:off x="9093200" y="163513"/>
              <a:ext cx="122238" cy="85725"/>
            </a:xfrm>
            <a:custGeom>
              <a:avLst/>
              <a:gdLst>
                <a:gd name="T0" fmla="*/ 38 w 42"/>
                <a:gd name="T1" fmla="*/ 21 h 29"/>
                <a:gd name="T2" fmla="*/ 36 w 42"/>
                <a:gd name="T3" fmla="*/ 21 h 29"/>
                <a:gd name="T4" fmla="*/ 38 w 42"/>
                <a:gd name="T5" fmla="*/ 14 h 29"/>
                <a:gd name="T6" fmla="*/ 23 w 42"/>
                <a:gd name="T7" fmla="*/ 0 h 29"/>
                <a:gd name="T8" fmla="*/ 9 w 42"/>
                <a:gd name="T9" fmla="*/ 14 h 29"/>
                <a:gd name="T10" fmla="*/ 9 w 42"/>
                <a:gd name="T11" fmla="*/ 16 h 29"/>
                <a:gd name="T12" fmla="*/ 7 w 42"/>
                <a:gd name="T13" fmla="*/ 15 h 29"/>
                <a:gd name="T14" fmla="*/ 0 w 42"/>
                <a:gd name="T15" fmla="*/ 22 h 29"/>
                <a:gd name="T16" fmla="*/ 7 w 42"/>
                <a:gd name="T17" fmla="*/ 29 h 29"/>
                <a:gd name="T18" fmla="*/ 38 w 42"/>
                <a:gd name="T19" fmla="*/ 29 h 29"/>
                <a:gd name="T20" fmla="*/ 42 w 42"/>
                <a:gd name="T21" fmla="*/ 25 h 29"/>
                <a:gd name="T22" fmla="*/ 38 w 42"/>
                <a:gd name="T23"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 h="29">
                  <a:moveTo>
                    <a:pt x="38" y="21"/>
                  </a:moveTo>
                  <a:cubicBezTo>
                    <a:pt x="37" y="21"/>
                    <a:pt x="36" y="21"/>
                    <a:pt x="36" y="21"/>
                  </a:cubicBezTo>
                  <a:cubicBezTo>
                    <a:pt x="37" y="19"/>
                    <a:pt x="38" y="17"/>
                    <a:pt x="38" y="14"/>
                  </a:cubicBezTo>
                  <a:cubicBezTo>
                    <a:pt x="38" y="7"/>
                    <a:pt x="31" y="0"/>
                    <a:pt x="23" y="0"/>
                  </a:cubicBezTo>
                  <a:cubicBezTo>
                    <a:pt x="16" y="0"/>
                    <a:pt x="9" y="7"/>
                    <a:pt x="9" y="14"/>
                  </a:cubicBezTo>
                  <a:cubicBezTo>
                    <a:pt x="9" y="15"/>
                    <a:pt x="9" y="15"/>
                    <a:pt x="9" y="16"/>
                  </a:cubicBezTo>
                  <a:cubicBezTo>
                    <a:pt x="9" y="16"/>
                    <a:pt x="8" y="15"/>
                    <a:pt x="7" y="15"/>
                  </a:cubicBezTo>
                  <a:cubicBezTo>
                    <a:pt x="3" y="15"/>
                    <a:pt x="0" y="18"/>
                    <a:pt x="0" y="22"/>
                  </a:cubicBezTo>
                  <a:cubicBezTo>
                    <a:pt x="0" y="26"/>
                    <a:pt x="3" y="29"/>
                    <a:pt x="7" y="29"/>
                  </a:cubicBezTo>
                  <a:cubicBezTo>
                    <a:pt x="38" y="29"/>
                    <a:pt x="38" y="29"/>
                    <a:pt x="38" y="29"/>
                  </a:cubicBezTo>
                  <a:cubicBezTo>
                    <a:pt x="40" y="29"/>
                    <a:pt x="42" y="27"/>
                    <a:pt x="42" y="25"/>
                  </a:cubicBezTo>
                  <a:cubicBezTo>
                    <a:pt x="42" y="23"/>
                    <a:pt x="40" y="21"/>
                    <a:pt x="38" y="21"/>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2" name="Freeform 1440">
              <a:extLst>
                <a:ext uri="{FF2B5EF4-FFF2-40B4-BE49-F238E27FC236}">
                  <a16:creationId xmlns:a16="http://schemas.microsoft.com/office/drawing/2014/main" id="{213F73BD-6AD1-422A-9EC8-EE81AAEA7F95}"/>
                </a:ext>
              </a:extLst>
            </p:cNvPr>
            <p:cNvSpPr>
              <a:spLocks noEditPoints="1"/>
            </p:cNvSpPr>
            <p:nvPr/>
          </p:nvSpPr>
          <p:spPr bwMode="auto">
            <a:xfrm>
              <a:off x="9031288" y="96838"/>
              <a:ext cx="893763" cy="498475"/>
            </a:xfrm>
            <a:custGeom>
              <a:avLst/>
              <a:gdLst>
                <a:gd name="T0" fmla="*/ 293 w 305"/>
                <a:gd name="T1" fmla="*/ 147 h 170"/>
                <a:gd name="T2" fmla="*/ 285 w 305"/>
                <a:gd name="T3" fmla="*/ 150 h 170"/>
                <a:gd name="T4" fmla="*/ 285 w 305"/>
                <a:gd name="T5" fmla="*/ 149 h 170"/>
                <a:gd name="T6" fmla="*/ 264 w 305"/>
                <a:gd name="T7" fmla="*/ 128 h 170"/>
                <a:gd name="T8" fmla="*/ 249 w 305"/>
                <a:gd name="T9" fmla="*/ 134 h 170"/>
                <a:gd name="T10" fmla="*/ 249 w 305"/>
                <a:gd name="T11" fmla="*/ 116 h 170"/>
                <a:gd name="T12" fmla="*/ 237 w 305"/>
                <a:gd name="T13" fmla="*/ 116 h 170"/>
                <a:gd name="T14" fmla="*/ 236 w 305"/>
                <a:gd name="T15" fmla="*/ 115 h 170"/>
                <a:gd name="T16" fmla="*/ 236 w 305"/>
                <a:gd name="T17" fmla="*/ 47 h 170"/>
                <a:gd name="T18" fmla="*/ 197 w 305"/>
                <a:gd name="T19" fmla="*/ 47 h 170"/>
                <a:gd name="T20" fmla="*/ 197 w 305"/>
                <a:gd name="T21" fmla="*/ 72 h 170"/>
                <a:gd name="T22" fmla="*/ 177 w 305"/>
                <a:gd name="T23" fmla="*/ 72 h 170"/>
                <a:gd name="T24" fmla="*/ 177 w 305"/>
                <a:gd name="T25" fmla="*/ 19 h 170"/>
                <a:gd name="T26" fmla="*/ 145 w 305"/>
                <a:gd name="T27" fmla="*/ 19 h 170"/>
                <a:gd name="T28" fmla="*/ 145 w 305"/>
                <a:gd name="T29" fmla="*/ 59 h 170"/>
                <a:gd name="T30" fmla="*/ 137 w 305"/>
                <a:gd name="T31" fmla="*/ 59 h 170"/>
                <a:gd name="T32" fmla="*/ 137 w 305"/>
                <a:gd name="T33" fmla="*/ 0 h 170"/>
                <a:gd name="T34" fmla="*/ 113 w 305"/>
                <a:gd name="T35" fmla="*/ 25 h 170"/>
                <a:gd name="T36" fmla="*/ 113 w 305"/>
                <a:gd name="T37" fmla="*/ 108 h 170"/>
                <a:gd name="T38" fmla="*/ 65 w 305"/>
                <a:gd name="T39" fmla="*/ 108 h 170"/>
                <a:gd name="T40" fmla="*/ 65 w 305"/>
                <a:gd name="T41" fmla="*/ 81 h 170"/>
                <a:gd name="T42" fmla="*/ 47 w 305"/>
                <a:gd name="T43" fmla="*/ 81 h 170"/>
                <a:gd name="T44" fmla="*/ 47 w 305"/>
                <a:gd name="T45" fmla="*/ 125 h 170"/>
                <a:gd name="T46" fmla="*/ 41 w 305"/>
                <a:gd name="T47" fmla="*/ 125 h 170"/>
                <a:gd name="T48" fmla="*/ 41 w 305"/>
                <a:gd name="T49" fmla="*/ 109 h 170"/>
                <a:gd name="T50" fmla="*/ 27 w 305"/>
                <a:gd name="T51" fmla="*/ 109 h 170"/>
                <a:gd name="T52" fmla="*/ 27 w 305"/>
                <a:gd name="T53" fmla="*/ 125 h 170"/>
                <a:gd name="T54" fmla="*/ 15 w 305"/>
                <a:gd name="T55" fmla="*/ 125 h 170"/>
                <a:gd name="T56" fmla="*/ 15 w 305"/>
                <a:gd name="T57" fmla="*/ 142 h 170"/>
                <a:gd name="T58" fmla="*/ 11 w 305"/>
                <a:gd name="T59" fmla="*/ 141 h 170"/>
                <a:gd name="T60" fmla="*/ 0 w 305"/>
                <a:gd name="T61" fmla="*/ 152 h 170"/>
                <a:gd name="T62" fmla="*/ 11 w 305"/>
                <a:gd name="T63" fmla="*/ 163 h 170"/>
                <a:gd name="T64" fmla="*/ 55 w 305"/>
                <a:gd name="T65" fmla="*/ 163 h 170"/>
                <a:gd name="T66" fmla="*/ 63 w 305"/>
                <a:gd name="T67" fmla="*/ 155 h 170"/>
                <a:gd name="T68" fmla="*/ 57 w 305"/>
                <a:gd name="T69" fmla="*/ 147 h 170"/>
                <a:gd name="T70" fmla="*/ 67 w 305"/>
                <a:gd name="T71" fmla="*/ 147 h 170"/>
                <a:gd name="T72" fmla="*/ 152 w 305"/>
                <a:gd name="T73" fmla="*/ 147 h 170"/>
                <a:gd name="T74" fmla="*/ 151 w 305"/>
                <a:gd name="T75" fmla="*/ 153 h 170"/>
                <a:gd name="T76" fmla="*/ 168 w 305"/>
                <a:gd name="T77" fmla="*/ 170 h 170"/>
                <a:gd name="T78" fmla="*/ 214 w 305"/>
                <a:gd name="T79" fmla="*/ 170 h 170"/>
                <a:gd name="T80" fmla="*/ 264 w 305"/>
                <a:gd name="T81" fmla="*/ 170 h 170"/>
                <a:gd name="T82" fmla="*/ 293 w 305"/>
                <a:gd name="T83" fmla="*/ 170 h 170"/>
                <a:gd name="T84" fmla="*/ 305 w 305"/>
                <a:gd name="T85" fmla="*/ 158 h 170"/>
                <a:gd name="T86" fmla="*/ 293 w 305"/>
                <a:gd name="T87" fmla="*/ 147 h 170"/>
                <a:gd name="T88" fmla="*/ 51 w 305"/>
                <a:gd name="T89" fmla="*/ 148 h 170"/>
                <a:gd name="T90" fmla="*/ 51 w 305"/>
                <a:gd name="T91" fmla="*/ 147 h 170"/>
                <a:gd name="T92" fmla="*/ 52 w 305"/>
                <a:gd name="T93" fmla="*/ 147 h 170"/>
                <a:gd name="T94" fmla="*/ 51 w 305"/>
                <a:gd name="T95" fmla="*/ 148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05" h="170">
                  <a:moveTo>
                    <a:pt x="293" y="147"/>
                  </a:moveTo>
                  <a:cubicBezTo>
                    <a:pt x="290" y="147"/>
                    <a:pt x="287" y="148"/>
                    <a:pt x="285" y="150"/>
                  </a:cubicBezTo>
                  <a:cubicBezTo>
                    <a:pt x="285" y="150"/>
                    <a:pt x="285" y="149"/>
                    <a:pt x="285" y="149"/>
                  </a:cubicBezTo>
                  <a:cubicBezTo>
                    <a:pt x="285" y="137"/>
                    <a:pt x="276" y="128"/>
                    <a:pt x="264" y="128"/>
                  </a:cubicBezTo>
                  <a:cubicBezTo>
                    <a:pt x="258" y="128"/>
                    <a:pt x="253" y="130"/>
                    <a:pt x="249" y="134"/>
                  </a:cubicBezTo>
                  <a:cubicBezTo>
                    <a:pt x="249" y="116"/>
                    <a:pt x="249" y="116"/>
                    <a:pt x="249" y="116"/>
                  </a:cubicBezTo>
                  <a:cubicBezTo>
                    <a:pt x="237" y="116"/>
                    <a:pt x="237" y="116"/>
                    <a:pt x="237" y="116"/>
                  </a:cubicBezTo>
                  <a:cubicBezTo>
                    <a:pt x="237" y="115"/>
                    <a:pt x="236" y="115"/>
                    <a:pt x="236" y="115"/>
                  </a:cubicBezTo>
                  <a:cubicBezTo>
                    <a:pt x="236" y="47"/>
                    <a:pt x="236" y="47"/>
                    <a:pt x="236" y="47"/>
                  </a:cubicBezTo>
                  <a:cubicBezTo>
                    <a:pt x="197" y="47"/>
                    <a:pt x="197" y="47"/>
                    <a:pt x="197" y="47"/>
                  </a:cubicBezTo>
                  <a:cubicBezTo>
                    <a:pt x="197" y="72"/>
                    <a:pt x="197" y="72"/>
                    <a:pt x="197" y="72"/>
                  </a:cubicBezTo>
                  <a:cubicBezTo>
                    <a:pt x="177" y="72"/>
                    <a:pt x="177" y="72"/>
                    <a:pt x="177" y="72"/>
                  </a:cubicBezTo>
                  <a:cubicBezTo>
                    <a:pt x="177" y="19"/>
                    <a:pt x="177" y="19"/>
                    <a:pt x="177" y="19"/>
                  </a:cubicBezTo>
                  <a:cubicBezTo>
                    <a:pt x="145" y="19"/>
                    <a:pt x="145" y="19"/>
                    <a:pt x="145" y="19"/>
                  </a:cubicBezTo>
                  <a:cubicBezTo>
                    <a:pt x="145" y="59"/>
                    <a:pt x="145" y="59"/>
                    <a:pt x="145" y="59"/>
                  </a:cubicBezTo>
                  <a:cubicBezTo>
                    <a:pt x="137" y="59"/>
                    <a:pt x="137" y="59"/>
                    <a:pt x="137" y="59"/>
                  </a:cubicBezTo>
                  <a:cubicBezTo>
                    <a:pt x="137" y="0"/>
                    <a:pt x="137" y="0"/>
                    <a:pt x="137" y="0"/>
                  </a:cubicBezTo>
                  <a:cubicBezTo>
                    <a:pt x="113" y="25"/>
                    <a:pt x="113" y="25"/>
                    <a:pt x="113" y="25"/>
                  </a:cubicBezTo>
                  <a:cubicBezTo>
                    <a:pt x="113" y="108"/>
                    <a:pt x="113" y="108"/>
                    <a:pt x="113" y="108"/>
                  </a:cubicBezTo>
                  <a:cubicBezTo>
                    <a:pt x="65" y="108"/>
                    <a:pt x="65" y="108"/>
                    <a:pt x="65" y="108"/>
                  </a:cubicBezTo>
                  <a:cubicBezTo>
                    <a:pt x="65" y="81"/>
                    <a:pt x="65" y="81"/>
                    <a:pt x="65" y="81"/>
                  </a:cubicBezTo>
                  <a:cubicBezTo>
                    <a:pt x="47" y="81"/>
                    <a:pt x="47" y="81"/>
                    <a:pt x="47" y="81"/>
                  </a:cubicBezTo>
                  <a:cubicBezTo>
                    <a:pt x="47" y="125"/>
                    <a:pt x="47" y="125"/>
                    <a:pt x="47" y="125"/>
                  </a:cubicBezTo>
                  <a:cubicBezTo>
                    <a:pt x="41" y="125"/>
                    <a:pt x="41" y="125"/>
                    <a:pt x="41" y="125"/>
                  </a:cubicBezTo>
                  <a:cubicBezTo>
                    <a:pt x="41" y="109"/>
                    <a:pt x="41" y="109"/>
                    <a:pt x="41" y="109"/>
                  </a:cubicBezTo>
                  <a:cubicBezTo>
                    <a:pt x="27" y="109"/>
                    <a:pt x="27" y="109"/>
                    <a:pt x="27" y="109"/>
                  </a:cubicBezTo>
                  <a:cubicBezTo>
                    <a:pt x="27" y="125"/>
                    <a:pt x="27" y="125"/>
                    <a:pt x="27" y="125"/>
                  </a:cubicBezTo>
                  <a:cubicBezTo>
                    <a:pt x="15" y="125"/>
                    <a:pt x="15" y="125"/>
                    <a:pt x="15" y="125"/>
                  </a:cubicBezTo>
                  <a:cubicBezTo>
                    <a:pt x="15" y="142"/>
                    <a:pt x="15" y="142"/>
                    <a:pt x="15" y="142"/>
                  </a:cubicBezTo>
                  <a:cubicBezTo>
                    <a:pt x="13" y="141"/>
                    <a:pt x="12" y="141"/>
                    <a:pt x="11" y="141"/>
                  </a:cubicBezTo>
                  <a:cubicBezTo>
                    <a:pt x="5" y="141"/>
                    <a:pt x="0" y="146"/>
                    <a:pt x="0" y="152"/>
                  </a:cubicBezTo>
                  <a:cubicBezTo>
                    <a:pt x="0" y="158"/>
                    <a:pt x="5" y="163"/>
                    <a:pt x="11" y="163"/>
                  </a:cubicBezTo>
                  <a:cubicBezTo>
                    <a:pt x="55" y="163"/>
                    <a:pt x="55" y="163"/>
                    <a:pt x="55" y="163"/>
                  </a:cubicBezTo>
                  <a:cubicBezTo>
                    <a:pt x="59" y="163"/>
                    <a:pt x="63" y="159"/>
                    <a:pt x="63" y="155"/>
                  </a:cubicBezTo>
                  <a:cubicBezTo>
                    <a:pt x="63" y="151"/>
                    <a:pt x="60" y="148"/>
                    <a:pt x="57" y="147"/>
                  </a:cubicBezTo>
                  <a:cubicBezTo>
                    <a:pt x="67" y="147"/>
                    <a:pt x="67" y="147"/>
                    <a:pt x="67" y="147"/>
                  </a:cubicBezTo>
                  <a:cubicBezTo>
                    <a:pt x="152" y="147"/>
                    <a:pt x="152" y="147"/>
                    <a:pt x="152" y="147"/>
                  </a:cubicBezTo>
                  <a:cubicBezTo>
                    <a:pt x="152" y="149"/>
                    <a:pt x="151" y="151"/>
                    <a:pt x="151" y="153"/>
                  </a:cubicBezTo>
                  <a:cubicBezTo>
                    <a:pt x="151" y="162"/>
                    <a:pt x="159" y="170"/>
                    <a:pt x="168" y="170"/>
                  </a:cubicBezTo>
                  <a:cubicBezTo>
                    <a:pt x="214" y="170"/>
                    <a:pt x="214" y="170"/>
                    <a:pt x="214" y="170"/>
                  </a:cubicBezTo>
                  <a:cubicBezTo>
                    <a:pt x="264" y="170"/>
                    <a:pt x="264" y="170"/>
                    <a:pt x="264" y="170"/>
                  </a:cubicBezTo>
                  <a:cubicBezTo>
                    <a:pt x="293" y="170"/>
                    <a:pt x="293" y="170"/>
                    <a:pt x="293" y="170"/>
                  </a:cubicBezTo>
                  <a:cubicBezTo>
                    <a:pt x="300" y="170"/>
                    <a:pt x="305" y="165"/>
                    <a:pt x="305" y="158"/>
                  </a:cubicBezTo>
                  <a:cubicBezTo>
                    <a:pt x="305" y="152"/>
                    <a:pt x="300" y="147"/>
                    <a:pt x="293" y="147"/>
                  </a:cubicBezTo>
                  <a:moveTo>
                    <a:pt x="51" y="148"/>
                  </a:moveTo>
                  <a:cubicBezTo>
                    <a:pt x="51" y="148"/>
                    <a:pt x="51" y="147"/>
                    <a:pt x="51" y="147"/>
                  </a:cubicBezTo>
                  <a:cubicBezTo>
                    <a:pt x="52" y="147"/>
                    <a:pt x="52" y="147"/>
                    <a:pt x="52" y="147"/>
                  </a:cubicBezTo>
                  <a:cubicBezTo>
                    <a:pt x="52" y="147"/>
                    <a:pt x="51" y="147"/>
                    <a:pt x="51" y="148"/>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3" name="Rectangle 1441">
              <a:extLst>
                <a:ext uri="{FF2B5EF4-FFF2-40B4-BE49-F238E27FC236}">
                  <a16:creationId xmlns:a16="http://schemas.microsoft.com/office/drawing/2014/main" id="{B2A835CC-7760-469A-B70D-BA75EBBC5FB9}"/>
                </a:ext>
              </a:extLst>
            </p:cNvPr>
            <p:cNvSpPr>
              <a:spLocks noChangeArrowheads="1"/>
            </p:cNvSpPr>
            <p:nvPr/>
          </p:nvSpPr>
          <p:spPr bwMode="auto">
            <a:xfrm>
              <a:off x="9266238" y="249238"/>
              <a:ext cx="171450" cy="3571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4" name="Rectangle 1442">
              <a:extLst>
                <a:ext uri="{FF2B5EF4-FFF2-40B4-BE49-F238E27FC236}">
                  <a16:creationId xmlns:a16="http://schemas.microsoft.com/office/drawing/2014/main" id="{900FD761-F086-4140-BF87-F45DEC92C5FF}"/>
                </a:ext>
              </a:extLst>
            </p:cNvPr>
            <p:cNvSpPr>
              <a:spLocks noChangeArrowheads="1"/>
            </p:cNvSpPr>
            <p:nvPr/>
          </p:nvSpPr>
          <p:spPr bwMode="auto">
            <a:xfrm>
              <a:off x="9437688" y="249238"/>
              <a:ext cx="50800" cy="357188"/>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5" name="Rectangle 1443">
              <a:extLst>
                <a:ext uri="{FF2B5EF4-FFF2-40B4-BE49-F238E27FC236}">
                  <a16:creationId xmlns:a16="http://schemas.microsoft.com/office/drawing/2014/main" id="{EBF7A951-25A7-43C8-BD81-D15693C6C7E9}"/>
                </a:ext>
              </a:extLst>
            </p:cNvPr>
            <p:cNvSpPr>
              <a:spLocks noChangeArrowheads="1"/>
            </p:cNvSpPr>
            <p:nvPr/>
          </p:nvSpPr>
          <p:spPr bwMode="auto">
            <a:xfrm>
              <a:off x="9283700" y="266700"/>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6" name="Rectangle 1444">
              <a:extLst>
                <a:ext uri="{FF2B5EF4-FFF2-40B4-BE49-F238E27FC236}">
                  <a16:creationId xmlns:a16="http://schemas.microsoft.com/office/drawing/2014/main" id="{8512C4EE-4F20-4AA1-BF95-C6380EF9E095}"/>
                </a:ext>
              </a:extLst>
            </p:cNvPr>
            <p:cNvSpPr>
              <a:spLocks noChangeArrowheads="1"/>
            </p:cNvSpPr>
            <p:nvPr/>
          </p:nvSpPr>
          <p:spPr bwMode="auto">
            <a:xfrm>
              <a:off x="9288463" y="273050"/>
              <a:ext cx="6350"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7" name="Rectangle 1445">
              <a:extLst>
                <a:ext uri="{FF2B5EF4-FFF2-40B4-BE49-F238E27FC236}">
                  <a16:creationId xmlns:a16="http://schemas.microsoft.com/office/drawing/2014/main" id="{C42493A4-59BE-450B-B6E7-312071BA5A84}"/>
                </a:ext>
              </a:extLst>
            </p:cNvPr>
            <p:cNvSpPr>
              <a:spLocks noChangeArrowheads="1"/>
            </p:cNvSpPr>
            <p:nvPr/>
          </p:nvSpPr>
          <p:spPr bwMode="auto">
            <a:xfrm>
              <a:off x="9297988" y="273050"/>
              <a:ext cx="7938"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8" name="Rectangle 1446">
              <a:extLst>
                <a:ext uri="{FF2B5EF4-FFF2-40B4-BE49-F238E27FC236}">
                  <a16:creationId xmlns:a16="http://schemas.microsoft.com/office/drawing/2014/main" id="{183D6C80-4EFA-490D-A31B-75535553B102}"/>
                </a:ext>
              </a:extLst>
            </p:cNvPr>
            <p:cNvSpPr>
              <a:spLocks noChangeArrowheads="1"/>
            </p:cNvSpPr>
            <p:nvPr/>
          </p:nvSpPr>
          <p:spPr bwMode="auto">
            <a:xfrm>
              <a:off x="9309100" y="273050"/>
              <a:ext cx="6350"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9" name="Rectangle 1447">
              <a:extLst>
                <a:ext uri="{FF2B5EF4-FFF2-40B4-BE49-F238E27FC236}">
                  <a16:creationId xmlns:a16="http://schemas.microsoft.com/office/drawing/2014/main" id="{87CDB160-AE8D-472F-B01D-F66DAB286967}"/>
                </a:ext>
              </a:extLst>
            </p:cNvPr>
            <p:cNvSpPr>
              <a:spLocks noChangeArrowheads="1"/>
            </p:cNvSpPr>
            <p:nvPr/>
          </p:nvSpPr>
          <p:spPr bwMode="auto">
            <a:xfrm>
              <a:off x="9318625" y="273050"/>
              <a:ext cx="7938"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0" name="Oval 1448">
              <a:extLst>
                <a:ext uri="{FF2B5EF4-FFF2-40B4-BE49-F238E27FC236}">
                  <a16:creationId xmlns:a16="http://schemas.microsoft.com/office/drawing/2014/main" id="{C32CB623-43A6-4AEA-A15E-AC101B62D9D9}"/>
                </a:ext>
              </a:extLst>
            </p:cNvPr>
            <p:cNvSpPr>
              <a:spLocks noChangeArrowheads="1"/>
            </p:cNvSpPr>
            <p:nvPr/>
          </p:nvSpPr>
          <p:spPr bwMode="auto">
            <a:xfrm>
              <a:off x="9391650" y="28098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1" name="Oval 1449">
              <a:extLst>
                <a:ext uri="{FF2B5EF4-FFF2-40B4-BE49-F238E27FC236}">
                  <a16:creationId xmlns:a16="http://schemas.microsoft.com/office/drawing/2014/main" id="{6E3899A9-2134-49A0-9D76-204539C2D390}"/>
                </a:ext>
              </a:extLst>
            </p:cNvPr>
            <p:cNvSpPr>
              <a:spLocks noChangeArrowheads="1"/>
            </p:cNvSpPr>
            <p:nvPr/>
          </p:nvSpPr>
          <p:spPr bwMode="auto">
            <a:xfrm>
              <a:off x="9405938" y="28098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2" name="Rectangle 1450">
              <a:extLst>
                <a:ext uri="{FF2B5EF4-FFF2-40B4-BE49-F238E27FC236}">
                  <a16:creationId xmlns:a16="http://schemas.microsoft.com/office/drawing/2014/main" id="{15655FE9-8337-42B4-9D81-F6F2E99C7F8C}"/>
                </a:ext>
              </a:extLst>
            </p:cNvPr>
            <p:cNvSpPr>
              <a:spLocks noChangeArrowheads="1"/>
            </p:cNvSpPr>
            <p:nvPr/>
          </p:nvSpPr>
          <p:spPr bwMode="auto">
            <a:xfrm>
              <a:off x="9283700" y="312738"/>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3" name="Rectangle 1451">
              <a:extLst>
                <a:ext uri="{FF2B5EF4-FFF2-40B4-BE49-F238E27FC236}">
                  <a16:creationId xmlns:a16="http://schemas.microsoft.com/office/drawing/2014/main" id="{27AD8640-29D8-4393-B3F7-981415E06F39}"/>
                </a:ext>
              </a:extLst>
            </p:cNvPr>
            <p:cNvSpPr>
              <a:spLocks noChangeArrowheads="1"/>
            </p:cNvSpPr>
            <p:nvPr/>
          </p:nvSpPr>
          <p:spPr bwMode="auto">
            <a:xfrm>
              <a:off x="9288463" y="3190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4" name="Rectangle 1452">
              <a:extLst>
                <a:ext uri="{FF2B5EF4-FFF2-40B4-BE49-F238E27FC236}">
                  <a16:creationId xmlns:a16="http://schemas.microsoft.com/office/drawing/2014/main" id="{3D0F15F5-0B10-4F53-8072-F6B2D1CC57EC}"/>
                </a:ext>
              </a:extLst>
            </p:cNvPr>
            <p:cNvSpPr>
              <a:spLocks noChangeArrowheads="1"/>
            </p:cNvSpPr>
            <p:nvPr/>
          </p:nvSpPr>
          <p:spPr bwMode="auto">
            <a:xfrm>
              <a:off x="9297988" y="3190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5" name="Rectangle 1453">
              <a:extLst>
                <a:ext uri="{FF2B5EF4-FFF2-40B4-BE49-F238E27FC236}">
                  <a16:creationId xmlns:a16="http://schemas.microsoft.com/office/drawing/2014/main" id="{09B33B07-CFC0-4D39-955C-17E99DF073EE}"/>
                </a:ext>
              </a:extLst>
            </p:cNvPr>
            <p:cNvSpPr>
              <a:spLocks noChangeArrowheads="1"/>
            </p:cNvSpPr>
            <p:nvPr/>
          </p:nvSpPr>
          <p:spPr bwMode="auto">
            <a:xfrm>
              <a:off x="9309100" y="3190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6" name="Rectangle 1454">
              <a:extLst>
                <a:ext uri="{FF2B5EF4-FFF2-40B4-BE49-F238E27FC236}">
                  <a16:creationId xmlns:a16="http://schemas.microsoft.com/office/drawing/2014/main" id="{896F19B4-5553-4B4F-8B51-53D9F49ACD21}"/>
                </a:ext>
              </a:extLst>
            </p:cNvPr>
            <p:cNvSpPr>
              <a:spLocks noChangeArrowheads="1"/>
            </p:cNvSpPr>
            <p:nvPr/>
          </p:nvSpPr>
          <p:spPr bwMode="auto">
            <a:xfrm>
              <a:off x="9318625" y="3190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7" name="Oval 1455">
              <a:extLst>
                <a:ext uri="{FF2B5EF4-FFF2-40B4-BE49-F238E27FC236}">
                  <a16:creationId xmlns:a16="http://schemas.microsoft.com/office/drawing/2014/main" id="{E6CDDE54-0ACF-4E78-B38A-F22D0C433452}"/>
                </a:ext>
              </a:extLst>
            </p:cNvPr>
            <p:cNvSpPr>
              <a:spLocks noChangeArrowheads="1"/>
            </p:cNvSpPr>
            <p:nvPr/>
          </p:nvSpPr>
          <p:spPr bwMode="auto">
            <a:xfrm>
              <a:off x="9391650" y="328613"/>
              <a:ext cx="7938"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8" name="Oval 1456">
              <a:extLst>
                <a:ext uri="{FF2B5EF4-FFF2-40B4-BE49-F238E27FC236}">
                  <a16:creationId xmlns:a16="http://schemas.microsoft.com/office/drawing/2014/main" id="{11AAFEE3-D6BD-43D9-9ACA-211B829B27D6}"/>
                </a:ext>
              </a:extLst>
            </p:cNvPr>
            <p:cNvSpPr>
              <a:spLocks noChangeArrowheads="1"/>
            </p:cNvSpPr>
            <p:nvPr/>
          </p:nvSpPr>
          <p:spPr bwMode="auto">
            <a:xfrm>
              <a:off x="9405938" y="328613"/>
              <a:ext cx="6350"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9" name="Rectangle 1457">
              <a:extLst>
                <a:ext uri="{FF2B5EF4-FFF2-40B4-BE49-F238E27FC236}">
                  <a16:creationId xmlns:a16="http://schemas.microsoft.com/office/drawing/2014/main" id="{B2CB71BD-D631-48E8-AB55-8052E324DD8E}"/>
                </a:ext>
              </a:extLst>
            </p:cNvPr>
            <p:cNvSpPr>
              <a:spLocks noChangeArrowheads="1"/>
            </p:cNvSpPr>
            <p:nvPr/>
          </p:nvSpPr>
          <p:spPr bwMode="auto">
            <a:xfrm>
              <a:off x="9283700" y="357188"/>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0" name="Rectangle 1458">
              <a:extLst>
                <a:ext uri="{FF2B5EF4-FFF2-40B4-BE49-F238E27FC236}">
                  <a16:creationId xmlns:a16="http://schemas.microsoft.com/office/drawing/2014/main" id="{D8C4A71E-1ED2-4114-9BAC-6874E89E9302}"/>
                </a:ext>
              </a:extLst>
            </p:cNvPr>
            <p:cNvSpPr>
              <a:spLocks noChangeArrowheads="1"/>
            </p:cNvSpPr>
            <p:nvPr/>
          </p:nvSpPr>
          <p:spPr bwMode="auto">
            <a:xfrm>
              <a:off x="9288463" y="363538"/>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1" name="Rectangle 1459">
              <a:extLst>
                <a:ext uri="{FF2B5EF4-FFF2-40B4-BE49-F238E27FC236}">
                  <a16:creationId xmlns:a16="http://schemas.microsoft.com/office/drawing/2014/main" id="{9F89476B-3F1B-4979-A64E-E52A10589433}"/>
                </a:ext>
              </a:extLst>
            </p:cNvPr>
            <p:cNvSpPr>
              <a:spLocks noChangeArrowheads="1"/>
            </p:cNvSpPr>
            <p:nvPr/>
          </p:nvSpPr>
          <p:spPr bwMode="auto">
            <a:xfrm>
              <a:off x="9297988" y="363538"/>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2" name="Rectangle 1460">
              <a:extLst>
                <a:ext uri="{FF2B5EF4-FFF2-40B4-BE49-F238E27FC236}">
                  <a16:creationId xmlns:a16="http://schemas.microsoft.com/office/drawing/2014/main" id="{4EBA9ECF-5B78-4556-BFBB-B42C4849DED3}"/>
                </a:ext>
              </a:extLst>
            </p:cNvPr>
            <p:cNvSpPr>
              <a:spLocks noChangeArrowheads="1"/>
            </p:cNvSpPr>
            <p:nvPr/>
          </p:nvSpPr>
          <p:spPr bwMode="auto">
            <a:xfrm>
              <a:off x="9309100" y="363538"/>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3" name="Rectangle 1461">
              <a:extLst>
                <a:ext uri="{FF2B5EF4-FFF2-40B4-BE49-F238E27FC236}">
                  <a16:creationId xmlns:a16="http://schemas.microsoft.com/office/drawing/2014/main" id="{29ABC76C-6138-47A9-8AEF-A17E50016926}"/>
                </a:ext>
              </a:extLst>
            </p:cNvPr>
            <p:cNvSpPr>
              <a:spLocks noChangeArrowheads="1"/>
            </p:cNvSpPr>
            <p:nvPr/>
          </p:nvSpPr>
          <p:spPr bwMode="auto">
            <a:xfrm>
              <a:off x="9318625" y="363538"/>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4" name="Oval 1462">
              <a:extLst>
                <a:ext uri="{FF2B5EF4-FFF2-40B4-BE49-F238E27FC236}">
                  <a16:creationId xmlns:a16="http://schemas.microsoft.com/office/drawing/2014/main" id="{557A0F52-6F96-4699-B928-BDE25236AA3C}"/>
                </a:ext>
              </a:extLst>
            </p:cNvPr>
            <p:cNvSpPr>
              <a:spLocks noChangeArrowheads="1"/>
            </p:cNvSpPr>
            <p:nvPr/>
          </p:nvSpPr>
          <p:spPr bwMode="auto">
            <a:xfrm>
              <a:off x="9391650" y="374650"/>
              <a:ext cx="7938" cy="6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5" name="Oval 1463">
              <a:extLst>
                <a:ext uri="{FF2B5EF4-FFF2-40B4-BE49-F238E27FC236}">
                  <a16:creationId xmlns:a16="http://schemas.microsoft.com/office/drawing/2014/main" id="{C18C6803-9C25-4977-A550-412C15958075}"/>
                </a:ext>
              </a:extLst>
            </p:cNvPr>
            <p:cNvSpPr>
              <a:spLocks noChangeArrowheads="1"/>
            </p:cNvSpPr>
            <p:nvPr/>
          </p:nvSpPr>
          <p:spPr bwMode="auto">
            <a:xfrm>
              <a:off x="9405938" y="374650"/>
              <a:ext cx="6350" cy="6350"/>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6" name="Rectangle 1464">
              <a:extLst>
                <a:ext uri="{FF2B5EF4-FFF2-40B4-BE49-F238E27FC236}">
                  <a16:creationId xmlns:a16="http://schemas.microsoft.com/office/drawing/2014/main" id="{63BC1F41-8727-47FA-A848-99A6395DA5BD}"/>
                </a:ext>
              </a:extLst>
            </p:cNvPr>
            <p:cNvSpPr>
              <a:spLocks noChangeArrowheads="1"/>
            </p:cNvSpPr>
            <p:nvPr/>
          </p:nvSpPr>
          <p:spPr bwMode="auto">
            <a:xfrm>
              <a:off x="9283700" y="404813"/>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7" name="Rectangle 1465">
              <a:extLst>
                <a:ext uri="{FF2B5EF4-FFF2-40B4-BE49-F238E27FC236}">
                  <a16:creationId xmlns:a16="http://schemas.microsoft.com/office/drawing/2014/main" id="{3B2ED042-B298-4503-8D79-B1330E66F2A2}"/>
                </a:ext>
              </a:extLst>
            </p:cNvPr>
            <p:cNvSpPr>
              <a:spLocks noChangeArrowheads="1"/>
            </p:cNvSpPr>
            <p:nvPr/>
          </p:nvSpPr>
          <p:spPr bwMode="auto">
            <a:xfrm>
              <a:off x="9288463" y="40957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8" name="Rectangle 1466">
              <a:extLst>
                <a:ext uri="{FF2B5EF4-FFF2-40B4-BE49-F238E27FC236}">
                  <a16:creationId xmlns:a16="http://schemas.microsoft.com/office/drawing/2014/main" id="{9E31F02A-ECEF-4C7B-A54A-E555AE4886A3}"/>
                </a:ext>
              </a:extLst>
            </p:cNvPr>
            <p:cNvSpPr>
              <a:spLocks noChangeArrowheads="1"/>
            </p:cNvSpPr>
            <p:nvPr/>
          </p:nvSpPr>
          <p:spPr bwMode="auto">
            <a:xfrm>
              <a:off x="9297988" y="409575"/>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9" name="Rectangle 1467">
              <a:extLst>
                <a:ext uri="{FF2B5EF4-FFF2-40B4-BE49-F238E27FC236}">
                  <a16:creationId xmlns:a16="http://schemas.microsoft.com/office/drawing/2014/main" id="{3A04EA46-2DB6-4EF2-9075-D6AAB1B21402}"/>
                </a:ext>
              </a:extLst>
            </p:cNvPr>
            <p:cNvSpPr>
              <a:spLocks noChangeArrowheads="1"/>
            </p:cNvSpPr>
            <p:nvPr/>
          </p:nvSpPr>
          <p:spPr bwMode="auto">
            <a:xfrm>
              <a:off x="9309100" y="40957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0" name="Rectangle 1468">
              <a:extLst>
                <a:ext uri="{FF2B5EF4-FFF2-40B4-BE49-F238E27FC236}">
                  <a16:creationId xmlns:a16="http://schemas.microsoft.com/office/drawing/2014/main" id="{C7C8A0FE-986F-4E58-8BB0-2704F3B1EF23}"/>
                </a:ext>
              </a:extLst>
            </p:cNvPr>
            <p:cNvSpPr>
              <a:spLocks noChangeArrowheads="1"/>
            </p:cNvSpPr>
            <p:nvPr/>
          </p:nvSpPr>
          <p:spPr bwMode="auto">
            <a:xfrm>
              <a:off x="9318625" y="409575"/>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1" name="Rectangle 1469">
              <a:extLst>
                <a:ext uri="{FF2B5EF4-FFF2-40B4-BE49-F238E27FC236}">
                  <a16:creationId xmlns:a16="http://schemas.microsoft.com/office/drawing/2014/main" id="{D1C044A3-CA38-4887-9965-15B5EE61BFC7}"/>
                </a:ext>
              </a:extLst>
            </p:cNvPr>
            <p:cNvSpPr>
              <a:spLocks noChangeArrowheads="1"/>
            </p:cNvSpPr>
            <p:nvPr/>
          </p:nvSpPr>
          <p:spPr bwMode="auto">
            <a:xfrm>
              <a:off x="9283700" y="447675"/>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2" name="Rectangle 1470">
              <a:extLst>
                <a:ext uri="{FF2B5EF4-FFF2-40B4-BE49-F238E27FC236}">
                  <a16:creationId xmlns:a16="http://schemas.microsoft.com/office/drawing/2014/main" id="{64E59F00-897D-4D7A-972E-E00EE3CD7679}"/>
                </a:ext>
              </a:extLst>
            </p:cNvPr>
            <p:cNvSpPr>
              <a:spLocks noChangeArrowheads="1"/>
            </p:cNvSpPr>
            <p:nvPr/>
          </p:nvSpPr>
          <p:spPr bwMode="auto">
            <a:xfrm>
              <a:off x="9288463" y="45402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3" name="Rectangle 1471">
              <a:extLst>
                <a:ext uri="{FF2B5EF4-FFF2-40B4-BE49-F238E27FC236}">
                  <a16:creationId xmlns:a16="http://schemas.microsoft.com/office/drawing/2014/main" id="{BBFD7E0D-CF7A-4B64-B859-146C679145BE}"/>
                </a:ext>
              </a:extLst>
            </p:cNvPr>
            <p:cNvSpPr>
              <a:spLocks noChangeArrowheads="1"/>
            </p:cNvSpPr>
            <p:nvPr/>
          </p:nvSpPr>
          <p:spPr bwMode="auto">
            <a:xfrm>
              <a:off x="9297988" y="454025"/>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4" name="Rectangle 1472">
              <a:extLst>
                <a:ext uri="{FF2B5EF4-FFF2-40B4-BE49-F238E27FC236}">
                  <a16:creationId xmlns:a16="http://schemas.microsoft.com/office/drawing/2014/main" id="{075A71F9-6F15-4D4C-89D1-B963576299D6}"/>
                </a:ext>
              </a:extLst>
            </p:cNvPr>
            <p:cNvSpPr>
              <a:spLocks noChangeArrowheads="1"/>
            </p:cNvSpPr>
            <p:nvPr/>
          </p:nvSpPr>
          <p:spPr bwMode="auto">
            <a:xfrm>
              <a:off x="9309100" y="45402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5" name="Rectangle 1473">
              <a:extLst>
                <a:ext uri="{FF2B5EF4-FFF2-40B4-BE49-F238E27FC236}">
                  <a16:creationId xmlns:a16="http://schemas.microsoft.com/office/drawing/2014/main" id="{B706605E-6A58-407D-98FA-A8B2458D781D}"/>
                </a:ext>
              </a:extLst>
            </p:cNvPr>
            <p:cNvSpPr>
              <a:spLocks noChangeArrowheads="1"/>
            </p:cNvSpPr>
            <p:nvPr/>
          </p:nvSpPr>
          <p:spPr bwMode="auto">
            <a:xfrm>
              <a:off x="9318625" y="454025"/>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6" name="Oval 1474">
              <a:extLst>
                <a:ext uri="{FF2B5EF4-FFF2-40B4-BE49-F238E27FC236}">
                  <a16:creationId xmlns:a16="http://schemas.microsoft.com/office/drawing/2014/main" id="{B5AD07A1-0CD4-444A-B37F-6F8248F35784}"/>
                </a:ext>
              </a:extLst>
            </p:cNvPr>
            <p:cNvSpPr>
              <a:spLocks noChangeArrowheads="1"/>
            </p:cNvSpPr>
            <p:nvPr/>
          </p:nvSpPr>
          <p:spPr bwMode="auto">
            <a:xfrm>
              <a:off x="9391650" y="46513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7" name="Oval 1475">
              <a:extLst>
                <a:ext uri="{FF2B5EF4-FFF2-40B4-BE49-F238E27FC236}">
                  <a16:creationId xmlns:a16="http://schemas.microsoft.com/office/drawing/2014/main" id="{02131625-47F1-445D-9942-7710E1F82303}"/>
                </a:ext>
              </a:extLst>
            </p:cNvPr>
            <p:cNvSpPr>
              <a:spLocks noChangeArrowheads="1"/>
            </p:cNvSpPr>
            <p:nvPr/>
          </p:nvSpPr>
          <p:spPr bwMode="auto">
            <a:xfrm>
              <a:off x="9405938" y="46513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8" name="Rectangle 1476">
              <a:extLst>
                <a:ext uri="{FF2B5EF4-FFF2-40B4-BE49-F238E27FC236}">
                  <a16:creationId xmlns:a16="http://schemas.microsoft.com/office/drawing/2014/main" id="{9F0706C1-09A0-458D-85CA-0D84CBF5EBF3}"/>
                </a:ext>
              </a:extLst>
            </p:cNvPr>
            <p:cNvSpPr>
              <a:spLocks noChangeArrowheads="1"/>
            </p:cNvSpPr>
            <p:nvPr/>
          </p:nvSpPr>
          <p:spPr bwMode="auto">
            <a:xfrm>
              <a:off x="9283700" y="495300"/>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9" name="Rectangle 1477">
              <a:extLst>
                <a:ext uri="{FF2B5EF4-FFF2-40B4-BE49-F238E27FC236}">
                  <a16:creationId xmlns:a16="http://schemas.microsoft.com/office/drawing/2014/main" id="{B2B78B56-E0F2-4243-838A-A62818B406C4}"/>
                </a:ext>
              </a:extLst>
            </p:cNvPr>
            <p:cNvSpPr>
              <a:spLocks noChangeArrowheads="1"/>
            </p:cNvSpPr>
            <p:nvPr/>
          </p:nvSpPr>
          <p:spPr bwMode="auto">
            <a:xfrm>
              <a:off x="9288463" y="501650"/>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0" name="Rectangle 1478">
              <a:extLst>
                <a:ext uri="{FF2B5EF4-FFF2-40B4-BE49-F238E27FC236}">
                  <a16:creationId xmlns:a16="http://schemas.microsoft.com/office/drawing/2014/main" id="{E12BDCAB-158C-49A8-BF32-069D6EA5081E}"/>
                </a:ext>
              </a:extLst>
            </p:cNvPr>
            <p:cNvSpPr>
              <a:spLocks noChangeArrowheads="1"/>
            </p:cNvSpPr>
            <p:nvPr/>
          </p:nvSpPr>
          <p:spPr bwMode="auto">
            <a:xfrm>
              <a:off x="9297988" y="501650"/>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1" name="Rectangle 1479">
              <a:extLst>
                <a:ext uri="{FF2B5EF4-FFF2-40B4-BE49-F238E27FC236}">
                  <a16:creationId xmlns:a16="http://schemas.microsoft.com/office/drawing/2014/main" id="{A35430C0-7DD7-4C5F-A4A8-01D4BD8E36B2}"/>
                </a:ext>
              </a:extLst>
            </p:cNvPr>
            <p:cNvSpPr>
              <a:spLocks noChangeArrowheads="1"/>
            </p:cNvSpPr>
            <p:nvPr/>
          </p:nvSpPr>
          <p:spPr bwMode="auto">
            <a:xfrm>
              <a:off x="9309100" y="501650"/>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2" name="Rectangle 1480">
              <a:extLst>
                <a:ext uri="{FF2B5EF4-FFF2-40B4-BE49-F238E27FC236}">
                  <a16:creationId xmlns:a16="http://schemas.microsoft.com/office/drawing/2014/main" id="{27385139-92CF-465A-B045-90540811ECE0}"/>
                </a:ext>
              </a:extLst>
            </p:cNvPr>
            <p:cNvSpPr>
              <a:spLocks noChangeArrowheads="1"/>
            </p:cNvSpPr>
            <p:nvPr/>
          </p:nvSpPr>
          <p:spPr bwMode="auto">
            <a:xfrm>
              <a:off x="9318625" y="501650"/>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3" name="Oval 1481">
              <a:extLst>
                <a:ext uri="{FF2B5EF4-FFF2-40B4-BE49-F238E27FC236}">
                  <a16:creationId xmlns:a16="http://schemas.microsoft.com/office/drawing/2014/main" id="{B50CE798-F842-4601-8251-0AD75D709A31}"/>
                </a:ext>
              </a:extLst>
            </p:cNvPr>
            <p:cNvSpPr>
              <a:spLocks noChangeArrowheads="1"/>
            </p:cNvSpPr>
            <p:nvPr/>
          </p:nvSpPr>
          <p:spPr bwMode="auto">
            <a:xfrm>
              <a:off x="9391650" y="50958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4" name="Oval 1482">
              <a:extLst>
                <a:ext uri="{FF2B5EF4-FFF2-40B4-BE49-F238E27FC236}">
                  <a16:creationId xmlns:a16="http://schemas.microsoft.com/office/drawing/2014/main" id="{07FF6153-C263-4505-AAF2-50951FB9F9F6}"/>
                </a:ext>
              </a:extLst>
            </p:cNvPr>
            <p:cNvSpPr>
              <a:spLocks noChangeArrowheads="1"/>
            </p:cNvSpPr>
            <p:nvPr/>
          </p:nvSpPr>
          <p:spPr bwMode="auto">
            <a:xfrm>
              <a:off x="9405938" y="50958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5" name="Rectangle 1483">
              <a:extLst>
                <a:ext uri="{FF2B5EF4-FFF2-40B4-BE49-F238E27FC236}">
                  <a16:creationId xmlns:a16="http://schemas.microsoft.com/office/drawing/2014/main" id="{8866CCB7-1A67-4425-A2FA-7821BEBAE21E}"/>
                </a:ext>
              </a:extLst>
            </p:cNvPr>
            <p:cNvSpPr>
              <a:spLocks noChangeArrowheads="1"/>
            </p:cNvSpPr>
            <p:nvPr/>
          </p:nvSpPr>
          <p:spPr bwMode="auto">
            <a:xfrm>
              <a:off x="9283700" y="541338"/>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6" name="Rectangle 1484">
              <a:extLst>
                <a:ext uri="{FF2B5EF4-FFF2-40B4-BE49-F238E27FC236}">
                  <a16:creationId xmlns:a16="http://schemas.microsoft.com/office/drawing/2014/main" id="{D72EFDA5-3078-456E-9429-EB744546F311}"/>
                </a:ext>
              </a:extLst>
            </p:cNvPr>
            <p:cNvSpPr>
              <a:spLocks noChangeArrowheads="1"/>
            </p:cNvSpPr>
            <p:nvPr/>
          </p:nvSpPr>
          <p:spPr bwMode="auto">
            <a:xfrm>
              <a:off x="9288463" y="5476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7" name="Rectangle 1485">
              <a:extLst>
                <a:ext uri="{FF2B5EF4-FFF2-40B4-BE49-F238E27FC236}">
                  <a16:creationId xmlns:a16="http://schemas.microsoft.com/office/drawing/2014/main" id="{32563E72-F25D-441D-AD50-4C2551F15013}"/>
                </a:ext>
              </a:extLst>
            </p:cNvPr>
            <p:cNvSpPr>
              <a:spLocks noChangeArrowheads="1"/>
            </p:cNvSpPr>
            <p:nvPr/>
          </p:nvSpPr>
          <p:spPr bwMode="auto">
            <a:xfrm>
              <a:off x="9297988" y="5476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8" name="Rectangle 1486">
              <a:extLst>
                <a:ext uri="{FF2B5EF4-FFF2-40B4-BE49-F238E27FC236}">
                  <a16:creationId xmlns:a16="http://schemas.microsoft.com/office/drawing/2014/main" id="{F2C1FDC8-4147-496C-8170-C729B38209E1}"/>
                </a:ext>
              </a:extLst>
            </p:cNvPr>
            <p:cNvSpPr>
              <a:spLocks noChangeArrowheads="1"/>
            </p:cNvSpPr>
            <p:nvPr/>
          </p:nvSpPr>
          <p:spPr bwMode="auto">
            <a:xfrm>
              <a:off x="9309100" y="5476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9" name="Rectangle 1487">
              <a:extLst>
                <a:ext uri="{FF2B5EF4-FFF2-40B4-BE49-F238E27FC236}">
                  <a16:creationId xmlns:a16="http://schemas.microsoft.com/office/drawing/2014/main" id="{50BB0271-6CBD-4A21-B83C-5486E2C1D2E8}"/>
                </a:ext>
              </a:extLst>
            </p:cNvPr>
            <p:cNvSpPr>
              <a:spLocks noChangeArrowheads="1"/>
            </p:cNvSpPr>
            <p:nvPr/>
          </p:nvSpPr>
          <p:spPr bwMode="auto">
            <a:xfrm>
              <a:off x="9318625" y="5476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0" name="Oval 1488">
              <a:extLst>
                <a:ext uri="{FF2B5EF4-FFF2-40B4-BE49-F238E27FC236}">
                  <a16:creationId xmlns:a16="http://schemas.microsoft.com/office/drawing/2014/main" id="{72E1922F-5F9A-4E42-844D-0A67517CBCE0}"/>
                </a:ext>
              </a:extLst>
            </p:cNvPr>
            <p:cNvSpPr>
              <a:spLocks noChangeArrowheads="1"/>
            </p:cNvSpPr>
            <p:nvPr/>
          </p:nvSpPr>
          <p:spPr bwMode="auto">
            <a:xfrm>
              <a:off x="9391650" y="557213"/>
              <a:ext cx="7938"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1" name="Oval 1489">
              <a:extLst>
                <a:ext uri="{FF2B5EF4-FFF2-40B4-BE49-F238E27FC236}">
                  <a16:creationId xmlns:a16="http://schemas.microsoft.com/office/drawing/2014/main" id="{611F3AF8-E0F2-4973-9684-E7C911300BD7}"/>
                </a:ext>
              </a:extLst>
            </p:cNvPr>
            <p:cNvSpPr>
              <a:spLocks noChangeArrowheads="1"/>
            </p:cNvSpPr>
            <p:nvPr/>
          </p:nvSpPr>
          <p:spPr bwMode="auto">
            <a:xfrm>
              <a:off x="9405938" y="557213"/>
              <a:ext cx="6350"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2" name="Rectangle 1490">
              <a:extLst>
                <a:ext uri="{FF2B5EF4-FFF2-40B4-BE49-F238E27FC236}">
                  <a16:creationId xmlns:a16="http://schemas.microsoft.com/office/drawing/2014/main" id="{01485B49-6BF5-44C4-ADF6-D147194C04F5}"/>
                </a:ext>
              </a:extLst>
            </p:cNvPr>
            <p:cNvSpPr>
              <a:spLocks noChangeArrowheads="1"/>
            </p:cNvSpPr>
            <p:nvPr/>
          </p:nvSpPr>
          <p:spPr bwMode="auto">
            <a:xfrm>
              <a:off x="9458325" y="312738"/>
              <a:ext cx="173038" cy="360363"/>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3" name="Rectangle 1491">
              <a:extLst>
                <a:ext uri="{FF2B5EF4-FFF2-40B4-BE49-F238E27FC236}">
                  <a16:creationId xmlns:a16="http://schemas.microsoft.com/office/drawing/2014/main" id="{ED2CB107-4FEF-4FFE-A647-F4EA82C1E558}"/>
                </a:ext>
              </a:extLst>
            </p:cNvPr>
            <p:cNvSpPr>
              <a:spLocks noChangeArrowheads="1"/>
            </p:cNvSpPr>
            <p:nvPr/>
          </p:nvSpPr>
          <p:spPr bwMode="auto">
            <a:xfrm>
              <a:off x="9631363" y="312738"/>
              <a:ext cx="49213" cy="360363"/>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4" name="Rectangle 1492">
              <a:extLst>
                <a:ext uri="{FF2B5EF4-FFF2-40B4-BE49-F238E27FC236}">
                  <a16:creationId xmlns:a16="http://schemas.microsoft.com/office/drawing/2014/main" id="{B5CCB0A2-A3AB-4A53-9A6A-7C0AD31B16C5}"/>
                </a:ext>
              </a:extLst>
            </p:cNvPr>
            <p:cNvSpPr>
              <a:spLocks noChangeArrowheads="1"/>
            </p:cNvSpPr>
            <p:nvPr/>
          </p:nvSpPr>
          <p:spPr bwMode="auto">
            <a:xfrm>
              <a:off x="9474200" y="333375"/>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5" name="Rectangle 1493">
              <a:extLst>
                <a:ext uri="{FF2B5EF4-FFF2-40B4-BE49-F238E27FC236}">
                  <a16:creationId xmlns:a16="http://schemas.microsoft.com/office/drawing/2014/main" id="{6BE47617-1581-412F-A770-B82066E99799}"/>
                </a:ext>
              </a:extLst>
            </p:cNvPr>
            <p:cNvSpPr>
              <a:spLocks noChangeArrowheads="1"/>
            </p:cNvSpPr>
            <p:nvPr/>
          </p:nvSpPr>
          <p:spPr bwMode="auto">
            <a:xfrm>
              <a:off x="9482138" y="3397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6" name="Rectangle 1494">
              <a:extLst>
                <a:ext uri="{FF2B5EF4-FFF2-40B4-BE49-F238E27FC236}">
                  <a16:creationId xmlns:a16="http://schemas.microsoft.com/office/drawing/2014/main" id="{4C9AFC4C-E83D-4265-A568-D923564E1FCD}"/>
                </a:ext>
              </a:extLst>
            </p:cNvPr>
            <p:cNvSpPr>
              <a:spLocks noChangeArrowheads="1"/>
            </p:cNvSpPr>
            <p:nvPr/>
          </p:nvSpPr>
          <p:spPr bwMode="auto">
            <a:xfrm>
              <a:off x="9491663" y="339725"/>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7" name="Rectangle 1495">
              <a:extLst>
                <a:ext uri="{FF2B5EF4-FFF2-40B4-BE49-F238E27FC236}">
                  <a16:creationId xmlns:a16="http://schemas.microsoft.com/office/drawing/2014/main" id="{751B8A53-AAAA-4E54-9799-977C2BDCD617}"/>
                </a:ext>
              </a:extLst>
            </p:cNvPr>
            <p:cNvSpPr>
              <a:spLocks noChangeArrowheads="1"/>
            </p:cNvSpPr>
            <p:nvPr/>
          </p:nvSpPr>
          <p:spPr bwMode="auto">
            <a:xfrm>
              <a:off x="9502775" y="3397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8" name="Rectangle 1496">
              <a:extLst>
                <a:ext uri="{FF2B5EF4-FFF2-40B4-BE49-F238E27FC236}">
                  <a16:creationId xmlns:a16="http://schemas.microsoft.com/office/drawing/2014/main" id="{730AE64C-7D80-438A-BE21-D12CC1C20454}"/>
                </a:ext>
              </a:extLst>
            </p:cNvPr>
            <p:cNvSpPr>
              <a:spLocks noChangeArrowheads="1"/>
            </p:cNvSpPr>
            <p:nvPr/>
          </p:nvSpPr>
          <p:spPr bwMode="auto">
            <a:xfrm>
              <a:off x="9510713" y="339725"/>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9" name="Oval 1497">
              <a:extLst>
                <a:ext uri="{FF2B5EF4-FFF2-40B4-BE49-F238E27FC236}">
                  <a16:creationId xmlns:a16="http://schemas.microsoft.com/office/drawing/2014/main" id="{EE475ABA-7478-40A1-8357-E84E7F18AC6D}"/>
                </a:ext>
              </a:extLst>
            </p:cNvPr>
            <p:cNvSpPr>
              <a:spLocks noChangeArrowheads="1"/>
            </p:cNvSpPr>
            <p:nvPr/>
          </p:nvSpPr>
          <p:spPr bwMode="auto">
            <a:xfrm>
              <a:off x="9585325" y="349250"/>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0" name="Oval 1498">
              <a:extLst>
                <a:ext uri="{FF2B5EF4-FFF2-40B4-BE49-F238E27FC236}">
                  <a16:creationId xmlns:a16="http://schemas.microsoft.com/office/drawing/2014/main" id="{A1E729E5-F224-4499-9A02-9346ACA76872}"/>
                </a:ext>
              </a:extLst>
            </p:cNvPr>
            <p:cNvSpPr>
              <a:spLocks noChangeArrowheads="1"/>
            </p:cNvSpPr>
            <p:nvPr/>
          </p:nvSpPr>
          <p:spPr bwMode="auto">
            <a:xfrm>
              <a:off x="9596438" y="349250"/>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1" name="Rectangle 1499">
              <a:extLst>
                <a:ext uri="{FF2B5EF4-FFF2-40B4-BE49-F238E27FC236}">
                  <a16:creationId xmlns:a16="http://schemas.microsoft.com/office/drawing/2014/main" id="{446CD4F3-195B-4A8F-9B77-3EAC2A72877F}"/>
                </a:ext>
              </a:extLst>
            </p:cNvPr>
            <p:cNvSpPr>
              <a:spLocks noChangeArrowheads="1"/>
            </p:cNvSpPr>
            <p:nvPr/>
          </p:nvSpPr>
          <p:spPr bwMode="auto">
            <a:xfrm>
              <a:off x="9474200" y="377825"/>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2" name="Rectangle 1500">
              <a:extLst>
                <a:ext uri="{FF2B5EF4-FFF2-40B4-BE49-F238E27FC236}">
                  <a16:creationId xmlns:a16="http://schemas.microsoft.com/office/drawing/2014/main" id="{E8AF5C24-8076-41F4-BA01-7D025B30B4DD}"/>
                </a:ext>
              </a:extLst>
            </p:cNvPr>
            <p:cNvSpPr>
              <a:spLocks noChangeArrowheads="1"/>
            </p:cNvSpPr>
            <p:nvPr/>
          </p:nvSpPr>
          <p:spPr bwMode="auto">
            <a:xfrm>
              <a:off x="9482138" y="3841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3" name="Rectangle 1501">
              <a:extLst>
                <a:ext uri="{FF2B5EF4-FFF2-40B4-BE49-F238E27FC236}">
                  <a16:creationId xmlns:a16="http://schemas.microsoft.com/office/drawing/2014/main" id="{EC2499EF-63BD-4154-B6DD-87C73CB26198}"/>
                </a:ext>
              </a:extLst>
            </p:cNvPr>
            <p:cNvSpPr>
              <a:spLocks noChangeArrowheads="1"/>
            </p:cNvSpPr>
            <p:nvPr/>
          </p:nvSpPr>
          <p:spPr bwMode="auto">
            <a:xfrm>
              <a:off x="9491663" y="384175"/>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4" name="Rectangle 1502">
              <a:extLst>
                <a:ext uri="{FF2B5EF4-FFF2-40B4-BE49-F238E27FC236}">
                  <a16:creationId xmlns:a16="http://schemas.microsoft.com/office/drawing/2014/main" id="{B259D19A-AC85-4FFB-BB5F-11231243F770}"/>
                </a:ext>
              </a:extLst>
            </p:cNvPr>
            <p:cNvSpPr>
              <a:spLocks noChangeArrowheads="1"/>
            </p:cNvSpPr>
            <p:nvPr/>
          </p:nvSpPr>
          <p:spPr bwMode="auto">
            <a:xfrm>
              <a:off x="9502775" y="3841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5" name="Rectangle 1503">
              <a:extLst>
                <a:ext uri="{FF2B5EF4-FFF2-40B4-BE49-F238E27FC236}">
                  <a16:creationId xmlns:a16="http://schemas.microsoft.com/office/drawing/2014/main" id="{CFD59FEB-A68D-408D-8618-5476A42601F1}"/>
                </a:ext>
              </a:extLst>
            </p:cNvPr>
            <p:cNvSpPr>
              <a:spLocks noChangeArrowheads="1"/>
            </p:cNvSpPr>
            <p:nvPr/>
          </p:nvSpPr>
          <p:spPr bwMode="auto">
            <a:xfrm>
              <a:off x="9510713" y="384175"/>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6" name="Oval 1504">
              <a:extLst>
                <a:ext uri="{FF2B5EF4-FFF2-40B4-BE49-F238E27FC236}">
                  <a16:creationId xmlns:a16="http://schemas.microsoft.com/office/drawing/2014/main" id="{729371A5-F8EE-4207-A83F-4D76C1AF110C}"/>
                </a:ext>
              </a:extLst>
            </p:cNvPr>
            <p:cNvSpPr>
              <a:spLocks noChangeArrowheads="1"/>
            </p:cNvSpPr>
            <p:nvPr/>
          </p:nvSpPr>
          <p:spPr bwMode="auto">
            <a:xfrm>
              <a:off x="9585325" y="392113"/>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7" name="Oval 1505">
              <a:extLst>
                <a:ext uri="{FF2B5EF4-FFF2-40B4-BE49-F238E27FC236}">
                  <a16:creationId xmlns:a16="http://schemas.microsoft.com/office/drawing/2014/main" id="{3AEE5F75-DF51-4845-AFB2-929157DD9FBA}"/>
                </a:ext>
              </a:extLst>
            </p:cNvPr>
            <p:cNvSpPr>
              <a:spLocks noChangeArrowheads="1"/>
            </p:cNvSpPr>
            <p:nvPr/>
          </p:nvSpPr>
          <p:spPr bwMode="auto">
            <a:xfrm>
              <a:off x="9596438" y="392113"/>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8" name="Rectangle 1506">
              <a:extLst>
                <a:ext uri="{FF2B5EF4-FFF2-40B4-BE49-F238E27FC236}">
                  <a16:creationId xmlns:a16="http://schemas.microsoft.com/office/drawing/2014/main" id="{5A9ECFE6-B317-412B-B3A9-69F71B1321D2}"/>
                </a:ext>
              </a:extLst>
            </p:cNvPr>
            <p:cNvSpPr>
              <a:spLocks noChangeArrowheads="1"/>
            </p:cNvSpPr>
            <p:nvPr/>
          </p:nvSpPr>
          <p:spPr bwMode="auto">
            <a:xfrm>
              <a:off x="9474200" y="425450"/>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9" name="Rectangle 1507">
              <a:extLst>
                <a:ext uri="{FF2B5EF4-FFF2-40B4-BE49-F238E27FC236}">
                  <a16:creationId xmlns:a16="http://schemas.microsoft.com/office/drawing/2014/main" id="{D62C51E7-1076-43F1-9C97-968CBBFED6F3}"/>
                </a:ext>
              </a:extLst>
            </p:cNvPr>
            <p:cNvSpPr>
              <a:spLocks noChangeArrowheads="1"/>
            </p:cNvSpPr>
            <p:nvPr/>
          </p:nvSpPr>
          <p:spPr bwMode="auto">
            <a:xfrm>
              <a:off x="9482138" y="430213"/>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0" name="Rectangle 1508">
              <a:extLst>
                <a:ext uri="{FF2B5EF4-FFF2-40B4-BE49-F238E27FC236}">
                  <a16:creationId xmlns:a16="http://schemas.microsoft.com/office/drawing/2014/main" id="{8FDD5EA4-6126-4345-BD90-CD57D3302B05}"/>
                </a:ext>
              </a:extLst>
            </p:cNvPr>
            <p:cNvSpPr>
              <a:spLocks noChangeArrowheads="1"/>
            </p:cNvSpPr>
            <p:nvPr/>
          </p:nvSpPr>
          <p:spPr bwMode="auto">
            <a:xfrm>
              <a:off x="9491663" y="430213"/>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1" name="Rectangle 1509">
              <a:extLst>
                <a:ext uri="{FF2B5EF4-FFF2-40B4-BE49-F238E27FC236}">
                  <a16:creationId xmlns:a16="http://schemas.microsoft.com/office/drawing/2014/main" id="{2B1BCDE8-6037-4A6A-ABE7-145A2CE26FEC}"/>
                </a:ext>
              </a:extLst>
            </p:cNvPr>
            <p:cNvSpPr>
              <a:spLocks noChangeArrowheads="1"/>
            </p:cNvSpPr>
            <p:nvPr/>
          </p:nvSpPr>
          <p:spPr bwMode="auto">
            <a:xfrm>
              <a:off x="9502775" y="430213"/>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2" name="Rectangle 1510">
              <a:extLst>
                <a:ext uri="{FF2B5EF4-FFF2-40B4-BE49-F238E27FC236}">
                  <a16:creationId xmlns:a16="http://schemas.microsoft.com/office/drawing/2014/main" id="{9BCE2DE3-9BBD-41F7-B9FA-319DF7E1DCAD}"/>
                </a:ext>
              </a:extLst>
            </p:cNvPr>
            <p:cNvSpPr>
              <a:spLocks noChangeArrowheads="1"/>
            </p:cNvSpPr>
            <p:nvPr/>
          </p:nvSpPr>
          <p:spPr bwMode="auto">
            <a:xfrm>
              <a:off x="9510713" y="430213"/>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3" name="Oval 1511">
              <a:extLst>
                <a:ext uri="{FF2B5EF4-FFF2-40B4-BE49-F238E27FC236}">
                  <a16:creationId xmlns:a16="http://schemas.microsoft.com/office/drawing/2014/main" id="{4BDA9EF8-ECF2-4C6C-BE01-8D8A3986E99E}"/>
                </a:ext>
              </a:extLst>
            </p:cNvPr>
            <p:cNvSpPr>
              <a:spLocks noChangeArrowheads="1"/>
            </p:cNvSpPr>
            <p:nvPr/>
          </p:nvSpPr>
          <p:spPr bwMode="auto">
            <a:xfrm>
              <a:off x="9585325" y="439738"/>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4" name="Oval 1512">
              <a:extLst>
                <a:ext uri="{FF2B5EF4-FFF2-40B4-BE49-F238E27FC236}">
                  <a16:creationId xmlns:a16="http://schemas.microsoft.com/office/drawing/2014/main" id="{469F7EE7-28AB-4FE4-80C3-C62877C11473}"/>
                </a:ext>
              </a:extLst>
            </p:cNvPr>
            <p:cNvSpPr>
              <a:spLocks noChangeArrowheads="1"/>
            </p:cNvSpPr>
            <p:nvPr/>
          </p:nvSpPr>
          <p:spPr bwMode="auto">
            <a:xfrm>
              <a:off x="9596438" y="439738"/>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5" name="Rectangle 1513">
              <a:extLst>
                <a:ext uri="{FF2B5EF4-FFF2-40B4-BE49-F238E27FC236}">
                  <a16:creationId xmlns:a16="http://schemas.microsoft.com/office/drawing/2014/main" id="{9B152BE9-4F91-486E-B7C3-C44BD14F08B2}"/>
                </a:ext>
              </a:extLst>
            </p:cNvPr>
            <p:cNvSpPr>
              <a:spLocks noChangeArrowheads="1"/>
            </p:cNvSpPr>
            <p:nvPr/>
          </p:nvSpPr>
          <p:spPr bwMode="auto">
            <a:xfrm>
              <a:off x="9474200" y="468313"/>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6" name="Rectangle 1514">
              <a:extLst>
                <a:ext uri="{FF2B5EF4-FFF2-40B4-BE49-F238E27FC236}">
                  <a16:creationId xmlns:a16="http://schemas.microsoft.com/office/drawing/2014/main" id="{3E2C8948-59C2-4F8A-9622-E5ECFE55BB4D}"/>
                </a:ext>
              </a:extLst>
            </p:cNvPr>
            <p:cNvSpPr>
              <a:spLocks noChangeArrowheads="1"/>
            </p:cNvSpPr>
            <p:nvPr/>
          </p:nvSpPr>
          <p:spPr bwMode="auto">
            <a:xfrm>
              <a:off x="9482138" y="474663"/>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7" name="Rectangle 1515">
              <a:extLst>
                <a:ext uri="{FF2B5EF4-FFF2-40B4-BE49-F238E27FC236}">
                  <a16:creationId xmlns:a16="http://schemas.microsoft.com/office/drawing/2014/main" id="{90F39EC3-E6F1-4D87-8CFC-B71844C32BA4}"/>
                </a:ext>
              </a:extLst>
            </p:cNvPr>
            <p:cNvSpPr>
              <a:spLocks noChangeArrowheads="1"/>
            </p:cNvSpPr>
            <p:nvPr/>
          </p:nvSpPr>
          <p:spPr bwMode="auto">
            <a:xfrm>
              <a:off x="9491663" y="474663"/>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8" name="Rectangle 1516">
              <a:extLst>
                <a:ext uri="{FF2B5EF4-FFF2-40B4-BE49-F238E27FC236}">
                  <a16:creationId xmlns:a16="http://schemas.microsoft.com/office/drawing/2014/main" id="{23BC7483-6226-4743-B2F7-8636FC293FE1}"/>
                </a:ext>
              </a:extLst>
            </p:cNvPr>
            <p:cNvSpPr>
              <a:spLocks noChangeArrowheads="1"/>
            </p:cNvSpPr>
            <p:nvPr/>
          </p:nvSpPr>
          <p:spPr bwMode="auto">
            <a:xfrm>
              <a:off x="9502775" y="474663"/>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9" name="Rectangle 1517">
              <a:extLst>
                <a:ext uri="{FF2B5EF4-FFF2-40B4-BE49-F238E27FC236}">
                  <a16:creationId xmlns:a16="http://schemas.microsoft.com/office/drawing/2014/main" id="{61188257-E258-401E-BFFE-7E51D0FDDF09}"/>
                </a:ext>
              </a:extLst>
            </p:cNvPr>
            <p:cNvSpPr>
              <a:spLocks noChangeArrowheads="1"/>
            </p:cNvSpPr>
            <p:nvPr/>
          </p:nvSpPr>
          <p:spPr bwMode="auto">
            <a:xfrm>
              <a:off x="9510713" y="474663"/>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0" name="Oval 1518">
              <a:extLst>
                <a:ext uri="{FF2B5EF4-FFF2-40B4-BE49-F238E27FC236}">
                  <a16:creationId xmlns:a16="http://schemas.microsoft.com/office/drawing/2014/main" id="{A7EE5DF1-A8C1-4FF8-9E81-ED47DBC16692}"/>
                </a:ext>
              </a:extLst>
            </p:cNvPr>
            <p:cNvSpPr>
              <a:spLocks noChangeArrowheads="1"/>
            </p:cNvSpPr>
            <p:nvPr/>
          </p:nvSpPr>
          <p:spPr bwMode="auto">
            <a:xfrm>
              <a:off x="9585325" y="485775"/>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1" name="Oval 1519">
              <a:extLst>
                <a:ext uri="{FF2B5EF4-FFF2-40B4-BE49-F238E27FC236}">
                  <a16:creationId xmlns:a16="http://schemas.microsoft.com/office/drawing/2014/main" id="{7FA48C3A-3F50-48A2-9D22-EA93628814CB}"/>
                </a:ext>
              </a:extLst>
            </p:cNvPr>
            <p:cNvSpPr>
              <a:spLocks noChangeArrowheads="1"/>
            </p:cNvSpPr>
            <p:nvPr/>
          </p:nvSpPr>
          <p:spPr bwMode="auto">
            <a:xfrm>
              <a:off x="9596438" y="485775"/>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2" name="Rectangle 1520">
              <a:extLst>
                <a:ext uri="{FF2B5EF4-FFF2-40B4-BE49-F238E27FC236}">
                  <a16:creationId xmlns:a16="http://schemas.microsoft.com/office/drawing/2014/main" id="{B4EF8544-A2CC-47BC-AB52-4F64E84C73A5}"/>
                </a:ext>
              </a:extLst>
            </p:cNvPr>
            <p:cNvSpPr>
              <a:spLocks noChangeArrowheads="1"/>
            </p:cNvSpPr>
            <p:nvPr/>
          </p:nvSpPr>
          <p:spPr bwMode="auto">
            <a:xfrm>
              <a:off x="9474200" y="515938"/>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3" name="Rectangle 1521">
              <a:extLst>
                <a:ext uri="{FF2B5EF4-FFF2-40B4-BE49-F238E27FC236}">
                  <a16:creationId xmlns:a16="http://schemas.microsoft.com/office/drawing/2014/main" id="{588A99B5-CAAD-45E2-9723-D00E86E0C56B}"/>
                </a:ext>
              </a:extLst>
            </p:cNvPr>
            <p:cNvSpPr>
              <a:spLocks noChangeArrowheads="1"/>
            </p:cNvSpPr>
            <p:nvPr/>
          </p:nvSpPr>
          <p:spPr bwMode="auto">
            <a:xfrm>
              <a:off x="9482138" y="520700"/>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4" name="Rectangle 1522">
              <a:extLst>
                <a:ext uri="{FF2B5EF4-FFF2-40B4-BE49-F238E27FC236}">
                  <a16:creationId xmlns:a16="http://schemas.microsoft.com/office/drawing/2014/main" id="{7830B590-7E71-4C02-9DA8-FE5981337920}"/>
                </a:ext>
              </a:extLst>
            </p:cNvPr>
            <p:cNvSpPr>
              <a:spLocks noChangeArrowheads="1"/>
            </p:cNvSpPr>
            <p:nvPr/>
          </p:nvSpPr>
          <p:spPr bwMode="auto">
            <a:xfrm>
              <a:off x="9491663" y="520700"/>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5" name="Rectangle 1523">
              <a:extLst>
                <a:ext uri="{FF2B5EF4-FFF2-40B4-BE49-F238E27FC236}">
                  <a16:creationId xmlns:a16="http://schemas.microsoft.com/office/drawing/2014/main" id="{1C656706-8039-4A16-B698-5E24BE273609}"/>
                </a:ext>
              </a:extLst>
            </p:cNvPr>
            <p:cNvSpPr>
              <a:spLocks noChangeArrowheads="1"/>
            </p:cNvSpPr>
            <p:nvPr/>
          </p:nvSpPr>
          <p:spPr bwMode="auto">
            <a:xfrm>
              <a:off x="9502775" y="520700"/>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6" name="Rectangle 1524">
              <a:extLst>
                <a:ext uri="{FF2B5EF4-FFF2-40B4-BE49-F238E27FC236}">
                  <a16:creationId xmlns:a16="http://schemas.microsoft.com/office/drawing/2014/main" id="{A61ABC5E-79B5-4CB2-B7CE-263C3B266B4B}"/>
                </a:ext>
              </a:extLst>
            </p:cNvPr>
            <p:cNvSpPr>
              <a:spLocks noChangeArrowheads="1"/>
            </p:cNvSpPr>
            <p:nvPr/>
          </p:nvSpPr>
          <p:spPr bwMode="auto">
            <a:xfrm>
              <a:off x="9510713" y="520700"/>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7" name="Oval 1525">
              <a:extLst>
                <a:ext uri="{FF2B5EF4-FFF2-40B4-BE49-F238E27FC236}">
                  <a16:creationId xmlns:a16="http://schemas.microsoft.com/office/drawing/2014/main" id="{045A65CE-6F92-403F-B253-85BAB37A756F}"/>
                </a:ext>
              </a:extLst>
            </p:cNvPr>
            <p:cNvSpPr>
              <a:spLocks noChangeArrowheads="1"/>
            </p:cNvSpPr>
            <p:nvPr/>
          </p:nvSpPr>
          <p:spPr bwMode="auto">
            <a:xfrm>
              <a:off x="9585325" y="530225"/>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8" name="Oval 1526">
              <a:extLst>
                <a:ext uri="{FF2B5EF4-FFF2-40B4-BE49-F238E27FC236}">
                  <a16:creationId xmlns:a16="http://schemas.microsoft.com/office/drawing/2014/main" id="{EA0FF066-D495-48A3-BE8F-73875D4D725C}"/>
                </a:ext>
              </a:extLst>
            </p:cNvPr>
            <p:cNvSpPr>
              <a:spLocks noChangeArrowheads="1"/>
            </p:cNvSpPr>
            <p:nvPr/>
          </p:nvSpPr>
          <p:spPr bwMode="auto">
            <a:xfrm>
              <a:off x="9596438" y="530225"/>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9" name="Rectangle 1527">
              <a:extLst>
                <a:ext uri="{FF2B5EF4-FFF2-40B4-BE49-F238E27FC236}">
                  <a16:creationId xmlns:a16="http://schemas.microsoft.com/office/drawing/2014/main" id="{74F9AB90-0A75-4EBD-8504-EED2BBABF66D}"/>
                </a:ext>
              </a:extLst>
            </p:cNvPr>
            <p:cNvSpPr>
              <a:spLocks noChangeArrowheads="1"/>
            </p:cNvSpPr>
            <p:nvPr/>
          </p:nvSpPr>
          <p:spPr bwMode="auto">
            <a:xfrm>
              <a:off x="9474200" y="561975"/>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0" name="Rectangle 1528">
              <a:extLst>
                <a:ext uri="{FF2B5EF4-FFF2-40B4-BE49-F238E27FC236}">
                  <a16:creationId xmlns:a16="http://schemas.microsoft.com/office/drawing/2014/main" id="{37CA40C1-C0E6-4DDA-BDE2-251E8F07FE02}"/>
                </a:ext>
              </a:extLst>
            </p:cNvPr>
            <p:cNvSpPr>
              <a:spLocks noChangeArrowheads="1"/>
            </p:cNvSpPr>
            <p:nvPr/>
          </p:nvSpPr>
          <p:spPr bwMode="auto">
            <a:xfrm>
              <a:off x="9482138" y="5683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1" name="Rectangle 1529">
              <a:extLst>
                <a:ext uri="{FF2B5EF4-FFF2-40B4-BE49-F238E27FC236}">
                  <a16:creationId xmlns:a16="http://schemas.microsoft.com/office/drawing/2014/main" id="{46972E78-BB75-4646-BEDD-25AB097F4B09}"/>
                </a:ext>
              </a:extLst>
            </p:cNvPr>
            <p:cNvSpPr>
              <a:spLocks noChangeArrowheads="1"/>
            </p:cNvSpPr>
            <p:nvPr/>
          </p:nvSpPr>
          <p:spPr bwMode="auto">
            <a:xfrm>
              <a:off x="9491663" y="568325"/>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2" name="Rectangle 1530">
              <a:extLst>
                <a:ext uri="{FF2B5EF4-FFF2-40B4-BE49-F238E27FC236}">
                  <a16:creationId xmlns:a16="http://schemas.microsoft.com/office/drawing/2014/main" id="{B6C50E3A-5A31-4D40-9E9B-584EC66F49D6}"/>
                </a:ext>
              </a:extLst>
            </p:cNvPr>
            <p:cNvSpPr>
              <a:spLocks noChangeArrowheads="1"/>
            </p:cNvSpPr>
            <p:nvPr/>
          </p:nvSpPr>
          <p:spPr bwMode="auto">
            <a:xfrm>
              <a:off x="9502775" y="5683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3" name="Rectangle 1531">
              <a:extLst>
                <a:ext uri="{FF2B5EF4-FFF2-40B4-BE49-F238E27FC236}">
                  <a16:creationId xmlns:a16="http://schemas.microsoft.com/office/drawing/2014/main" id="{3C3BB6B9-4FEB-43B1-9215-C781E1FCE4F6}"/>
                </a:ext>
              </a:extLst>
            </p:cNvPr>
            <p:cNvSpPr>
              <a:spLocks noChangeArrowheads="1"/>
            </p:cNvSpPr>
            <p:nvPr/>
          </p:nvSpPr>
          <p:spPr bwMode="auto">
            <a:xfrm>
              <a:off x="9510713" y="568325"/>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4" name="Oval 1532">
              <a:extLst>
                <a:ext uri="{FF2B5EF4-FFF2-40B4-BE49-F238E27FC236}">
                  <a16:creationId xmlns:a16="http://schemas.microsoft.com/office/drawing/2014/main" id="{120F2E1C-23FB-4D6A-B17D-4A10A4BFA2F9}"/>
                </a:ext>
              </a:extLst>
            </p:cNvPr>
            <p:cNvSpPr>
              <a:spLocks noChangeArrowheads="1"/>
            </p:cNvSpPr>
            <p:nvPr/>
          </p:nvSpPr>
          <p:spPr bwMode="auto">
            <a:xfrm>
              <a:off x="9585325" y="577850"/>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5" name="Oval 1533">
              <a:extLst>
                <a:ext uri="{FF2B5EF4-FFF2-40B4-BE49-F238E27FC236}">
                  <a16:creationId xmlns:a16="http://schemas.microsoft.com/office/drawing/2014/main" id="{3C483955-99B6-4F86-B7AD-5DBF8EE9D58A}"/>
                </a:ext>
              </a:extLst>
            </p:cNvPr>
            <p:cNvSpPr>
              <a:spLocks noChangeArrowheads="1"/>
            </p:cNvSpPr>
            <p:nvPr/>
          </p:nvSpPr>
          <p:spPr bwMode="auto">
            <a:xfrm>
              <a:off x="9596438" y="577850"/>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6" name="Rectangle 1534">
              <a:extLst>
                <a:ext uri="{FF2B5EF4-FFF2-40B4-BE49-F238E27FC236}">
                  <a16:creationId xmlns:a16="http://schemas.microsoft.com/office/drawing/2014/main" id="{2423B2C8-8C77-4728-AC1C-09E5C6A96B09}"/>
                </a:ext>
              </a:extLst>
            </p:cNvPr>
            <p:cNvSpPr>
              <a:spLocks noChangeArrowheads="1"/>
            </p:cNvSpPr>
            <p:nvPr/>
          </p:nvSpPr>
          <p:spPr bwMode="auto">
            <a:xfrm>
              <a:off x="9474200" y="606425"/>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7" name="Rectangle 1535">
              <a:extLst>
                <a:ext uri="{FF2B5EF4-FFF2-40B4-BE49-F238E27FC236}">
                  <a16:creationId xmlns:a16="http://schemas.microsoft.com/office/drawing/2014/main" id="{51CF664B-CA8F-48BB-AB6D-1A2BDB5A9897}"/>
                </a:ext>
              </a:extLst>
            </p:cNvPr>
            <p:cNvSpPr>
              <a:spLocks noChangeArrowheads="1"/>
            </p:cNvSpPr>
            <p:nvPr/>
          </p:nvSpPr>
          <p:spPr bwMode="auto">
            <a:xfrm>
              <a:off x="9482138" y="6127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8" name="Rectangle 1536">
              <a:extLst>
                <a:ext uri="{FF2B5EF4-FFF2-40B4-BE49-F238E27FC236}">
                  <a16:creationId xmlns:a16="http://schemas.microsoft.com/office/drawing/2014/main" id="{64522522-1572-43AC-B85D-C0D20EA2B5A5}"/>
                </a:ext>
              </a:extLst>
            </p:cNvPr>
            <p:cNvSpPr>
              <a:spLocks noChangeArrowheads="1"/>
            </p:cNvSpPr>
            <p:nvPr/>
          </p:nvSpPr>
          <p:spPr bwMode="auto">
            <a:xfrm>
              <a:off x="9491663" y="612775"/>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9" name="Rectangle 1537">
              <a:extLst>
                <a:ext uri="{FF2B5EF4-FFF2-40B4-BE49-F238E27FC236}">
                  <a16:creationId xmlns:a16="http://schemas.microsoft.com/office/drawing/2014/main" id="{690D10F4-7BCC-4914-B8A6-53F65FF7B0D8}"/>
                </a:ext>
              </a:extLst>
            </p:cNvPr>
            <p:cNvSpPr>
              <a:spLocks noChangeArrowheads="1"/>
            </p:cNvSpPr>
            <p:nvPr/>
          </p:nvSpPr>
          <p:spPr bwMode="auto">
            <a:xfrm>
              <a:off x="9502775" y="6127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0" name="Rectangle 1538">
              <a:extLst>
                <a:ext uri="{FF2B5EF4-FFF2-40B4-BE49-F238E27FC236}">
                  <a16:creationId xmlns:a16="http://schemas.microsoft.com/office/drawing/2014/main" id="{B2246188-E35D-4005-83FA-ACB4008B0616}"/>
                </a:ext>
              </a:extLst>
            </p:cNvPr>
            <p:cNvSpPr>
              <a:spLocks noChangeArrowheads="1"/>
            </p:cNvSpPr>
            <p:nvPr/>
          </p:nvSpPr>
          <p:spPr bwMode="auto">
            <a:xfrm>
              <a:off x="9510713" y="612775"/>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1" name="Oval 1539">
              <a:extLst>
                <a:ext uri="{FF2B5EF4-FFF2-40B4-BE49-F238E27FC236}">
                  <a16:creationId xmlns:a16="http://schemas.microsoft.com/office/drawing/2014/main" id="{5E04A6E4-1237-466E-B3A3-8FFE23571A4C}"/>
                </a:ext>
              </a:extLst>
            </p:cNvPr>
            <p:cNvSpPr>
              <a:spLocks noChangeArrowheads="1"/>
            </p:cNvSpPr>
            <p:nvPr/>
          </p:nvSpPr>
          <p:spPr bwMode="auto">
            <a:xfrm>
              <a:off x="9585325" y="623888"/>
              <a:ext cx="4763" cy="6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2" name="Oval 1540">
              <a:extLst>
                <a:ext uri="{FF2B5EF4-FFF2-40B4-BE49-F238E27FC236}">
                  <a16:creationId xmlns:a16="http://schemas.microsoft.com/office/drawing/2014/main" id="{3656EC19-6CD7-4CFE-BC5C-8261878C56B5}"/>
                </a:ext>
              </a:extLst>
            </p:cNvPr>
            <p:cNvSpPr>
              <a:spLocks noChangeArrowheads="1"/>
            </p:cNvSpPr>
            <p:nvPr/>
          </p:nvSpPr>
          <p:spPr bwMode="auto">
            <a:xfrm>
              <a:off x="9596438" y="623888"/>
              <a:ext cx="9525" cy="6350"/>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3" name="Freeform 1541">
              <a:extLst>
                <a:ext uri="{FF2B5EF4-FFF2-40B4-BE49-F238E27FC236}">
                  <a16:creationId xmlns:a16="http://schemas.microsoft.com/office/drawing/2014/main" id="{C5CCD09A-504A-448F-8F69-03FA2136F218}"/>
                </a:ext>
              </a:extLst>
            </p:cNvPr>
            <p:cNvSpPr>
              <a:spLocks/>
            </p:cNvSpPr>
            <p:nvPr/>
          </p:nvSpPr>
          <p:spPr bwMode="auto">
            <a:xfrm>
              <a:off x="9080500" y="471488"/>
              <a:ext cx="682625" cy="222250"/>
            </a:xfrm>
            <a:custGeom>
              <a:avLst/>
              <a:gdLst>
                <a:gd name="T0" fmla="*/ 219 w 233"/>
                <a:gd name="T1" fmla="*/ 48 h 76"/>
                <a:gd name="T2" fmla="*/ 213 w 233"/>
                <a:gd name="T3" fmla="*/ 49 h 76"/>
                <a:gd name="T4" fmla="*/ 213 w 233"/>
                <a:gd name="T5" fmla="*/ 48 h 76"/>
                <a:gd name="T6" fmla="*/ 185 w 233"/>
                <a:gd name="T7" fmla="*/ 20 h 76"/>
                <a:gd name="T8" fmla="*/ 157 w 233"/>
                <a:gd name="T9" fmla="*/ 45 h 76"/>
                <a:gd name="T10" fmla="*/ 142 w 233"/>
                <a:gd name="T11" fmla="*/ 37 h 76"/>
                <a:gd name="T12" fmla="*/ 134 w 233"/>
                <a:gd name="T13" fmla="*/ 39 h 76"/>
                <a:gd name="T14" fmla="*/ 127 w 233"/>
                <a:gd name="T15" fmla="*/ 36 h 76"/>
                <a:gd name="T16" fmla="*/ 120 w 233"/>
                <a:gd name="T17" fmla="*/ 39 h 76"/>
                <a:gd name="T18" fmla="*/ 120 w 233"/>
                <a:gd name="T19" fmla="*/ 38 h 76"/>
                <a:gd name="T20" fmla="*/ 101 w 233"/>
                <a:gd name="T21" fmla="*/ 19 h 76"/>
                <a:gd name="T22" fmla="*/ 85 w 233"/>
                <a:gd name="T23" fmla="*/ 29 h 76"/>
                <a:gd name="T24" fmla="*/ 85 w 233"/>
                <a:gd name="T25" fmla="*/ 28 h 76"/>
                <a:gd name="T26" fmla="*/ 56 w 233"/>
                <a:gd name="T27" fmla="*/ 0 h 76"/>
                <a:gd name="T28" fmla="*/ 28 w 233"/>
                <a:gd name="T29" fmla="*/ 28 h 76"/>
                <a:gd name="T30" fmla="*/ 28 w 233"/>
                <a:gd name="T31" fmla="*/ 34 h 76"/>
                <a:gd name="T32" fmla="*/ 15 w 233"/>
                <a:gd name="T33" fmla="*/ 26 h 76"/>
                <a:gd name="T34" fmla="*/ 0 w 233"/>
                <a:gd name="T35" fmla="*/ 42 h 76"/>
                <a:gd name="T36" fmla="*/ 15 w 233"/>
                <a:gd name="T37" fmla="*/ 57 h 76"/>
                <a:gd name="T38" fmla="*/ 56 w 233"/>
                <a:gd name="T39" fmla="*/ 57 h 76"/>
                <a:gd name="T40" fmla="*/ 101 w 233"/>
                <a:gd name="T41" fmla="*/ 57 h 76"/>
                <a:gd name="T42" fmla="*/ 123 w 233"/>
                <a:gd name="T43" fmla="*/ 57 h 76"/>
                <a:gd name="T44" fmla="*/ 142 w 233"/>
                <a:gd name="T45" fmla="*/ 76 h 76"/>
                <a:gd name="T46" fmla="*/ 219 w 233"/>
                <a:gd name="T47" fmla="*/ 76 h 76"/>
                <a:gd name="T48" fmla="*/ 233 w 233"/>
                <a:gd name="T49" fmla="*/ 62 h 76"/>
                <a:gd name="T50" fmla="*/ 219 w 233"/>
                <a:gd name="T51" fmla="*/ 48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3" h="76">
                  <a:moveTo>
                    <a:pt x="219" y="48"/>
                  </a:moveTo>
                  <a:cubicBezTo>
                    <a:pt x="217" y="48"/>
                    <a:pt x="215" y="48"/>
                    <a:pt x="213" y="49"/>
                  </a:cubicBezTo>
                  <a:cubicBezTo>
                    <a:pt x="213" y="49"/>
                    <a:pt x="213" y="48"/>
                    <a:pt x="213" y="48"/>
                  </a:cubicBezTo>
                  <a:cubicBezTo>
                    <a:pt x="213" y="32"/>
                    <a:pt x="201" y="20"/>
                    <a:pt x="185" y="20"/>
                  </a:cubicBezTo>
                  <a:cubicBezTo>
                    <a:pt x="170" y="20"/>
                    <a:pt x="158" y="31"/>
                    <a:pt x="157" y="45"/>
                  </a:cubicBezTo>
                  <a:cubicBezTo>
                    <a:pt x="154" y="41"/>
                    <a:pt x="148" y="37"/>
                    <a:pt x="142" y="37"/>
                  </a:cubicBezTo>
                  <a:cubicBezTo>
                    <a:pt x="139" y="37"/>
                    <a:pt x="137" y="38"/>
                    <a:pt x="134" y="39"/>
                  </a:cubicBezTo>
                  <a:cubicBezTo>
                    <a:pt x="132" y="37"/>
                    <a:pt x="130" y="36"/>
                    <a:pt x="127" y="36"/>
                  </a:cubicBezTo>
                  <a:cubicBezTo>
                    <a:pt x="124" y="36"/>
                    <a:pt x="122" y="38"/>
                    <a:pt x="120" y="39"/>
                  </a:cubicBezTo>
                  <a:cubicBezTo>
                    <a:pt x="120" y="39"/>
                    <a:pt x="120" y="39"/>
                    <a:pt x="120" y="38"/>
                  </a:cubicBezTo>
                  <a:cubicBezTo>
                    <a:pt x="120" y="28"/>
                    <a:pt x="111" y="19"/>
                    <a:pt x="101" y="19"/>
                  </a:cubicBezTo>
                  <a:cubicBezTo>
                    <a:pt x="94" y="19"/>
                    <a:pt x="88" y="23"/>
                    <a:pt x="85" y="29"/>
                  </a:cubicBezTo>
                  <a:cubicBezTo>
                    <a:pt x="85" y="28"/>
                    <a:pt x="85" y="28"/>
                    <a:pt x="85" y="28"/>
                  </a:cubicBezTo>
                  <a:cubicBezTo>
                    <a:pt x="85" y="13"/>
                    <a:pt x="72" y="0"/>
                    <a:pt x="56" y="0"/>
                  </a:cubicBezTo>
                  <a:cubicBezTo>
                    <a:pt x="41" y="0"/>
                    <a:pt x="28" y="13"/>
                    <a:pt x="28" y="28"/>
                  </a:cubicBezTo>
                  <a:cubicBezTo>
                    <a:pt x="28" y="30"/>
                    <a:pt x="28" y="32"/>
                    <a:pt x="28" y="34"/>
                  </a:cubicBezTo>
                  <a:cubicBezTo>
                    <a:pt x="26" y="30"/>
                    <a:pt x="21" y="26"/>
                    <a:pt x="15" y="26"/>
                  </a:cubicBezTo>
                  <a:cubicBezTo>
                    <a:pt x="7" y="26"/>
                    <a:pt x="0" y="33"/>
                    <a:pt x="0" y="42"/>
                  </a:cubicBezTo>
                  <a:cubicBezTo>
                    <a:pt x="0" y="50"/>
                    <a:pt x="7" y="57"/>
                    <a:pt x="15" y="57"/>
                  </a:cubicBezTo>
                  <a:cubicBezTo>
                    <a:pt x="56" y="57"/>
                    <a:pt x="56" y="57"/>
                    <a:pt x="56" y="57"/>
                  </a:cubicBezTo>
                  <a:cubicBezTo>
                    <a:pt x="101" y="57"/>
                    <a:pt x="101" y="57"/>
                    <a:pt x="101" y="57"/>
                  </a:cubicBezTo>
                  <a:cubicBezTo>
                    <a:pt x="123" y="57"/>
                    <a:pt x="123" y="57"/>
                    <a:pt x="123" y="57"/>
                  </a:cubicBezTo>
                  <a:cubicBezTo>
                    <a:pt x="123" y="67"/>
                    <a:pt x="131" y="76"/>
                    <a:pt x="142" y="76"/>
                  </a:cubicBezTo>
                  <a:cubicBezTo>
                    <a:pt x="219" y="76"/>
                    <a:pt x="219" y="76"/>
                    <a:pt x="219" y="76"/>
                  </a:cubicBezTo>
                  <a:cubicBezTo>
                    <a:pt x="227" y="76"/>
                    <a:pt x="233" y="69"/>
                    <a:pt x="233" y="62"/>
                  </a:cubicBezTo>
                  <a:cubicBezTo>
                    <a:pt x="233" y="54"/>
                    <a:pt x="227" y="48"/>
                    <a:pt x="219" y="4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4" name="Freeform 1542">
              <a:extLst>
                <a:ext uri="{FF2B5EF4-FFF2-40B4-BE49-F238E27FC236}">
                  <a16:creationId xmlns:a16="http://schemas.microsoft.com/office/drawing/2014/main" id="{32735D35-0055-4876-A535-AAE889DD00B8}"/>
                </a:ext>
              </a:extLst>
            </p:cNvPr>
            <p:cNvSpPr>
              <a:spLocks/>
            </p:cNvSpPr>
            <p:nvPr/>
          </p:nvSpPr>
          <p:spPr bwMode="auto">
            <a:xfrm>
              <a:off x="9096375" y="749300"/>
              <a:ext cx="357188" cy="214313"/>
            </a:xfrm>
            <a:custGeom>
              <a:avLst/>
              <a:gdLst>
                <a:gd name="T0" fmla="*/ 0 w 122"/>
                <a:gd name="T1" fmla="*/ 0 h 73"/>
                <a:gd name="T2" fmla="*/ 0 w 122"/>
                <a:gd name="T3" fmla="*/ 73 h 73"/>
                <a:gd name="T4" fmla="*/ 44 w 122"/>
                <a:gd name="T5" fmla="*/ 73 h 73"/>
                <a:gd name="T6" fmla="*/ 76 w 122"/>
                <a:gd name="T7" fmla="*/ 62 h 73"/>
                <a:gd name="T8" fmla="*/ 108 w 122"/>
                <a:gd name="T9" fmla="*/ 73 h 73"/>
                <a:gd name="T10" fmla="*/ 122 w 122"/>
                <a:gd name="T11" fmla="*/ 73 h 73"/>
                <a:gd name="T12" fmla="*/ 122 w 122"/>
                <a:gd name="T13" fmla="*/ 0 h 73"/>
                <a:gd name="T14" fmla="*/ 0 w 122"/>
                <a:gd name="T15" fmla="*/ 0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73">
                  <a:moveTo>
                    <a:pt x="0" y="0"/>
                  </a:moveTo>
                  <a:cubicBezTo>
                    <a:pt x="0" y="73"/>
                    <a:pt x="0" y="73"/>
                    <a:pt x="0" y="73"/>
                  </a:cubicBezTo>
                  <a:cubicBezTo>
                    <a:pt x="44" y="73"/>
                    <a:pt x="44" y="73"/>
                    <a:pt x="44" y="73"/>
                  </a:cubicBezTo>
                  <a:cubicBezTo>
                    <a:pt x="52" y="66"/>
                    <a:pt x="64" y="62"/>
                    <a:pt x="76" y="62"/>
                  </a:cubicBezTo>
                  <a:cubicBezTo>
                    <a:pt x="88" y="62"/>
                    <a:pt x="100" y="66"/>
                    <a:pt x="108" y="73"/>
                  </a:cubicBezTo>
                  <a:cubicBezTo>
                    <a:pt x="122" y="73"/>
                    <a:pt x="122" y="73"/>
                    <a:pt x="122" y="73"/>
                  </a:cubicBezTo>
                  <a:cubicBezTo>
                    <a:pt x="122" y="0"/>
                    <a:pt x="122" y="0"/>
                    <a:pt x="122" y="0"/>
                  </a:cubicBez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5" name="Freeform 1543">
              <a:extLst>
                <a:ext uri="{FF2B5EF4-FFF2-40B4-BE49-F238E27FC236}">
                  <a16:creationId xmlns:a16="http://schemas.microsoft.com/office/drawing/2014/main" id="{4CA04F0F-FE9C-48CC-96A2-62CBD3BEB60F}"/>
                </a:ext>
              </a:extLst>
            </p:cNvPr>
            <p:cNvSpPr>
              <a:spLocks/>
            </p:cNvSpPr>
            <p:nvPr/>
          </p:nvSpPr>
          <p:spPr bwMode="auto">
            <a:xfrm>
              <a:off x="9326563" y="749300"/>
              <a:ext cx="127000" cy="127000"/>
            </a:xfrm>
            <a:custGeom>
              <a:avLst/>
              <a:gdLst>
                <a:gd name="T0" fmla="*/ 0 w 80"/>
                <a:gd name="T1" fmla="*/ 0 h 80"/>
                <a:gd name="T2" fmla="*/ 80 w 80"/>
                <a:gd name="T3" fmla="*/ 80 h 80"/>
                <a:gd name="T4" fmla="*/ 80 w 80"/>
                <a:gd name="T5" fmla="*/ 0 h 80"/>
                <a:gd name="T6" fmla="*/ 0 w 80"/>
                <a:gd name="T7" fmla="*/ 0 h 80"/>
              </a:gdLst>
              <a:ahLst/>
              <a:cxnLst>
                <a:cxn ang="0">
                  <a:pos x="T0" y="T1"/>
                </a:cxn>
                <a:cxn ang="0">
                  <a:pos x="T2" y="T3"/>
                </a:cxn>
                <a:cxn ang="0">
                  <a:pos x="T4" y="T5"/>
                </a:cxn>
                <a:cxn ang="0">
                  <a:pos x="T6" y="T7"/>
                </a:cxn>
              </a:cxnLst>
              <a:rect l="0" t="0" r="r" b="b"/>
              <a:pathLst>
                <a:path w="80" h="80">
                  <a:moveTo>
                    <a:pt x="0" y="0"/>
                  </a:moveTo>
                  <a:lnTo>
                    <a:pt x="80" y="80"/>
                  </a:lnTo>
                  <a:lnTo>
                    <a:pt x="80" y="0"/>
                  </a:ln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6" name="Freeform 1544">
              <a:extLst>
                <a:ext uri="{FF2B5EF4-FFF2-40B4-BE49-F238E27FC236}">
                  <a16:creationId xmlns:a16="http://schemas.microsoft.com/office/drawing/2014/main" id="{572A1D79-B594-4B7F-BBF4-0D967BFD57EF}"/>
                </a:ext>
              </a:extLst>
            </p:cNvPr>
            <p:cNvSpPr>
              <a:spLocks/>
            </p:cNvSpPr>
            <p:nvPr/>
          </p:nvSpPr>
          <p:spPr bwMode="auto">
            <a:xfrm>
              <a:off x="9118600" y="762000"/>
              <a:ext cx="311150" cy="190500"/>
            </a:xfrm>
            <a:custGeom>
              <a:avLst/>
              <a:gdLst>
                <a:gd name="T0" fmla="*/ 68 w 106"/>
                <a:gd name="T1" fmla="*/ 58 h 65"/>
                <a:gd name="T2" fmla="*/ 94 w 106"/>
                <a:gd name="T3" fmla="*/ 65 h 65"/>
                <a:gd name="T4" fmla="*/ 106 w 106"/>
                <a:gd name="T5" fmla="*/ 65 h 65"/>
                <a:gd name="T6" fmla="*/ 106 w 106"/>
                <a:gd name="T7" fmla="*/ 0 h 65"/>
                <a:gd name="T8" fmla="*/ 0 w 106"/>
                <a:gd name="T9" fmla="*/ 0 h 65"/>
                <a:gd name="T10" fmla="*/ 0 w 106"/>
                <a:gd name="T11" fmla="*/ 65 h 65"/>
                <a:gd name="T12" fmla="*/ 42 w 106"/>
                <a:gd name="T13" fmla="*/ 65 h 65"/>
                <a:gd name="T14" fmla="*/ 68 w 106"/>
                <a:gd name="T15" fmla="*/ 58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65">
                  <a:moveTo>
                    <a:pt x="68" y="58"/>
                  </a:moveTo>
                  <a:cubicBezTo>
                    <a:pt x="77" y="58"/>
                    <a:pt x="86" y="60"/>
                    <a:pt x="94" y="65"/>
                  </a:cubicBezTo>
                  <a:cubicBezTo>
                    <a:pt x="106" y="65"/>
                    <a:pt x="106" y="65"/>
                    <a:pt x="106" y="65"/>
                  </a:cubicBezTo>
                  <a:cubicBezTo>
                    <a:pt x="106" y="0"/>
                    <a:pt x="106" y="0"/>
                    <a:pt x="106" y="0"/>
                  </a:cubicBezTo>
                  <a:cubicBezTo>
                    <a:pt x="0" y="0"/>
                    <a:pt x="0" y="0"/>
                    <a:pt x="0" y="0"/>
                  </a:cubicBezTo>
                  <a:cubicBezTo>
                    <a:pt x="0" y="65"/>
                    <a:pt x="0" y="65"/>
                    <a:pt x="0" y="65"/>
                  </a:cubicBezTo>
                  <a:cubicBezTo>
                    <a:pt x="42" y="65"/>
                    <a:pt x="42" y="65"/>
                    <a:pt x="42" y="65"/>
                  </a:cubicBezTo>
                  <a:cubicBezTo>
                    <a:pt x="50" y="60"/>
                    <a:pt x="59" y="58"/>
                    <a:pt x="68" y="58"/>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7" name="Freeform 1545">
              <a:extLst>
                <a:ext uri="{FF2B5EF4-FFF2-40B4-BE49-F238E27FC236}">
                  <a16:creationId xmlns:a16="http://schemas.microsoft.com/office/drawing/2014/main" id="{154259AC-47DC-4155-A0DD-51D4A491B137}"/>
                </a:ext>
              </a:extLst>
            </p:cNvPr>
            <p:cNvSpPr>
              <a:spLocks/>
            </p:cNvSpPr>
            <p:nvPr/>
          </p:nvSpPr>
          <p:spPr bwMode="auto">
            <a:xfrm>
              <a:off x="9415463" y="963613"/>
              <a:ext cx="90488" cy="20638"/>
            </a:xfrm>
            <a:custGeom>
              <a:avLst/>
              <a:gdLst>
                <a:gd name="T0" fmla="*/ 0 w 31"/>
                <a:gd name="T1" fmla="*/ 0 h 7"/>
                <a:gd name="T2" fmla="*/ 7 w 31"/>
                <a:gd name="T3" fmla="*/ 7 h 7"/>
                <a:gd name="T4" fmla="*/ 26 w 31"/>
                <a:gd name="T5" fmla="*/ 7 h 7"/>
                <a:gd name="T6" fmla="*/ 31 w 31"/>
                <a:gd name="T7" fmla="*/ 2 h 7"/>
                <a:gd name="T8" fmla="*/ 31 w 31"/>
                <a:gd name="T9" fmla="*/ 0 h 7"/>
                <a:gd name="T10" fmla="*/ 0 w 31"/>
                <a:gd name="T11" fmla="*/ 0 h 7"/>
              </a:gdLst>
              <a:ahLst/>
              <a:cxnLst>
                <a:cxn ang="0">
                  <a:pos x="T0" y="T1"/>
                </a:cxn>
                <a:cxn ang="0">
                  <a:pos x="T2" y="T3"/>
                </a:cxn>
                <a:cxn ang="0">
                  <a:pos x="T4" y="T5"/>
                </a:cxn>
                <a:cxn ang="0">
                  <a:pos x="T6" y="T7"/>
                </a:cxn>
                <a:cxn ang="0">
                  <a:pos x="T8" y="T9"/>
                </a:cxn>
                <a:cxn ang="0">
                  <a:pos x="T10" y="T11"/>
                </a:cxn>
              </a:cxnLst>
              <a:rect l="0" t="0" r="r" b="b"/>
              <a:pathLst>
                <a:path w="31" h="7">
                  <a:moveTo>
                    <a:pt x="0" y="0"/>
                  </a:moveTo>
                  <a:cubicBezTo>
                    <a:pt x="2" y="2"/>
                    <a:pt x="4" y="4"/>
                    <a:pt x="7" y="7"/>
                  </a:cubicBezTo>
                  <a:cubicBezTo>
                    <a:pt x="26" y="7"/>
                    <a:pt x="26" y="7"/>
                    <a:pt x="26" y="7"/>
                  </a:cubicBezTo>
                  <a:cubicBezTo>
                    <a:pt x="29" y="7"/>
                    <a:pt x="31" y="5"/>
                    <a:pt x="31" y="2"/>
                  </a:cubicBezTo>
                  <a:cubicBezTo>
                    <a:pt x="31" y="0"/>
                    <a:pt x="31" y="0"/>
                    <a:pt x="31" y="0"/>
                  </a:cubicBezTo>
                  <a:lnTo>
                    <a:pt x="0" y="0"/>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8" name="Freeform 1546">
              <a:extLst>
                <a:ext uri="{FF2B5EF4-FFF2-40B4-BE49-F238E27FC236}">
                  <a16:creationId xmlns:a16="http://schemas.microsoft.com/office/drawing/2014/main" id="{94F281CD-5789-42B2-897F-B7FB72BFFB31}"/>
                </a:ext>
              </a:extLst>
            </p:cNvPr>
            <p:cNvSpPr>
              <a:spLocks/>
            </p:cNvSpPr>
            <p:nvPr/>
          </p:nvSpPr>
          <p:spPr bwMode="auto">
            <a:xfrm>
              <a:off x="9045575" y="963613"/>
              <a:ext cx="179388" cy="20638"/>
            </a:xfrm>
            <a:custGeom>
              <a:avLst/>
              <a:gdLst>
                <a:gd name="T0" fmla="*/ 61 w 61"/>
                <a:gd name="T1" fmla="*/ 0 h 7"/>
                <a:gd name="T2" fmla="*/ 0 w 61"/>
                <a:gd name="T3" fmla="*/ 0 h 7"/>
                <a:gd name="T4" fmla="*/ 0 w 61"/>
                <a:gd name="T5" fmla="*/ 2 h 7"/>
                <a:gd name="T6" fmla="*/ 4 w 61"/>
                <a:gd name="T7" fmla="*/ 7 h 7"/>
                <a:gd name="T8" fmla="*/ 53 w 61"/>
                <a:gd name="T9" fmla="*/ 7 h 7"/>
                <a:gd name="T10" fmla="*/ 61 w 61"/>
                <a:gd name="T11" fmla="*/ 0 h 7"/>
              </a:gdLst>
              <a:ahLst/>
              <a:cxnLst>
                <a:cxn ang="0">
                  <a:pos x="T0" y="T1"/>
                </a:cxn>
                <a:cxn ang="0">
                  <a:pos x="T2" y="T3"/>
                </a:cxn>
                <a:cxn ang="0">
                  <a:pos x="T4" y="T5"/>
                </a:cxn>
                <a:cxn ang="0">
                  <a:pos x="T6" y="T7"/>
                </a:cxn>
                <a:cxn ang="0">
                  <a:pos x="T8" y="T9"/>
                </a:cxn>
                <a:cxn ang="0">
                  <a:pos x="T10" y="T11"/>
                </a:cxn>
              </a:cxnLst>
              <a:rect l="0" t="0" r="r" b="b"/>
              <a:pathLst>
                <a:path w="61" h="7">
                  <a:moveTo>
                    <a:pt x="61" y="0"/>
                  </a:moveTo>
                  <a:cubicBezTo>
                    <a:pt x="0" y="0"/>
                    <a:pt x="0" y="0"/>
                    <a:pt x="0" y="0"/>
                  </a:cubicBezTo>
                  <a:cubicBezTo>
                    <a:pt x="0" y="2"/>
                    <a:pt x="0" y="2"/>
                    <a:pt x="0" y="2"/>
                  </a:cubicBezTo>
                  <a:cubicBezTo>
                    <a:pt x="0" y="5"/>
                    <a:pt x="2" y="7"/>
                    <a:pt x="4" y="7"/>
                  </a:cubicBezTo>
                  <a:cubicBezTo>
                    <a:pt x="53" y="7"/>
                    <a:pt x="53" y="7"/>
                    <a:pt x="53" y="7"/>
                  </a:cubicBezTo>
                  <a:cubicBezTo>
                    <a:pt x="56" y="4"/>
                    <a:pt x="58" y="2"/>
                    <a:pt x="61" y="0"/>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9" name="Rectangle 1547">
              <a:extLst>
                <a:ext uri="{FF2B5EF4-FFF2-40B4-BE49-F238E27FC236}">
                  <a16:creationId xmlns:a16="http://schemas.microsoft.com/office/drawing/2014/main" id="{FE87B244-F469-4CFA-98C9-C3C229EA6CA5}"/>
                </a:ext>
              </a:extLst>
            </p:cNvPr>
            <p:cNvSpPr>
              <a:spLocks noChangeArrowheads="1"/>
            </p:cNvSpPr>
            <p:nvPr/>
          </p:nvSpPr>
          <p:spPr bwMode="auto">
            <a:xfrm>
              <a:off x="9312275" y="779463"/>
              <a:ext cx="90488" cy="6350"/>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0" name="Rectangle 1548">
              <a:extLst>
                <a:ext uri="{FF2B5EF4-FFF2-40B4-BE49-F238E27FC236}">
                  <a16:creationId xmlns:a16="http://schemas.microsoft.com/office/drawing/2014/main" id="{644B725A-E39A-432E-AF75-6728ABA8EC1B}"/>
                </a:ext>
              </a:extLst>
            </p:cNvPr>
            <p:cNvSpPr>
              <a:spLocks noChangeArrowheads="1"/>
            </p:cNvSpPr>
            <p:nvPr/>
          </p:nvSpPr>
          <p:spPr bwMode="auto">
            <a:xfrm>
              <a:off x="9312275" y="800100"/>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1" name="Rectangle 1549">
              <a:extLst>
                <a:ext uri="{FF2B5EF4-FFF2-40B4-BE49-F238E27FC236}">
                  <a16:creationId xmlns:a16="http://schemas.microsoft.com/office/drawing/2014/main" id="{3DD7319A-78FC-478A-9515-7745A297C691}"/>
                </a:ext>
              </a:extLst>
            </p:cNvPr>
            <p:cNvSpPr>
              <a:spLocks noChangeArrowheads="1"/>
            </p:cNvSpPr>
            <p:nvPr/>
          </p:nvSpPr>
          <p:spPr bwMode="auto">
            <a:xfrm>
              <a:off x="9312275" y="820738"/>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2" name="Rectangle 1550">
              <a:extLst>
                <a:ext uri="{FF2B5EF4-FFF2-40B4-BE49-F238E27FC236}">
                  <a16:creationId xmlns:a16="http://schemas.microsoft.com/office/drawing/2014/main" id="{06EA24F9-8C71-481E-AFC6-973EB79BD0E0}"/>
                </a:ext>
              </a:extLst>
            </p:cNvPr>
            <p:cNvSpPr>
              <a:spLocks noChangeArrowheads="1"/>
            </p:cNvSpPr>
            <p:nvPr/>
          </p:nvSpPr>
          <p:spPr bwMode="auto">
            <a:xfrm>
              <a:off x="9312275" y="841375"/>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3" name="Rectangle 1551">
              <a:extLst>
                <a:ext uri="{FF2B5EF4-FFF2-40B4-BE49-F238E27FC236}">
                  <a16:creationId xmlns:a16="http://schemas.microsoft.com/office/drawing/2014/main" id="{5B754EB0-18E3-4D30-BA36-1E8D7892683D}"/>
                </a:ext>
              </a:extLst>
            </p:cNvPr>
            <p:cNvSpPr>
              <a:spLocks noChangeArrowheads="1"/>
            </p:cNvSpPr>
            <p:nvPr/>
          </p:nvSpPr>
          <p:spPr bwMode="auto">
            <a:xfrm>
              <a:off x="9312275" y="863600"/>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4" name="Rectangle 1552">
              <a:extLst>
                <a:ext uri="{FF2B5EF4-FFF2-40B4-BE49-F238E27FC236}">
                  <a16:creationId xmlns:a16="http://schemas.microsoft.com/office/drawing/2014/main" id="{68DA433D-5E19-45F0-BB61-8044AFF6881D}"/>
                </a:ext>
              </a:extLst>
            </p:cNvPr>
            <p:cNvSpPr>
              <a:spLocks noChangeArrowheads="1"/>
            </p:cNvSpPr>
            <p:nvPr/>
          </p:nvSpPr>
          <p:spPr bwMode="auto">
            <a:xfrm>
              <a:off x="9312275" y="884238"/>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5" name="Rectangle 1553">
              <a:extLst>
                <a:ext uri="{FF2B5EF4-FFF2-40B4-BE49-F238E27FC236}">
                  <a16:creationId xmlns:a16="http://schemas.microsoft.com/office/drawing/2014/main" id="{1AD096C0-F9B5-4E42-A139-98CBB1949A9E}"/>
                </a:ext>
              </a:extLst>
            </p:cNvPr>
            <p:cNvSpPr>
              <a:spLocks noChangeArrowheads="1"/>
            </p:cNvSpPr>
            <p:nvPr/>
          </p:nvSpPr>
          <p:spPr bwMode="auto">
            <a:xfrm>
              <a:off x="9312275" y="904875"/>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6" name="Freeform 1554">
              <a:extLst>
                <a:ext uri="{FF2B5EF4-FFF2-40B4-BE49-F238E27FC236}">
                  <a16:creationId xmlns:a16="http://schemas.microsoft.com/office/drawing/2014/main" id="{64A6AD79-386C-40E6-8B41-DF4534AB7BD9}"/>
                </a:ext>
              </a:extLst>
            </p:cNvPr>
            <p:cNvSpPr>
              <a:spLocks/>
            </p:cNvSpPr>
            <p:nvPr/>
          </p:nvSpPr>
          <p:spPr bwMode="auto">
            <a:xfrm>
              <a:off x="9312275" y="925513"/>
              <a:ext cx="90488" cy="9525"/>
            </a:xfrm>
            <a:custGeom>
              <a:avLst/>
              <a:gdLst>
                <a:gd name="T0" fmla="*/ 2 w 31"/>
                <a:gd name="T1" fmla="*/ 2 h 3"/>
                <a:gd name="T2" fmla="*/ 14 w 31"/>
                <a:gd name="T3" fmla="*/ 3 h 3"/>
                <a:gd name="T4" fmla="*/ 31 w 31"/>
                <a:gd name="T5" fmla="*/ 3 h 3"/>
                <a:gd name="T6" fmla="*/ 31 w 31"/>
                <a:gd name="T7" fmla="*/ 0 h 3"/>
                <a:gd name="T8" fmla="*/ 0 w 31"/>
                <a:gd name="T9" fmla="*/ 0 h 3"/>
                <a:gd name="T10" fmla="*/ 0 w 31"/>
                <a:gd name="T11" fmla="*/ 2 h 3"/>
                <a:gd name="T12" fmla="*/ 2 w 31"/>
                <a:gd name="T13" fmla="*/ 2 h 3"/>
              </a:gdLst>
              <a:ahLst/>
              <a:cxnLst>
                <a:cxn ang="0">
                  <a:pos x="T0" y="T1"/>
                </a:cxn>
                <a:cxn ang="0">
                  <a:pos x="T2" y="T3"/>
                </a:cxn>
                <a:cxn ang="0">
                  <a:pos x="T4" y="T5"/>
                </a:cxn>
                <a:cxn ang="0">
                  <a:pos x="T6" y="T7"/>
                </a:cxn>
                <a:cxn ang="0">
                  <a:pos x="T8" y="T9"/>
                </a:cxn>
                <a:cxn ang="0">
                  <a:pos x="T10" y="T11"/>
                </a:cxn>
                <a:cxn ang="0">
                  <a:pos x="T12" y="T13"/>
                </a:cxn>
              </a:cxnLst>
              <a:rect l="0" t="0" r="r" b="b"/>
              <a:pathLst>
                <a:path w="31" h="3">
                  <a:moveTo>
                    <a:pt x="2" y="2"/>
                  </a:moveTo>
                  <a:cubicBezTo>
                    <a:pt x="6" y="2"/>
                    <a:pt x="10" y="2"/>
                    <a:pt x="14" y="3"/>
                  </a:cubicBezTo>
                  <a:cubicBezTo>
                    <a:pt x="31" y="3"/>
                    <a:pt x="31" y="3"/>
                    <a:pt x="31" y="3"/>
                  </a:cubicBezTo>
                  <a:cubicBezTo>
                    <a:pt x="31" y="0"/>
                    <a:pt x="31" y="0"/>
                    <a:pt x="31" y="0"/>
                  </a:cubicBezTo>
                  <a:cubicBezTo>
                    <a:pt x="0" y="0"/>
                    <a:pt x="0" y="0"/>
                    <a:pt x="0" y="0"/>
                  </a:cubicBezTo>
                  <a:cubicBezTo>
                    <a:pt x="0" y="2"/>
                    <a:pt x="0" y="2"/>
                    <a:pt x="0" y="2"/>
                  </a:cubicBezTo>
                  <a:cubicBezTo>
                    <a:pt x="1" y="2"/>
                    <a:pt x="1" y="2"/>
                    <a:pt x="2" y="2"/>
                  </a:cubicBezTo>
                </a:path>
              </a:pathLst>
            </a:custGeom>
            <a:solidFill>
              <a:srgbClr val="C58D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7" name="Freeform 1555">
              <a:extLst>
                <a:ext uri="{FF2B5EF4-FFF2-40B4-BE49-F238E27FC236}">
                  <a16:creationId xmlns:a16="http://schemas.microsoft.com/office/drawing/2014/main" id="{7149E2B2-5437-49BD-80EB-68DE7A245C54}"/>
                </a:ext>
              </a:extLst>
            </p:cNvPr>
            <p:cNvSpPr>
              <a:spLocks/>
            </p:cNvSpPr>
            <p:nvPr/>
          </p:nvSpPr>
          <p:spPr bwMode="auto">
            <a:xfrm>
              <a:off x="9142413" y="776288"/>
              <a:ext cx="76200" cy="82550"/>
            </a:xfrm>
            <a:custGeom>
              <a:avLst/>
              <a:gdLst>
                <a:gd name="T0" fmla="*/ 26 w 26"/>
                <a:gd name="T1" fmla="*/ 28 h 28"/>
                <a:gd name="T2" fmla="*/ 0 w 26"/>
                <a:gd name="T3" fmla="*/ 19 h 28"/>
                <a:gd name="T4" fmla="*/ 26 w 26"/>
                <a:gd name="T5" fmla="*/ 0 h 28"/>
                <a:gd name="T6" fmla="*/ 26 w 26"/>
                <a:gd name="T7" fmla="*/ 28 h 28"/>
              </a:gdLst>
              <a:ahLst/>
              <a:cxnLst>
                <a:cxn ang="0">
                  <a:pos x="T0" y="T1"/>
                </a:cxn>
                <a:cxn ang="0">
                  <a:pos x="T2" y="T3"/>
                </a:cxn>
                <a:cxn ang="0">
                  <a:pos x="T4" y="T5"/>
                </a:cxn>
                <a:cxn ang="0">
                  <a:pos x="T6" y="T7"/>
                </a:cxn>
              </a:cxnLst>
              <a:rect l="0" t="0" r="r" b="b"/>
              <a:pathLst>
                <a:path w="26" h="28">
                  <a:moveTo>
                    <a:pt x="26" y="28"/>
                  </a:moveTo>
                  <a:cubicBezTo>
                    <a:pt x="0" y="19"/>
                    <a:pt x="0" y="19"/>
                    <a:pt x="0" y="19"/>
                  </a:cubicBezTo>
                  <a:cubicBezTo>
                    <a:pt x="4" y="8"/>
                    <a:pt x="14" y="0"/>
                    <a:pt x="26" y="0"/>
                  </a:cubicBezTo>
                  <a:lnTo>
                    <a:pt x="26"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8" name="Freeform 1556">
              <a:extLst>
                <a:ext uri="{FF2B5EF4-FFF2-40B4-BE49-F238E27FC236}">
                  <a16:creationId xmlns:a16="http://schemas.microsoft.com/office/drawing/2014/main" id="{5B1994D0-CF5D-46C0-A377-C0A81A83AD04}"/>
                </a:ext>
              </a:extLst>
            </p:cNvPr>
            <p:cNvSpPr>
              <a:spLocks/>
            </p:cNvSpPr>
            <p:nvPr/>
          </p:nvSpPr>
          <p:spPr bwMode="auto">
            <a:xfrm>
              <a:off x="9142413" y="858838"/>
              <a:ext cx="76200" cy="60325"/>
            </a:xfrm>
            <a:custGeom>
              <a:avLst/>
              <a:gdLst>
                <a:gd name="T0" fmla="*/ 26 w 26"/>
                <a:gd name="T1" fmla="*/ 0 h 21"/>
                <a:gd name="T2" fmla="*/ 10 w 26"/>
                <a:gd name="T3" fmla="*/ 21 h 21"/>
                <a:gd name="T4" fmla="*/ 0 w 26"/>
                <a:gd name="T5" fmla="*/ 8 h 21"/>
                <a:gd name="T6" fmla="*/ 26 w 26"/>
                <a:gd name="T7" fmla="*/ 0 h 21"/>
              </a:gdLst>
              <a:ahLst/>
              <a:cxnLst>
                <a:cxn ang="0">
                  <a:pos x="T0" y="T1"/>
                </a:cxn>
                <a:cxn ang="0">
                  <a:pos x="T2" y="T3"/>
                </a:cxn>
                <a:cxn ang="0">
                  <a:pos x="T4" y="T5"/>
                </a:cxn>
                <a:cxn ang="0">
                  <a:pos x="T6" y="T7"/>
                </a:cxn>
              </a:cxnLst>
              <a:rect l="0" t="0" r="r" b="b"/>
              <a:pathLst>
                <a:path w="26" h="21">
                  <a:moveTo>
                    <a:pt x="26" y="0"/>
                  </a:moveTo>
                  <a:cubicBezTo>
                    <a:pt x="10" y="21"/>
                    <a:pt x="10" y="21"/>
                    <a:pt x="10" y="21"/>
                  </a:cubicBezTo>
                  <a:cubicBezTo>
                    <a:pt x="5" y="18"/>
                    <a:pt x="2" y="14"/>
                    <a:pt x="0" y="8"/>
                  </a:cubicBezTo>
                  <a:lnTo>
                    <a:pt x="26"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9" name="Freeform 1557">
              <a:extLst>
                <a:ext uri="{FF2B5EF4-FFF2-40B4-BE49-F238E27FC236}">
                  <a16:creationId xmlns:a16="http://schemas.microsoft.com/office/drawing/2014/main" id="{FA64E9F3-92FA-4895-B697-4F65B7BC8309}"/>
                </a:ext>
              </a:extLst>
            </p:cNvPr>
            <p:cNvSpPr>
              <a:spLocks/>
            </p:cNvSpPr>
            <p:nvPr/>
          </p:nvSpPr>
          <p:spPr bwMode="auto">
            <a:xfrm>
              <a:off x="9172575" y="858838"/>
              <a:ext cx="122238" cy="87313"/>
            </a:xfrm>
            <a:custGeom>
              <a:avLst/>
              <a:gdLst>
                <a:gd name="T0" fmla="*/ 16 w 42"/>
                <a:gd name="T1" fmla="*/ 0 h 30"/>
                <a:gd name="T2" fmla="*/ 42 w 42"/>
                <a:gd name="T3" fmla="*/ 8 h 30"/>
                <a:gd name="T4" fmla="*/ 7 w 42"/>
                <a:gd name="T5" fmla="*/ 25 h 30"/>
                <a:gd name="T6" fmla="*/ 0 w 42"/>
                <a:gd name="T7" fmla="*/ 21 h 30"/>
                <a:gd name="T8" fmla="*/ 16 w 42"/>
                <a:gd name="T9" fmla="*/ 0 h 30"/>
              </a:gdLst>
              <a:ahLst/>
              <a:cxnLst>
                <a:cxn ang="0">
                  <a:pos x="T0" y="T1"/>
                </a:cxn>
                <a:cxn ang="0">
                  <a:pos x="T2" y="T3"/>
                </a:cxn>
                <a:cxn ang="0">
                  <a:pos x="T4" y="T5"/>
                </a:cxn>
                <a:cxn ang="0">
                  <a:pos x="T6" y="T7"/>
                </a:cxn>
                <a:cxn ang="0">
                  <a:pos x="T8" y="T9"/>
                </a:cxn>
              </a:cxnLst>
              <a:rect l="0" t="0" r="r" b="b"/>
              <a:pathLst>
                <a:path w="42" h="30">
                  <a:moveTo>
                    <a:pt x="16" y="0"/>
                  </a:moveTo>
                  <a:cubicBezTo>
                    <a:pt x="42" y="8"/>
                    <a:pt x="42" y="8"/>
                    <a:pt x="42" y="8"/>
                  </a:cubicBezTo>
                  <a:cubicBezTo>
                    <a:pt x="37" y="22"/>
                    <a:pt x="22" y="30"/>
                    <a:pt x="7" y="25"/>
                  </a:cubicBezTo>
                  <a:cubicBezTo>
                    <a:pt x="5" y="24"/>
                    <a:pt x="2" y="23"/>
                    <a:pt x="0" y="21"/>
                  </a:cubicBezTo>
                  <a:lnTo>
                    <a:pt x="16"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0" name="Freeform 1558">
              <a:extLst>
                <a:ext uri="{FF2B5EF4-FFF2-40B4-BE49-F238E27FC236}">
                  <a16:creationId xmlns:a16="http://schemas.microsoft.com/office/drawing/2014/main" id="{E0F8D31D-A206-4853-ACB1-12415646EAD2}"/>
                </a:ext>
              </a:extLst>
            </p:cNvPr>
            <p:cNvSpPr>
              <a:spLocks/>
            </p:cNvSpPr>
            <p:nvPr/>
          </p:nvSpPr>
          <p:spPr bwMode="auto">
            <a:xfrm>
              <a:off x="9218613" y="776288"/>
              <a:ext cx="79375" cy="104775"/>
            </a:xfrm>
            <a:custGeom>
              <a:avLst/>
              <a:gdLst>
                <a:gd name="T0" fmla="*/ 0 w 27"/>
                <a:gd name="T1" fmla="*/ 28 h 36"/>
                <a:gd name="T2" fmla="*/ 0 w 27"/>
                <a:gd name="T3" fmla="*/ 0 h 36"/>
                <a:gd name="T4" fmla="*/ 27 w 27"/>
                <a:gd name="T5" fmla="*/ 28 h 36"/>
                <a:gd name="T6" fmla="*/ 26 w 27"/>
                <a:gd name="T7" fmla="*/ 36 h 36"/>
                <a:gd name="T8" fmla="*/ 0 w 27"/>
                <a:gd name="T9" fmla="*/ 28 h 36"/>
              </a:gdLst>
              <a:ahLst/>
              <a:cxnLst>
                <a:cxn ang="0">
                  <a:pos x="T0" y="T1"/>
                </a:cxn>
                <a:cxn ang="0">
                  <a:pos x="T2" y="T3"/>
                </a:cxn>
                <a:cxn ang="0">
                  <a:pos x="T4" y="T5"/>
                </a:cxn>
                <a:cxn ang="0">
                  <a:pos x="T6" y="T7"/>
                </a:cxn>
                <a:cxn ang="0">
                  <a:pos x="T8" y="T9"/>
                </a:cxn>
              </a:cxnLst>
              <a:rect l="0" t="0" r="r" b="b"/>
              <a:pathLst>
                <a:path w="27" h="36">
                  <a:moveTo>
                    <a:pt x="0" y="28"/>
                  </a:moveTo>
                  <a:cubicBezTo>
                    <a:pt x="0" y="0"/>
                    <a:pt x="0" y="0"/>
                    <a:pt x="0" y="0"/>
                  </a:cubicBezTo>
                  <a:cubicBezTo>
                    <a:pt x="15" y="0"/>
                    <a:pt x="27" y="13"/>
                    <a:pt x="27" y="28"/>
                  </a:cubicBezTo>
                  <a:cubicBezTo>
                    <a:pt x="27" y="31"/>
                    <a:pt x="27" y="33"/>
                    <a:pt x="26" y="36"/>
                  </a:cubicBezTo>
                  <a:lnTo>
                    <a:pt x="0" y="28"/>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1" name="Freeform 1559">
              <a:extLst>
                <a:ext uri="{FF2B5EF4-FFF2-40B4-BE49-F238E27FC236}">
                  <a16:creationId xmlns:a16="http://schemas.microsoft.com/office/drawing/2014/main" id="{CAB55941-4B65-4BEB-9C29-B3A796DE3058}"/>
                </a:ext>
              </a:extLst>
            </p:cNvPr>
            <p:cNvSpPr>
              <a:spLocks/>
            </p:cNvSpPr>
            <p:nvPr/>
          </p:nvSpPr>
          <p:spPr bwMode="auto">
            <a:xfrm>
              <a:off x="9625013" y="990600"/>
              <a:ext cx="234950" cy="142875"/>
            </a:xfrm>
            <a:custGeom>
              <a:avLst/>
              <a:gdLst>
                <a:gd name="T0" fmla="*/ 0 w 80"/>
                <a:gd name="T1" fmla="*/ 0 h 49"/>
                <a:gd name="T2" fmla="*/ 0 w 80"/>
                <a:gd name="T3" fmla="*/ 49 h 49"/>
                <a:gd name="T4" fmla="*/ 5 w 80"/>
                <a:gd name="T5" fmla="*/ 49 h 49"/>
                <a:gd name="T6" fmla="*/ 20 w 80"/>
                <a:gd name="T7" fmla="*/ 45 h 49"/>
                <a:gd name="T8" fmla="*/ 35 w 80"/>
                <a:gd name="T9" fmla="*/ 49 h 49"/>
                <a:gd name="T10" fmla="*/ 80 w 80"/>
                <a:gd name="T11" fmla="*/ 49 h 49"/>
                <a:gd name="T12" fmla="*/ 80 w 80"/>
                <a:gd name="T13" fmla="*/ 0 h 49"/>
                <a:gd name="T14" fmla="*/ 0 w 80"/>
                <a:gd name="T15" fmla="*/ 0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49">
                  <a:moveTo>
                    <a:pt x="0" y="0"/>
                  </a:moveTo>
                  <a:cubicBezTo>
                    <a:pt x="0" y="49"/>
                    <a:pt x="0" y="49"/>
                    <a:pt x="0" y="49"/>
                  </a:cubicBezTo>
                  <a:cubicBezTo>
                    <a:pt x="5" y="49"/>
                    <a:pt x="5" y="49"/>
                    <a:pt x="5" y="49"/>
                  </a:cubicBezTo>
                  <a:cubicBezTo>
                    <a:pt x="10" y="47"/>
                    <a:pt x="15" y="45"/>
                    <a:pt x="20" y="45"/>
                  </a:cubicBezTo>
                  <a:cubicBezTo>
                    <a:pt x="25" y="45"/>
                    <a:pt x="30" y="47"/>
                    <a:pt x="35" y="49"/>
                  </a:cubicBezTo>
                  <a:cubicBezTo>
                    <a:pt x="80" y="49"/>
                    <a:pt x="80" y="49"/>
                    <a:pt x="80" y="49"/>
                  </a:cubicBezTo>
                  <a:cubicBezTo>
                    <a:pt x="80" y="0"/>
                    <a:pt x="80" y="0"/>
                    <a:pt x="80" y="0"/>
                  </a:cubicBez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2" name="Freeform 1560">
              <a:extLst>
                <a:ext uri="{FF2B5EF4-FFF2-40B4-BE49-F238E27FC236}">
                  <a16:creationId xmlns:a16="http://schemas.microsoft.com/office/drawing/2014/main" id="{5B06E8ED-6E50-44CD-A25D-E797FF58B846}"/>
                </a:ext>
              </a:extLst>
            </p:cNvPr>
            <p:cNvSpPr>
              <a:spLocks/>
            </p:cNvSpPr>
            <p:nvPr/>
          </p:nvSpPr>
          <p:spPr bwMode="auto">
            <a:xfrm>
              <a:off x="9777413" y="990600"/>
              <a:ext cx="82550" cy="84138"/>
            </a:xfrm>
            <a:custGeom>
              <a:avLst/>
              <a:gdLst>
                <a:gd name="T0" fmla="*/ 0 w 52"/>
                <a:gd name="T1" fmla="*/ 0 h 53"/>
                <a:gd name="T2" fmla="*/ 52 w 52"/>
                <a:gd name="T3" fmla="*/ 53 h 53"/>
                <a:gd name="T4" fmla="*/ 52 w 52"/>
                <a:gd name="T5" fmla="*/ 0 h 53"/>
                <a:gd name="T6" fmla="*/ 0 w 52"/>
                <a:gd name="T7" fmla="*/ 0 h 53"/>
              </a:gdLst>
              <a:ahLst/>
              <a:cxnLst>
                <a:cxn ang="0">
                  <a:pos x="T0" y="T1"/>
                </a:cxn>
                <a:cxn ang="0">
                  <a:pos x="T2" y="T3"/>
                </a:cxn>
                <a:cxn ang="0">
                  <a:pos x="T4" y="T5"/>
                </a:cxn>
                <a:cxn ang="0">
                  <a:pos x="T6" y="T7"/>
                </a:cxn>
              </a:cxnLst>
              <a:rect l="0" t="0" r="r" b="b"/>
              <a:pathLst>
                <a:path w="52" h="53">
                  <a:moveTo>
                    <a:pt x="0" y="0"/>
                  </a:moveTo>
                  <a:lnTo>
                    <a:pt x="52" y="53"/>
                  </a:lnTo>
                  <a:lnTo>
                    <a:pt x="52" y="0"/>
                  </a:ln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3" name="Freeform 1561">
              <a:extLst>
                <a:ext uri="{FF2B5EF4-FFF2-40B4-BE49-F238E27FC236}">
                  <a16:creationId xmlns:a16="http://schemas.microsoft.com/office/drawing/2014/main" id="{8BFC4C71-DF0B-4BDE-BC31-8000AEEFB760}"/>
                </a:ext>
              </a:extLst>
            </p:cNvPr>
            <p:cNvSpPr>
              <a:spLocks/>
            </p:cNvSpPr>
            <p:nvPr/>
          </p:nvSpPr>
          <p:spPr bwMode="auto">
            <a:xfrm>
              <a:off x="9590088" y="1133475"/>
              <a:ext cx="50800" cy="11113"/>
            </a:xfrm>
            <a:custGeom>
              <a:avLst/>
              <a:gdLst>
                <a:gd name="T0" fmla="*/ 17 w 17"/>
                <a:gd name="T1" fmla="*/ 0 h 4"/>
                <a:gd name="T2" fmla="*/ 0 w 17"/>
                <a:gd name="T3" fmla="*/ 0 h 4"/>
                <a:gd name="T4" fmla="*/ 0 w 17"/>
                <a:gd name="T5" fmla="*/ 1 h 4"/>
                <a:gd name="T6" fmla="*/ 3 w 17"/>
                <a:gd name="T7" fmla="*/ 4 h 4"/>
                <a:gd name="T8" fmla="*/ 11 w 17"/>
                <a:gd name="T9" fmla="*/ 4 h 4"/>
                <a:gd name="T10" fmla="*/ 17 w 17"/>
                <a:gd name="T11" fmla="*/ 0 h 4"/>
              </a:gdLst>
              <a:ahLst/>
              <a:cxnLst>
                <a:cxn ang="0">
                  <a:pos x="T0" y="T1"/>
                </a:cxn>
                <a:cxn ang="0">
                  <a:pos x="T2" y="T3"/>
                </a:cxn>
                <a:cxn ang="0">
                  <a:pos x="T4" y="T5"/>
                </a:cxn>
                <a:cxn ang="0">
                  <a:pos x="T6" y="T7"/>
                </a:cxn>
                <a:cxn ang="0">
                  <a:pos x="T8" y="T9"/>
                </a:cxn>
                <a:cxn ang="0">
                  <a:pos x="T10" y="T11"/>
                </a:cxn>
              </a:cxnLst>
              <a:rect l="0" t="0" r="r" b="b"/>
              <a:pathLst>
                <a:path w="17" h="4">
                  <a:moveTo>
                    <a:pt x="17" y="0"/>
                  </a:moveTo>
                  <a:cubicBezTo>
                    <a:pt x="0" y="0"/>
                    <a:pt x="0" y="0"/>
                    <a:pt x="0" y="0"/>
                  </a:cubicBezTo>
                  <a:cubicBezTo>
                    <a:pt x="0" y="1"/>
                    <a:pt x="0" y="1"/>
                    <a:pt x="0" y="1"/>
                  </a:cubicBezTo>
                  <a:cubicBezTo>
                    <a:pt x="0" y="3"/>
                    <a:pt x="2" y="4"/>
                    <a:pt x="3" y="4"/>
                  </a:cubicBezTo>
                  <a:cubicBezTo>
                    <a:pt x="11" y="4"/>
                    <a:pt x="11" y="4"/>
                    <a:pt x="11" y="4"/>
                  </a:cubicBezTo>
                  <a:cubicBezTo>
                    <a:pt x="13" y="2"/>
                    <a:pt x="15" y="1"/>
                    <a:pt x="17" y="0"/>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4" name="Freeform 1562">
              <a:extLst>
                <a:ext uri="{FF2B5EF4-FFF2-40B4-BE49-F238E27FC236}">
                  <a16:creationId xmlns:a16="http://schemas.microsoft.com/office/drawing/2014/main" id="{E7ED4154-1F0A-44DF-A9C8-D48569CDA385}"/>
                </a:ext>
              </a:extLst>
            </p:cNvPr>
            <p:cNvSpPr>
              <a:spLocks/>
            </p:cNvSpPr>
            <p:nvPr/>
          </p:nvSpPr>
          <p:spPr bwMode="auto">
            <a:xfrm>
              <a:off x="9728200" y="1133475"/>
              <a:ext cx="166688" cy="11113"/>
            </a:xfrm>
            <a:custGeom>
              <a:avLst/>
              <a:gdLst>
                <a:gd name="T0" fmla="*/ 0 w 57"/>
                <a:gd name="T1" fmla="*/ 0 h 4"/>
                <a:gd name="T2" fmla="*/ 6 w 57"/>
                <a:gd name="T3" fmla="*/ 4 h 4"/>
                <a:gd name="T4" fmla="*/ 54 w 57"/>
                <a:gd name="T5" fmla="*/ 4 h 4"/>
                <a:gd name="T6" fmla="*/ 57 w 57"/>
                <a:gd name="T7" fmla="*/ 1 h 4"/>
                <a:gd name="T8" fmla="*/ 57 w 57"/>
                <a:gd name="T9" fmla="*/ 0 h 4"/>
                <a:gd name="T10" fmla="*/ 0 w 57"/>
                <a:gd name="T11" fmla="*/ 0 h 4"/>
              </a:gdLst>
              <a:ahLst/>
              <a:cxnLst>
                <a:cxn ang="0">
                  <a:pos x="T0" y="T1"/>
                </a:cxn>
                <a:cxn ang="0">
                  <a:pos x="T2" y="T3"/>
                </a:cxn>
                <a:cxn ang="0">
                  <a:pos x="T4" y="T5"/>
                </a:cxn>
                <a:cxn ang="0">
                  <a:pos x="T6" y="T7"/>
                </a:cxn>
                <a:cxn ang="0">
                  <a:pos x="T8" y="T9"/>
                </a:cxn>
                <a:cxn ang="0">
                  <a:pos x="T10" y="T11"/>
                </a:cxn>
              </a:cxnLst>
              <a:rect l="0" t="0" r="r" b="b"/>
              <a:pathLst>
                <a:path w="57" h="4">
                  <a:moveTo>
                    <a:pt x="0" y="0"/>
                  </a:moveTo>
                  <a:cubicBezTo>
                    <a:pt x="2" y="1"/>
                    <a:pt x="4" y="2"/>
                    <a:pt x="6" y="4"/>
                  </a:cubicBezTo>
                  <a:cubicBezTo>
                    <a:pt x="54" y="4"/>
                    <a:pt x="54" y="4"/>
                    <a:pt x="54" y="4"/>
                  </a:cubicBezTo>
                  <a:cubicBezTo>
                    <a:pt x="55" y="4"/>
                    <a:pt x="57" y="3"/>
                    <a:pt x="57" y="1"/>
                  </a:cubicBezTo>
                  <a:cubicBezTo>
                    <a:pt x="57" y="0"/>
                    <a:pt x="57" y="0"/>
                    <a:pt x="57" y="0"/>
                  </a:cubicBezTo>
                  <a:lnTo>
                    <a:pt x="0" y="0"/>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5" name="Freeform 1563">
              <a:extLst>
                <a:ext uri="{FF2B5EF4-FFF2-40B4-BE49-F238E27FC236}">
                  <a16:creationId xmlns:a16="http://schemas.microsoft.com/office/drawing/2014/main" id="{4B6E32F4-F6BD-47CB-B979-31CF3436AAB1}"/>
                </a:ext>
              </a:extLst>
            </p:cNvPr>
            <p:cNvSpPr>
              <a:spLocks/>
            </p:cNvSpPr>
            <p:nvPr/>
          </p:nvSpPr>
          <p:spPr bwMode="auto">
            <a:xfrm>
              <a:off x="9596438" y="349250"/>
              <a:ext cx="249238" cy="776288"/>
            </a:xfrm>
            <a:custGeom>
              <a:avLst/>
              <a:gdLst>
                <a:gd name="T0" fmla="*/ 49 w 85"/>
                <a:gd name="T1" fmla="*/ 222 h 265"/>
                <a:gd name="T2" fmla="*/ 49 w 85"/>
                <a:gd name="T3" fmla="*/ 18 h 265"/>
                <a:gd name="T4" fmla="*/ 31 w 85"/>
                <a:gd name="T5" fmla="*/ 0 h 265"/>
                <a:gd name="T6" fmla="*/ 2 w 85"/>
                <a:gd name="T7" fmla="*/ 0 h 265"/>
                <a:gd name="T8" fmla="*/ 0 w 85"/>
                <a:gd name="T9" fmla="*/ 1 h 265"/>
                <a:gd name="T10" fmla="*/ 2 w 85"/>
                <a:gd name="T11" fmla="*/ 3 h 265"/>
                <a:gd name="T12" fmla="*/ 31 w 85"/>
                <a:gd name="T13" fmla="*/ 3 h 265"/>
                <a:gd name="T14" fmla="*/ 46 w 85"/>
                <a:gd name="T15" fmla="*/ 18 h 265"/>
                <a:gd name="T16" fmla="*/ 46 w 85"/>
                <a:gd name="T17" fmla="*/ 222 h 265"/>
                <a:gd name="T18" fmla="*/ 15 w 85"/>
                <a:gd name="T19" fmla="*/ 222 h 265"/>
                <a:gd name="T20" fmla="*/ 15 w 85"/>
                <a:gd name="T21" fmla="*/ 265 h 265"/>
                <a:gd name="T22" fmla="*/ 24 w 85"/>
                <a:gd name="T23" fmla="*/ 265 h 265"/>
                <a:gd name="T24" fmla="*/ 30 w 85"/>
                <a:gd name="T25" fmla="*/ 264 h 265"/>
                <a:gd name="T26" fmla="*/ 36 w 85"/>
                <a:gd name="T27" fmla="*/ 265 h 265"/>
                <a:gd name="T28" fmla="*/ 85 w 85"/>
                <a:gd name="T29" fmla="*/ 265 h 265"/>
                <a:gd name="T30" fmla="*/ 85 w 85"/>
                <a:gd name="T31" fmla="*/ 222 h 265"/>
                <a:gd name="T32" fmla="*/ 49 w 85"/>
                <a:gd name="T33" fmla="*/ 22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5" h="265">
                  <a:moveTo>
                    <a:pt x="49" y="222"/>
                  </a:moveTo>
                  <a:cubicBezTo>
                    <a:pt x="49" y="18"/>
                    <a:pt x="49" y="18"/>
                    <a:pt x="49" y="18"/>
                  </a:cubicBezTo>
                  <a:cubicBezTo>
                    <a:pt x="49" y="8"/>
                    <a:pt x="41" y="0"/>
                    <a:pt x="31" y="0"/>
                  </a:cubicBezTo>
                  <a:cubicBezTo>
                    <a:pt x="2" y="0"/>
                    <a:pt x="2" y="0"/>
                    <a:pt x="2" y="0"/>
                  </a:cubicBezTo>
                  <a:cubicBezTo>
                    <a:pt x="1" y="0"/>
                    <a:pt x="0" y="0"/>
                    <a:pt x="0" y="1"/>
                  </a:cubicBezTo>
                  <a:cubicBezTo>
                    <a:pt x="0" y="2"/>
                    <a:pt x="1" y="3"/>
                    <a:pt x="2" y="3"/>
                  </a:cubicBezTo>
                  <a:cubicBezTo>
                    <a:pt x="31" y="3"/>
                    <a:pt x="31" y="3"/>
                    <a:pt x="31" y="3"/>
                  </a:cubicBezTo>
                  <a:cubicBezTo>
                    <a:pt x="39" y="3"/>
                    <a:pt x="46" y="9"/>
                    <a:pt x="46" y="18"/>
                  </a:cubicBezTo>
                  <a:cubicBezTo>
                    <a:pt x="46" y="222"/>
                    <a:pt x="46" y="222"/>
                    <a:pt x="46" y="222"/>
                  </a:cubicBezTo>
                  <a:cubicBezTo>
                    <a:pt x="15" y="222"/>
                    <a:pt x="15" y="222"/>
                    <a:pt x="15" y="222"/>
                  </a:cubicBezTo>
                  <a:cubicBezTo>
                    <a:pt x="15" y="265"/>
                    <a:pt x="15" y="265"/>
                    <a:pt x="15" y="265"/>
                  </a:cubicBezTo>
                  <a:cubicBezTo>
                    <a:pt x="24" y="265"/>
                    <a:pt x="24" y="265"/>
                    <a:pt x="24" y="265"/>
                  </a:cubicBezTo>
                  <a:cubicBezTo>
                    <a:pt x="26" y="264"/>
                    <a:pt x="28" y="264"/>
                    <a:pt x="30" y="264"/>
                  </a:cubicBezTo>
                  <a:cubicBezTo>
                    <a:pt x="32" y="264"/>
                    <a:pt x="34" y="264"/>
                    <a:pt x="36" y="265"/>
                  </a:cubicBezTo>
                  <a:cubicBezTo>
                    <a:pt x="85" y="265"/>
                    <a:pt x="85" y="265"/>
                    <a:pt x="85" y="265"/>
                  </a:cubicBezTo>
                  <a:cubicBezTo>
                    <a:pt x="85" y="222"/>
                    <a:pt x="85" y="222"/>
                    <a:pt x="85" y="222"/>
                  </a:cubicBezTo>
                  <a:lnTo>
                    <a:pt x="49" y="222"/>
                  </a:lnTo>
                  <a:close/>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6" name="Freeform 1564">
              <a:extLst>
                <a:ext uri="{FF2B5EF4-FFF2-40B4-BE49-F238E27FC236}">
                  <a16:creationId xmlns:a16="http://schemas.microsoft.com/office/drawing/2014/main" id="{900CD74D-19C4-42DB-ACF4-C883FE4095C1}"/>
                </a:ext>
              </a:extLst>
            </p:cNvPr>
            <p:cNvSpPr>
              <a:spLocks/>
            </p:cNvSpPr>
            <p:nvPr/>
          </p:nvSpPr>
          <p:spPr bwMode="auto">
            <a:xfrm>
              <a:off x="9218613" y="419100"/>
              <a:ext cx="196850" cy="350838"/>
            </a:xfrm>
            <a:custGeom>
              <a:avLst/>
              <a:gdLst>
                <a:gd name="T0" fmla="*/ 1 w 67"/>
                <a:gd name="T1" fmla="*/ 120 h 120"/>
                <a:gd name="T2" fmla="*/ 0 w 67"/>
                <a:gd name="T3" fmla="*/ 119 h 120"/>
                <a:gd name="T4" fmla="*/ 0 w 67"/>
                <a:gd name="T5" fmla="*/ 22 h 120"/>
                <a:gd name="T6" fmla="*/ 22 w 67"/>
                <a:gd name="T7" fmla="*/ 0 h 120"/>
                <a:gd name="T8" fmla="*/ 65 w 67"/>
                <a:gd name="T9" fmla="*/ 0 h 120"/>
                <a:gd name="T10" fmla="*/ 67 w 67"/>
                <a:gd name="T11" fmla="*/ 2 h 120"/>
                <a:gd name="T12" fmla="*/ 65 w 67"/>
                <a:gd name="T13" fmla="*/ 3 h 120"/>
                <a:gd name="T14" fmla="*/ 22 w 67"/>
                <a:gd name="T15" fmla="*/ 3 h 120"/>
                <a:gd name="T16" fmla="*/ 3 w 67"/>
                <a:gd name="T17" fmla="*/ 22 h 120"/>
                <a:gd name="T18" fmla="*/ 3 w 67"/>
                <a:gd name="T19" fmla="*/ 119 h 120"/>
                <a:gd name="T20" fmla="*/ 1 w 67"/>
                <a:gd name="T21" fmla="*/ 12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120">
                  <a:moveTo>
                    <a:pt x="1" y="120"/>
                  </a:moveTo>
                  <a:cubicBezTo>
                    <a:pt x="0" y="120"/>
                    <a:pt x="0" y="120"/>
                    <a:pt x="0" y="119"/>
                  </a:cubicBezTo>
                  <a:cubicBezTo>
                    <a:pt x="0" y="22"/>
                    <a:pt x="0" y="22"/>
                    <a:pt x="0" y="22"/>
                  </a:cubicBezTo>
                  <a:cubicBezTo>
                    <a:pt x="0" y="10"/>
                    <a:pt x="10" y="0"/>
                    <a:pt x="22" y="0"/>
                  </a:cubicBezTo>
                  <a:cubicBezTo>
                    <a:pt x="65" y="0"/>
                    <a:pt x="65" y="0"/>
                    <a:pt x="65" y="0"/>
                  </a:cubicBezTo>
                  <a:cubicBezTo>
                    <a:pt x="66" y="0"/>
                    <a:pt x="67" y="1"/>
                    <a:pt x="67" y="2"/>
                  </a:cubicBezTo>
                  <a:cubicBezTo>
                    <a:pt x="67" y="2"/>
                    <a:pt x="66" y="3"/>
                    <a:pt x="65" y="3"/>
                  </a:cubicBezTo>
                  <a:cubicBezTo>
                    <a:pt x="22" y="3"/>
                    <a:pt x="22" y="3"/>
                    <a:pt x="22" y="3"/>
                  </a:cubicBezTo>
                  <a:cubicBezTo>
                    <a:pt x="11" y="3"/>
                    <a:pt x="3" y="12"/>
                    <a:pt x="3" y="22"/>
                  </a:cubicBezTo>
                  <a:cubicBezTo>
                    <a:pt x="3" y="119"/>
                    <a:pt x="3" y="119"/>
                    <a:pt x="3" y="119"/>
                  </a:cubicBezTo>
                  <a:cubicBezTo>
                    <a:pt x="3" y="120"/>
                    <a:pt x="2" y="120"/>
                    <a:pt x="1" y="120"/>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7" name="Rectangle 1565">
              <a:extLst>
                <a:ext uri="{FF2B5EF4-FFF2-40B4-BE49-F238E27FC236}">
                  <a16:creationId xmlns:a16="http://schemas.microsoft.com/office/drawing/2014/main" id="{F7AC543A-E072-4527-949A-AF3B7F8A2DBC}"/>
                </a:ext>
              </a:extLst>
            </p:cNvPr>
            <p:cNvSpPr>
              <a:spLocks noChangeArrowheads="1"/>
            </p:cNvSpPr>
            <p:nvPr/>
          </p:nvSpPr>
          <p:spPr bwMode="auto">
            <a:xfrm>
              <a:off x="9696450" y="1081088"/>
              <a:ext cx="22225" cy="34925"/>
            </a:xfrm>
            <a:prstGeom prst="rect">
              <a:avLst/>
            </a:prstGeom>
            <a:solidFill>
              <a:srgbClr val="1386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8" name="Rectangle 1566">
              <a:extLst>
                <a:ext uri="{FF2B5EF4-FFF2-40B4-BE49-F238E27FC236}">
                  <a16:creationId xmlns:a16="http://schemas.microsoft.com/office/drawing/2014/main" id="{C705D6BE-E227-4E16-9124-A382E8CCCED8}"/>
                </a:ext>
              </a:extLst>
            </p:cNvPr>
            <p:cNvSpPr>
              <a:spLocks noChangeArrowheads="1"/>
            </p:cNvSpPr>
            <p:nvPr/>
          </p:nvSpPr>
          <p:spPr bwMode="auto">
            <a:xfrm>
              <a:off x="9731375" y="1042988"/>
              <a:ext cx="23813" cy="73025"/>
            </a:xfrm>
            <a:prstGeom prst="rect">
              <a:avLst/>
            </a:prstGeom>
            <a:solidFill>
              <a:srgbClr val="1DB0E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9" name="Rectangle 1567">
              <a:extLst>
                <a:ext uri="{FF2B5EF4-FFF2-40B4-BE49-F238E27FC236}">
                  <a16:creationId xmlns:a16="http://schemas.microsoft.com/office/drawing/2014/main" id="{0261C134-82BC-4ECF-9F3E-8500A59583DF}"/>
                </a:ext>
              </a:extLst>
            </p:cNvPr>
            <p:cNvSpPr>
              <a:spLocks noChangeArrowheads="1"/>
            </p:cNvSpPr>
            <p:nvPr/>
          </p:nvSpPr>
          <p:spPr bwMode="auto">
            <a:xfrm>
              <a:off x="9766300" y="1011238"/>
              <a:ext cx="23813" cy="104775"/>
            </a:xfrm>
            <a:prstGeom prst="rect">
              <a:avLst/>
            </a:prstGeom>
            <a:solidFill>
              <a:srgbClr val="49CD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50" name="Freeform 1568">
              <a:extLst>
                <a:ext uri="{FF2B5EF4-FFF2-40B4-BE49-F238E27FC236}">
                  <a16:creationId xmlns:a16="http://schemas.microsoft.com/office/drawing/2014/main" id="{E6360E9C-7472-44BD-A890-D5204BDBEDC9}"/>
                </a:ext>
              </a:extLst>
            </p:cNvPr>
            <p:cNvSpPr>
              <a:spLocks/>
            </p:cNvSpPr>
            <p:nvPr/>
          </p:nvSpPr>
          <p:spPr bwMode="auto">
            <a:xfrm>
              <a:off x="9699625" y="1050925"/>
              <a:ext cx="84138" cy="38100"/>
            </a:xfrm>
            <a:custGeom>
              <a:avLst/>
              <a:gdLst>
                <a:gd name="T0" fmla="*/ 27 w 29"/>
                <a:gd name="T1" fmla="*/ 8 h 13"/>
                <a:gd name="T2" fmla="*/ 25 w 29"/>
                <a:gd name="T3" fmla="*/ 9 h 13"/>
                <a:gd name="T4" fmla="*/ 17 w 29"/>
                <a:gd name="T5" fmla="*/ 3 h 13"/>
                <a:gd name="T6" fmla="*/ 17 w 29"/>
                <a:gd name="T7" fmla="*/ 2 h 13"/>
                <a:gd name="T8" fmla="*/ 14 w 29"/>
                <a:gd name="T9" fmla="*/ 0 h 13"/>
                <a:gd name="T10" fmla="*/ 12 w 29"/>
                <a:gd name="T11" fmla="*/ 2 h 13"/>
                <a:gd name="T12" fmla="*/ 12 w 29"/>
                <a:gd name="T13" fmla="*/ 2 h 13"/>
                <a:gd name="T14" fmla="*/ 5 w 29"/>
                <a:gd name="T15" fmla="*/ 5 h 13"/>
                <a:gd name="T16" fmla="*/ 3 w 29"/>
                <a:gd name="T17" fmla="*/ 4 h 13"/>
                <a:gd name="T18" fmla="*/ 0 w 29"/>
                <a:gd name="T19" fmla="*/ 6 h 13"/>
                <a:gd name="T20" fmla="*/ 3 w 29"/>
                <a:gd name="T21" fmla="*/ 8 h 13"/>
                <a:gd name="T22" fmla="*/ 5 w 29"/>
                <a:gd name="T23" fmla="*/ 6 h 13"/>
                <a:gd name="T24" fmla="*/ 5 w 29"/>
                <a:gd name="T25" fmla="*/ 6 h 13"/>
                <a:gd name="T26" fmla="*/ 12 w 29"/>
                <a:gd name="T27" fmla="*/ 3 h 13"/>
                <a:gd name="T28" fmla="*/ 14 w 29"/>
                <a:gd name="T29" fmla="*/ 4 h 13"/>
                <a:gd name="T30" fmla="*/ 16 w 29"/>
                <a:gd name="T31" fmla="*/ 4 h 13"/>
                <a:gd name="T32" fmla="*/ 24 w 29"/>
                <a:gd name="T33" fmla="*/ 10 h 13"/>
                <a:gd name="T34" fmla="*/ 24 w 29"/>
                <a:gd name="T35" fmla="*/ 10 h 13"/>
                <a:gd name="T36" fmla="*/ 27 w 29"/>
                <a:gd name="T37" fmla="*/ 13 h 13"/>
                <a:gd name="T38" fmla="*/ 29 w 29"/>
                <a:gd name="T39" fmla="*/ 10 h 13"/>
                <a:gd name="T40" fmla="*/ 27 w 29"/>
                <a:gd name="T41" fmla="*/ 8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 h="13">
                  <a:moveTo>
                    <a:pt x="27" y="8"/>
                  </a:moveTo>
                  <a:cubicBezTo>
                    <a:pt x="26" y="8"/>
                    <a:pt x="25" y="8"/>
                    <a:pt x="25" y="9"/>
                  </a:cubicBezTo>
                  <a:cubicBezTo>
                    <a:pt x="17" y="3"/>
                    <a:pt x="17" y="3"/>
                    <a:pt x="17" y="3"/>
                  </a:cubicBezTo>
                  <a:cubicBezTo>
                    <a:pt x="17" y="3"/>
                    <a:pt x="17" y="2"/>
                    <a:pt x="17" y="2"/>
                  </a:cubicBezTo>
                  <a:cubicBezTo>
                    <a:pt x="17" y="1"/>
                    <a:pt x="16" y="0"/>
                    <a:pt x="14" y="0"/>
                  </a:cubicBezTo>
                  <a:cubicBezTo>
                    <a:pt x="13" y="0"/>
                    <a:pt x="12" y="1"/>
                    <a:pt x="12" y="2"/>
                  </a:cubicBezTo>
                  <a:cubicBezTo>
                    <a:pt x="12" y="2"/>
                    <a:pt x="12" y="2"/>
                    <a:pt x="12" y="2"/>
                  </a:cubicBezTo>
                  <a:cubicBezTo>
                    <a:pt x="5" y="5"/>
                    <a:pt x="5" y="5"/>
                    <a:pt x="5" y="5"/>
                  </a:cubicBezTo>
                  <a:cubicBezTo>
                    <a:pt x="4" y="4"/>
                    <a:pt x="3" y="4"/>
                    <a:pt x="3" y="4"/>
                  </a:cubicBezTo>
                  <a:cubicBezTo>
                    <a:pt x="1" y="4"/>
                    <a:pt x="0" y="5"/>
                    <a:pt x="0" y="6"/>
                  </a:cubicBezTo>
                  <a:cubicBezTo>
                    <a:pt x="0" y="7"/>
                    <a:pt x="1" y="8"/>
                    <a:pt x="3" y="8"/>
                  </a:cubicBezTo>
                  <a:cubicBezTo>
                    <a:pt x="4" y="8"/>
                    <a:pt x="5" y="7"/>
                    <a:pt x="5" y="6"/>
                  </a:cubicBezTo>
                  <a:cubicBezTo>
                    <a:pt x="5" y="6"/>
                    <a:pt x="5" y="6"/>
                    <a:pt x="5" y="6"/>
                  </a:cubicBezTo>
                  <a:cubicBezTo>
                    <a:pt x="12" y="3"/>
                    <a:pt x="12" y="3"/>
                    <a:pt x="12" y="3"/>
                  </a:cubicBezTo>
                  <a:cubicBezTo>
                    <a:pt x="13" y="4"/>
                    <a:pt x="14" y="4"/>
                    <a:pt x="14" y="4"/>
                  </a:cubicBezTo>
                  <a:cubicBezTo>
                    <a:pt x="15" y="4"/>
                    <a:pt x="16" y="4"/>
                    <a:pt x="16" y="4"/>
                  </a:cubicBezTo>
                  <a:cubicBezTo>
                    <a:pt x="24" y="10"/>
                    <a:pt x="24" y="10"/>
                    <a:pt x="24" y="10"/>
                  </a:cubicBezTo>
                  <a:cubicBezTo>
                    <a:pt x="24" y="10"/>
                    <a:pt x="24" y="10"/>
                    <a:pt x="24" y="10"/>
                  </a:cubicBezTo>
                  <a:cubicBezTo>
                    <a:pt x="24" y="12"/>
                    <a:pt x="25" y="13"/>
                    <a:pt x="27" y="13"/>
                  </a:cubicBezTo>
                  <a:cubicBezTo>
                    <a:pt x="28" y="13"/>
                    <a:pt x="29" y="12"/>
                    <a:pt x="29" y="10"/>
                  </a:cubicBezTo>
                  <a:cubicBezTo>
                    <a:pt x="29" y="9"/>
                    <a:pt x="28" y="8"/>
                    <a:pt x="27" y="8"/>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sp>
        <p:nvSpPr>
          <p:cNvPr id="151" name="Rectangle: Rounded Corners 150">
            <a:extLst>
              <a:ext uri="{FF2B5EF4-FFF2-40B4-BE49-F238E27FC236}">
                <a16:creationId xmlns:a16="http://schemas.microsoft.com/office/drawing/2014/main" id="{DCB0BD15-219F-4D68-A8CE-43D56602B372}"/>
              </a:ext>
            </a:extLst>
          </p:cNvPr>
          <p:cNvSpPr/>
          <p:nvPr/>
        </p:nvSpPr>
        <p:spPr bwMode="auto">
          <a:xfrm>
            <a:off x="506819" y="4983419"/>
            <a:ext cx="135454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961" b="1">
                <a:gradFill>
                  <a:gsLst>
                    <a:gs pos="0">
                      <a:srgbClr val="FFFFFF"/>
                    </a:gs>
                    <a:gs pos="100000">
                      <a:srgbClr val="FFFFFF"/>
                    </a:gs>
                  </a:gsLst>
                  <a:lin ang="5400000" scaled="0"/>
                </a:gradFill>
                <a:latin typeface="Segoe UI"/>
                <a:ea typeface="Segoe UI" pitchFamily="34" charset="0"/>
                <a:cs typeface="Segoe UI" pitchFamily="34" charset="0"/>
              </a:rPr>
              <a:t>A)</a:t>
            </a:r>
          </a:p>
          <a:p>
            <a:pPr algn="ctr" defTabSz="932114" fontAlgn="base">
              <a:spcBef>
                <a:spcPct val="0"/>
              </a:spcBef>
              <a:spcAft>
                <a:spcPct val="0"/>
              </a:spcAft>
              <a:defRPr/>
            </a:pPr>
            <a:r>
              <a:rPr lang="en-US" sz="1961" b="1">
                <a:gradFill>
                  <a:gsLst>
                    <a:gs pos="0">
                      <a:srgbClr val="FFFFFF"/>
                    </a:gs>
                    <a:gs pos="100000">
                      <a:srgbClr val="FFFFFF"/>
                    </a:gs>
                  </a:gsLst>
                  <a:lin ang="5400000" scaled="0"/>
                </a:gradFill>
                <a:latin typeface="Segoe UI"/>
                <a:ea typeface="Segoe UI" pitchFamily="34" charset="0"/>
                <a:cs typeface="Segoe UI" pitchFamily="34" charset="0"/>
              </a:rPr>
              <a:t>2%</a:t>
            </a:r>
          </a:p>
        </p:txBody>
      </p:sp>
      <p:sp>
        <p:nvSpPr>
          <p:cNvPr id="153" name="Rectangle: Rounded Corners 152">
            <a:extLst>
              <a:ext uri="{FF2B5EF4-FFF2-40B4-BE49-F238E27FC236}">
                <a16:creationId xmlns:a16="http://schemas.microsoft.com/office/drawing/2014/main" id="{04B73949-D901-45FB-AD9D-F4C3E6373344}"/>
              </a:ext>
            </a:extLst>
          </p:cNvPr>
          <p:cNvSpPr/>
          <p:nvPr/>
        </p:nvSpPr>
        <p:spPr bwMode="auto">
          <a:xfrm>
            <a:off x="2124583" y="4983419"/>
            <a:ext cx="1354542" cy="842599"/>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961">
                <a:gradFill>
                  <a:gsLst>
                    <a:gs pos="0">
                      <a:srgbClr val="FFFFFF"/>
                    </a:gs>
                    <a:gs pos="100000">
                      <a:srgbClr val="FFFFFF"/>
                    </a:gs>
                  </a:gsLst>
                  <a:lin ang="5400000" scaled="0"/>
                </a:gradFill>
                <a:latin typeface="Segoe UI"/>
                <a:ea typeface="Segoe UI" pitchFamily="34" charset="0"/>
                <a:cs typeface="Segoe UI" pitchFamily="34" charset="0"/>
              </a:rPr>
              <a:t>B)</a:t>
            </a:r>
          </a:p>
          <a:p>
            <a:pPr algn="ctr" defTabSz="932114" fontAlgn="base">
              <a:spcBef>
                <a:spcPct val="0"/>
              </a:spcBef>
              <a:spcAft>
                <a:spcPct val="0"/>
              </a:spcAft>
              <a:defRPr/>
            </a:pPr>
            <a:r>
              <a:rPr lang="en-US" sz="1961">
                <a:gradFill>
                  <a:gsLst>
                    <a:gs pos="0">
                      <a:srgbClr val="FFFFFF"/>
                    </a:gs>
                    <a:gs pos="100000">
                      <a:srgbClr val="FFFFFF"/>
                    </a:gs>
                  </a:gsLst>
                  <a:lin ang="5400000" scaled="0"/>
                </a:gradFill>
                <a:latin typeface="Segoe UI"/>
                <a:ea typeface="Segoe UI" pitchFamily="34" charset="0"/>
                <a:cs typeface="Segoe UI" pitchFamily="34" charset="0"/>
              </a:rPr>
              <a:t>0.1%</a:t>
            </a:r>
          </a:p>
        </p:txBody>
      </p:sp>
      <p:sp>
        <p:nvSpPr>
          <p:cNvPr id="154" name="Rectangle: Rounded Corners 153">
            <a:extLst>
              <a:ext uri="{FF2B5EF4-FFF2-40B4-BE49-F238E27FC236}">
                <a16:creationId xmlns:a16="http://schemas.microsoft.com/office/drawing/2014/main" id="{7E7EE52C-620A-43AC-9FC9-8B9ACD1DA737}"/>
              </a:ext>
            </a:extLst>
          </p:cNvPr>
          <p:cNvSpPr/>
          <p:nvPr/>
        </p:nvSpPr>
        <p:spPr bwMode="auto">
          <a:xfrm>
            <a:off x="3742348" y="4983419"/>
            <a:ext cx="1354542" cy="842599"/>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961">
                <a:gradFill>
                  <a:gsLst>
                    <a:gs pos="0">
                      <a:srgbClr val="FFFFFF"/>
                    </a:gs>
                    <a:gs pos="100000">
                      <a:srgbClr val="FFFFFF"/>
                    </a:gs>
                  </a:gsLst>
                  <a:lin ang="5400000" scaled="0"/>
                </a:gradFill>
                <a:latin typeface="Segoe UI"/>
                <a:ea typeface="Segoe UI" pitchFamily="34" charset="0"/>
                <a:cs typeface="Segoe UI" pitchFamily="34" charset="0"/>
              </a:rPr>
              <a:t>C)</a:t>
            </a:r>
          </a:p>
          <a:p>
            <a:pPr algn="ctr" defTabSz="932114" fontAlgn="base">
              <a:spcBef>
                <a:spcPct val="0"/>
              </a:spcBef>
              <a:spcAft>
                <a:spcPct val="0"/>
              </a:spcAft>
              <a:defRPr/>
            </a:pPr>
            <a:r>
              <a:rPr lang="en-US" sz="1961">
                <a:gradFill>
                  <a:gsLst>
                    <a:gs pos="0">
                      <a:srgbClr val="FFFFFF"/>
                    </a:gs>
                    <a:gs pos="100000">
                      <a:srgbClr val="FFFFFF"/>
                    </a:gs>
                  </a:gsLst>
                  <a:lin ang="5400000" scaled="0"/>
                </a:gradFill>
                <a:latin typeface="Segoe UI"/>
                <a:ea typeface="Segoe UI" pitchFamily="34" charset="0"/>
                <a:cs typeface="Segoe UI" pitchFamily="34" charset="0"/>
              </a:rPr>
              <a:t>0.5%</a:t>
            </a:r>
          </a:p>
        </p:txBody>
      </p:sp>
      <p:grpSp>
        <p:nvGrpSpPr>
          <p:cNvPr id="5" name="Group 4">
            <a:extLst>
              <a:ext uri="{FF2B5EF4-FFF2-40B4-BE49-F238E27FC236}">
                <a16:creationId xmlns:a16="http://schemas.microsoft.com/office/drawing/2014/main" id="{8952F5EC-1B7B-46B3-8637-303134AAC67A}"/>
              </a:ext>
            </a:extLst>
          </p:cNvPr>
          <p:cNvGrpSpPr/>
          <p:nvPr/>
        </p:nvGrpSpPr>
        <p:grpSpPr>
          <a:xfrm>
            <a:off x="2488076" y="2545748"/>
            <a:ext cx="689929" cy="689929"/>
            <a:chOff x="2470513" y="2378140"/>
            <a:chExt cx="933687" cy="933687"/>
          </a:xfrm>
        </p:grpSpPr>
        <p:sp>
          <p:nvSpPr>
            <p:cNvPr id="161" name="Oval 160">
              <a:extLst>
                <a:ext uri="{FF2B5EF4-FFF2-40B4-BE49-F238E27FC236}">
                  <a16:creationId xmlns:a16="http://schemas.microsoft.com/office/drawing/2014/main" id="{5D795680-AF67-4EE1-B329-8EA6842259DB}"/>
                </a:ext>
              </a:extLst>
            </p:cNvPr>
            <p:cNvSpPr/>
            <p:nvPr/>
          </p:nvSpPr>
          <p:spPr bwMode="auto">
            <a:xfrm>
              <a:off x="2470513" y="2378140"/>
              <a:ext cx="933687" cy="933687"/>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6623" rIns="0" bIns="46623" numCol="1" rtlCol="0" anchor="ctr" anchorCtr="0" compatLnSpc="1">
              <a:prstTxWarp prst="textNoShape">
                <a:avLst/>
              </a:prstTxWarp>
            </a:bodyPr>
            <a:lstStyle/>
            <a:p>
              <a:pPr algn="ctr" defTabSz="932113" fontAlgn="base">
                <a:spcBef>
                  <a:spcPct val="0"/>
                </a:spcBef>
                <a:spcAft>
                  <a:spcPct val="0"/>
                </a:spcAft>
                <a:defRPr/>
              </a:pPr>
              <a:endParaRPr lang="en-US" sz="2000" kern="0">
                <a:gradFill>
                  <a:gsLst>
                    <a:gs pos="0">
                      <a:srgbClr val="FFFFFF"/>
                    </a:gs>
                    <a:gs pos="100000">
                      <a:srgbClr val="FFFFFF"/>
                    </a:gs>
                  </a:gsLst>
                  <a:lin ang="5400000" scaled="0"/>
                </a:gradFill>
                <a:latin typeface="Segoe UI Semilight"/>
              </a:endParaRPr>
            </a:p>
          </p:txBody>
        </p:sp>
        <p:sp>
          <p:nvSpPr>
            <p:cNvPr id="162" name="Freeform: Shape 161">
              <a:extLst>
                <a:ext uri="{FF2B5EF4-FFF2-40B4-BE49-F238E27FC236}">
                  <a16:creationId xmlns:a16="http://schemas.microsoft.com/office/drawing/2014/main" id="{C2A33F75-96EB-4505-A408-C93D3985098F}"/>
                </a:ext>
              </a:extLst>
            </p:cNvPr>
            <p:cNvSpPr/>
            <p:nvPr/>
          </p:nvSpPr>
          <p:spPr bwMode="auto">
            <a:xfrm>
              <a:off x="2575510" y="3038226"/>
              <a:ext cx="723693" cy="229372"/>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t" anchorCtr="0" forceAA="0" compatLnSpc="1">
              <a:prstTxWarp prst="textNoShape">
                <a:avLst/>
              </a:prstTxWarp>
              <a:noAutofit/>
            </a:bodyPr>
            <a:lstStyle/>
            <a:p>
              <a:pPr defTabSz="932113" fontAlgn="base">
                <a:spcBef>
                  <a:spcPct val="0"/>
                </a:spcBef>
                <a:spcAft>
                  <a:spcPct val="0"/>
                </a:spcAft>
                <a:defRPr/>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63" name="Graphic 146">
              <a:extLst>
                <a:ext uri="{FF2B5EF4-FFF2-40B4-BE49-F238E27FC236}">
                  <a16:creationId xmlns:a16="http://schemas.microsoft.com/office/drawing/2014/main" id="{4DBD5CBC-29D0-4E38-89AC-553663175057}"/>
                </a:ext>
              </a:extLst>
            </p:cNvPr>
            <p:cNvGrpSpPr/>
            <p:nvPr/>
          </p:nvGrpSpPr>
          <p:grpSpPr>
            <a:xfrm>
              <a:off x="2797878" y="2589936"/>
              <a:ext cx="272160" cy="517104"/>
              <a:chOff x="5751558" y="4279944"/>
              <a:chExt cx="422188" cy="802159"/>
            </a:xfrm>
          </p:grpSpPr>
          <p:sp>
            <p:nvSpPr>
              <p:cNvPr id="164" name="Freeform: Shape 163">
                <a:extLst>
                  <a:ext uri="{FF2B5EF4-FFF2-40B4-BE49-F238E27FC236}">
                    <a16:creationId xmlns:a16="http://schemas.microsoft.com/office/drawing/2014/main" id="{1A899054-6E87-458C-ABB1-232D5D9C70A1}"/>
                  </a:ext>
                </a:extLst>
              </p:cNvPr>
              <p:cNvSpPr/>
              <p:nvPr/>
            </p:nvSpPr>
            <p:spPr>
              <a:xfrm>
                <a:off x="5751558" y="4279944"/>
                <a:ext cx="422188" cy="802159"/>
              </a:xfrm>
              <a:custGeom>
                <a:avLst/>
                <a:gdLst/>
                <a:ahLst/>
                <a:cxnLst/>
                <a:rect l="0" t="0" r="0" b="0"/>
                <a:pathLst>
                  <a:path w="422188" h="802159">
                    <a:moveTo>
                      <a:pt x="182597" y="792660"/>
                    </a:moveTo>
                    <a:lnTo>
                      <a:pt x="182597" y="245925"/>
                    </a:lnTo>
                    <a:cubicBezTo>
                      <a:pt x="157265" y="260702"/>
                      <a:pt x="131934" y="271257"/>
                      <a:pt x="106603" y="279700"/>
                    </a:cubicBezTo>
                    <a:cubicBezTo>
                      <a:pt x="79160" y="286033"/>
                      <a:pt x="49607" y="292366"/>
                      <a:pt x="15832" y="294477"/>
                    </a:cubicBezTo>
                    <a:lnTo>
                      <a:pt x="15832" y="125601"/>
                    </a:lnTo>
                    <a:cubicBezTo>
                      <a:pt x="64384" y="117158"/>
                      <a:pt x="108714" y="104492"/>
                      <a:pt x="148821" y="87604"/>
                    </a:cubicBezTo>
                    <a:cubicBezTo>
                      <a:pt x="188929" y="70717"/>
                      <a:pt x="231148" y="45385"/>
                      <a:pt x="275478" y="15832"/>
                    </a:cubicBezTo>
                    <a:lnTo>
                      <a:pt x="408467" y="15832"/>
                    </a:lnTo>
                    <a:lnTo>
                      <a:pt x="408467" y="792660"/>
                    </a:lnTo>
                    <a:lnTo>
                      <a:pt x="182597" y="792660"/>
                    </a:lnTo>
                    <a:close/>
                  </a:path>
                </a:pathLst>
              </a:custGeom>
              <a:solidFill>
                <a:schemeClr val="bg1"/>
              </a:solidFill>
              <a:ln w="9525" cap="flat">
                <a:noFill/>
                <a:prstDash val="solid"/>
                <a:miter/>
              </a:ln>
            </p:spPr>
            <p:txBody>
              <a:bodyPr/>
              <a:lstStyle/>
              <a:p>
                <a:pPr defTabSz="913841">
                  <a:defRPr/>
                </a:pPr>
                <a:endParaRPr lang="en-US" sz="1729">
                  <a:solidFill>
                    <a:srgbClr val="353535"/>
                  </a:solidFill>
                  <a:latin typeface="Segoe UI Semilight"/>
                </a:endParaRPr>
              </a:p>
            </p:txBody>
          </p:sp>
          <p:sp>
            <p:nvSpPr>
              <p:cNvPr id="165" name="Freeform: Shape 164">
                <a:extLst>
                  <a:ext uri="{FF2B5EF4-FFF2-40B4-BE49-F238E27FC236}">
                    <a16:creationId xmlns:a16="http://schemas.microsoft.com/office/drawing/2014/main" id="{21DA78E1-AFA4-4FE6-9D42-F9D378B4DA33}"/>
                  </a:ext>
                </a:extLst>
              </p:cNvPr>
              <p:cNvSpPr/>
              <p:nvPr/>
            </p:nvSpPr>
            <p:spPr>
              <a:xfrm>
                <a:off x="6038646" y="4279944"/>
                <a:ext cx="126657" cy="802159"/>
              </a:xfrm>
              <a:custGeom>
                <a:avLst/>
                <a:gdLst/>
                <a:ahLst/>
                <a:cxnLst/>
                <a:rect l="0" t="0" r="0" b="0"/>
                <a:pathLst>
                  <a:path w="126656" h="802159">
                    <a:moveTo>
                      <a:pt x="15832" y="15832"/>
                    </a:moveTo>
                    <a:lnTo>
                      <a:pt x="119268" y="15832"/>
                    </a:lnTo>
                    <a:lnTo>
                      <a:pt x="119268" y="792660"/>
                    </a:lnTo>
                    <a:lnTo>
                      <a:pt x="24276" y="792660"/>
                    </a:lnTo>
                    <a:lnTo>
                      <a:pt x="15832" y="15832"/>
                    </a:lnTo>
                    <a:close/>
                  </a:path>
                </a:pathLst>
              </a:custGeom>
              <a:solidFill>
                <a:schemeClr val="bg1">
                  <a:lumMod val="65000"/>
                </a:schemeClr>
              </a:solidFill>
              <a:ln w="9525" cap="flat">
                <a:noFill/>
                <a:prstDash val="solid"/>
                <a:miter/>
              </a:ln>
            </p:spPr>
            <p:txBody>
              <a:bodyPr/>
              <a:lstStyle/>
              <a:p>
                <a:pPr defTabSz="913841">
                  <a:defRPr/>
                </a:pPr>
                <a:endParaRPr lang="en-US" sz="1729">
                  <a:solidFill>
                    <a:srgbClr val="353535"/>
                  </a:solidFill>
                  <a:latin typeface="Segoe UI Semilight"/>
                </a:endParaRPr>
              </a:p>
            </p:txBody>
          </p:sp>
        </p:grpSp>
      </p:grpSp>
    </p:spTree>
    <p:extLst>
      <p:ext uri="{BB962C8B-B14F-4D97-AF65-F5344CB8AC3E}">
        <p14:creationId xmlns:p14="http://schemas.microsoft.com/office/powerpoint/2010/main" val="3538935037"/>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E1899AE-2979-4E05-AC56-BA44B9D6B2B7}"/>
              </a:ext>
            </a:extLst>
          </p:cNvPr>
          <p:cNvSpPr>
            <a:spLocks noGrp="1"/>
          </p:cNvSpPr>
          <p:nvPr>
            <p:ph type="body" sz="quarter" idx="10"/>
          </p:nvPr>
        </p:nvSpPr>
        <p:spPr>
          <a:xfrm>
            <a:off x="270065" y="1636150"/>
            <a:ext cx="11651870" cy="3877624"/>
          </a:xfrm>
        </p:spPr>
        <p:txBody>
          <a:bodyPr/>
          <a:lstStyle/>
          <a:p>
            <a:pPr>
              <a:lnSpc>
                <a:spcPct val="100000"/>
              </a:lnSpc>
            </a:pPr>
            <a:r>
              <a:rPr lang="en-US" sz="2800">
                <a:latin typeface="+mn-lt"/>
              </a:rPr>
              <a:t>Query JSON using Azure Synapse SQL in conjunction with T-SQL OPENJSON, JSON_VALUE, and JSON_Query statements. </a:t>
            </a:r>
          </a:p>
          <a:p>
            <a:pPr>
              <a:lnSpc>
                <a:spcPct val="100000"/>
              </a:lnSpc>
            </a:pPr>
            <a:endParaRPr lang="en-US" sz="2800">
              <a:latin typeface="+mn-lt"/>
            </a:endParaRPr>
          </a:p>
          <a:p>
            <a:pPr>
              <a:lnSpc>
                <a:spcPct val="100000"/>
              </a:lnSpc>
            </a:pPr>
            <a:r>
              <a:rPr lang="en-US" sz="2800">
                <a:latin typeface="+mn-lt"/>
              </a:rPr>
              <a:t>Modify JSON data during UPDATE using the JSON_MODIFY statement.</a:t>
            </a:r>
          </a:p>
          <a:p>
            <a:pPr>
              <a:lnSpc>
                <a:spcPct val="100000"/>
              </a:lnSpc>
            </a:pPr>
            <a:endParaRPr lang="en-US" sz="2800">
              <a:latin typeface="+mn-lt"/>
            </a:endParaRPr>
          </a:p>
          <a:p>
            <a:pPr>
              <a:lnSpc>
                <a:spcPct val="100000"/>
              </a:lnSpc>
            </a:pPr>
            <a:r>
              <a:rPr lang="en-US" sz="2800">
                <a:latin typeface="+mn-lt"/>
              </a:rPr>
              <a:t>Use APPROXIMATE_COUNT_DISTINCT for better count query performance- results within average 2% accuracy of the true count.</a:t>
            </a:r>
          </a:p>
          <a:p>
            <a:endParaRPr lang="en-US" sz="2800">
              <a:latin typeface="+mn-lt"/>
            </a:endParaRPr>
          </a:p>
        </p:txBody>
      </p:sp>
      <p:sp>
        <p:nvSpPr>
          <p:cNvPr id="3" name="Title 2">
            <a:extLst>
              <a:ext uri="{FF2B5EF4-FFF2-40B4-BE49-F238E27FC236}">
                <a16:creationId xmlns:a16="http://schemas.microsoft.com/office/drawing/2014/main" id="{0E64472F-6084-46EC-A165-7396C457B8E9}"/>
              </a:ext>
            </a:extLst>
          </p:cNvPr>
          <p:cNvSpPr>
            <a:spLocks noGrp="1"/>
          </p:cNvSpPr>
          <p:nvPr>
            <p:ph type="title"/>
          </p:nvPr>
        </p:nvSpPr>
        <p:spPr>
          <a:xfrm>
            <a:off x="270066" y="289956"/>
            <a:ext cx="11654187" cy="543108"/>
          </a:xfrm>
        </p:spPr>
        <p:txBody>
          <a:bodyPr/>
          <a:lstStyle/>
          <a:p>
            <a:r>
              <a:rPr lang="en-US"/>
              <a:t>SQL Recap</a:t>
            </a:r>
          </a:p>
        </p:txBody>
      </p:sp>
    </p:spTree>
    <p:extLst>
      <p:ext uri="{BB962C8B-B14F-4D97-AF65-F5344CB8AC3E}">
        <p14:creationId xmlns:p14="http://schemas.microsoft.com/office/powerpoint/2010/main" val="1237814481"/>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40A6C7-F682-4695-A358-6A86B4FA124B}"/>
              </a:ext>
            </a:extLst>
          </p:cNvPr>
          <p:cNvSpPr>
            <a:spLocks noGrp="1"/>
          </p:cNvSpPr>
          <p:nvPr>
            <p:ph type="title"/>
          </p:nvPr>
        </p:nvSpPr>
        <p:spPr/>
        <p:txBody>
          <a:bodyPr/>
          <a:lstStyle/>
          <a:p>
            <a:r>
              <a:rPr lang="en-US"/>
              <a:t>Performance Patterns</a:t>
            </a:r>
          </a:p>
        </p:txBody>
      </p:sp>
    </p:spTree>
    <p:extLst>
      <p:ext uri="{BB962C8B-B14F-4D97-AF65-F5344CB8AC3E}">
        <p14:creationId xmlns:p14="http://schemas.microsoft.com/office/powerpoint/2010/main" val="1925346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E1899AE-2979-4E05-AC56-BA44B9D6B2B7}"/>
              </a:ext>
            </a:extLst>
          </p:cNvPr>
          <p:cNvSpPr>
            <a:spLocks noGrp="1"/>
          </p:cNvSpPr>
          <p:nvPr>
            <p:ph type="body" sz="quarter" idx="10"/>
          </p:nvPr>
        </p:nvSpPr>
        <p:spPr>
          <a:xfrm>
            <a:off x="267747" y="1151081"/>
            <a:ext cx="11651870" cy="6052378"/>
          </a:xfrm>
        </p:spPr>
        <p:txBody>
          <a:bodyPr/>
          <a:lstStyle/>
          <a:p>
            <a:pPr marL="228556" lvl="1" indent="0">
              <a:buNone/>
            </a:pPr>
            <a:r>
              <a:rPr lang="en-US" sz="2800" b="1"/>
              <a:t>Hash Distribution: </a:t>
            </a:r>
          </a:p>
          <a:p>
            <a:pPr lvl="2">
              <a:lnSpc>
                <a:spcPct val="100000"/>
              </a:lnSpc>
            </a:pPr>
            <a:r>
              <a:rPr lang="en-US" sz="2408"/>
              <a:t>Large fact tables exceeding several GBs with frequent inserts should use a hash distribution.</a:t>
            </a:r>
          </a:p>
          <a:p>
            <a:pPr marL="228556" lvl="1" indent="0">
              <a:buNone/>
            </a:pPr>
            <a:endParaRPr lang="en-US" sz="2800" b="1"/>
          </a:p>
          <a:p>
            <a:pPr marL="228556" lvl="1" indent="0">
              <a:buNone/>
            </a:pPr>
            <a:r>
              <a:rPr lang="en-US" sz="2800" b="1"/>
              <a:t>Round Robin Distribution: </a:t>
            </a:r>
          </a:p>
          <a:p>
            <a:pPr lvl="2">
              <a:lnSpc>
                <a:spcPct val="100000"/>
              </a:lnSpc>
            </a:pPr>
            <a:r>
              <a:rPr lang="en-US" sz="2408"/>
              <a:t>Potentially useful tables created from raw input. </a:t>
            </a:r>
          </a:p>
          <a:p>
            <a:pPr lvl="2">
              <a:lnSpc>
                <a:spcPct val="100000"/>
              </a:lnSpc>
            </a:pPr>
            <a:r>
              <a:rPr lang="en-US" sz="2408"/>
              <a:t>Temporary staging tables used in data preparation.</a:t>
            </a:r>
          </a:p>
          <a:p>
            <a:pPr marL="228556" lvl="1" indent="0">
              <a:buNone/>
            </a:pPr>
            <a:endParaRPr lang="en-US" sz="2800" b="1"/>
          </a:p>
          <a:p>
            <a:pPr marL="228556" lvl="1" indent="0">
              <a:buNone/>
            </a:pPr>
            <a:r>
              <a:rPr lang="en-US" sz="2800" b="1"/>
              <a:t>Replicated Tables: </a:t>
            </a:r>
          </a:p>
          <a:p>
            <a:pPr lvl="2">
              <a:lnSpc>
                <a:spcPct val="100000"/>
              </a:lnSpc>
            </a:pPr>
            <a:r>
              <a:rPr lang="en-US" sz="2408"/>
              <a:t>Lookup tables that range in size from 100’s MBs to 1.5 GBs should be replicated. Works best when table size is less than 2 GB compressed.</a:t>
            </a:r>
          </a:p>
          <a:p>
            <a:endParaRPr lang="en-US" sz="2800"/>
          </a:p>
          <a:p>
            <a:endParaRPr lang="en-US" sz="2800"/>
          </a:p>
        </p:txBody>
      </p:sp>
      <p:sp>
        <p:nvSpPr>
          <p:cNvPr id="3" name="Title 2">
            <a:extLst>
              <a:ext uri="{FF2B5EF4-FFF2-40B4-BE49-F238E27FC236}">
                <a16:creationId xmlns:a16="http://schemas.microsoft.com/office/drawing/2014/main" id="{0E64472F-6084-46EC-A165-7396C457B8E9}"/>
              </a:ext>
            </a:extLst>
          </p:cNvPr>
          <p:cNvSpPr>
            <a:spLocks noGrp="1"/>
          </p:cNvSpPr>
          <p:nvPr>
            <p:ph type="title"/>
          </p:nvPr>
        </p:nvSpPr>
        <p:spPr>
          <a:xfrm>
            <a:off x="270066" y="289956"/>
            <a:ext cx="11654187" cy="543108"/>
          </a:xfrm>
        </p:spPr>
        <p:txBody>
          <a:bodyPr/>
          <a:lstStyle/>
          <a:p>
            <a:r>
              <a:rPr lang="en-US"/>
              <a:t>Distributed table design recommendations</a:t>
            </a:r>
          </a:p>
        </p:txBody>
      </p:sp>
    </p:spTree>
    <p:extLst>
      <p:ext uri="{BB962C8B-B14F-4D97-AF65-F5344CB8AC3E}">
        <p14:creationId xmlns:p14="http://schemas.microsoft.com/office/powerpoint/2010/main" val="73435675"/>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40A6C7-F682-4695-A358-6A86B4FA124B}"/>
              </a:ext>
            </a:extLst>
          </p:cNvPr>
          <p:cNvSpPr>
            <a:spLocks noGrp="1"/>
          </p:cNvSpPr>
          <p:nvPr>
            <p:ph type="title"/>
          </p:nvPr>
        </p:nvSpPr>
        <p:spPr/>
        <p:txBody>
          <a:bodyPr/>
          <a:lstStyle/>
          <a:p>
            <a:r>
              <a:rPr lang="en-US"/>
              <a:t>Performance Anti-Patterns</a:t>
            </a:r>
          </a:p>
        </p:txBody>
      </p:sp>
    </p:spTree>
    <p:extLst>
      <p:ext uri="{BB962C8B-B14F-4D97-AF65-F5344CB8AC3E}">
        <p14:creationId xmlns:p14="http://schemas.microsoft.com/office/powerpoint/2010/main" val="644459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a:t>Too many partitions</a:t>
            </a:r>
          </a:p>
        </p:txBody>
      </p:sp>
      <p:sp>
        <p:nvSpPr>
          <p:cNvPr id="6" name="Text Placeholder 5">
            <a:extLst>
              <a:ext uri="{FF2B5EF4-FFF2-40B4-BE49-F238E27FC236}">
                <a16:creationId xmlns:a16="http://schemas.microsoft.com/office/drawing/2014/main" id="{ABF1CC3F-DD8F-4477-9B0C-0BAA2ABB6C07}"/>
              </a:ext>
            </a:extLst>
          </p:cNvPr>
          <p:cNvSpPr>
            <a:spLocks noGrp="1"/>
          </p:cNvSpPr>
          <p:nvPr>
            <p:ph type="body" sz="quarter" idx="10"/>
          </p:nvPr>
        </p:nvSpPr>
        <p:spPr>
          <a:xfrm>
            <a:off x="584201" y="2009661"/>
            <a:ext cx="11018520" cy="3807837"/>
          </a:xfrm>
        </p:spPr>
        <p:txBody>
          <a:bodyPr/>
          <a:lstStyle/>
          <a:p>
            <a:pPr marL="241254" marR="5079" indent="-229191">
              <a:lnSpc>
                <a:spcPts val="3029"/>
              </a:lnSpc>
              <a:spcBef>
                <a:spcPts val="470"/>
              </a:spcBef>
              <a:buFont typeface="Arial"/>
              <a:buChar char="•"/>
              <a:tabLst>
                <a:tab pos="241889" algn="l"/>
              </a:tabLst>
            </a:pPr>
            <a:r>
              <a:rPr lang="en-US" spc="-15">
                <a:latin typeface="+mn-lt"/>
                <a:cs typeface="Calibri"/>
              </a:rPr>
              <a:t>Partitions </a:t>
            </a:r>
            <a:r>
              <a:rPr lang="en-US" spc="-10">
                <a:latin typeface="+mn-lt"/>
                <a:cs typeface="Calibri"/>
              </a:rPr>
              <a:t>can </a:t>
            </a:r>
            <a:r>
              <a:rPr lang="en-US" spc="-5">
                <a:latin typeface="+mn-lt"/>
                <a:cs typeface="Calibri"/>
              </a:rPr>
              <a:t>be </a:t>
            </a:r>
            <a:r>
              <a:rPr lang="en-US" spc="-15">
                <a:latin typeface="+mn-lt"/>
                <a:cs typeface="Calibri"/>
              </a:rPr>
              <a:t>useful </a:t>
            </a:r>
            <a:r>
              <a:rPr lang="en-US" spc="-5">
                <a:latin typeface="+mn-lt"/>
                <a:cs typeface="Calibri"/>
              </a:rPr>
              <a:t>when </a:t>
            </a:r>
            <a:r>
              <a:rPr lang="en-US" spc="-15">
                <a:latin typeface="+mn-lt"/>
                <a:cs typeface="Calibri"/>
              </a:rPr>
              <a:t>maintaining current </a:t>
            </a:r>
            <a:r>
              <a:rPr lang="en-US" spc="-25">
                <a:latin typeface="+mn-lt"/>
                <a:cs typeface="Calibri"/>
              </a:rPr>
              <a:t>rows </a:t>
            </a:r>
            <a:r>
              <a:rPr lang="en-US" spc="-5">
                <a:latin typeface="+mn-lt"/>
                <a:cs typeface="Calibri"/>
              </a:rPr>
              <a:t>in </a:t>
            </a:r>
            <a:r>
              <a:rPr lang="en-US" spc="-10">
                <a:latin typeface="+mn-lt"/>
                <a:cs typeface="Calibri"/>
              </a:rPr>
              <a:t>very </a:t>
            </a:r>
            <a:r>
              <a:rPr lang="en-US" spc="-15">
                <a:latin typeface="+mn-lt"/>
                <a:cs typeface="Calibri"/>
              </a:rPr>
              <a:t>large  </a:t>
            </a:r>
            <a:r>
              <a:rPr lang="en-US" spc="-20">
                <a:latin typeface="+mn-lt"/>
                <a:cs typeface="Calibri"/>
              </a:rPr>
              <a:t>fact </a:t>
            </a:r>
            <a:r>
              <a:rPr lang="en-US" spc="-10">
                <a:latin typeface="+mn-lt"/>
                <a:cs typeface="Calibri"/>
              </a:rPr>
              <a:t>tables. </a:t>
            </a:r>
            <a:r>
              <a:rPr lang="en-US" spc="-15">
                <a:latin typeface="+mn-lt"/>
                <a:cs typeface="Calibri"/>
              </a:rPr>
              <a:t>Partition </a:t>
            </a:r>
            <a:r>
              <a:rPr lang="en-US" spc="-10">
                <a:latin typeface="+mn-lt"/>
                <a:cs typeface="Calibri"/>
              </a:rPr>
              <a:t>switching </a:t>
            </a:r>
            <a:r>
              <a:rPr lang="en-US" spc="-5">
                <a:latin typeface="+mn-lt"/>
                <a:cs typeface="Calibri"/>
              </a:rPr>
              <a:t>is a </a:t>
            </a:r>
            <a:r>
              <a:rPr lang="en-US" spc="-15">
                <a:latin typeface="+mn-lt"/>
                <a:cs typeface="Calibri"/>
              </a:rPr>
              <a:t>good alternative </a:t>
            </a:r>
            <a:r>
              <a:rPr lang="en-US" spc="-20">
                <a:latin typeface="+mn-lt"/>
                <a:cs typeface="Calibri"/>
              </a:rPr>
              <a:t>to </a:t>
            </a:r>
            <a:r>
              <a:rPr lang="en-US" spc="-5">
                <a:latin typeface="+mn-lt"/>
                <a:cs typeface="Calibri"/>
              </a:rPr>
              <a:t>full</a:t>
            </a:r>
            <a:r>
              <a:rPr lang="en-US" spc="204">
                <a:latin typeface="+mn-lt"/>
                <a:cs typeface="Calibri"/>
              </a:rPr>
              <a:t> </a:t>
            </a:r>
            <a:r>
              <a:rPr lang="en-US" spc="-55">
                <a:latin typeface="+mn-lt"/>
                <a:cs typeface="Calibri"/>
              </a:rPr>
              <a:t>CTAS</a:t>
            </a:r>
            <a:endParaRPr lang="en-US">
              <a:latin typeface="+mn-lt"/>
              <a:cs typeface="Calibri"/>
            </a:endParaRPr>
          </a:p>
          <a:p>
            <a:pPr>
              <a:spcBef>
                <a:spcPts val="15"/>
              </a:spcBef>
              <a:buFont typeface="Arial"/>
              <a:buChar char="•"/>
            </a:pPr>
            <a:endParaRPr lang="en-US" sz="3921">
              <a:latin typeface="+mn-lt"/>
              <a:cs typeface="Calibri"/>
            </a:endParaRPr>
          </a:p>
          <a:p>
            <a:pPr marL="241254" marR="321883" indent="-229191">
              <a:lnSpc>
                <a:spcPts val="3029"/>
              </a:lnSpc>
              <a:buFont typeface="Arial"/>
              <a:buChar char="•"/>
              <a:tabLst>
                <a:tab pos="241889" algn="l"/>
              </a:tabLst>
            </a:pPr>
            <a:r>
              <a:rPr lang="en-US" spc="-15">
                <a:latin typeface="+mn-lt"/>
                <a:cs typeface="Calibri"/>
              </a:rPr>
              <a:t>Partitioning </a:t>
            </a:r>
            <a:r>
              <a:rPr lang="en-US" spc="-5">
                <a:latin typeface="+mn-lt"/>
                <a:cs typeface="Calibri"/>
              </a:rPr>
              <a:t>CCIs </a:t>
            </a:r>
            <a:r>
              <a:rPr lang="en-US" spc="-10">
                <a:latin typeface="+mn-lt"/>
                <a:cs typeface="Calibri"/>
              </a:rPr>
              <a:t>is only useful </a:t>
            </a:r>
            <a:r>
              <a:rPr lang="en-US" spc="-5">
                <a:latin typeface="+mn-lt"/>
                <a:cs typeface="Calibri"/>
              </a:rPr>
              <a:t>when the </a:t>
            </a:r>
            <a:r>
              <a:rPr lang="en-US" spc="-25">
                <a:latin typeface="+mn-lt"/>
                <a:cs typeface="Calibri"/>
              </a:rPr>
              <a:t>row </a:t>
            </a:r>
            <a:r>
              <a:rPr lang="en-US" spc="-15">
                <a:latin typeface="+mn-lt"/>
                <a:cs typeface="Calibri"/>
              </a:rPr>
              <a:t>count </a:t>
            </a:r>
            <a:r>
              <a:rPr lang="en-US" spc="-5">
                <a:latin typeface="+mn-lt"/>
                <a:cs typeface="Calibri"/>
              </a:rPr>
              <a:t>is </a:t>
            </a:r>
            <a:r>
              <a:rPr lang="en-US" spc="-15">
                <a:latin typeface="+mn-lt"/>
                <a:cs typeface="Calibri"/>
              </a:rPr>
              <a:t>greater </a:t>
            </a:r>
            <a:r>
              <a:rPr lang="en-US" spc="-5">
                <a:latin typeface="+mn-lt"/>
                <a:cs typeface="Calibri"/>
              </a:rPr>
              <a:t>than  60million *</a:t>
            </a:r>
            <a:r>
              <a:rPr lang="en-US" spc="35">
                <a:latin typeface="+mn-lt"/>
                <a:cs typeface="Calibri"/>
              </a:rPr>
              <a:t> </a:t>
            </a:r>
            <a:r>
              <a:rPr lang="en-US" spc="-10">
                <a:latin typeface="+mn-lt"/>
                <a:cs typeface="Calibri"/>
              </a:rPr>
              <a:t>#partitions</a:t>
            </a:r>
            <a:endParaRPr lang="en-US">
              <a:latin typeface="+mn-lt"/>
              <a:cs typeface="Calibri"/>
            </a:endParaRPr>
          </a:p>
          <a:p>
            <a:pPr>
              <a:buFont typeface="Arial"/>
              <a:buChar char="•"/>
            </a:pPr>
            <a:endParaRPr lang="en-US" sz="3529">
              <a:latin typeface="+mn-lt"/>
              <a:cs typeface="Calibri"/>
            </a:endParaRPr>
          </a:p>
          <a:p>
            <a:pPr marL="241254" indent="-229191">
              <a:spcBef>
                <a:spcPts val="5"/>
              </a:spcBef>
              <a:buFont typeface="Arial"/>
              <a:buChar char="•"/>
              <a:tabLst>
                <a:tab pos="241889" algn="l"/>
              </a:tabLst>
            </a:pPr>
            <a:r>
              <a:rPr lang="en-US" spc="-5">
                <a:latin typeface="+mn-lt"/>
                <a:cs typeface="Calibri"/>
              </a:rPr>
              <a:t>In </a:t>
            </a:r>
            <a:r>
              <a:rPr lang="en-US" spc="-15">
                <a:latin typeface="+mn-lt"/>
                <a:cs typeface="Calibri"/>
              </a:rPr>
              <a:t>general, </a:t>
            </a:r>
            <a:r>
              <a:rPr lang="en-US" spc="-20">
                <a:latin typeface="+mn-lt"/>
                <a:cs typeface="Calibri"/>
              </a:rPr>
              <a:t>avoid </a:t>
            </a:r>
            <a:r>
              <a:rPr lang="en-US" spc="-10">
                <a:latin typeface="+mn-lt"/>
                <a:cs typeface="Calibri"/>
              </a:rPr>
              <a:t>partitions, particularly </a:t>
            </a:r>
            <a:r>
              <a:rPr lang="en-US" spc="-5">
                <a:latin typeface="+mn-lt"/>
                <a:cs typeface="Calibri"/>
              </a:rPr>
              <a:t>in</a:t>
            </a:r>
            <a:r>
              <a:rPr lang="en-US" spc="90">
                <a:latin typeface="+mn-lt"/>
                <a:cs typeface="Calibri"/>
              </a:rPr>
              <a:t> </a:t>
            </a:r>
            <a:r>
              <a:rPr lang="en-US" spc="-10">
                <a:latin typeface="+mn-lt"/>
                <a:cs typeface="Calibri"/>
              </a:rPr>
              <a:t>POCs</a:t>
            </a:r>
            <a:endParaRPr lang="en-US">
              <a:latin typeface="+mn-lt"/>
              <a:cs typeface="Calibri"/>
            </a:endParaRPr>
          </a:p>
          <a:p>
            <a:endParaRPr lang="en-US">
              <a:latin typeface="+mn-lt"/>
            </a:endParaRPr>
          </a:p>
        </p:txBody>
      </p:sp>
    </p:spTree>
    <p:extLst>
      <p:ext uri="{BB962C8B-B14F-4D97-AF65-F5344CB8AC3E}">
        <p14:creationId xmlns:p14="http://schemas.microsoft.com/office/powerpoint/2010/main" val="3806616610"/>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a:t>Views on Views</a:t>
            </a:r>
          </a:p>
        </p:txBody>
      </p:sp>
      <p:sp>
        <p:nvSpPr>
          <p:cNvPr id="6" name="Text Placeholder 5">
            <a:extLst>
              <a:ext uri="{FF2B5EF4-FFF2-40B4-BE49-F238E27FC236}">
                <a16:creationId xmlns:a16="http://schemas.microsoft.com/office/drawing/2014/main" id="{BDC7BE77-802A-4B43-B395-DC9CF4DE3906}"/>
              </a:ext>
            </a:extLst>
          </p:cNvPr>
          <p:cNvSpPr>
            <a:spLocks noGrp="1"/>
          </p:cNvSpPr>
          <p:nvPr>
            <p:ph type="body" sz="quarter" idx="10"/>
          </p:nvPr>
        </p:nvSpPr>
        <p:spPr>
          <a:xfrm>
            <a:off x="584201" y="1785554"/>
            <a:ext cx="11018520" cy="2326406"/>
          </a:xfrm>
        </p:spPr>
        <p:txBody>
          <a:bodyPr/>
          <a:lstStyle/>
          <a:p>
            <a:pPr marL="241254" marR="5079" indent="-229191">
              <a:lnSpc>
                <a:spcPts val="3029"/>
              </a:lnSpc>
              <a:spcBef>
                <a:spcPts val="470"/>
              </a:spcBef>
              <a:buFont typeface="Arial"/>
              <a:buChar char="•"/>
              <a:tabLst>
                <a:tab pos="241889" algn="l"/>
              </a:tabLst>
            </a:pPr>
            <a:r>
              <a:rPr lang="en-US" spc="-15" dirty="0">
                <a:latin typeface="Calibri"/>
                <a:cs typeface="Calibri"/>
              </a:rPr>
              <a:t>Views </a:t>
            </a:r>
            <a:r>
              <a:rPr lang="en-US" spc="-5" dirty="0">
                <a:latin typeface="Calibri"/>
                <a:cs typeface="Calibri"/>
              </a:rPr>
              <a:t>on </a:t>
            </a:r>
            <a:r>
              <a:rPr lang="en-US" spc="-15" dirty="0">
                <a:latin typeface="Calibri"/>
                <a:cs typeface="Calibri"/>
              </a:rPr>
              <a:t>Views </a:t>
            </a:r>
            <a:r>
              <a:rPr lang="en-US" spc="-5" dirty="0">
                <a:latin typeface="Calibri"/>
                <a:cs typeface="Calibri"/>
              </a:rPr>
              <a:t>will </a:t>
            </a:r>
            <a:r>
              <a:rPr lang="en-US" spc="-10" dirty="0">
                <a:latin typeface="Calibri"/>
                <a:cs typeface="Calibri"/>
              </a:rPr>
              <a:t>not support </a:t>
            </a:r>
            <a:r>
              <a:rPr lang="en-US" spc="-15" dirty="0">
                <a:latin typeface="Calibri"/>
                <a:cs typeface="Calibri"/>
              </a:rPr>
              <a:t>performance optimization </a:t>
            </a:r>
            <a:r>
              <a:rPr lang="en-US" spc="-10" dirty="0">
                <a:latin typeface="Calibri"/>
                <a:cs typeface="Calibri"/>
              </a:rPr>
              <a:t>using  </a:t>
            </a:r>
            <a:r>
              <a:rPr lang="en-US" spc="-15" dirty="0">
                <a:latin typeface="Calibri"/>
                <a:cs typeface="Calibri"/>
              </a:rPr>
              <a:t>Materialized Views (more</a:t>
            </a:r>
            <a:r>
              <a:rPr lang="en-US" spc="20" dirty="0">
                <a:latin typeface="Calibri"/>
                <a:cs typeface="Calibri"/>
              </a:rPr>
              <a:t> </a:t>
            </a:r>
            <a:r>
              <a:rPr lang="en-US" spc="-15" dirty="0">
                <a:latin typeface="Calibri"/>
                <a:cs typeface="Calibri"/>
              </a:rPr>
              <a:t>later)</a:t>
            </a:r>
            <a:endParaRPr lang="en-US" dirty="0">
              <a:latin typeface="Calibri"/>
              <a:cs typeface="Calibri"/>
            </a:endParaRPr>
          </a:p>
          <a:p>
            <a:pPr>
              <a:spcBef>
                <a:spcPts val="5"/>
              </a:spcBef>
              <a:buFont typeface="Arial"/>
              <a:buChar char="•"/>
            </a:pPr>
            <a:endParaRPr lang="en-US" sz="3529" dirty="0">
              <a:latin typeface="Calibri"/>
              <a:cs typeface="Calibri"/>
            </a:endParaRPr>
          </a:p>
          <a:p>
            <a:pPr marL="241254" indent="-229191">
              <a:buFont typeface="Arial"/>
              <a:buChar char="•"/>
              <a:tabLst>
                <a:tab pos="241889" algn="l"/>
              </a:tabLst>
            </a:pPr>
            <a:r>
              <a:rPr lang="en-US" spc="-15" dirty="0">
                <a:latin typeface="Calibri"/>
                <a:cs typeface="Calibri"/>
              </a:rPr>
              <a:t>Views </a:t>
            </a:r>
            <a:r>
              <a:rPr lang="en-US" spc="-5" dirty="0">
                <a:latin typeface="Calibri"/>
                <a:cs typeface="Calibri"/>
              </a:rPr>
              <a:t>cannot be</a:t>
            </a:r>
            <a:r>
              <a:rPr lang="en-US" spc="25" dirty="0">
                <a:latin typeface="Calibri"/>
                <a:cs typeface="Calibri"/>
              </a:rPr>
              <a:t> </a:t>
            </a:r>
            <a:r>
              <a:rPr lang="en-US" spc="-15" dirty="0">
                <a:latin typeface="Calibri"/>
                <a:cs typeface="Calibri"/>
              </a:rPr>
              <a:t>distributed</a:t>
            </a:r>
            <a:endParaRPr lang="en-US" dirty="0">
              <a:latin typeface="Calibri"/>
              <a:cs typeface="Calibri"/>
            </a:endParaRPr>
          </a:p>
          <a:p>
            <a:endParaRPr lang="en-US" dirty="0"/>
          </a:p>
        </p:txBody>
      </p:sp>
    </p:spTree>
    <p:extLst>
      <p:ext uri="{BB962C8B-B14F-4D97-AF65-F5344CB8AC3E}">
        <p14:creationId xmlns:p14="http://schemas.microsoft.com/office/powerpoint/2010/main" val="1319563577"/>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86EC9-54A6-4E5E-BC02-F5A97CA22B36}"/>
              </a:ext>
            </a:extLst>
          </p:cNvPr>
          <p:cNvSpPr txBox="1"/>
          <p:nvPr/>
        </p:nvSpPr>
        <p:spPr>
          <a:xfrm>
            <a:off x="6537911" y="-754803"/>
            <a:ext cx="5654090" cy="561211"/>
          </a:xfrm>
          <a:prstGeom prst="rect">
            <a:avLst/>
          </a:prstGeom>
          <a:solidFill>
            <a:srgbClr val="FF0066"/>
          </a:solidFill>
        </p:spPr>
        <p:txBody>
          <a:bodyPr wrap="square" lIns="179285" tIns="143428" rIns="179285" bIns="143428" rtlCol="0">
            <a:spAutoFit/>
          </a:bodyPr>
          <a:lstStyle/>
          <a:p>
            <a:pPr>
              <a:lnSpc>
                <a:spcPct val="90000"/>
              </a:lnSpc>
              <a:spcAft>
                <a:spcPts val="588"/>
              </a:spcAft>
            </a:pPr>
            <a:r>
              <a:rPr lang="en-US" sz="1961">
                <a:solidFill>
                  <a:schemeClr val="bg1"/>
                </a:solidFill>
              </a:rPr>
              <a:t>Thank You slide</a:t>
            </a:r>
          </a:p>
        </p:txBody>
      </p:sp>
      <p:sp>
        <p:nvSpPr>
          <p:cNvPr id="3" name="Title 2">
            <a:extLst>
              <a:ext uri="{FF2B5EF4-FFF2-40B4-BE49-F238E27FC236}">
                <a16:creationId xmlns:a16="http://schemas.microsoft.com/office/drawing/2014/main" id="{581BBE84-9D13-41FD-AB94-48384D386832}"/>
              </a:ext>
            </a:extLst>
          </p:cNvPr>
          <p:cNvSpPr txBox="1">
            <a:spLocks/>
          </p:cNvSpPr>
          <p:nvPr/>
        </p:nvSpPr>
        <p:spPr>
          <a:xfrm>
            <a:off x="493345" y="3035864"/>
            <a:ext cx="9144000" cy="498527"/>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a:solidFill>
                  <a:schemeClr val="bg1"/>
                </a:solidFill>
              </a:rPr>
              <a:t>Thank you</a:t>
            </a:r>
          </a:p>
        </p:txBody>
      </p:sp>
    </p:spTree>
    <p:custDataLst>
      <p:tags r:id="rId1"/>
    </p:custDataLst>
    <p:extLst>
      <p:ext uri="{BB962C8B-B14F-4D97-AF65-F5344CB8AC3E}">
        <p14:creationId xmlns:p14="http://schemas.microsoft.com/office/powerpoint/2010/main" val="2369099982"/>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a:xfrm>
            <a:off x="584201" y="2990654"/>
            <a:ext cx="5083629" cy="543108"/>
          </a:xfrm>
        </p:spPr>
        <p:txBody>
          <a:bodyPr/>
          <a:lstStyle/>
          <a:p>
            <a:r>
              <a:rPr lang="en-US"/>
              <a:t>DW Optimization Part 2</a:t>
            </a:r>
          </a:p>
        </p:txBody>
      </p:sp>
    </p:spTree>
    <p:custDataLst>
      <p:tags r:id="rId1"/>
    </p:custDataLst>
    <p:extLst>
      <p:ext uri="{BB962C8B-B14F-4D97-AF65-F5344CB8AC3E}">
        <p14:creationId xmlns:p14="http://schemas.microsoft.com/office/powerpoint/2010/main" val="35451955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a:xfrm>
            <a:off x="584201" y="2990654"/>
            <a:ext cx="5083629" cy="543108"/>
          </a:xfrm>
        </p:spPr>
        <p:txBody>
          <a:bodyPr/>
          <a:lstStyle/>
          <a:p>
            <a:r>
              <a:rPr lang="en-US"/>
              <a:t>DW Optimization</a:t>
            </a:r>
          </a:p>
        </p:txBody>
      </p:sp>
    </p:spTree>
    <p:custDataLst>
      <p:tags r:id="rId1"/>
    </p:custDataLst>
    <p:extLst>
      <p:ext uri="{BB962C8B-B14F-4D97-AF65-F5344CB8AC3E}">
        <p14:creationId xmlns:p14="http://schemas.microsoft.com/office/powerpoint/2010/main" val="2092916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5766" y="2579793"/>
            <a:ext cx="4160799" cy="553982"/>
          </a:xfrm>
        </p:spPr>
        <p:txBody>
          <a:bodyPr/>
          <a:lstStyle/>
          <a:p>
            <a:r>
              <a:rPr lang="en-US"/>
              <a:t>Question…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6546" y="3535496"/>
            <a:ext cx="4160654" cy="2092724"/>
          </a:xfrm>
        </p:spPr>
        <p:txBody>
          <a:bodyPr/>
          <a:lstStyle/>
          <a:p>
            <a:r>
              <a:rPr lang="en-US"/>
              <a:t>How many indexing methods are there for a Synapse table?</a:t>
            </a:r>
          </a:p>
          <a:p>
            <a:endParaRPr lang="en-US"/>
          </a:p>
          <a:p>
            <a:r>
              <a:rPr lang="en-US"/>
              <a:t>Can you name them all?</a:t>
            </a:r>
          </a:p>
          <a:p>
            <a:endParaRPr lang="en-US"/>
          </a:p>
          <a:p>
            <a:endParaRPr lang="en-US"/>
          </a:p>
        </p:txBody>
      </p:sp>
      <p:grpSp>
        <p:nvGrpSpPr>
          <p:cNvPr id="85" name="Group 84">
            <a:extLst>
              <a:ext uri="{FF2B5EF4-FFF2-40B4-BE49-F238E27FC236}">
                <a16:creationId xmlns:a16="http://schemas.microsoft.com/office/drawing/2014/main" id="{4C9C32A9-34B3-4EE1-9676-AB2377E09779}"/>
              </a:ext>
            </a:extLst>
          </p:cNvPr>
          <p:cNvGrpSpPr/>
          <p:nvPr/>
        </p:nvGrpSpPr>
        <p:grpSpPr>
          <a:xfrm>
            <a:off x="6822489" y="1060688"/>
            <a:ext cx="4567355" cy="4551948"/>
            <a:chOff x="4619625" y="1828800"/>
            <a:chExt cx="1882776" cy="1876425"/>
          </a:xfrm>
        </p:grpSpPr>
        <p:sp>
          <p:nvSpPr>
            <p:cNvPr id="86" name="Line 410">
              <a:extLst>
                <a:ext uri="{FF2B5EF4-FFF2-40B4-BE49-F238E27FC236}">
                  <a16:creationId xmlns:a16="http://schemas.microsoft.com/office/drawing/2014/main" id="{99B41B36-482E-4206-A200-E2A08CEB17A4}"/>
                </a:ext>
              </a:extLst>
            </p:cNvPr>
            <p:cNvSpPr>
              <a:spLocks noChangeShapeType="1"/>
            </p:cNvSpPr>
            <p:nvPr/>
          </p:nvSpPr>
          <p:spPr bwMode="auto">
            <a:xfrm flipH="1" flipV="1">
              <a:off x="4964113" y="2908300"/>
              <a:ext cx="481013" cy="5127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7" name="Line 411">
              <a:extLst>
                <a:ext uri="{FF2B5EF4-FFF2-40B4-BE49-F238E27FC236}">
                  <a16:creationId xmlns:a16="http://schemas.microsoft.com/office/drawing/2014/main" id="{D00A0915-C57E-482D-AD62-51AF4E342593}"/>
                </a:ext>
              </a:extLst>
            </p:cNvPr>
            <p:cNvSpPr>
              <a:spLocks noChangeShapeType="1"/>
            </p:cNvSpPr>
            <p:nvPr/>
          </p:nvSpPr>
          <p:spPr bwMode="auto">
            <a:xfrm flipH="1">
              <a:off x="5280025" y="2111375"/>
              <a:ext cx="539750" cy="3476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8" name="Line 412">
              <a:extLst>
                <a:ext uri="{FF2B5EF4-FFF2-40B4-BE49-F238E27FC236}">
                  <a16:creationId xmlns:a16="http://schemas.microsoft.com/office/drawing/2014/main" id="{C2EBB12A-DEF6-45FC-893E-757802743017}"/>
                </a:ext>
              </a:extLst>
            </p:cNvPr>
            <p:cNvSpPr>
              <a:spLocks noChangeShapeType="1"/>
            </p:cNvSpPr>
            <p:nvPr/>
          </p:nvSpPr>
          <p:spPr bwMode="auto">
            <a:xfrm flipV="1">
              <a:off x="5448300" y="2722562"/>
              <a:ext cx="769938" cy="6985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9" name="Line 413">
              <a:extLst>
                <a:ext uri="{FF2B5EF4-FFF2-40B4-BE49-F238E27FC236}">
                  <a16:creationId xmlns:a16="http://schemas.microsoft.com/office/drawing/2014/main" id="{3ECF3F10-8F39-4AD1-8517-AC0E2C98A1F5}"/>
                </a:ext>
              </a:extLst>
            </p:cNvPr>
            <p:cNvSpPr>
              <a:spLocks noChangeShapeType="1"/>
            </p:cNvSpPr>
            <p:nvPr/>
          </p:nvSpPr>
          <p:spPr bwMode="auto">
            <a:xfrm>
              <a:off x="5819775" y="2111375"/>
              <a:ext cx="398463" cy="6096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0" name="Freeform 414">
              <a:extLst>
                <a:ext uri="{FF2B5EF4-FFF2-40B4-BE49-F238E27FC236}">
                  <a16:creationId xmlns:a16="http://schemas.microsoft.com/office/drawing/2014/main" id="{B7660BA5-A0C7-43A9-8BAA-205CE30164A6}"/>
                </a:ext>
              </a:extLst>
            </p:cNvPr>
            <p:cNvSpPr>
              <a:spLocks/>
            </p:cNvSpPr>
            <p:nvPr/>
          </p:nvSpPr>
          <p:spPr bwMode="auto">
            <a:xfrm>
              <a:off x="5935663" y="2436812"/>
              <a:ext cx="566738" cy="568325"/>
            </a:xfrm>
            <a:custGeom>
              <a:avLst/>
              <a:gdLst>
                <a:gd name="T0" fmla="*/ 63 w 351"/>
                <a:gd name="T1" fmla="*/ 288 h 351"/>
                <a:gd name="T2" fmla="*/ 288 w 351"/>
                <a:gd name="T3" fmla="*/ 288 h 351"/>
                <a:gd name="T4" fmla="*/ 288 w 351"/>
                <a:gd name="T5" fmla="*/ 63 h 351"/>
                <a:gd name="T6" fmla="*/ 63 w 351"/>
                <a:gd name="T7" fmla="*/ 63 h 351"/>
                <a:gd name="T8" fmla="*/ 63 w 351"/>
                <a:gd name="T9" fmla="*/ 288 h 351"/>
              </a:gdLst>
              <a:ahLst/>
              <a:cxnLst>
                <a:cxn ang="0">
                  <a:pos x="T0" y="T1"/>
                </a:cxn>
                <a:cxn ang="0">
                  <a:pos x="T2" y="T3"/>
                </a:cxn>
                <a:cxn ang="0">
                  <a:pos x="T4" y="T5"/>
                </a:cxn>
                <a:cxn ang="0">
                  <a:pos x="T6" y="T7"/>
                </a:cxn>
                <a:cxn ang="0">
                  <a:pos x="T8" y="T9"/>
                </a:cxn>
              </a:cxnLst>
              <a:rect l="0" t="0" r="r" b="b"/>
              <a:pathLst>
                <a:path w="351" h="351">
                  <a:moveTo>
                    <a:pt x="63" y="288"/>
                  </a:moveTo>
                  <a:cubicBezTo>
                    <a:pt x="125" y="351"/>
                    <a:pt x="226" y="351"/>
                    <a:pt x="288" y="288"/>
                  </a:cubicBezTo>
                  <a:cubicBezTo>
                    <a:pt x="351" y="226"/>
                    <a:pt x="351" y="125"/>
                    <a:pt x="288" y="63"/>
                  </a:cubicBezTo>
                  <a:cubicBezTo>
                    <a:pt x="226" y="0"/>
                    <a:pt x="125" y="0"/>
                    <a:pt x="63" y="63"/>
                  </a:cubicBezTo>
                  <a:cubicBezTo>
                    <a:pt x="0" y="125"/>
                    <a:pt x="0" y="226"/>
                    <a:pt x="63"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1" name="Freeform 415">
              <a:extLst>
                <a:ext uri="{FF2B5EF4-FFF2-40B4-BE49-F238E27FC236}">
                  <a16:creationId xmlns:a16="http://schemas.microsoft.com/office/drawing/2014/main" id="{E937DC75-36A4-426E-856E-19D8BA38525F}"/>
                </a:ext>
              </a:extLst>
            </p:cNvPr>
            <p:cNvSpPr>
              <a:spLocks/>
            </p:cNvSpPr>
            <p:nvPr/>
          </p:nvSpPr>
          <p:spPr bwMode="auto">
            <a:xfrm>
              <a:off x="5537200" y="1828800"/>
              <a:ext cx="566738" cy="566738"/>
            </a:xfrm>
            <a:custGeom>
              <a:avLst/>
              <a:gdLst>
                <a:gd name="T0" fmla="*/ 62 w 350"/>
                <a:gd name="T1" fmla="*/ 287 h 350"/>
                <a:gd name="T2" fmla="*/ 287 w 350"/>
                <a:gd name="T3" fmla="*/ 287 h 350"/>
                <a:gd name="T4" fmla="*/ 287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4" y="350"/>
                    <a:pt x="225" y="350"/>
                    <a:pt x="287" y="287"/>
                  </a:cubicBezTo>
                  <a:cubicBezTo>
                    <a:pt x="350" y="225"/>
                    <a:pt x="350" y="124"/>
                    <a:pt x="287" y="62"/>
                  </a:cubicBezTo>
                  <a:cubicBezTo>
                    <a:pt x="225" y="0"/>
                    <a:pt x="124" y="0"/>
                    <a:pt x="62" y="62"/>
                  </a:cubicBezTo>
                  <a:cubicBezTo>
                    <a:pt x="0" y="124"/>
                    <a:pt x="0" y="225"/>
                    <a:pt x="62" y="287"/>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2" name="Freeform 416">
              <a:extLst>
                <a:ext uri="{FF2B5EF4-FFF2-40B4-BE49-F238E27FC236}">
                  <a16:creationId xmlns:a16="http://schemas.microsoft.com/office/drawing/2014/main" id="{F848879F-9285-492C-9E10-9AAECB1E3A0F}"/>
                </a:ext>
              </a:extLst>
            </p:cNvPr>
            <p:cNvSpPr>
              <a:spLocks/>
            </p:cNvSpPr>
            <p:nvPr/>
          </p:nvSpPr>
          <p:spPr bwMode="auto">
            <a:xfrm>
              <a:off x="4619625" y="1992312"/>
              <a:ext cx="803275" cy="1041400"/>
            </a:xfrm>
            <a:custGeom>
              <a:avLst/>
              <a:gdLst>
                <a:gd name="T0" fmla="*/ 506 w 506"/>
                <a:gd name="T1" fmla="*/ 656 h 656"/>
                <a:gd name="T2" fmla="*/ 0 w 506"/>
                <a:gd name="T3" fmla="*/ 656 h 656"/>
                <a:gd name="T4" fmla="*/ 0 w 506"/>
                <a:gd name="T5" fmla="*/ 149 h 656"/>
                <a:gd name="T6" fmla="*/ 159 w 506"/>
                <a:gd name="T7" fmla="*/ 0 h 656"/>
                <a:gd name="T8" fmla="*/ 506 w 506"/>
                <a:gd name="T9" fmla="*/ 0 h 656"/>
                <a:gd name="T10" fmla="*/ 506 w 506"/>
                <a:gd name="T11" fmla="*/ 656 h 656"/>
              </a:gdLst>
              <a:ahLst/>
              <a:cxnLst>
                <a:cxn ang="0">
                  <a:pos x="T0" y="T1"/>
                </a:cxn>
                <a:cxn ang="0">
                  <a:pos x="T2" y="T3"/>
                </a:cxn>
                <a:cxn ang="0">
                  <a:pos x="T4" y="T5"/>
                </a:cxn>
                <a:cxn ang="0">
                  <a:pos x="T6" y="T7"/>
                </a:cxn>
                <a:cxn ang="0">
                  <a:pos x="T8" y="T9"/>
                </a:cxn>
                <a:cxn ang="0">
                  <a:pos x="T10" y="T11"/>
                </a:cxn>
              </a:cxnLst>
              <a:rect l="0" t="0" r="r" b="b"/>
              <a:pathLst>
                <a:path w="506" h="656">
                  <a:moveTo>
                    <a:pt x="506" y="656"/>
                  </a:moveTo>
                  <a:lnTo>
                    <a:pt x="0" y="656"/>
                  </a:lnTo>
                  <a:lnTo>
                    <a:pt x="0" y="149"/>
                  </a:lnTo>
                  <a:lnTo>
                    <a:pt x="159" y="0"/>
                  </a:lnTo>
                  <a:lnTo>
                    <a:pt x="506" y="0"/>
                  </a:lnTo>
                  <a:lnTo>
                    <a:pt x="506" y="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3" name="Freeform 417">
              <a:extLst>
                <a:ext uri="{FF2B5EF4-FFF2-40B4-BE49-F238E27FC236}">
                  <a16:creationId xmlns:a16="http://schemas.microsoft.com/office/drawing/2014/main" id="{F3FD086D-C029-49E4-9F99-AB7F2BF7FC11}"/>
                </a:ext>
              </a:extLst>
            </p:cNvPr>
            <p:cNvSpPr>
              <a:spLocks/>
            </p:cNvSpPr>
            <p:nvPr/>
          </p:nvSpPr>
          <p:spPr bwMode="auto">
            <a:xfrm>
              <a:off x="4619625" y="1992312"/>
              <a:ext cx="252413" cy="236538"/>
            </a:xfrm>
            <a:custGeom>
              <a:avLst/>
              <a:gdLst>
                <a:gd name="T0" fmla="*/ 159 w 159"/>
                <a:gd name="T1" fmla="*/ 149 h 149"/>
                <a:gd name="T2" fmla="*/ 0 w 159"/>
                <a:gd name="T3" fmla="*/ 149 h 149"/>
                <a:gd name="T4" fmla="*/ 159 w 159"/>
                <a:gd name="T5" fmla="*/ 0 h 149"/>
                <a:gd name="T6" fmla="*/ 159 w 159"/>
                <a:gd name="T7" fmla="*/ 149 h 149"/>
              </a:gdLst>
              <a:ahLst/>
              <a:cxnLst>
                <a:cxn ang="0">
                  <a:pos x="T0" y="T1"/>
                </a:cxn>
                <a:cxn ang="0">
                  <a:pos x="T2" y="T3"/>
                </a:cxn>
                <a:cxn ang="0">
                  <a:pos x="T4" y="T5"/>
                </a:cxn>
                <a:cxn ang="0">
                  <a:pos x="T6" y="T7"/>
                </a:cxn>
              </a:cxnLst>
              <a:rect l="0" t="0" r="r" b="b"/>
              <a:pathLst>
                <a:path w="159" h="149">
                  <a:moveTo>
                    <a:pt x="159" y="149"/>
                  </a:moveTo>
                  <a:lnTo>
                    <a:pt x="0" y="149"/>
                  </a:lnTo>
                  <a:lnTo>
                    <a:pt x="159" y="0"/>
                  </a:lnTo>
                  <a:lnTo>
                    <a:pt x="159" y="149"/>
                  </a:lnTo>
                  <a:close/>
                </a:path>
              </a:pathLst>
            </a:custGeom>
            <a:solidFill>
              <a:srgbClr val="D3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4" name="Rectangle 418">
              <a:extLst>
                <a:ext uri="{FF2B5EF4-FFF2-40B4-BE49-F238E27FC236}">
                  <a16:creationId xmlns:a16="http://schemas.microsoft.com/office/drawing/2014/main" id="{328C556D-FF82-4D5B-85FA-3EDE68F28DC1}"/>
                </a:ext>
              </a:extLst>
            </p:cNvPr>
            <p:cNvSpPr>
              <a:spLocks noChangeArrowheads="1"/>
            </p:cNvSpPr>
            <p:nvPr/>
          </p:nvSpPr>
          <p:spPr bwMode="auto">
            <a:xfrm>
              <a:off x="4733925" y="232886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5" name="Rectangle 419">
              <a:extLst>
                <a:ext uri="{FF2B5EF4-FFF2-40B4-BE49-F238E27FC236}">
                  <a16:creationId xmlns:a16="http://schemas.microsoft.com/office/drawing/2014/main" id="{3BEA3C1F-3EB5-4FDE-B535-80C59904B2B2}"/>
                </a:ext>
              </a:extLst>
            </p:cNvPr>
            <p:cNvSpPr>
              <a:spLocks noChangeArrowheads="1"/>
            </p:cNvSpPr>
            <p:nvPr/>
          </p:nvSpPr>
          <p:spPr bwMode="auto">
            <a:xfrm>
              <a:off x="4733925" y="2432050"/>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6" name="Rectangle 420">
              <a:extLst>
                <a:ext uri="{FF2B5EF4-FFF2-40B4-BE49-F238E27FC236}">
                  <a16:creationId xmlns:a16="http://schemas.microsoft.com/office/drawing/2014/main" id="{16961D26-D7D1-434B-A75A-55DB5FBAF0C5}"/>
                </a:ext>
              </a:extLst>
            </p:cNvPr>
            <p:cNvSpPr>
              <a:spLocks noChangeArrowheads="1"/>
            </p:cNvSpPr>
            <p:nvPr/>
          </p:nvSpPr>
          <p:spPr bwMode="auto">
            <a:xfrm>
              <a:off x="4733925" y="2535237"/>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7" name="Rectangle 421">
              <a:extLst>
                <a:ext uri="{FF2B5EF4-FFF2-40B4-BE49-F238E27FC236}">
                  <a16:creationId xmlns:a16="http://schemas.microsoft.com/office/drawing/2014/main" id="{6361F4F4-D16D-47B5-8398-6C4497FB36E2}"/>
                </a:ext>
              </a:extLst>
            </p:cNvPr>
            <p:cNvSpPr>
              <a:spLocks noChangeArrowheads="1"/>
            </p:cNvSpPr>
            <p:nvPr/>
          </p:nvSpPr>
          <p:spPr bwMode="auto">
            <a:xfrm>
              <a:off x="4733925" y="264001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8" name="Rectangle 422">
              <a:extLst>
                <a:ext uri="{FF2B5EF4-FFF2-40B4-BE49-F238E27FC236}">
                  <a16:creationId xmlns:a16="http://schemas.microsoft.com/office/drawing/2014/main" id="{C49DFEE2-A329-47F8-BCEC-0C793835D3EB}"/>
                </a:ext>
              </a:extLst>
            </p:cNvPr>
            <p:cNvSpPr>
              <a:spLocks noChangeArrowheads="1"/>
            </p:cNvSpPr>
            <p:nvPr/>
          </p:nvSpPr>
          <p:spPr bwMode="auto">
            <a:xfrm>
              <a:off x="4733925" y="2740025"/>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9" name="Freeform 423">
              <a:extLst>
                <a:ext uri="{FF2B5EF4-FFF2-40B4-BE49-F238E27FC236}">
                  <a16:creationId xmlns:a16="http://schemas.microsoft.com/office/drawing/2014/main" id="{A5BC700D-4025-49BA-853A-AC343CF3C1E3}"/>
                </a:ext>
              </a:extLst>
            </p:cNvPr>
            <p:cNvSpPr>
              <a:spLocks/>
            </p:cNvSpPr>
            <p:nvPr/>
          </p:nvSpPr>
          <p:spPr bwMode="auto">
            <a:xfrm>
              <a:off x="4976813" y="2189162"/>
              <a:ext cx="566738" cy="566738"/>
            </a:xfrm>
            <a:custGeom>
              <a:avLst/>
              <a:gdLst>
                <a:gd name="T0" fmla="*/ 62 w 350"/>
                <a:gd name="T1" fmla="*/ 287 h 350"/>
                <a:gd name="T2" fmla="*/ 288 w 350"/>
                <a:gd name="T3" fmla="*/ 287 h 350"/>
                <a:gd name="T4" fmla="*/ 288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5" y="350"/>
                    <a:pt x="225" y="350"/>
                    <a:pt x="288" y="287"/>
                  </a:cubicBezTo>
                  <a:cubicBezTo>
                    <a:pt x="350" y="225"/>
                    <a:pt x="350" y="124"/>
                    <a:pt x="288" y="62"/>
                  </a:cubicBezTo>
                  <a:cubicBezTo>
                    <a:pt x="225" y="0"/>
                    <a:pt x="125" y="0"/>
                    <a:pt x="62" y="62"/>
                  </a:cubicBezTo>
                  <a:cubicBezTo>
                    <a:pt x="0" y="124"/>
                    <a:pt x="0" y="225"/>
                    <a:pt x="62" y="28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0" name="Rectangle 424">
              <a:extLst>
                <a:ext uri="{FF2B5EF4-FFF2-40B4-BE49-F238E27FC236}">
                  <a16:creationId xmlns:a16="http://schemas.microsoft.com/office/drawing/2014/main" id="{1B1717D7-ED7A-4748-8683-3FBE286040ED}"/>
                </a:ext>
              </a:extLst>
            </p:cNvPr>
            <p:cNvSpPr>
              <a:spLocks noChangeArrowheads="1"/>
            </p:cNvSpPr>
            <p:nvPr/>
          </p:nvSpPr>
          <p:spPr bwMode="auto">
            <a:xfrm>
              <a:off x="4629150" y="2287587"/>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1" name="Rectangle 425">
              <a:extLst>
                <a:ext uri="{FF2B5EF4-FFF2-40B4-BE49-F238E27FC236}">
                  <a16:creationId xmlns:a16="http://schemas.microsoft.com/office/drawing/2014/main" id="{299FE854-A402-4505-AA49-9B2647CAA55A}"/>
                </a:ext>
              </a:extLst>
            </p:cNvPr>
            <p:cNvSpPr>
              <a:spLocks noChangeArrowheads="1"/>
            </p:cNvSpPr>
            <p:nvPr/>
          </p:nvSpPr>
          <p:spPr bwMode="auto">
            <a:xfrm>
              <a:off x="4629150" y="2435225"/>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2" name="Rectangle 426">
              <a:extLst>
                <a:ext uri="{FF2B5EF4-FFF2-40B4-BE49-F238E27FC236}">
                  <a16:creationId xmlns:a16="http://schemas.microsoft.com/office/drawing/2014/main" id="{CEDCE140-A139-47BF-94F8-BE26C272B1F0}"/>
                </a:ext>
              </a:extLst>
            </p:cNvPr>
            <p:cNvSpPr>
              <a:spLocks noChangeArrowheads="1"/>
            </p:cNvSpPr>
            <p:nvPr/>
          </p:nvSpPr>
          <p:spPr bwMode="auto">
            <a:xfrm>
              <a:off x="4629150" y="2578100"/>
              <a:ext cx="819150" cy="77788"/>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3" name="Freeform 427">
              <a:extLst>
                <a:ext uri="{FF2B5EF4-FFF2-40B4-BE49-F238E27FC236}">
                  <a16:creationId xmlns:a16="http://schemas.microsoft.com/office/drawing/2014/main" id="{77869824-C7D2-4F07-AE99-3DD09DB93D1F}"/>
                </a:ext>
              </a:extLst>
            </p:cNvPr>
            <p:cNvSpPr>
              <a:spLocks noEditPoints="1"/>
            </p:cNvSpPr>
            <p:nvPr/>
          </p:nvSpPr>
          <p:spPr bwMode="auto">
            <a:xfrm>
              <a:off x="4938713" y="2147887"/>
              <a:ext cx="647700" cy="650875"/>
            </a:xfrm>
            <a:custGeom>
              <a:avLst/>
              <a:gdLst>
                <a:gd name="T0" fmla="*/ 401 w 401"/>
                <a:gd name="T1" fmla="*/ 373 h 402"/>
                <a:gd name="T2" fmla="*/ 341 w 401"/>
                <a:gd name="T3" fmla="*/ 313 h 402"/>
                <a:gd name="T4" fmla="*/ 327 w 401"/>
                <a:gd name="T5" fmla="*/ 71 h 402"/>
                <a:gd name="T6" fmla="*/ 71 w 401"/>
                <a:gd name="T7" fmla="*/ 71 h 402"/>
                <a:gd name="T8" fmla="*/ 71 w 401"/>
                <a:gd name="T9" fmla="*/ 328 h 402"/>
                <a:gd name="T10" fmla="*/ 312 w 401"/>
                <a:gd name="T11" fmla="*/ 342 h 402"/>
                <a:gd name="T12" fmla="*/ 372 w 401"/>
                <a:gd name="T13" fmla="*/ 402 h 402"/>
                <a:gd name="T14" fmla="*/ 401 w 401"/>
                <a:gd name="T15" fmla="*/ 373 h 402"/>
                <a:gd name="T16" fmla="*/ 98 w 401"/>
                <a:gd name="T17" fmla="*/ 301 h 402"/>
                <a:gd name="T18" fmla="*/ 98 w 401"/>
                <a:gd name="T19" fmla="*/ 98 h 402"/>
                <a:gd name="T20" fmla="*/ 300 w 401"/>
                <a:gd name="T21" fmla="*/ 98 h 402"/>
                <a:gd name="T22" fmla="*/ 300 w 401"/>
                <a:gd name="T23" fmla="*/ 301 h 402"/>
                <a:gd name="T24" fmla="*/ 98 w 401"/>
                <a:gd name="T25" fmla="*/ 30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02">
                  <a:moveTo>
                    <a:pt x="401" y="373"/>
                  </a:moveTo>
                  <a:cubicBezTo>
                    <a:pt x="341" y="313"/>
                    <a:pt x="341" y="313"/>
                    <a:pt x="341" y="313"/>
                  </a:cubicBezTo>
                  <a:cubicBezTo>
                    <a:pt x="398" y="241"/>
                    <a:pt x="393" y="137"/>
                    <a:pt x="327" y="71"/>
                  </a:cubicBezTo>
                  <a:cubicBezTo>
                    <a:pt x="256" y="0"/>
                    <a:pt x="142" y="0"/>
                    <a:pt x="71" y="71"/>
                  </a:cubicBezTo>
                  <a:cubicBezTo>
                    <a:pt x="0" y="142"/>
                    <a:pt x="0" y="257"/>
                    <a:pt x="71" y="328"/>
                  </a:cubicBezTo>
                  <a:cubicBezTo>
                    <a:pt x="137" y="394"/>
                    <a:pt x="241" y="398"/>
                    <a:pt x="312" y="342"/>
                  </a:cubicBezTo>
                  <a:cubicBezTo>
                    <a:pt x="372" y="402"/>
                    <a:pt x="372" y="402"/>
                    <a:pt x="372" y="402"/>
                  </a:cubicBezTo>
                  <a:lnTo>
                    <a:pt x="401" y="373"/>
                  </a:lnTo>
                  <a:close/>
                  <a:moveTo>
                    <a:pt x="98" y="301"/>
                  </a:moveTo>
                  <a:cubicBezTo>
                    <a:pt x="41" y="245"/>
                    <a:pt x="41" y="154"/>
                    <a:pt x="98" y="98"/>
                  </a:cubicBezTo>
                  <a:cubicBezTo>
                    <a:pt x="154" y="42"/>
                    <a:pt x="244" y="42"/>
                    <a:pt x="300" y="98"/>
                  </a:cubicBezTo>
                  <a:cubicBezTo>
                    <a:pt x="357" y="154"/>
                    <a:pt x="357" y="245"/>
                    <a:pt x="300" y="301"/>
                  </a:cubicBezTo>
                  <a:cubicBezTo>
                    <a:pt x="244" y="357"/>
                    <a:pt x="154" y="357"/>
                    <a:pt x="98" y="30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4" name="Freeform 428">
              <a:extLst>
                <a:ext uri="{FF2B5EF4-FFF2-40B4-BE49-F238E27FC236}">
                  <a16:creationId xmlns:a16="http://schemas.microsoft.com/office/drawing/2014/main" id="{F03DD5C7-8953-4208-9270-82D12C2280F1}"/>
                </a:ext>
              </a:extLst>
            </p:cNvPr>
            <p:cNvSpPr>
              <a:spLocks/>
            </p:cNvSpPr>
            <p:nvPr/>
          </p:nvSpPr>
          <p:spPr bwMode="auto">
            <a:xfrm>
              <a:off x="5483225" y="2695575"/>
              <a:ext cx="352425" cy="352425"/>
            </a:xfrm>
            <a:custGeom>
              <a:avLst/>
              <a:gdLst>
                <a:gd name="T0" fmla="*/ 171 w 218"/>
                <a:gd name="T1" fmla="*/ 213 h 217"/>
                <a:gd name="T2" fmla="*/ 214 w 218"/>
                <a:gd name="T3" fmla="*/ 170 h 217"/>
                <a:gd name="T4" fmla="*/ 214 w 218"/>
                <a:gd name="T5" fmla="*/ 157 h 217"/>
                <a:gd name="T6" fmla="*/ 61 w 218"/>
                <a:gd name="T7" fmla="*/ 4 h 217"/>
                <a:gd name="T8" fmla="*/ 47 w 218"/>
                <a:gd name="T9" fmla="*/ 4 h 217"/>
                <a:gd name="T10" fmla="*/ 4 w 218"/>
                <a:gd name="T11" fmla="*/ 47 h 217"/>
                <a:gd name="T12" fmla="*/ 4 w 218"/>
                <a:gd name="T13" fmla="*/ 60 h 217"/>
                <a:gd name="T14" fmla="*/ 157 w 218"/>
                <a:gd name="T15" fmla="*/ 213 h 217"/>
                <a:gd name="T16" fmla="*/ 171 w 218"/>
                <a:gd name="T17" fmla="*/ 2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17">
                  <a:moveTo>
                    <a:pt x="171" y="213"/>
                  </a:moveTo>
                  <a:cubicBezTo>
                    <a:pt x="214" y="170"/>
                    <a:pt x="214" y="170"/>
                    <a:pt x="214" y="170"/>
                  </a:cubicBezTo>
                  <a:cubicBezTo>
                    <a:pt x="218" y="167"/>
                    <a:pt x="218" y="161"/>
                    <a:pt x="214" y="157"/>
                  </a:cubicBezTo>
                  <a:cubicBezTo>
                    <a:pt x="61" y="4"/>
                    <a:pt x="61" y="4"/>
                    <a:pt x="61" y="4"/>
                  </a:cubicBezTo>
                  <a:cubicBezTo>
                    <a:pt x="57" y="0"/>
                    <a:pt x="51" y="0"/>
                    <a:pt x="47" y="4"/>
                  </a:cubicBezTo>
                  <a:cubicBezTo>
                    <a:pt x="4" y="47"/>
                    <a:pt x="4" y="47"/>
                    <a:pt x="4" y="47"/>
                  </a:cubicBezTo>
                  <a:cubicBezTo>
                    <a:pt x="0" y="51"/>
                    <a:pt x="0" y="56"/>
                    <a:pt x="4" y="60"/>
                  </a:cubicBezTo>
                  <a:cubicBezTo>
                    <a:pt x="157" y="213"/>
                    <a:pt x="157" y="213"/>
                    <a:pt x="157" y="213"/>
                  </a:cubicBezTo>
                  <a:cubicBezTo>
                    <a:pt x="161" y="217"/>
                    <a:pt x="167" y="217"/>
                    <a:pt x="171" y="21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5" name="Freeform 429">
              <a:extLst>
                <a:ext uri="{FF2B5EF4-FFF2-40B4-BE49-F238E27FC236}">
                  <a16:creationId xmlns:a16="http://schemas.microsoft.com/office/drawing/2014/main" id="{8982D286-7CA3-49C3-9398-7CF9C707BF8F}"/>
                </a:ext>
              </a:extLst>
            </p:cNvPr>
            <p:cNvSpPr>
              <a:spLocks/>
            </p:cNvSpPr>
            <p:nvPr/>
          </p:nvSpPr>
          <p:spPr bwMode="auto">
            <a:xfrm>
              <a:off x="5118100" y="2295525"/>
              <a:ext cx="133350" cy="133350"/>
            </a:xfrm>
            <a:custGeom>
              <a:avLst/>
              <a:gdLst>
                <a:gd name="T0" fmla="*/ 15 w 83"/>
                <a:gd name="T1" fmla="*/ 68 h 82"/>
                <a:gd name="T2" fmla="*/ 68 w 83"/>
                <a:gd name="T3" fmla="*/ 68 h 82"/>
                <a:gd name="T4" fmla="*/ 68 w 83"/>
                <a:gd name="T5" fmla="*/ 14 h 82"/>
                <a:gd name="T6" fmla="*/ 15 w 83"/>
                <a:gd name="T7" fmla="*/ 14 h 82"/>
                <a:gd name="T8" fmla="*/ 15 w 83"/>
                <a:gd name="T9" fmla="*/ 68 h 82"/>
              </a:gdLst>
              <a:ahLst/>
              <a:cxnLst>
                <a:cxn ang="0">
                  <a:pos x="T0" y="T1"/>
                </a:cxn>
                <a:cxn ang="0">
                  <a:pos x="T2" y="T3"/>
                </a:cxn>
                <a:cxn ang="0">
                  <a:pos x="T4" y="T5"/>
                </a:cxn>
                <a:cxn ang="0">
                  <a:pos x="T6" y="T7"/>
                </a:cxn>
                <a:cxn ang="0">
                  <a:pos x="T8" y="T9"/>
                </a:cxn>
              </a:cxnLst>
              <a:rect l="0" t="0" r="r" b="b"/>
              <a:pathLst>
                <a:path w="83" h="82">
                  <a:moveTo>
                    <a:pt x="15" y="68"/>
                  </a:moveTo>
                  <a:cubicBezTo>
                    <a:pt x="30" y="82"/>
                    <a:pt x="54" y="82"/>
                    <a:pt x="68" y="68"/>
                  </a:cubicBezTo>
                  <a:cubicBezTo>
                    <a:pt x="83" y="53"/>
                    <a:pt x="83" y="29"/>
                    <a:pt x="68" y="14"/>
                  </a:cubicBezTo>
                  <a:cubicBezTo>
                    <a:pt x="54" y="0"/>
                    <a:pt x="30" y="0"/>
                    <a:pt x="15" y="14"/>
                  </a:cubicBezTo>
                  <a:cubicBezTo>
                    <a:pt x="0" y="29"/>
                    <a:pt x="0" y="53"/>
                    <a:pt x="15" y="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6" name="Freeform 430">
              <a:extLst>
                <a:ext uri="{FF2B5EF4-FFF2-40B4-BE49-F238E27FC236}">
                  <a16:creationId xmlns:a16="http://schemas.microsoft.com/office/drawing/2014/main" id="{309044C0-0D76-45FE-89C2-489F3E2B75E2}"/>
                </a:ext>
              </a:extLst>
            </p:cNvPr>
            <p:cNvSpPr>
              <a:spLocks/>
            </p:cNvSpPr>
            <p:nvPr/>
          </p:nvSpPr>
          <p:spPr bwMode="auto">
            <a:xfrm>
              <a:off x="5483225" y="2736850"/>
              <a:ext cx="352425" cy="311150"/>
            </a:xfrm>
            <a:custGeom>
              <a:avLst/>
              <a:gdLst>
                <a:gd name="T0" fmla="*/ 4 w 218"/>
                <a:gd name="T1" fmla="*/ 22 h 192"/>
                <a:gd name="T2" fmla="*/ 26 w 218"/>
                <a:gd name="T3" fmla="*/ 0 h 192"/>
                <a:gd name="T4" fmla="*/ 175 w 218"/>
                <a:gd name="T5" fmla="*/ 150 h 192"/>
                <a:gd name="T6" fmla="*/ 181 w 218"/>
                <a:gd name="T7" fmla="*/ 150 h 192"/>
                <a:gd name="T8" fmla="*/ 206 w 218"/>
                <a:gd name="T9" fmla="*/ 124 h 192"/>
                <a:gd name="T10" fmla="*/ 214 w 218"/>
                <a:gd name="T11" fmla="*/ 132 h 192"/>
                <a:gd name="T12" fmla="*/ 214 w 218"/>
                <a:gd name="T13" fmla="*/ 145 h 192"/>
                <a:gd name="T14" fmla="*/ 170 w 218"/>
                <a:gd name="T15" fmla="*/ 189 h 192"/>
                <a:gd name="T16" fmla="*/ 158 w 218"/>
                <a:gd name="T17" fmla="*/ 189 h 192"/>
                <a:gd name="T18" fmla="*/ 4 w 218"/>
                <a:gd name="T19" fmla="*/ 35 h 192"/>
                <a:gd name="T20" fmla="*/ 4 w 218"/>
                <a:gd name="T21"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4" y="22"/>
                  </a:moveTo>
                  <a:cubicBezTo>
                    <a:pt x="26" y="0"/>
                    <a:pt x="26" y="0"/>
                    <a:pt x="26" y="0"/>
                  </a:cubicBezTo>
                  <a:cubicBezTo>
                    <a:pt x="175" y="150"/>
                    <a:pt x="175" y="150"/>
                    <a:pt x="175" y="150"/>
                  </a:cubicBezTo>
                  <a:cubicBezTo>
                    <a:pt x="177" y="151"/>
                    <a:pt x="179" y="151"/>
                    <a:pt x="181" y="150"/>
                  </a:cubicBezTo>
                  <a:cubicBezTo>
                    <a:pt x="206" y="124"/>
                    <a:pt x="206" y="124"/>
                    <a:pt x="206" y="124"/>
                  </a:cubicBezTo>
                  <a:cubicBezTo>
                    <a:pt x="214" y="132"/>
                    <a:pt x="214" y="132"/>
                    <a:pt x="214" y="132"/>
                  </a:cubicBezTo>
                  <a:cubicBezTo>
                    <a:pt x="218" y="136"/>
                    <a:pt x="218" y="141"/>
                    <a:pt x="214" y="145"/>
                  </a:cubicBezTo>
                  <a:cubicBezTo>
                    <a:pt x="170" y="189"/>
                    <a:pt x="170" y="189"/>
                    <a:pt x="170" y="189"/>
                  </a:cubicBezTo>
                  <a:cubicBezTo>
                    <a:pt x="167" y="192"/>
                    <a:pt x="161" y="192"/>
                    <a:pt x="158" y="189"/>
                  </a:cubicBezTo>
                  <a:cubicBezTo>
                    <a:pt x="4" y="35"/>
                    <a:pt x="4" y="35"/>
                    <a:pt x="4" y="35"/>
                  </a:cubicBezTo>
                  <a:cubicBezTo>
                    <a:pt x="0" y="31"/>
                    <a:pt x="0" y="25"/>
                    <a:pt x="4" y="22"/>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7" name="Freeform 431">
              <a:extLst>
                <a:ext uri="{FF2B5EF4-FFF2-40B4-BE49-F238E27FC236}">
                  <a16:creationId xmlns:a16="http://schemas.microsoft.com/office/drawing/2014/main" id="{39164427-A194-4957-B58D-D794EB71867F}"/>
                </a:ext>
              </a:extLst>
            </p:cNvPr>
            <p:cNvSpPr>
              <a:spLocks/>
            </p:cNvSpPr>
            <p:nvPr/>
          </p:nvSpPr>
          <p:spPr bwMode="auto">
            <a:xfrm>
              <a:off x="5643563" y="2111375"/>
              <a:ext cx="307975" cy="185738"/>
            </a:xfrm>
            <a:custGeom>
              <a:avLst/>
              <a:gdLst>
                <a:gd name="T0" fmla="*/ 109 w 190"/>
                <a:gd name="T1" fmla="*/ 0 h 115"/>
                <a:gd name="T2" fmla="*/ 0 w 190"/>
                <a:gd name="T3" fmla="*/ 40 h 115"/>
                <a:gd name="T4" fmla="*/ 108 w 190"/>
                <a:gd name="T5" fmla="*/ 115 h 115"/>
                <a:gd name="T6" fmla="*/ 190 w 190"/>
                <a:gd name="T7" fmla="*/ 81 h 115"/>
                <a:gd name="T8" fmla="*/ 109 w 190"/>
                <a:gd name="T9" fmla="*/ 0 h 115"/>
              </a:gdLst>
              <a:ahLst/>
              <a:cxnLst>
                <a:cxn ang="0">
                  <a:pos x="T0" y="T1"/>
                </a:cxn>
                <a:cxn ang="0">
                  <a:pos x="T2" y="T3"/>
                </a:cxn>
                <a:cxn ang="0">
                  <a:pos x="T4" y="T5"/>
                </a:cxn>
                <a:cxn ang="0">
                  <a:pos x="T6" y="T7"/>
                </a:cxn>
                <a:cxn ang="0">
                  <a:pos x="T8" y="T9"/>
                </a:cxn>
              </a:cxnLst>
              <a:rect l="0" t="0" r="r" b="b"/>
              <a:pathLst>
                <a:path w="190" h="115">
                  <a:moveTo>
                    <a:pt x="109" y="0"/>
                  </a:moveTo>
                  <a:cubicBezTo>
                    <a:pt x="0" y="40"/>
                    <a:pt x="0" y="40"/>
                    <a:pt x="0" y="40"/>
                  </a:cubicBezTo>
                  <a:cubicBezTo>
                    <a:pt x="17" y="84"/>
                    <a:pt x="59" y="115"/>
                    <a:pt x="108" y="115"/>
                  </a:cubicBezTo>
                  <a:cubicBezTo>
                    <a:pt x="140" y="115"/>
                    <a:pt x="169" y="102"/>
                    <a:pt x="190" y="81"/>
                  </a:cubicBezTo>
                  <a:lnTo>
                    <a:pt x="109" y="0"/>
                  </a:lnTo>
                  <a:close/>
                </a:path>
              </a:pathLst>
            </a:custGeom>
            <a:solidFill>
              <a:srgbClr val="104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8" name="Freeform 432">
              <a:extLst>
                <a:ext uri="{FF2B5EF4-FFF2-40B4-BE49-F238E27FC236}">
                  <a16:creationId xmlns:a16="http://schemas.microsoft.com/office/drawing/2014/main" id="{391FCF2A-8FD3-4EA8-8FD5-20DD651D0C97}"/>
                </a:ext>
              </a:extLst>
            </p:cNvPr>
            <p:cNvSpPr>
              <a:spLocks/>
            </p:cNvSpPr>
            <p:nvPr/>
          </p:nvSpPr>
          <p:spPr bwMode="auto">
            <a:xfrm>
              <a:off x="5632450" y="1978025"/>
              <a:ext cx="187325" cy="133350"/>
            </a:xfrm>
            <a:custGeom>
              <a:avLst/>
              <a:gdLst>
                <a:gd name="T0" fmla="*/ 34 w 116"/>
                <a:gd name="T1" fmla="*/ 0 h 82"/>
                <a:gd name="T2" fmla="*/ 0 w 116"/>
                <a:gd name="T3" fmla="*/ 82 h 82"/>
                <a:gd name="T4" fmla="*/ 0 w 116"/>
                <a:gd name="T5" fmla="*/ 82 h 82"/>
                <a:gd name="T6" fmla="*/ 116 w 116"/>
                <a:gd name="T7" fmla="*/ 82 h 82"/>
                <a:gd name="T8" fmla="*/ 34 w 116"/>
                <a:gd name="T9" fmla="*/ 0 h 82"/>
              </a:gdLst>
              <a:ahLst/>
              <a:cxnLst>
                <a:cxn ang="0">
                  <a:pos x="T0" y="T1"/>
                </a:cxn>
                <a:cxn ang="0">
                  <a:pos x="T2" y="T3"/>
                </a:cxn>
                <a:cxn ang="0">
                  <a:pos x="T4" y="T5"/>
                </a:cxn>
                <a:cxn ang="0">
                  <a:pos x="T6" y="T7"/>
                </a:cxn>
                <a:cxn ang="0">
                  <a:pos x="T8" y="T9"/>
                </a:cxn>
              </a:cxnLst>
              <a:rect l="0" t="0" r="r" b="b"/>
              <a:pathLst>
                <a:path w="116" h="82">
                  <a:moveTo>
                    <a:pt x="34" y="0"/>
                  </a:moveTo>
                  <a:cubicBezTo>
                    <a:pt x="13" y="21"/>
                    <a:pt x="0" y="50"/>
                    <a:pt x="0" y="82"/>
                  </a:cubicBezTo>
                  <a:cubicBezTo>
                    <a:pt x="0" y="82"/>
                    <a:pt x="0" y="82"/>
                    <a:pt x="0" y="82"/>
                  </a:cubicBezTo>
                  <a:cubicBezTo>
                    <a:pt x="116" y="82"/>
                    <a:pt x="116" y="82"/>
                    <a:pt x="116" y="82"/>
                  </a:cubicBezTo>
                  <a:lnTo>
                    <a:pt x="34" y="0"/>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9" name="Freeform 433">
              <a:extLst>
                <a:ext uri="{FF2B5EF4-FFF2-40B4-BE49-F238E27FC236}">
                  <a16:creationId xmlns:a16="http://schemas.microsoft.com/office/drawing/2014/main" id="{50EBE9DB-4C31-411D-9D81-485D93E9EA07}"/>
                </a:ext>
              </a:extLst>
            </p:cNvPr>
            <p:cNvSpPr>
              <a:spLocks/>
            </p:cNvSpPr>
            <p:nvPr/>
          </p:nvSpPr>
          <p:spPr bwMode="auto">
            <a:xfrm>
              <a:off x="5632450" y="2111375"/>
              <a:ext cx="187325" cy="65088"/>
            </a:xfrm>
            <a:custGeom>
              <a:avLst/>
              <a:gdLst>
                <a:gd name="T0" fmla="*/ 0 w 116"/>
                <a:gd name="T1" fmla="*/ 0 h 40"/>
                <a:gd name="T2" fmla="*/ 7 w 116"/>
                <a:gd name="T3" fmla="*/ 40 h 40"/>
                <a:gd name="T4" fmla="*/ 116 w 116"/>
                <a:gd name="T5" fmla="*/ 0 h 40"/>
                <a:gd name="T6" fmla="*/ 0 w 116"/>
                <a:gd name="T7" fmla="*/ 0 h 40"/>
              </a:gdLst>
              <a:ahLst/>
              <a:cxnLst>
                <a:cxn ang="0">
                  <a:pos x="T0" y="T1"/>
                </a:cxn>
                <a:cxn ang="0">
                  <a:pos x="T2" y="T3"/>
                </a:cxn>
                <a:cxn ang="0">
                  <a:pos x="T4" y="T5"/>
                </a:cxn>
                <a:cxn ang="0">
                  <a:pos x="T6" y="T7"/>
                </a:cxn>
              </a:cxnLst>
              <a:rect l="0" t="0" r="r" b="b"/>
              <a:pathLst>
                <a:path w="116" h="40">
                  <a:moveTo>
                    <a:pt x="0" y="0"/>
                  </a:moveTo>
                  <a:cubicBezTo>
                    <a:pt x="0" y="14"/>
                    <a:pt x="3" y="28"/>
                    <a:pt x="7" y="40"/>
                  </a:cubicBezTo>
                  <a:cubicBezTo>
                    <a:pt x="116" y="0"/>
                    <a:pt x="116" y="0"/>
                    <a:pt x="11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0" name="Freeform 434">
              <a:extLst>
                <a:ext uri="{FF2B5EF4-FFF2-40B4-BE49-F238E27FC236}">
                  <a16:creationId xmlns:a16="http://schemas.microsoft.com/office/drawing/2014/main" id="{C4E12542-5165-4D72-9B5C-3126BD7F1889}"/>
                </a:ext>
              </a:extLst>
            </p:cNvPr>
            <p:cNvSpPr>
              <a:spLocks/>
            </p:cNvSpPr>
            <p:nvPr/>
          </p:nvSpPr>
          <p:spPr bwMode="auto">
            <a:xfrm>
              <a:off x="5688013" y="1924050"/>
              <a:ext cx="317500" cy="319088"/>
            </a:xfrm>
            <a:custGeom>
              <a:avLst/>
              <a:gdLst>
                <a:gd name="T0" fmla="*/ 163 w 197"/>
                <a:gd name="T1" fmla="*/ 197 h 197"/>
                <a:gd name="T2" fmla="*/ 197 w 197"/>
                <a:gd name="T3" fmla="*/ 116 h 197"/>
                <a:gd name="T4" fmla="*/ 81 w 197"/>
                <a:gd name="T5" fmla="*/ 0 h 197"/>
                <a:gd name="T6" fmla="*/ 0 w 197"/>
                <a:gd name="T7" fmla="*/ 34 h 197"/>
                <a:gd name="T8" fmla="*/ 82 w 197"/>
                <a:gd name="T9" fmla="*/ 116 h 197"/>
                <a:gd name="T10" fmla="*/ 163 w 197"/>
                <a:gd name="T11" fmla="*/ 197 h 197"/>
              </a:gdLst>
              <a:ahLst/>
              <a:cxnLst>
                <a:cxn ang="0">
                  <a:pos x="T0" y="T1"/>
                </a:cxn>
                <a:cxn ang="0">
                  <a:pos x="T2" y="T3"/>
                </a:cxn>
                <a:cxn ang="0">
                  <a:pos x="T4" y="T5"/>
                </a:cxn>
                <a:cxn ang="0">
                  <a:pos x="T6" y="T7"/>
                </a:cxn>
                <a:cxn ang="0">
                  <a:pos x="T8" y="T9"/>
                </a:cxn>
                <a:cxn ang="0">
                  <a:pos x="T10" y="T11"/>
                </a:cxn>
              </a:cxnLst>
              <a:rect l="0" t="0" r="r" b="b"/>
              <a:pathLst>
                <a:path w="197" h="197">
                  <a:moveTo>
                    <a:pt x="163" y="197"/>
                  </a:moveTo>
                  <a:cubicBezTo>
                    <a:pt x="184" y="176"/>
                    <a:pt x="197" y="147"/>
                    <a:pt x="197" y="116"/>
                  </a:cubicBezTo>
                  <a:cubicBezTo>
                    <a:pt x="197" y="52"/>
                    <a:pt x="145" y="0"/>
                    <a:pt x="81" y="0"/>
                  </a:cubicBezTo>
                  <a:cubicBezTo>
                    <a:pt x="50" y="0"/>
                    <a:pt x="21" y="13"/>
                    <a:pt x="0" y="34"/>
                  </a:cubicBezTo>
                  <a:cubicBezTo>
                    <a:pt x="82" y="116"/>
                    <a:pt x="82" y="116"/>
                    <a:pt x="82" y="116"/>
                  </a:cubicBezTo>
                  <a:lnTo>
                    <a:pt x="163" y="197"/>
                  </a:lnTo>
                  <a:close/>
                </a:path>
              </a:pathLst>
            </a:custGeom>
            <a:solidFill>
              <a:srgbClr val="4B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1" name="Rectangle 435">
              <a:extLst>
                <a:ext uri="{FF2B5EF4-FFF2-40B4-BE49-F238E27FC236}">
                  <a16:creationId xmlns:a16="http://schemas.microsoft.com/office/drawing/2014/main" id="{6BEA8C22-57E4-4606-A33E-FE914C89F350}"/>
                </a:ext>
              </a:extLst>
            </p:cNvPr>
            <p:cNvSpPr>
              <a:spLocks noChangeArrowheads="1"/>
            </p:cNvSpPr>
            <p:nvPr/>
          </p:nvSpPr>
          <p:spPr bwMode="auto">
            <a:xfrm>
              <a:off x="6080125" y="2743200"/>
              <a:ext cx="69850" cy="96838"/>
            </a:xfrm>
            <a:prstGeom prst="rect">
              <a:avLst/>
            </a:prstGeom>
            <a:solidFill>
              <a:srgbClr val="4BC8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2" name="Rectangle 436">
              <a:extLst>
                <a:ext uri="{FF2B5EF4-FFF2-40B4-BE49-F238E27FC236}">
                  <a16:creationId xmlns:a16="http://schemas.microsoft.com/office/drawing/2014/main" id="{6F8AB57F-8196-4909-97E1-AC27C6C1A5CA}"/>
                </a:ext>
              </a:extLst>
            </p:cNvPr>
            <p:cNvSpPr>
              <a:spLocks noChangeArrowheads="1"/>
            </p:cNvSpPr>
            <p:nvPr/>
          </p:nvSpPr>
          <p:spPr bwMode="auto">
            <a:xfrm>
              <a:off x="6184900" y="2633662"/>
              <a:ext cx="68263" cy="206375"/>
            </a:xfrm>
            <a:prstGeom prst="rect">
              <a:avLst/>
            </a:prstGeom>
            <a:solidFill>
              <a:srgbClr val="489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3" name="Rectangle 437">
              <a:extLst>
                <a:ext uri="{FF2B5EF4-FFF2-40B4-BE49-F238E27FC236}">
                  <a16:creationId xmlns:a16="http://schemas.microsoft.com/office/drawing/2014/main" id="{5DF34858-DEC5-4FED-8D61-69D6D2CFF087}"/>
                </a:ext>
              </a:extLst>
            </p:cNvPr>
            <p:cNvSpPr>
              <a:spLocks noChangeArrowheads="1"/>
            </p:cNvSpPr>
            <p:nvPr/>
          </p:nvSpPr>
          <p:spPr bwMode="auto">
            <a:xfrm>
              <a:off x="6288088" y="2543175"/>
              <a:ext cx="69850" cy="296863"/>
            </a:xfrm>
            <a:prstGeom prst="rect">
              <a:avLst/>
            </a:prstGeom>
            <a:solidFill>
              <a:srgbClr val="1049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4" name="Freeform 438">
              <a:extLst>
                <a:ext uri="{FF2B5EF4-FFF2-40B4-BE49-F238E27FC236}">
                  <a16:creationId xmlns:a16="http://schemas.microsoft.com/office/drawing/2014/main" id="{0D2A4FC3-04BD-4CCA-8AA1-F732DCED883C}"/>
                </a:ext>
              </a:extLst>
            </p:cNvPr>
            <p:cNvSpPr>
              <a:spLocks/>
            </p:cNvSpPr>
            <p:nvPr/>
          </p:nvSpPr>
          <p:spPr bwMode="auto">
            <a:xfrm>
              <a:off x="5160963" y="3138487"/>
              <a:ext cx="566738" cy="566738"/>
            </a:xfrm>
            <a:custGeom>
              <a:avLst/>
              <a:gdLst>
                <a:gd name="T0" fmla="*/ 62 w 350"/>
                <a:gd name="T1" fmla="*/ 288 h 350"/>
                <a:gd name="T2" fmla="*/ 288 w 350"/>
                <a:gd name="T3" fmla="*/ 288 h 350"/>
                <a:gd name="T4" fmla="*/ 288 w 350"/>
                <a:gd name="T5" fmla="*/ 62 h 350"/>
                <a:gd name="T6" fmla="*/ 62 w 350"/>
                <a:gd name="T7" fmla="*/ 62 h 350"/>
                <a:gd name="T8" fmla="*/ 62 w 350"/>
                <a:gd name="T9" fmla="*/ 288 h 350"/>
              </a:gdLst>
              <a:ahLst/>
              <a:cxnLst>
                <a:cxn ang="0">
                  <a:pos x="T0" y="T1"/>
                </a:cxn>
                <a:cxn ang="0">
                  <a:pos x="T2" y="T3"/>
                </a:cxn>
                <a:cxn ang="0">
                  <a:pos x="T4" y="T5"/>
                </a:cxn>
                <a:cxn ang="0">
                  <a:pos x="T6" y="T7"/>
                </a:cxn>
                <a:cxn ang="0">
                  <a:pos x="T8" y="T9"/>
                </a:cxn>
              </a:cxnLst>
              <a:rect l="0" t="0" r="r" b="b"/>
              <a:pathLst>
                <a:path w="350" h="350">
                  <a:moveTo>
                    <a:pt x="62" y="288"/>
                  </a:moveTo>
                  <a:cubicBezTo>
                    <a:pt x="125" y="350"/>
                    <a:pt x="226" y="350"/>
                    <a:pt x="288" y="288"/>
                  </a:cubicBezTo>
                  <a:cubicBezTo>
                    <a:pt x="350" y="226"/>
                    <a:pt x="350" y="125"/>
                    <a:pt x="288" y="62"/>
                  </a:cubicBezTo>
                  <a:cubicBezTo>
                    <a:pt x="226" y="0"/>
                    <a:pt x="125" y="0"/>
                    <a:pt x="62" y="62"/>
                  </a:cubicBezTo>
                  <a:cubicBezTo>
                    <a:pt x="0" y="125"/>
                    <a:pt x="0" y="226"/>
                    <a:pt x="62"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5" name="Rectangle 439">
              <a:extLst>
                <a:ext uri="{FF2B5EF4-FFF2-40B4-BE49-F238E27FC236}">
                  <a16:creationId xmlns:a16="http://schemas.microsoft.com/office/drawing/2014/main" id="{FCD36AD4-8343-4AE6-A468-2697CA580C13}"/>
                </a:ext>
              </a:extLst>
            </p:cNvPr>
            <p:cNvSpPr>
              <a:spLocks noChangeArrowheads="1"/>
            </p:cNvSpPr>
            <p:nvPr/>
          </p:nvSpPr>
          <p:spPr bwMode="auto">
            <a:xfrm>
              <a:off x="5302250" y="3495675"/>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6" name="Rectangle 440">
              <a:extLst>
                <a:ext uri="{FF2B5EF4-FFF2-40B4-BE49-F238E27FC236}">
                  <a16:creationId xmlns:a16="http://schemas.microsoft.com/office/drawing/2014/main" id="{188F2A0C-955C-489F-8D3E-4A687CB0FF46}"/>
                </a:ext>
              </a:extLst>
            </p:cNvPr>
            <p:cNvSpPr>
              <a:spLocks noChangeArrowheads="1"/>
            </p:cNvSpPr>
            <p:nvPr/>
          </p:nvSpPr>
          <p:spPr bwMode="auto">
            <a:xfrm>
              <a:off x="5302250" y="3435350"/>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7" name="Rectangle 441">
              <a:extLst>
                <a:ext uri="{FF2B5EF4-FFF2-40B4-BE49-F238E27FC236}">
                  <a16:creationId xmlns:a16="http://schemas.microsoft.com/office/drawing/2014/main" id="{DBADCFA6-4E0C-4ED7-BAC4-9E6D460B3635}"/>
                </a:ext>
              </a:extLst>
            </p:cNvPr>
            <p:cNvSpPr>
              <a:spLocks noChangeArrowheads="1"/>
            </p:cNvSpPr>
            <p:nvPr/>
          </p:nvSpPr>
          <p:spPr bwMode="auto">
            <a:xfrm>
              <a:off x="5302250" y="3316287"/>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8" name="Rectangle 442">
              <a:extLst>
                <a:ext uri="{FF2B5EF4-FFF2-40B4-BE49-F238E27FC236}">
                  <a16:creationId xmlns:a16="http://schemas.microsoft.com/office/drawing/2014/main" id="{9DF8EC42-A5B3-4474-9F16-6E030E59D0BF}"/>
                </a:ext>
              </a:extLst>
            </p:cNvPr>
            <p:cNvSpPr>
              <a:spLocks noChangeArrowheads="1"/>
            </p:cNvSpPr>
            <p:nvPr/>
          </p:nvSpPr>
          <p:spPr bwMode="auto">
            <a:xfrm>
              <a:off x="5302250" y="3376612"/>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9" name="Freeform 443">
              <a:extLst>
                <a:ext uri="{FF2B5EF4-FFF2-40B4-BE49-F238E27FC236}">
                  <a16:creationId xmlns:a16="http://schemas.microsoft.com/office/drawing/2014/main" id="{0F68C91E-E214-495E-8136-EA04727FD3BE}"/>
                </a:ext>
              </a:extLst>
            </p:cNvPr>
            <p:cNvSpPr>
              <a:spLocks/>
            </p:cNvSpPr>
            <p:nvPr/>
          </p:nvSpPr>
          <p:spPr bwMode="auto">
            <a:xfrm>
              <a:off x="5302250" y="3363912"/>
              <a:ext cx="269875" cy="133350"/>
            </a:xfrm>
            <a:custGeom>
              <a:avLst/>
              <a:gdLst>
                <a:gd name="T0" fmla="*/ 170 w 170"/>
                <a:gd name="T1" fmla="*/ 0 h 84"/>
                <a:gd name="T2" fmla="*/ 132 w 170"/>
                <a:gd name="T3" fmla="*/ 11 h 84"/>
                <a:gd name="T4" fmla="*/ 142 w 170"/>
                <a:gd name="T5" fmla="*/ 20 h 84"/>
                <a:gd name="T6" fmla="*/ 118 w 170"/>
                <a:gd name="T7" fmla="*/ 44 h 84"/>
                <a:gd name="T8" fmla="*/ 92 w 170"/>
                <a:gd name="T9" fmla="*/ 17 h 84"/>
                <a:gd name="T10" fmla="*/ 46 w 170"/>
                <a:gd name="T11" fmla="*/ 63 h 84"/>
                <a:gd name="T12" fmla="*/ 24 w 170"/>
                <a:gd name="T13" fmla="*/ 41 h 84"/>
                <a:gd name="T14" fmla="*/ 0 w 170"/>
                <a:gd name="T15" fmla="*/ 66 h 84"/>
                <a:gd name="T16" fmla="*/ 0 w 170"/>
                <a:gd name="T17" fmla="*/ 84 h 84"/>
                <a:gd name="T18" fmla="*/ 24 w 170"/>
                <a:gd name="T19" fmla="*/ 60 h 84"/>
                <a:gd name="T20" fmla="*/ 46 w 170"/>
                <a:gd name="T21" fmla="*/ 81 h 84"/>
                <a:gd name="T22" fmla="*/ 92 w 170"/>
                <a:gd name="T23" fmla="*/ 36 h 84"/>
                <a:gd name="T24" fmla="*/ 118 w 170"/>
                <a:gd name="T25" fmla="*/ 63 h 84"/>
                <a:gd name="T26" fmla="*/ 151 w 170"/>
                <a:gd name="T27" fmla="*/ 29 h 84"/>
                <a:gd name="T28" fmla="*/ 160 w 170"/>
                <a:gd name="T29" fmla="*/ 38 h 84"/>
                <a:gd name="T30" fmla="*/ 170 w 170"/>
                <a:gd name="T3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84">
                  <a:moveTo>
                    <a:pt x="170" y="0"/>
                  </a:moveTo>
                  <a:lnTo>
                    <a:pt x="132" y="11"/>
                  </a:lnTo>
                  <a:lnTo>
                    <a:pt x="142" y="20"/>
                  </a:lnTo>
                  <a:lnTo>
                    <a:pt x="118" y="44"/>
                  </a:lnTo>
                  <a:lnTo>
                    <a:pt x="92" y="17"/>
                  </a:lnTo>
                  <a:lnTo>
                    <a:pt x="46" y="63"/>
                  </a:lnTo>
                  <a:lnTo>
                    <a:pt x="24" y="41"/>
                  </a:lnTo>
                  <a:lnTo>
                    <a:pt x="0" y="66"/>
                  </a:lnTo>
                  <a:lnTo>
                    <a:pt x="0" y="84"/>
                  </a:lnTo>
                  <a:lnTo>
                    <a:pt x="24" y="60"/>
                  </a:lnTo>
                  <a:lnTo>
                    <a:pt x="46" y="81"/>
                  </a:lnTo>
                  <a:lnTo>
                    <a:pt x="92" y="36"/>
                  </a:lnTo>
                  <a:lnTo>
                    <a:pt x="118" y="63"/>
                  </a:lnTo>
                  <a:lnTo>
                    <a:pt x="151" y="29"/>
                  </a:lnTo>
                  <a:lnTo>
                    <a:pt x="160" y="38"/>
                  </a:lnTo>
                  <a:lnTo>
                    <a:pt x="170" y="0"/>
                  </a:lnTo>
                  <a:close/>
                </a:path>
              </a:pathLst>
            </a:custGeom>
            <a:solidFill>
              <a:srgbClr val="1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grpSp>
      <p:grpSp>
        <p:nvGrpSpPr>
          <p:cNvPr id="18" name="Group 17">
            <a:extLst>
              <a:ext uri="{FF2B5EF4-FFF2-40B4-BE49-F238E27FC236}">
                <a16:creationId xmlns:a16="http://schemas.microsoft.com/office/drawing/2014/main" id="{6ABC43EE-426A-47A7-9658-61ED8417DC01}"/>
              </a:ext>
            </a:extLst>
          </p:cNvPr>
          <p:cNvGrpSpPr/>
          <p:nvPr/>
        </p:nvGrpSpPr>
        <p:grpSpPr>
          <a:xfrm>
            <a:off x="2858596" y="2450171"/>
            <a:ext cx="703564" cy="7035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45" rIns="0" bIns="47545" numCol="1" rtlCol="0" anchor="ctr" anchorCtr="0" compatLnSpc="1">
              <a:prstTxWarp prst="textNoShape">
                <a:avLst/>
              </a:prstTxWarp>
            </a:bodyPr>
            <a:lstStyle/>
            <a:p>
              <a:pPr algn="ctr" defTabSz="950480" fontAlgn="base">
                <a:spcBef>
                  <a:spcPct val="0"/>
                </a:spcBef>
                <a:spcAft>
                  <a:spcPct val="0"/>
                </a:spcAft>
                <a:defRPr/>
              </a:pPr>
              <a:endParaRPr lang="en-US" sz="2040" kern="0">
                <a:gradFill>
                  <a:gsLst>
                    <a:gs pos="0">
                      <a:srgbClr val="FFFFFF"/>
                    </a:gs>
                    <a:gs pos="100000">
                      <a:srgbClr val="FFFFFF"/>
                    </a:gs>
                  </a:gsLst>
                  <a:lin ang="5400000" scaled="0"/>
                </a:gradFill>
                <a:latin typeface="Segoe UI Semilight"/>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41" tIns="149154" rIns="186441" bIns="149154" numCol="1" spcCol="0" rtlCol="0" fromWordArt="0" anchor="t" anchorCtr="0" forceAA="0" compatLnSpc="1">
              <a:prstTxWarp prst="textNoShape">
                <a:avLst/>
              </a:prstTxWarp>
              <a:noAutofit/>
            </a:bodyPr>
            <a:lstStyle/>
            <a:p>
              <a:pPr defTabSz="950480" fontAlgn="base">
                <a:spcBef>
                  <a:spcPct val="0"/>
                </a:spcBef>
                <a:spcAft>
                  <a:spcPct val="0"/>
                </a:spcAft>
                <a:defRPr/>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51987" y="2464902"/>
              <a:ext cx="493361" cy="493361"/>
            </a:xfrm>
            <a:prstGeom prst="rect">
              <a:avLst/>
            </a:prstGeom>
          </p:spPr>
        </p:pic>
      </p:grpSp>
    </p:spTree>
    <p:extLst>
      <p:ext uri="{BB962C8B-B14F-4D97-AF65-F5344CB8AC3E}">
        <p14:creationId xmlns:p14="http://schemas.microsoft.com/office/powerpoint/2010/main" val="1994851741"/>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821699" y="793244"/>
            <a:ext cx="3490781" cy="553920"/>
          </a:xfrm>
        </p:spPr>
        <p:txBody>
          <a:bodyPr/>
          <a:lstStyle/>
          <a:p>
            <a:r>
              <a:rPr lang="en-US"/>
              <a:t>Agenda</a:t>
            </a:r>
          </a:p>
        </p:txBody>
      </p:sp>
      <p:sp>
        <p:nvSpPr>
          <p:cNvPr id="16" name="Content Placeholder 3">
            <a:extLst>
              <a:ext uri="{FF2B5EF4-FFF2-40B4-BE49-F238E27FC236}">
                <a16:creationId xmlns:a16="http://schemas.microsoft.com/office/drawing/2014/main" id="{DB4BC256-5BF6-478C-99B0-0E86E5B6550E}"/>
              </a:ext>
            </a:extLst>
          </p:cNvPr>
          <p:cNvSpPr txBox="1">
            <a:spLocks/>
          </p:cNvSpPr>
          <p:nvPr/>
        </p:nvSpPr>
        <p:spPr>
          <a:xfrm>
            <a:off x="4704965" y="1666132"/>
            <a:ext cx="4426060"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dirty="0">
                <a:solidFill>
                  <a:schemeClr val="tx2"/>
                </a:solidFill>
              </a:rPr>
              <a:t>1</a:t>
            </a:r>
            <a:r>
              <a:rPr lang="en-US" sz="1961" b="1" dirty="0"/>
              <a:t>  Performance Patterns </a:t>
            </a:r>
          </a:p>
          <a:p>
            <a:pPr marL="281677" lvl="1" indent="0">
              <a:buNone/>
            </a:pPr>
            <a:r>
              <a:rPr lang="en-US" sz="1765" dirty="0">
                <a:solidFill>
                  <a:schemeClr val="tx1"/>
                </a:solidFill>
              </a:rPr>
              <a:t>Result set caching and materialized views.</a:t>
            </a:r>
          </a:p>
          <a:p>
            <a:pPr marL="0" indent="0">
              <a:buNone/>
            </a:pPr>
            <a:endParaRPr lang="en-US" sz="1961" dirty="0"/>
          </a:p>
        </p:txBody>
      </p:sp>
      <p:sp>
        <p:nvSpPr>
          <p:cNvPr id="22" name="Content Placeholder 3">
            <a:extLst>
              <a:ext uri="{FF2B5EF4-FFF2-40B4-BE49-F238E27FC236}">
                <a16:creationId xmlns:a16="http://schemas.microsoft.com/office/drawing/2014/main" id="{E483C5AD-4ED2-487F-8F8C-791FA6DC8E7F}"/>
              </a:ext>
            </a:extLst>
          </p:cNvPr>
          <p:cNvSpPr txBox="1">
            <a:spLocks/>
          </p:cNvSpPr>
          <p:nvPr/>
        </p:nvSpPr>
        <p:spPr>
          <a:xfrm>
            <a:off x="4704966" y="3111065"/>
            <a:ext cx="4530164"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a:solidFill>
                  <a:schemeClr val="tx2"/>
                </a:solidFill>
              </a:rPr>
              <a:t>2</a:t>
            </a:r>
            <a:r>
              <a:rPr lang="en-US" sz="1961" b="1"/>
              <a:t>  Index design</a:t>
            </a:r>
          </a:p>
          <a:p>
            <a:pPr marL="281677" lvl="1" indent="0">
              <a:buNone/>
            </a:pPr>
            <a:r>
              <a:rPr lang="en-US" sz="1765">
                <a:solidFill>
                  <a:schemeClr val="tx1"/>
                </a:solidFill>
              </a:rPr>
              <a:t>Clustered </a:t>
            </a:r>
            <a:r>
              <a:rPr lang="en-US" sz="1765" err="1">
                <a:solidFill>
                  <a:schemeClr val="tx1"/>
                </a:solidFill>
              </a:rPr>
              <a:t>columnstore</a:t>
            </a:r>
            <a:r>
              <a:rPr lang="en-US" sz="1765">
                <a:solidFill>
                  <a:schemeClr val="tx1"/>
                </a:solidFill>
              </a:rPr>
              <a:t> index and ordered variant, clustered index, heap and non-clustered index.</a:t>
            </a:r>
          </a:p>
          <a:p>
            <a:pPr marL="0" indent="0">
              <a:buNone/>
            </a:pPr>
            <a:endParaRPr lang="en-US" sz="1961"/>
          </a:p>
        </p:txBody>
      </p:sp>
      <p:sp>
        <p:nvSpPr>
          <p:cNvPr id="23" name="Content Placeholder 3">
            <a:extLst>
              <a:ext uri="{FF2B5EF4-FFF2-40B4-BE49-F238E27FC236}">
                <a16:creationId xmlns:a16="http://schemas.microsoft.com/office/drawing/2014/main" id="{BD84EAB6-A22D-4F47-9531-ED0E93B9DA5A}"/>
              </a:ext>
            </a:extLst>
          </p:cNvPr>
          <p:cNvSpPr txBox="1">
            <a:spLocks/>
          </p:cNvSpPr>
          <p:nvPr/>
        </p:nvSpPr>
        <p:spPr>
          <a:xfrm>
            <a:off x="4704966" y="4903449"/>
            <a:ext cx="4530164"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a:solidFill>
                  <a:schemeClr val="tx2"/>
                </a:solidFill>
              </a:rPr>
              <a:t>3</a:t>
            </a:r>
            <a:r>
              <a:rPr lang="en-US" sz="1961" b="1"/>
              <a:t>  Perf Anti-Patterns</a:t>
            </a:r>
          </a:p>
          <a:p>
            <a:pPr marL="281677" lvl="1" indent="0">
              <a:buNone/>
            </a:pPr>
            <a:r>
              <a:rPr lang="en-US" sz="1765">
                <a:solidFill>
                  <a:schemeClr val="tx1"/>
                </a:solidFill>
              </a:rPr>
              <a:t>Approaches the impede or limit performance.</a:t>
            </a:r>
          </a:p>
          <a:p>
            <a:pPr marL="0" indent="0">
              <a:buNone/>
            </a:pPr>
            <a:endParaRPr lang="en-US" sz="1961"/>
          </a:p>
        </p:txBody>
      </p:sp>
      <p:pic>
        <p:nvPicPr>
          <p:cNvPr id="4" name="Picture 3">
            <a:extLst>
              <a:ext uri="{FF2B5EF4-FFF2-40B4-BE49-F238E27FC236}">
                <a16:creationId xmlns:a16="http://schemas.microsoft.com/office/drawing/2014/main" id="{9057937D-6520-485B-8080-FB7259B664D8}"/>
              </a:ext>
            </a:extLst>
          </p:cNvPr>
          <p:cNvPicPr>
            <a:picLocks noChangeAspect="1"/>
          </p:cNvPicPr>
          <p:nvPr/>
        </p:nvPicPr>
        <p:blipFill rotWithShape="1">
          <a:blip r:embed="rId4"/>
          <a:srcRect l="34893" t="385" r="32121" b="385"/>
          <a:stretch/>
        </p:blipFill>
        <p:spPr>
          <a:xfrm flipH="1">
            <a:off x="0" y="487"/>
            <a:ext cx="4403009" cy="6857026"/>
          </a:xfrm>
          <a:prstGeom prst="rect">
            <a:avLst/>
          </a:prstGeom>
          <a:noFill/>
        </p:spPr>
      </p:pic>
    </p:spTree>
    <p:custDataLst>
      <p:tags r:id="rId1"/>
    </p:custDataLst>
    <p:extLst>
      <p:ext uri="{BB962C8B-B14F-4D97-AF65-F5344CB8AC3E}">
        <p14:creationId xmlns:p14="http://schemas.microsoft.com/office/powerpoint/2010/main" val="922488228"/>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40A6C7-F682-4695-A358-6A86B4FA124B}"/>
              </a:ext>
            </a:extLst>
          </p:cNvPr>
          <p:cNvSpPr>
            <a:spLocks noGrp="1"/>
          </p:cNvSpPr>
          <p:nvPr>
            <p:ph type="title"/>
          </p:nvPr>
        </p:nvSpPr>
        <p:spPr/>
        <p:txBody>
          <a:bodyPr/>
          <a:lstStyle/>
          <a:p>
            <a:r>
              <a:rPr lang="en-US"/>
              <a:t>Performance Patterns</a:t>
            </a:r>
          </a:p>
        </p:txBody>
      </p:sp>
    </p:spTree>
    <p:extLst>
      <p:ext uri="{BB962C8B-B14F-4D97-AF65-F5344CB8AC3E}">
        <p14:creationId xmlns:p14="http://schemas.microsoft.com/office/powerpoint/2010/main" val="2900331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39765" y="1120900"/>
            <a:ext cx="6446725" cy="6020132"/>
          </a:xfrm>
        </p:spPr>
        <p:txBody>
          <a:bodyPr/>
          <a:lstStyle/>
          <a:p>
            <a:r>
              <a:rPr lang="en-US" sz="1961">
                <a:solidFill>
                  <a:schemeClr val="tx2"/>
                </a:solidFill>
              </a:rPr>
              <a:t>Overview</a:t>
            </a:r>
          </a:p>
          <a:p>
            <a:pPr>
              <a:lnSpc>
                <a:spcPct val="100000"/>
              </a:lnSpc>
            </a:pPr>
            <a:r>
              <a:rPr lang="en-US" sz="1765">
                <a:latin typeface="+mn-lt"/>
              </a:rPr>
              <a:t>Cache the results of a query from SQL pool storage. This enables interactive response times for repetitive queries against tables with infrequent data changes.</a:t>
            </a:r>
          </a:p>
          <a:p>
            <a:pPr>
              <a:lnSpc>
                <a:spcPct val="100000"/>
              </a:lnSpc>
            </a:pPr>
            <a:r>
              <a:rPr lang="en-US" sz="1765">
                <a:latin typeface="+mn-lt"/>
              </a:rPr>
              <a:t>The result-set cache persists even if SQL pool is paused and resumed later. </a:t>
            </a:r>
          </a:p>
          <a:p>
            <a:pPr>
              <a:lnSpc>
                <a:spcPct val="100000"/>
              </a:lnSpc>
            </a:pPr>
            <a:r>
              <a:rPr lang="en-US" sz="1765">
                <a:latin typeface="+mn-lt"/>
              </a:rPr>
              <a:t>Query cache is invalidated and refreshed when underlying table data or query code changes.</a:t>
            </a:r>
          </a:p>
          <a:p>
            <a:pPr>
              <a:lnSpc>
                <a:spcPct val="100000"/>
              </a:lnSpc>
            </a:pPr>
            <a:r>
              <a:rPr lang="en-US" sz="1765">
                <a:latin typeface="+mn-lt"/>
              </a:rPr>
              <a:t>Result cache is evicted regularly based on a time-aware least recently used algorithm (TLRU). </a:t>
            </a:r>
          </a:p>
          <a:p>
            <a:pPr>
              <a:spcBef>
                <a:spcPts val="600"/>
              </a:spcBef>
            </a:pPr>
            <a:endParaRPr lang="en-US" sz="1765">
              <a:latin typeface="+mn-lt"/>
            </a:endParaRPr>
          </a:p>
          <a:p>
            <a:pPr>
              <a:spcBef>
                <a:spcPts val="600"/>
              </a:spcBef>
            </a:pPr>
            <a:r>
              <a:rPr lang="en-US" sz="1961">
                <a:solidFill>
                  <a:schemeClr val="tx2"/>
                </a:solidFill>
              </a:rPr>
              <a:t>Benefits</a:t>
            </a:r>
          </a:p>
          <a:p>
            <a:pPr marL="280121" indent="-280121">
              <a:lnSpc>
                <a:spcPct val="100000"/>
              </a:lnSpc>
              <a:buFont typeface="Arial" panose="020B0604020202020204" pitchFamily="34" charset="0"/>
              <a:buChar char="•"/>
            </a:pPr>
            <a:r>
              <a:rPr lang="en-US" sz="1765">
                <a:latin typeface="+mn-lt"/>
              </a:rPr>
              <a:t>Enhances performance when same result is requested repetitively</a:t>
            </a:r>
          </a:p>
          <a:p>
            <a:pPr marL="280121" indent="-280121">
              <a:lnSpc>
                <a:spcPct val="100000"/>
              </a:lnSpc>
              <a:buFont typeface="Arial" panose="020B0604020202020204" pitchFamily="34" charset="0"/>
              <a:buChar char="•"/>
            </a:pPr>
            <a:r>
              <a:rPr lang="en-US" sz="1765">
                <a:latin typeface="+mn-lt"/>
              </a:rPr>
              <a:t>Reduced load on server for repeated queries</a:t>
            </a:r>
          </a:p>
          <a:p>
            <a:pPr marL="280121" indent="-280121">
              <a:lnSpc>
                <a:spcPct val="100000"/>
              </a:lnSpc>
              <a:buFont typeface="Arial" panose="020B0604020202020204" pitchFamily="34" charset="0"/>
              <a:buChar char="•"/>
            </a:pPr>
            <a:r>
              <a:rPr lang="en-US" sz="1765">
                <a:latin typeface="+mn-lt"/>
              </a:rPr>
              <a:t>Offers monitoring of query execution with a result cache hit or miss</a:t>
            </a:r>
          </a:p>
          <a:p>
            <a:pPr>
              <a:spcBef>
                <a:spcPts val="600"/>
              </a:spcBef>
            </a:pPr>
            <a:endParaRPr lang="en-US" sz="1765">
              <a:latin typeface="+mn-lt"/>
            </a:endParaRP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a:t>Result-set caching</a:t>
            </a:r>
          </a:p>
        </p:txBody>
      </p:sp>
      <p:sp>
        <p:nvSpPr>
          <p:cNvPr id="9" name="Rectangle 8">
            <a:extLst>
              <a:ext uri="{FF2B5EF4-FFF2-40B4-BE49-F238E27FC236}">
                <a16:creationId xmlns:a16="http://schemas.microsoft.com/office/drawing/2014/main" id="{660A19E2-2191-462A-818B-B5638294454C}"/>
              </a:ext>
            </a:extLst>
          </p:cNvPr>
          <p:cNvSpPr/>
          <p:nvPr/>
        </p:nvSpPr>
        <p:spPr>
          <a:xfrm>
            <a:off x="7647752" y="1120900"/>
            <a:ext cx="4228141" cy="4948312"/>
          </a:xfrm>
          <a:prstGeom prst="rect">
            <a:avLst/>
          </a:prstGeom>
          <a:ln>
            <a:solidFill>
              <a:schemeClr val="bg2">
                <a:lumMod val="50000"/>
              </a:schemeClr>
            </a:solidFill>
          </a:ln>
        </p:spPr>
        <p:txBody>
          <a:bodyPr wrap="square">
            <a:spAutoFit/>
          </a:bodyPr>
          <a:lstStyle/>
          <a:p>
            <a:pPr defTabSz="914225">
              <a:defRPr/>
            </a:pPr>
            <a:r>
              <a:rPr lang="en-US" sz="1372" kern="0">
                <a:solidFill>
                  <a:srgbClr val="008000"/>
                </a:solidFill>
                <a:latin typeface="Calibri" panose="020F0502020204030204" pitchFamily="34" charset="0"/>
                <a:cs typeface="Calibri" panose="020F0502020204030204" pitchFamily="34" charset="0"/>
              </a:rPr>
              <a:t>-- Turn on/off result-set caching for a database</a:t>
            </a: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8000"/>
                </a:solidFill>
                <a:latin typeface="Calibri" panose="020F0502020204030204" pitchFamily="34" charset="0"/>
                <a:cs typeface="Calibri" panose="020F0502020204030204" pitchFamily="34" charset="0"/>
              </a:rPr>
              <a:t>-- Must be run on the MASTER database</a:t>
            </a: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00FF"/>
                </a:solidFill>
                <a:latin typeface="Calibri" panose="020F0502020204030204" pitchFamily="34" charset="0"/>
                <a:cs typeface="Calibri" panose="020F0502020204030204" pitchFamily="34" charset="0"/>
              </a:rPr>
              <a:t>ALTER DATABASE </a:t>
            </a:r>
            <a:r>
              <a:rPr lang="en-US" sz="1372" kern="0">
                <a:solidFill>
                  <a:srgbClr val="000000"/>
                </a:solidFill>
                <a:latin typeface="Calibri" panose="020F0502020204030204" pitchFamily="34" charset="0"/>
                <a:cs typeface="Calibri" panose="020F0502020204030204" pitchFamily="34" charset="0"/>
              </a:rPr>
              <a:t>{</a:t>
            </a:r>
            <a:r>
              <a:rPr lang="en-US" sz="1372" kern="0" err="1">
                <a:solidFill>
                  <a:srgbClr val="000000"/>
                </a:solidFill>
                <a:latin typeface="Calibri" panose="020F0502020204030204" pitchFamily="34" charset="0"/>
                <a:cs typeface="Calibri" panose="020F0502020204030204" pitchFamily="34" charset="0"/>
              </a:rPr>
              <a:t>database_name</a:t>
            </a:r>
            <a:r>
              <a:rPr lang="en-US" sz="1372" kern="0">
                <a:solidFill>
                  <a:srgbClr val="000000"/>
                </a:solidFill>
                <a:latin typeface="Calibri" panose="020F0502020204030204" pitchFamily="34" charset="0"/>
                <a:cs typeface="Calibri" panose="020F0502020204030204" pitchFamily="34" charset="0"/>
              </a:rPr>
              <a:t>}  </a:t>
            </a:r>
          </a:p>
          <a:p>
            <a:pPr defTabSz="914225">
              <a:defRPr/>
            </a:pPr>
            <a:r>
              <a:rPr lang="en-US" sz="1372" kern="0">
                <a:solidFill>
                  <a:srgbClr val="0000FF"/>
                </a:solidFill>
                <a:latin typeface="Calibri" panose="020F0502020204030204" pitchFamily="34" charset="0"/>
                <a:cs typeface="Calibri" panose="020F0502020204030204" pitchFamily="34" charset="0"/>
              </a:rPr>
              <a:t>SET RESULT_SET_CACHING</a:t>
            </a:r>
            <a:r>
              <a:rPr lang="en-US" sz="1372" kern="0">
                <a:solidFill>
                  <a:srgbClr val="000000"/>
                </a:solidFill>
                <a:latin typeface="Calibri" panose="020F0502020204030204" pitchFamily="34" charset="0"/>
                <a:cs typeface="Calibri" panose="020F0502020204030204" pitchFamily="34" charset="0"/>
              </a:rPr>
              <a:t> { ON | OFF }</a:t>
            </a:r>
          </a:p>
          <a:p>
            <a:pPr defTabSz="914225">
              <a:defRPr/>
            </a:pPr>
            <a:endParaRPr lang="en-US" sz="1372" kern="0">
              <a:solidFill>
                <a:srgbClr val="008000"/>
              </a:solidFill>
              <a:latin typeface="Calibri" panose="020F0502020204030204" pitchFamily="34" charset="0"/>
              <a:cs typeface="Calibri" panose="020F0502020204030204" pitchFamily="34" charset="0"/>
            </a:endParaRPr>
          </a:p>
          <a:p>
            <a:pPr defTabSz="914225">
              <a:defRPr/>
            </a:pPr>
            <a:r>
              <a:rPr lang="en-US" sz="1372" kern="0">
                <a:solidFill>
                  <a:srgbClr val="008000"/>
                </a:solidFill>
                <a:latin typeface="Calibri" panose="020F0502020204030204" pitchFamily="34" charset="0"/>
                <a:cs typeface="Calibri" panose="020F0502020204030204" pitchFamily="34" charset="0"/>
              </a:rPr>
              <a:t>-- Turn on/off result-set caching for a client session  </a:t>
            </a: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8000"/>
                </a:solidFill>
                <a:latin typeface="Calibri" panose="020F0502020204030204" pitchFamily="34" charset="0"/>
                <a:cs typeface="Calibri" panose="020F0502020204030204" pitchFamily="34" charset="0"/>
              </a:rPr>
              <a:t>-- Run on target Azure Synapse Analytics</a:t>
            </a: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00FF"/>
                </a:solidFill>
                <a:latin typeface="Calibri" panose="020F0502020204030204" pitchFamily="34" charset="0"/>
                <a:cs typeface="Calibri" panose="020F0502020204030204" pitchFamily="34" charset="0"/>
              </a:rPr>
              <a:t>SET RESULT_SET_CACHING </a:t>
            </a:r>
            <a:r>
              <a:rPr lang="en-US" sz="1372" kern="0">
                <a:solidFill>
                  <a:srgbClr val="000000"/>
                </a:solidFill>
                <a:latin typeface="Calibri" panose="020F0502020204030204" pitchFamily="34" charset="0"/>
                <a:cs typeface="Calibri" panose="020F0502020204030204" pitchFamily="34" charset="0"/>
              </a:rPr>
              <a:t>{ON | OFF}   </a:t>
            </a:r>
          </a:p>
          <a:p>
            <a:pPr defTabSz="914225">
              <a:defRPr/>
            </a:pP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8000"/>
                </a:solidFill>
                <a:latin typeface="Calibri" panose="020F0502020204030204" pitchFamily="34" charset="0"/>
                <a:cs typeface="Calibri" panose="020F0502020204030204" pitchFamily="34" charset="0"/>
              </a:rPr>
              <a:t>-- Check result-set caching setting for a database</a:t>
            </a:r>
          </a:p>
          <a:p>
            <a:pPr lvl="0">
              <a:defRPr/>
            </a:pPr>
            <a:r>
              <a:rPr lang="en-US" sz="1372" kern="0">
                <a:solidFill>
                  <a:srgbClr val="008000"/>
                </a:solidFill>
                <a:latin typeface="Calibri" panose="020F0502020204030204" pitchFamily="34" charset="0"/>
                <a:cs typeface="Calibri" panose="020F0502020204030204" pitchFamily="34" charset="0"/>
              </a:rPr>
              <a:t>-- Run on target Azure Synapse Analytics</a:t>
            </a: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00FF"/>
                </a:solidFill>
                <a:latin typeface="Calibri" panose="020F0502020204030204" pitchFamily="34" charset="0"/>
                <a:cs typeface="Calibri" panose="020F0502020204030204" pitchFamily="34" charset="0"/>
              </a:rPr>
              <a:t>SELECT </a:t>
            </a:r>
            <a:r>
              <a:rPr lang="en-US" sz="1372" kern="0" err="1">
                <a:solidFill>
                  <a:srgbClr val="000000"/>
                </a:solidFill>
                <a:latin typeface="Calibri" panose="020F0502020204030204" pitchFamily="34" charset="0"/>
                <a:cs typeface="Calibri" panose="020F0502020204030204" pitchFamily="34" charset="0"/>
              </a:rPr>
              <a:t>is_result_set_caching_on</a:t>
            </a:r>
            <a:endParaRPr lang="en-US" sz="1372" kern="0">
              <a:solidFill>
                <a:srgbClr val="0000FF"/>
              </a:solidFill>
              <a:latin typeface="Calibri" panose="020F0502020204030204" pitchFamily="34" charset="0"/>
              <a:cs typeface="Calibri" panose="020F0502020204030204" pitchFamily="34" charset="0"/>
            </a:endParaRPr>
          </a:p>
          <a:p>
            <a:pPr defTabSz="914225">
              <a:defRPr/>
            </a:pPr>
            <a:r>
              <a:rPr lang="en-US" sz="1372" kern="0">
                <a:solidFill>
                  <a:srgbClr val="0000FF"/>
                </a:solidFill>
                <a:latin typeface="Calibri" panose="020F0502020204030204" pitchFamily="34" charset="0"/>
                <a:cs typeface="Calibri" panose="020F0502020204030204" pitchFamily="34" charset="0"/>
              </a:rPr>
              <a:t>FROM   </a:t>
            </a:r>
            <a:r>
              <a:rPr lang="en-US" sz="1372" kern="0" err="1">
                <a:solidFill>
                  <a:srgbClr val="000000"/>
                </a:solidFill>
                <a:latin typeface="Calibri" panose="020F0502020204030204" pitchFamily="34" charset="0"/>
                <a:cs typeface="Calibri" panose="020F0502020204030204" pitchFamily="34" charset="0"/>
              </a:rPr>
              <a:t>sys.databases</a:t>
            </a:r>
            <a:endParaRPr lang="en-US" sz="1372" kern="0">
              <a:solidFill>
                <a:srgbClr val="0000FF"/>
              </a:solidFill>
              <a:latin typeface="Calibri" panose="020F0502020204030204" pitchFamily="34" charset="0"/>
              <a:cs typeface="Calibri" panose="020F0502020204030204" pitchFamily="34" charset="0"/>
            </a:endParaRPr>
          </a:p>
          <a:p>
            <a:pPr defTabSz="914225">
              <a:defRPr/>
            </a:pPr>
            <a:r>
              <a:rPr lang="en-US" sz="1372" kern="0">
                <a:solidFill>
                  <a:srgbClr val="0000FF"/>
                </a:solidFill>
                <a:latin typeface="Calibri" panose="020F0502020204030204" pitchFamily="34" charset="0"/>
                <a:cs typeface="Calibri" panose="020F0502020204030204" pitchFamily="34" charset="0"/>
              </a:rPr>
              <a:t>WHERE  </a:t>
            </a:r>
            <a:r>
              <a:rPr lang="en-US" sz="1372" kern="0">
                <a:solidFill>
                  <a:srgbClr val="000000"/>
                </a:solidFill>
                <a:latin typeface="Calibri" panose="020F0502020204030204" pitchFamily="34" charset="0"/>
                <a:cs typeface="Calibri" panose="020F0502020204030204" pitchFamily="34" charset="0"/>
              </a:rPr>
              <a:t>name = {</a:t>
            </a:r>
            <a:r>
              <a:rPr lang="en-US" sz="1372" kern="0" err="1">
                <a:solidFill>
                  <a:srgbClr val="000000"/>
                </a:solidFill>
                <a:latin typeface="Calibri" panose="020F0502020204030204" pitchFamily="34" charset="0"/>
                <a:cs typeface="Calibri" panose="020F0502020204030204" pitchFamily="34" charset="0"/>
              </a:rPr>
              <a:t>database_name</a:t>
            </a:r>
            <a:r>
              <a:rPr lang="en-US" sz="1372" kern="0">
                <a:solidFill>
                  <a:srgbClr val="000000"/>
                </a:solidFill>
                <a:latin typeface="Calibri" panose="020F0502020204030204" pitchFamily="34" charset="0"/>
                <a:cs typeface="Calibri" panose="020F0502020204030204" pitchFamily="34" charset="0"/>
              </a:rPr>
              <a:t>}</a:t>
            </a:r>
          </a:p>
          <a:p>
            <a:pPr defTabSz="914225">
              <a:defRPr/>
            </a:pP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8000"/>
                </a:solidFill>
                <a:latin typeface="Calibri" panose="020F0502020204030204" pitchFamily="34" charset="0"/>
                <a:cs typeface="Calibri" panose="020F0502020204030204" pitchFamily="34" charset="0"/>
              </a:rPr>
              <a:t>-- Return all query requests with cache hits</a:t>
            </a:r>
          </a:p>
          <a:p>
            <a:pPr defTabSz="914225">
              <a:defRPr/>
            </a:pPr>
            <a:r>
              <a:rPr lang="en-US" sz="1372" kern="0">
                <a:solidFill>
                  <a:srgbClr val="008000"/>
                </a:solidFill>
                <a:latin typeface="Calibri" panose="020F0502020204030204" pitchFamily="34" charset="0"/>
                <a:cs typeface="Calibri" panose="020F0502020204030204" pitchFamily="34" charset="0"/>
              </a:rPr>
              <a:t>-- Run on target data warehouse</a:t>
            </a: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00FF"/>
                </a:solidFill>
                <a:latin typeface="Calibri" panose="020F0502020204030204" pitchFamily="34" charset="0"/>
                <a:cs typeface="Calibri" panose="020F0502020204030204" pitchFamily="34" charset="0"/>
              </a:rPr>
              <a:t>SELECT </a:t>
            </a:r>
            <a:r>
              <a:rPr lang="en-US" sz="1372" kern="0">
                <a:solidFill>
                  <a:srgbClr val="000000"/>
                </a:solidFill>
                <a:latin typeface="Calibri" panose="020F0502020204030204" pitchFamily="34" charset="0"/>
                <a:cs typeface="Calibri" panose="020F0502020204030204" pitchFamily="34" charset="0"/>
              </a:rPr>
              <a:t>*</a:t>
            </a:r>
            <a:endParaRPr lang="en-US" sz="1372" kern="0">
              <a:solidFill>
                <a:srgbClr val="0000FF"/>
              </a:solidFill>
              <a:latin typeface="Calibri" panose="020F0502020204030204" pitchFamily="34" charset="0"/>
              <a:cs typeface="Calibri" panose="020F0502020204030204" pitchFamily="34" charset="0"/>
            </a:endParaRPr>
          </a:p>
          <a:p>
            <a:pPr defTabSz="914225">
              <a:defRPr/>
            </a:pPr>
            <a:r>
              <a:rPr lang="en-US" sz="1372" kern="0">
                <a:solidFill>
                  <a:srgbClr val="0000FF"/>
                </a:solidFill>
                <a:latin typeface="Calibri" panose="020F0502020204030204" pitchFamily="34" charset="0"/>
                <a:cs typeface="Calibri" panose="020F0502020204030204" pitchFamily="34" charset="0"/>
              </a:rPr>
              <a:t>FROM   </a:t>
            </a:r>
            <a:r>
              <a:rPr lang="en-US" sz="1372" kern="0" err="1">
                <a:solidFill>
                  <a:srgbClr val="000000"/>
                </a:solidFill>
                <a:latin typeface="Calibri" panose="020F0502020204030204" pitchFamily="34" charset="0"/>
                <a:cs typeface="Calibri" panose="020F0502020204030204" pitchFamily="34" charset="0"/>
              </a:rPr>
              <a:t>sys.dm_pdw_request_steps</a:t>
            </a:r>
            <a:endParaRPr lang="en-US" sz="1372" kern="0">
              <a:solidFill>
                <a:srgbClr val="0000FF"/>
              </a:solidFill>
              <a:latin typeface="Calibri" panose="020F0502020204030204" pitchFamily="34" charset="0"/>
              <a:cs typeface="Calibri" panose="020F0502020204030204" pitchFamily="34" charset="0"/>
            </a:endParaRPr>
          </a:p>
          <a:p>
            <a:pPr defTabSz="914225">
              <a:defRPr/>
            </a:pPr>
            <a:r>
              <a:rPr lang="en-US" sz="1372" kern="0">
                <a:solidFill>
                  <a:srgbClr val="0000FF"/>
                </a:solidFill>
                <a:latin typeface="Calibri" panose="020F0502020204030204" pitchFamily="34" charset="0"/>
                <a:cs typeface="Calibri" panose="020F0502020204030204" pitchFamily="34" charset="0"/>
              </a:rPr>
              <a:t>WHERE  </a:t>
            </a:r>
            <a:r>
              <a:rPr lang="en-US" sz="1372" kern="0">
                <a:solidFill>
                  <a:srgbClr val="000000"/>
                </a:solidFill>
                <a:latin typeface="Calibri" panose="020F0502020204030204" pitchFamily="34" charset="0"/>
                <a:cs typeface="Calibri" panose="020F0502020204030204" pitchFamily="34" charset="0"/>
              </a:rPr>
              <a:t>command like </a:t>
            </a:r>
            <a:r>
              <a:rPr lang="en-US" sz="1372">
                <a:solidFill>
                  <a:srgbClr val="000000"/>
                </a:solidFill>
                <a:latin typeface="Calibri" panose="020F0502020204030204" pitchFamily="34" charset="0"/>
                <a:cs typeface="Calibri" panose="020F0502020204030204" pitchFamily="34" charset="0"/>
              </a:rPr>
              <a:t>'%</a:t>
            </a:r>
            <a:r>
              <a:rPr lang="en-US" sz="1372" err="1">
                <a:solidFill>
                  <a:srgbClr val="000000"/>
                </a:solidFill>
                <a:latin typeface="Calibri" panose="020F0502020204030204" pitchFamily="34" charset="0"/>
                <a:cs typeface="Calibri" panose="020F0502020204030204" pitchFamily="34" charset="0"/>
              </a:rPr>
              <a:t>DWResultCacheDb</a:t>
            </a:r>
            <a:r>
              <a:rPr lang="en-US" sz="1372">
                <a:solidFill>
                  <a:srgbClr val="000000"/>
                </a:solidFill>
                <a:latin typeface="Calibri" panose="020F0502020204030204" pitchFamily="34" charset="0"/>
                <a:cs typeface="Calibri" panose="020F0502020204030204" pitchFamily="34" charset="0"/>
              </a:rPr>
              <a:t>%' </a:t>
            </a:r>
          </a:p>
          <a:p>
            <a:pPr defTabSz="914225">
              <a:defRPr/>
            </a:pP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AND</a:t>
            </a:r>
            <a:r>
              <a:rPr lang="en-US" sz="1372">
                <a:solidFill>
                  <a:srgbClr val="000000"/>
                </a:solidFill>
                <a:latin typeface="Calibri" panose="020F0502020204030204" pitchFamily="34" charset="0"/>
                <a:cs typeface="Calibri" panose="020F0502020204030204" pitchFamily="34" charset="0"/>
              </a:rPr>
              <a:t> </a:t>
            </a:r>
            <a:r>
              <a:rPr lang="en-US" sz="1372" err="1">
                <a:solidFill>
                  <a:srgbClr val="000000"/>
                </a:solidFill>
                <a:latin typeface="Calibri" panose="020F0502020204030204" pitchFamily="34" charset="0"/>
                <a:cs typeface="Calibri" panose="020F0502020204030204" pitchFamily="34" charset="0"/>
              </a:rPr>
              <a:t>step_index</a:t>
            </a:r>
            <a:r>
              <a:rPr lang="en-US" sz="1372">
                <a:solidFill>
                  <a:srgbClr val="000000"/>
                </a:solidFill>
                <a:latin typeface="Calibri" panose="020F0502020204030204" pitchFamily="34" charset="0"/>
                <a:cs typeface="Calibri" panose="020F0502020204030204" pitchFamily="34" charset="0"/>
              </a:rPr>
              <a:t> = 0</a:t>
            </a:r>
            <a:endParaRPr lang="en-US" sz="1372" kern="0">
              <a:solidFill>
                <a:srgbClr val="000000"/>
              </a:solidFill>
              <a:latin typeface="Calibri" panose="020F0502020204030204" pitchFamily="34" charset="0"/>
              <a:cs typeface="Calibri" panose="020F0502020204030204" pitchFamily="34" charset="0"/>
            </a:endParaRPr>
          </a:p>
          <a:p>
            <a:pPr defTabSz="914225">
              <a:defRPr/>
            </a:pPr>
            <a:endParaRPr lang="en-US" sz="1372" kern="0">
              <a:solidFill>
                <a:srgbClr val="000000"/>
              </a:solidFill>
              <a:latin typeface="Calibri" panose="020F0502020204030204" pitchFamily="34" charset="0"/>
              <a:cs typeface="Calibri" panose="020F0502020204030204" pitchFamily="34" charset="0"/>
            </a:endParaRPr>
          </a:p>
          <a:p>
            <a:pPr defTabSz="914225">
              <a:defRPr/>
            </a:pPr>
            <a:endParaRPr lang="en-US" sz="1372" kern="0">
              <a:solidFill>
                <a:srgbClr val="0000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64713967"/>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a:xfrm>
            <a:off x="427228" y="223040"/>
            <a:ext cx="5229014" cy="739238"/>
          </a:xfrm>
        </p:spPr>
        <p:txBody>
          <a:bodyPr/>
          <a:lstStyle/>
          <a:p>
            <a:r>
              <a:rPr lang="en-US"/>
              <a:t>Result-set caching flow</a:t>
            </a:r>
          </a:p>
        </p:txBody>
      </p:sp>
      <p:sp>
        <p:nvSpPr>
          <p:cNvPr id="12" name="Text Placeholder 5">
            <a:extLst>
              <a:ext uri="{FF2B5EF4-FFF2-40B4-BE49-F238E27FC236}">
                <a16:creationId xmlns:a16="http://schemas.microsoft.com/office/drawing/2014/main" id="{C4B850D6-69CF-40C3-B4E8-C0FF1846B7A2}"/>
              </a:ext>
            </a:extLst>
          </p:cNvPr>
          <p:cNvSpPr>
            <a:spLocks noGrp="1"/>
          </p:cNvSpPr>
          <p:nvPr>
            <p:ph type="body" sz="quarter" idx="10"/>
          </p:nvPr>
        </p:nvSpPr>
        <p:spPr>
          <a:xfrm>
            <a:off x="825234" y="2408952"/>
            <a:ext cx="2009233" cy="455381"/>
          </a:xfrm>
        </p:spPr>
        <p:txBody>
          <a:bodyPr/>
          <a:lstStyle/>
          <a:p>
            <a:pPr>
              <a:spcBef>
                <a:spcPts val="600"/>
              </a:spcBef>
            </a:pPr>
            <a:r>
              <a:rPr lang="en-US" sz="1400">
                <a:latin typeface="+mn-lt"/>
              </a:rPr>
              <a:t>Client sends query to SQL pool</a:t>
            </a:r>
          </a:p>
        </p:txBody>
      </p:sp>
      <p:grpSp>
        <p:nvGrpSpPr>
          <p:cNvPr id="14" name="Group 13">
            <a:extLst>
              <a:ext uri="{FF2B5EF4-FFF2-40B4-BE49-F238E27FC236}">
                <a16:creationId xmlns:a16="http://schemas.microsoft.com/office/drawing/2014/main" id="{DC5800F5-80BB-43A6-91E0-5906D3697BD9}"/>
              </a:ext>
            </a:extLst>
          </p:cNvPr>
          <p:cNvGrpSpPr/>
          <p:nvPr/>
        </p:nvGrpSpPr>
        <p:grpSpPr>
          <a:xfrm>
            <a:off x="427229" y="2408951"/>
            <a:ext cx="290434" cy="290434"/>
            <a:chOff x="1348510" y="3286137"/>
            <a:chExt cx="332509" cy="332509"/>
          </a:xfrm>
        </p:grpSpPr>
        <p:sp>
          <p:nvSpPr>
            <p:cNvPr id="4" name="Oval 3">
              <a:extLst>
                <a:ext uri="{FF2B5EF4-FFF2-40B4-BE49-F238E27FC236}">
                  <a16:creationId xmlns:a16="http://schemas.microsoft.com/office/drawing/2014/main" id="{FAE4161B-1E7E-4203-A0EC-3040D3ED5DFF}"/>
                </a:ext>
              </a:extLst>
            </p:cNvPr>
            <p:cNvSpPr/>
            <p:nvPr/>
          </p:nvSpPr>
          <p:spPr bwMode="auto">
            <a:xfrm>
              <a:off x="1348510" y="3286137"/>
              <a:ext cx="332509" cy="332509"/>
            </a:xfrm>
            <a:prstGeom prst="ellipse">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 name="Text Placeholder 5">
              <a:extLst>
                <a:ext uri="{FF2B5EF4-FFF2-40B4-BE49-F238E27FC236}">
                  <a16:creationId xmlns:a16="http://schemas.microsoft.com/office/drawing/2014/main" id="{AA7D2B64-3D64-4211-9BFD-5B1E2DC2FC5D}"/>
                </a:ext>
              </a:extLst>
            </p:cNvPr>
            <p:cNvSpPr txBox="1">
              <a:spLocks/>
            </p:cNvSpPr>
            <p:nvPr/>
          </p:nvSpPr>
          <p:spPr>
            <a:xfrm>
              <a:off x="1471666" y="3322662"/>
              <a:ext cx="119447" cy="250031"/>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solidFill>
                    <a:srgbClr val="FFFFFF"/>
                  </a:solidFill>
                  <a:latin typeface="Segoe UI Semibold"/>
                </a:rPr>
                <a:t>1</a:t>
              </a:r>
            </a:p>
          </p:txBody>
        </p:sp>
      </p:grpSp>
      <p:sp>
        <p:nvSpPr>
          <p:cNvPr id="52" name="Arrow: Right 51">
            <a:extLst>
              <a:ext uri="{FF2B5EF4-FFF2-40B4-BE49-F238E27FC236}">
                <a16:creationId xmlns:a16="http://schemas.microsoft.com/office/drawing/2014/main" id="{5BDF3B53-28C3-4B41-B33B-2704863BBF64}"/>
              </a:ext>
            </a:extLst>
          </p:cNvPr>
          <p:cNvSpPr/>
          <p:nvPr/>
        </p:nvSpPr>
        <p:spPr bwMode="auto">
          <a:xfrm>
            <a:off x="1363293" y="1861664"/>
            <a:ext cx="454366" cy="239550"/>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57" name="Group 56">
            <a:extLst>
              <a:ext uri="{FF2B5EF4-FFF2-40B4-BE49-F238E27FC236}">
                <a16:creationId xmlns:a16="http://schemas.microsoft.com/office/drawing/2014/main" id="{90F540BC-FA67-4F8E-BAAF-F0332DC3423A}"/>
              </a:ext>
            </a:extLst>
          </p:cNvPr>
          <p:cNvGrpSpPr/>
          <p:nvPr/>
        </p:nvGrpSpPr>
        <p:grpSpPr>
          <a:xfrm>
            <a:off x="862055" y="1556919"/>
            <a:ext cx="352265" cy="750988"/>
            <a:chOff x="2484021" y="3604805"/>
            <a:chExt cx="352315" cy="751095"/>
          </a:xfrm>
        </p:grpSpPr>
        <p:sp>
          <p:nvSpPr>
            <p:cNvPr id="18" name="Freeform 448">
              <a:extLst>
                <a:ext uri="{FF2B5EF4-FFF2-40B4-BE49-F238E27FC236}">
                  <a16:creationId xmlns:a16="http://schemas.microsoft.com/office/drawing/2014/main" id="{58EA7B6E-4DCD-424D-A9BD-ABA7E2BCE62E}"/>
                </a:ext>
              </a:extLst>
            </p:cNvPr>
            <p:cNvSpPr>
              <a:spLocks noEditPoints="1"/>
            </p:cNvSpPr>
            <p:nvPr/>
          </p:nvSpPr>
          <p:spPr bwMode="auto">
            <a:xfrm>
              <a:off x="2519711" y="3916679"/>
              <a:ext cx="285514" cy="163066"/>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270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19" name="Freeform 5">
              <a:extLst>
                <a:ext uri="{FF2B5EF4-FFF2-40B4-BE49-F238E27FC236}">
                  <a16:creationId xmlns:a16="http://schemas.microsoft.com/office/drawing/2014/main" id="{E1AE9AAC-3377-45AD-9D40-D2B0FD0F21D5}"/>
                </a:ext>
              </a:extLst>
            </p:cNvPr>
            <p:cNvSpPr>
              <a:spLocks noEditPoints="1"/>
            </p:cNvSpPr>
            <p:nvPr/>
          </p:nvSpPr>
          <p:spPr bwMode="auto">
            <a:xfrm>
              <a:off x="2615409" y="4200796"/>
              <a:ext cx="93248" cy="155104"/>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grpSp>
          <p:nvGrpSpPr>
            <p:cNvPr id="23" name="Group 22">
              <a:extLst>
                <a:ext uri="{FF2B5EF4-FFF2-40B4-BE49-F238E27FC236}">
                  <a16:creationId xmlns:a16="http://schemas.microsoft.com/office/drawing/2014/main" id="{FF7FD623-EB1D-4E32-AED2-678CB0B2B57B}"/>
                </a:ext>
              </a:extLst>
            </p:cNvPr>
            <p:cNvGrpSpPr/>
            <p:nvPr/>
          </p:nvGrpSpPr>
          <p:grpSpPr>
            <a:xfrm>
              <a:off x="2547147" y="3604805"/>
              <a:ext cx="229773" cy="174919"/>
              <a:chOff x="2421061" y="2643553"/>
              <a:chExt cx="3651737" cy="2779942"/>
            </a:xfrm>
          </p:grpSpPr>
          <p:cxnSp>
            <p:nvCxnSpPr>
              <p:cNvPr id="24" name="Straight Connector 23">
                <a:extLst>
                  <a:ext uri="{FF2B5EF4-FFF2-40B4-BE49-F238E27FC236}">
                    <a16:creationId xmlns:a16="http://schemas.microsoft.com/office/drawing/2014/main" id="{2A690B36-6D3E-42E6-B5F7-75317662AAF7}"/>
                  </a:ext>
                </a:extLst>
              </p:cNvPr>
              <p:cNvCxnSpPr>
                <a:cxnSpLocks/>
              </p:cNvCxnSpPr>
              <p:nvPr/>
            </p:nvCxnSpPr>
            <p:spPr>
              <a:xfrm>
                <a:off x="3303655" y="4505747"/>
                <a:ext cx="0" cy="91774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0BC12E89-1357-4628-B112-13BA5C695B4E}"/>
                  </a:ext>
                </a:extLst>
              </p:cNvPr>
              <p:cNvCxnSpPr>
                <a:cxnSpLocks/>
              </p:cNvCxnSpPr>
              <p:nvPr/>
            </p:nvCxnSpPr>
            <p:spPr>
              <a:xfrm>
                <a:off x="3983069" y="3734649"/>
                <a:ext cx="0" cy="1688846"/>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52445F07-5159-4CFD-84E6-FEF884DEE231}"/>
                  </a:ext>
                </a:extLst>
              </p:cNvPr>
              <p:cNvCxnSpPr>
                <a:cxnSpLocks/>
              </p:cNvCxnSpPr>
              <p:nvPr/>
            </p:nvCxnSpPr>
            <p:spPr>
              <a:xfrm>
                <a:off x="4662482" y="4051603"/>
                <a:ext cx="0" cy="1371892"/>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6557F94-4175-490C-BDA7-6084046B073B}"/>
                  </a:ext>
                </a:extLst>
              </p:cNvPr>
              <p:cNvCxnSpPr>
                <a:cxnSpLocks/>
              </p:cNvCxnSpPr>
              <p:nvPr/>
            </p:nvCxnSpPr>
            <p:spPr>
              <a:xfrm>
                <a:off x="5330632" y="3185667"/>
                <a:ext cx="0" cy="223782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8" name="Freeform: Shape 581">
                <a:extLst>
                  <a:ext uri="{FF2B5EF4-FFF2-40B4-BE49-F238E27FC236}">
                    <a16:creationId xmlns:a16="http://schemas.microsoft.com/office/drawing/2014/main" id="{6E3A9100-F9BB-4337-81A3-18CA872DFEC5}"/>
                  </a:ext>
                </a:extLst>
              </p:cNvPr>
              <p:cNvSpPr/>
              <p:nvPr/>
            </p:nvSpPr>
            <p:spPr bwMode="auto">
              <a:xfrm>
                <a:off x="2421061" y="2643553"/>
                <a:ext cx="3651737" cy="2288929"/>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grpSp>
        <p:cxnSp>
          <p:nvCxnSpPr>
            <p:cNvPr id="54" name="Straight Connector 53">
              <a:extLst>
                <a:ext uri="{FF2B5EF4-FFF2-40B4-BE49-F238E27FC236}">
                  <a16:creationId xmlns:a16="http://schemas.microsoft.com/office/drawing/2014/main" id="{E183744B-7336-4EC1-B7DA-DF5DA4FF6B66}"/>
                </a:ext>
              </a:extLst>
            </p:cNvPr>
            <p:cNvCxnSpPr>
              <a:cxnSpLocks/>
            </p:cNvCxnSpPr>
            <p:nvPr/>
          </p:nvCxnSpPr>
          <p:spPr>
            <a:xfrm>
              <a:off x="2484021" y="3834581"/>
              <a:ext cx="352315"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EF4F3834-8F3E-4EBA-ACE0-AC70E28BB1DB}"/>
                </a:ext>
              </a:extLst>
            </p:cNvPr>
            <p:cNvCxnSpPr>
              <a:cxnSpLocks/>
            </p:cNvCxnSpPr>
            <p:nvPr/>
          </p:nvCxnSpPr>
          <p:spPr>
            <a:xfrm>
              <a:off x="2484021" y="4149177"/>
              <a:ext cx="352315"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58" name="Text Placeholder 5">
            <a:extLst>
              <a:ext uri="{FF2B5EF4-FFF2-40B4-BE49-F238E27FC236}">
                <a16:creationId xmlns:a16="http://schemas.microsoft.com/office/drawing/2014/main" id="{2B00A21C-CA4B-4B42-B3A5-5E3B60F86A27}"/>
              </a:ext>
            </a:extLst>
          </p:cNvPr>
          <p:cNvSpPr txBox="1">
            <a:spLocks/>
          </p:cNvSpPr>
          <p:nvPr/>
        </p:nvSpPr>
        <p:spPr>
          <a:xfrm>
            <a:off x="4517403" y="2405232"/>
            <a:ext cx="3326436" cy="929357"/>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latin typeface="Segoe UI"/>
              </a:rPr>
              <a:t>Query is processed using compute nodes which pull data from remote storage, process query and output back to client app</a:t>
            </a:r>
          </a:p>
        </p:txBody>
      </p:sp>
      <p:grpSp>
        <p:nvGrpSpPr>
          <p:cNvPr id="59" name="Group 58">
            <a:extLst>
              <a:ext uri="{FF2B5EF4-FFF2-40B4-BE49-F238E27FC236}">
                <a16:creationId xmlns:a16="http://schemas.microsoft.com/office/drawing/2014/main" id="{1E765EC8-1D5A-49FF-8341-364B0674AD10}"/>
              </a:ext>
            </a:extLst>
          </p:cNvPr>
          <p:cNvGrpSpPr/>
          <p:nvPr/>
        </p:nvGrpSpPr>
        <p:grpSpPr>
          <a:xfrm>
            <a:off x="4095961" y="2414756"/>
            <a:ext cx="290434" cy="290434"/>
            <a:chOff x="1348510" y="3286137"/>
            <a:chExt cx="332509" cy="332509"/>
          </a:xfrm>
        </p:grpSpPr>
        <p:sp>
          <p:nvSpPr>
            <p:cNvPr id="60" name="Oval 59">
              <a:extLst>
                <a:ext uri="{FF2B5EF4-FFF2-40B4-BE49-F238E27FC236}">
                  <a16:creationId xmlns:a16="http://schemas.microsoft.com/office/drawing/2014/main" id="{E22B9E74-B263-458B-BEEF-F1FF0CFC6FBB}"/>
                </a:ext>
              </a:extLst>
            </p:cNvPr>
            <p:cNvSpPr/>
            <p:nvPr/>
          </p:nvSpPr>
          <p:spPr bwMode="auto">
            <a:xfrm>
              <a:off x="1348510" y="3286137"/>
              <a:ext cx="332509" cy="332509"/>
            </a:xfrm>
            <a:prstGeom prst="ellipse">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1" name="Text Placeholder 5">
              <a:extLst>
                <a:ext uri="{FF2B5EF4-FFF2-40B4-BE49-F238E27FC236}">
                  <a16:creationId xmlns:a16="http://schemas.microsoft.com/office/drawing/2014/main" id="{ADEB3959-FC93-4BA7-8F31-F4C351EE7D76}"/>
                </a:ext>
              </a:extLst>
            </p:cNvPr>
            <p:cNvSpPr txBox="1">
              <a:spLocks/>
            </p:cNvSpPr>
            <p:nvPr/>
          </p:nvSpPr>
          <p:spPr>
            <a:xfrm>
              <a:off x="1471666" y="3322662"/>
              <a:ext cx="119447" cy="250031"/>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solidFill>
                    <a:srgbClr val="FFFFFF"/>
                  </a:solidFill>
                  <a:latin typeface="Segoe UI Semibold"/>
                </a:rPr>
                <a:t>2</a:t>
              </a:r>
            </a:p>
          </p:txBody>
        </p:sp>
      </p:grpSp>
      <p:sp>
        <p:nvSpPr>
          <p:cNvPr id="87" name="Text Placeholder 5">
            <a:extLst>
              <a:ext uri="{FF2B5EF4-FFF2-40B4-BE49-F238E27FC236}">
                <a16:creationId xmlns:a16="http://schemas.microsoft.com/office/drawing/2014/main" id="{4D848436-91D0-4D07-94B4-6E965C765C38}"/>
              </a:ext>
            </a:extLst>
          </p:cNvPr>
          <p:cNvSpPr txBox="1">
            <a:spLocks/>
          </p:cNvSpPr>
          <p:nvPr/>
        </p:nvSpPr>
        <p:spPr>
          <a:xfrm>
            <a:off x="8684510" y="2418301"/>
            <a:ext cx="3045368" cy="692369"/>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latin typeface="Segoe UI"/>
              </a:rPr>
              <a:t>Query results are cached in remote storage so subsequent requests can be served immediately</a:t>
            </a:r>
          </a:p>
        </p:txBody>
      </p:sp>
      <p:grpSp>
        <p:nvGrpSpPr>
          <p:cNvPr id="83" name="Graphic 79" descr="Gauge">
            <a:extLst>
              <a:ext uri="{FF2B5EF4-FFF2-40B4-BE49-F238E27FC236}">
                <a16:creationId xmlns:a16="http://schemas.microsoft.com/office/drawing/2014/main" id="{A69CB479-E385-436C-A78D-A43E4A3C62D3}"/>
              </a:ext>
            </a:extLst>
          </p:cNvPr>
          <p:cNvGrpSpPr/>
          <p:nvPr/>
        </p:nvGrpSpPr>
        <p:grpSpPr>
          <a:xfrm>
            <a:off x="6757652" y="1373889"/>
            <a:ext cx="584752" cy="618180"/>
            <a:chOff x="4874400" y="4364622"/>
            <a:chExt cx="914400" cy="914400"/>
          </a:xfrm>
        </p:grpSpPr>
        <p:sp>
          <p:nvSpPr>
            <p:cNvPr id="84" name="Freeform: Shape 83">
              <a:extLst>
                <a:ext uri="{FF2B5EF4-FFF2-40B4-BE49-F238E27FC236}">
                  <a16:creationId xmlns:a16="http://schemas.microsoft.com/office/drawing/2014/main" id="{3D8EC81F-C4CB-4E0A-85D5-521C4F083A24}"/>
                </a:ext>
              </a:extLst>
            </p:cNvPr>
            <p:cNvSpPr/>
            <p:nvPr/>
          </p:nvSpPr>
          <p:spPr>
            <a:xfrm>
              <a:off x="4912500" y="4593222"/>
              <a:ext cx="666750" cy="457200"/>
            </a:xfrm>
            <a:custGeom>
              <a:avLst/>
              <a:gdLst>
                <a:gd name="connsiteX0" fmla="*/ 400050 w 666750"/>
                <a:gd name="connsiteY0" fmla="*/ 58103 h 457200"/>
                <a:gd name="connsiteX1" fmla="*/ 400050 w 666750"/>
                <a:gd name="connsiteY1" fmla="*/ 96202 h 457200"/>
                <a:gd name="connsiteX2" fmla="*/ 419100 w 666750"/>
                <a:gd name="connsiteY2" fmla="*/ 95250 h 457200"/>
                <a:gd name="connsiteX3" fmla="*/ 438150 w 666750"/>
                <a:gd name="connsiteY3" fmla="*/ 96202 h 457200"/>
                <a:gd name="connsiteX4" fmla="*/ 438150 w 666750"/>
                <a:gd name="connsiteY4" fmla="*/ 58103 h 457200"/>
                <a:gd name="connsiteX5" fmla="*/ 542925 w 666750"/>
                <a:gd name="connsiteY5" fmla="*/ 80010 h 457200"/>
                <a:gd name="connsiteX6" fmla="*/ 528638 w 666750"/>
                <a:gd name="connsiteY6" fmla="*/ 114300 h 457200"/>
                <a:gd name="connsiteX7" fmla="*/ 563880 w 666750"/>
                <a:gd name="connsiteY7" fmla="*/ 129540 h 457200"/>
                <a:gd name="connsiteX8" fmla="*/ 578168 w 666750"/>
                <a:gd name="connsiteY8" fmla="*/ 94298 h 457200"/>
                <a:gd name="connsiteX9" fmla="*/ 628650 w 666750"/>
                <a:gd name="connsiteY9" fmla="*/ 124777 h 457200"/>
                <a:gd name="connsiteX10" fmla="*/ 669608 w 666750"/>
                <a:gd name="connsiteY10" fmla="*/ 83820 h 457200"/>
                <a:gd name="connsiteX11" fmla="*/ 419100 w 666750"/>
                <a:gd name="connsiteY11" fmla="*/ 0 h 457200"/>
                <a:gd name="connsiteX12" fmla="*/ 0 w 666750"/>
                <a:gd name="connsiteY12" fmla="*/ 419100 h 457200"/>
                <a:gd name="connsiteX13" fmla="*/ 0 w 666750"/>
                <a:gd name="connsiteY13" fmla="*/ 457200 h 457200"/>
                <a:gd name="connsiteX14" fmla="*/ 57150 w 666750"/>
                <a:gd name="connsiteY14" fmla="*/ 457200 h 457200"/>
                <a:gd name="connsiteX15" fmla="*/ 57150 w 666750"/>
                <a:gd name="connsiteY15" fmla="*/ 419100 h 457200"/>
                <a:gd name="connsiteX16" fmla="*/ 75248 w 666750"/>
                <a:gd name="connsiteY16" fmla="*/ 306705 h 457200"/>
                <a:gd name="connsiteX17" fmla="*/ 110490 w 666750"/>
                <a:gd name="connsiteY17" fmla="*/ 320993 h 457200"/>
                <a:gd name="connsiteX18" fmla="*/ 123825 w 666750"/>
                <a:gd name="connsiteY18" fmla="*/ 285750 h 457200"/>
                <a:gd name="connsiteX19" fmla="*/ 88583 w 666750"/>
                <a:gd name="connsiteY19" fmla="*/ 271463 h 457200"/>
                <a:gd name="connsiteX20" fmla="*/ 145733 w 666750"/>
                <a:gd name="connsiteY20" fmla="*/ 182880 h 457200"/>
                <a:gd name="connsiteX21" fmla="*/ 172403 w 666750"/>
                <a:gd name="connsiteY21" fmla="*/ 209550 h 457200"/>
                <a:gd name="connsiteX22" fmla="*/ 199073 w 666750"/>
                <a:gd name="connsiteY22" fmla="*/ 181927 h 457200"/>
                <a:gd name="connsiteX23" fmla="*/ 172403 w 666750"/>
                <a:gd name="connsiteY23" fmla="*/ 155258 h 457200"/>
                <a:gd name="connsiteX24" fmla="*/ 260033 w 666750"/>
                <a:gd name="connsiteY24" fmla="*/ 94298 h 457200"/>
                <a:gd name="connsiteX25" fmla="*/ 274320 w 666750"/>
                <a:gd name="connsiteY25" fmla="*/ 129540 h 457200"/>
                <a:gd name="connsiteX26" fmla="*/ 309563 w 666750"/>
                <a:gd name="connsiteY26" fmla="*/ 114300 h 457200"/>
                <a:gd name="connsiteX27" fmla="*/ 295275 w 666750"/>
                <a:gd name="connsiteY27" fmla="*/ 79057 h 457200"/>
                <a:gd name="connsiteX28" fmla="*/ 400050 w 666750"/>
                <a:gd name="connsiteY28" fmla="*/ 58103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66750" h="457200">
                  <a:moveTo>
                    <a:pt x="400050" y="58103"/>
                  </a:moveTo>
                  <a:lnTo>
                    <a:pt x="400050" y="96202"/>
                  </a:lnTo>
                  <a:cubicBezTo>
                    <a:pt x="406718" y="96202"/>
                    <a:pt x="412433" y="95250"/>
                    <a:pt x="419100" y="95250"/>
                  </a:cubicBezTo>
                  <a:cubicBezTo>
                    <a:pt x="425768" y="95250"/>
                    <a:pt x="431483" y="95250"/>
                    <a:pt x="438150" y="96202"/>
                  </a:cubicBezTo>
                  <a:lnTo>
                    <a:pt x="438150" y="58103"/>
                  </a:lnTo>
                  <a:cubicBezTo>
                    <a:pt x="475298" y="60007"/>
                    <a:pt x="510540" y="67628"/>
                    <a:pt x="542925" y="80010"/>
                  </a:cubicBezTo>
                  <a:lnTo>
                    <a:pt x="528638" y="114300"/>
                  </a:lnTo>
                  <a:cubicBezTo>
                    <a:pt x="541020" y="119063"/>
                    <a:pt x="552450" y="123825"/>
                    <a:pt x="563880" y="129540"/>
                  </a:cubicBezTo>
                  <a:lnTo>
                    <a:pt x="578168" y="94298"/>
                  </a:lnTo>
                  <a:cubicBezTo>
                    <a:pt x="596265" y="102870"/>
                    <a:pt x="612458" y="113348"/>
                    <a:pt x="628650" y="124777"/>
                  </a:cubicBezTo>
                  <a:lnTo>
                    <a:pt x="669608" y="83820"/>
                  </a:lnTo>
                  <a:cubicBezTo>
                    <a:pt x="600075" y="31432"/>
                    <a:pt x="513398" y="0"/>
                    <a:pt x="419100" y="0"/>
                  </a:cubicBezTo>
                  <a:cubicBezTo>
                    <a:pt x="187643" y="0"/>
                    <a:pt x="0" y="187643"/>
                    <a:pt x="0" y="419100"/>
                  </a:cubicBezTo>
                  <a:lnTo>
                    <a:pt x="0" y="457200"/>
                  </a:lnTo>
                  <a:lnTo>
                    <a:pt x="57150" y="457200"/>
                  </a:lnTo>
                  <a:lnTo>
                    <a:pt x="57150" y="419100"/>
                  </a:lnTo>
                  <a:cubicBezTo>
                    <a:pt x="57150" y="380048"/>
                    <a:pt x="63818" y="341948"/>
                    <a:pt x="75248" y="306705"/>
                  </a:cubicBezTo>
                  <a:lnTo>
                    <a:pt x="110490" y="320993"/>
                  </a:lnTo>
                  <a:cubicBezTo>
                    <a:pt x="114300" y="308610"/>
                    <a:pt x="119063" y="297180"/>
                    <a:pt x="123825" y="285750"/>
                  </a:cubicBezTo>
                  <a:lnTo>
                    <a:pt x="88583" y="271463"/>
                  </a:lnTo>
                  <a:cubicBezTo>
                    <a:pt x="102870" y="239077"/>
                    <a:pt x="122873" y="208598"/>
                    <a:pt x="145733" y="182880"/>
                  </a:cubicBezTo>
                  <a:lnTo>
                    <a:pt x="172403" y="209550"/>
                  </a:lnTo>
                  <a:cubicBezTo>
                    <a:pt x="180975" y="200025"/>
                    <a:pt x="189548" y="190500"/>
                    <a:pt x="199073" y="181927"/>
                  </a:cubicBezTo>
                  <a:lnTo>
                    <a:pt x="172403" y="155258"/>
                  </a:lnTo>
                  <a:cubicBezTo>
                    <a:pt x="198120" y="131445"/>
                    <a:pt x="227648" y="110490"/>
                    <a:pt x="260033" y="94298"/>
                  </a:cubicBezTo>
                  <a:lnTo>
                    <a:pt x="274320" y="129540"/>
                  </a:lnTo>
                  <a:cubicBezTo>
                    <a:pt x="285750" y="123825"/>
                    <a:pt x="297180" y="119063"/>
                    <a:pt x="309563" y="114300"/>
                  </a:cubicBezTo>
                  <a:lnTo>
                    <a:pt x="295275" y="79057"/>
                  </a:lnTo>
                  <a:cubicBezTo>
                    <a:pt x="327660" y="66675"/>
                    <a:pt x="362903" y="60007"/>
                    <a:pt x="400050" y="58103"/>
                  </a:cubicBezTo>
                  <a:close/>
                </a:path>
              </a:pathLst>
            </a:custGeom>
            <a:solidFill>
              <a:schemeClr val="tx1">
                <a:lumMod val="65000"/>
                <a:lumOff val="35000"/>
              </a:schemeClr>
            </a:solidFill>
            <a:ln w="9525" cap="flat">
              <a:noFill/>
              <a:prstDash val="solid"/>
              <a:miter/>
            </a:ln>
          </p:spPr>
          <p:txBody>
            <a:bodyPr rtlCol="0" anchor="ctr"/>
            <a:lstStyle/>
            <a:p>
              <a:pPr defTabSz="914225">
                <a:defRPr/>
              </a:pPr>
              <a:endParaRPr lang="en-US">
                <a:solidFill>
                  <a:srgbClr val="D2D2D2">
                    <a:lumMod val="75000"/>
                  </a:srgbClr>
                </a:solidFill>
                <a:latin typeface="Segoe UI"/>
              </a:endParaRPr>
            </a:p>
          </p:txBody>
        </p:sp>
        <p:sp>
          <p:nvSpPr>
            <p:cNvPr id="85" name="Freeform: Shape 84">
              <a:extLst>
                <a:ext uri="{FF2B5EF4-FFF2-40B4-BE49-F238E27FC236}">
                  <a16:creationId xmlns:a16="http://schemas.microsoft.com/office/drawing/2014/main" id="{D24FCCAD-F731-4FD9-92FE-90861EC5A5F0}"/>
                </a:ext>
              </a:extLst>
            </p:cNvPr>
            <p:cNvSpPr/>
            <p:nvPr/>
          </p:nvSpPr>
          <p:spPr>
            <a:xfrm>
              <a:off x="5626875" y="4772292"/>
              <a:ext cx="123825" cy="276225"/>
            </a:xfrm>
            <a:custGeom>
              <a:avLst/>
              <a:gdLst>
                <a:gd name="connsiteX0" fmla="*/ 48577 w 123825"/>
                <a:gd name="connsiteY0" fmla="*/ 0 h 276225"/>
                <a:gd name="connsiteX1" fmla="*/ 7620 w 123825"/>
                <a:gd name="connsiteY1" fmla="*/ 40957 h 276225"/>
                <a:gd name="connsiteX2" fmla="*/ 35242 w 123825"/>
                <a:gd name="connsiteY2" fmla="*/ 91440 h 276225"/>
                <a:gd name="connsiteX3" fmla="*/ 0 w 123825"/>
                <a:gd name="connsiteY3" fmla="*/ 106680 h 276225"/>
                <a:gd name="connsiteX4" fmla="*/ 13335 w 123825"/>
                <a:gd name="connsiteY4" fmla="*/ 141923 h 276225"/>
                <a:gd name="connsiteX5" fmla="*/ 48577 w 123825"/>
                <a:gd name="connsiteY5" fmla="*/ 127635 h 276225"/>
                <a:gd name="connsiteX6" fmla="*/ 66675 w 123825"/>
                <a:gd name="connsiteY6" fmla="*/ 240030 h 276225"/>
                <a:gd name="connsiteX7" fmla="*/ 66675 w 123825"/>
                <a:gd name="connsiteY7" fmla="*/ 278130 h 276225"/>
                <a:gd name="connsiteX8" fmla="*/ 123825 w 123825"/>
                <a:gd name="connsiteY8" fmla="*/ 278130 h 276225"/>
                <a:gd name="connsiteX9" fmla="*/ 123825 w 123825"/>
                <a:gd name="connsiteY9" fmla="*/ 240030 h 276225"/>
                <a:gd name="connsiteX10" fmla="*/ 48577 w 123825"/>
                <a:gd name="connsiteY10" fmla="*/ 0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825" h="276225">
                  <a:moveTo>
                    <a:pt x="48577" y="0"/>
                  </a:moveTo>
                  <a:lnTo>
                    <a:pt x="7620" y="40957"/>
                  </a:lnTo>
                  <a:cubicBezTo>
                    <a:pt x="18098" y="57150"/>
                    <a:pt x="27623" y="74295"/>
                    <a:pt x="35242" y="91440"/>
                  </a:cubicBezTo>
                  <a:lnTo>
                    <a:pt x="0" y="106680"/>
                  </a:lnTo>
                  <a:cubicBezTo>
                    <a:pt x="4763" y="118110"/>
                    <a:pt x="9525" y="130493"/>
                    <a:pt x="13335" y="141923"/>
                  </a:cubicBezTo>
                  <a:lnTo>
                    <a:pt x="48577" y="127635"/>
                  </a:lnTo>
                  <a:cubicBezTo>
                    <a:pt x="60008" y="162878"/>
                    <a:pt x="66675" y="200978"/>
                    <a:pt x="66675" y="240030"/>
                  </a:cubicBezTo>
                  <a:lnTo>
                    <a:pt x="66675" y="278130"/>
                  </a:lnTo>
                  <a:lnTo>
                    <a:pt x="123825" y="278130"/>
                  </a:lnTo>
                  <a:lnTo>
                    <a:pt x="123825" y="240030"/>
                  </a:lnTo>
                  <a:cubicBezTo>
                    <a:pt x="123825" y="150495"/>
                    <a:pt x="96202" y="68580"/>
                    <a:pt x="48577" y="0"/>
                  </a:cubicBezTo>
                  <a:close/>
                </a:path>
              </a:pathLst>
            </a:custGeom>
            <a:solidFill>
              <a:srgbClr val="FF0000"/>
            </a:solidFill>
            <a:ln w="9525" cap="flat">
              <a:noFill/>
              <a:prstDash val="solid"/>
              <a:miter/>
            </a:ln>
          </p:spPr>
          <p:txBody>
            <a:bodyPr rtlCol="0" anchor="ctr"/>
            <a:lstStyle/>
            <a:p>
              <a:pPr defTabSz="914225">
                <a:defRPr/>
              </a:pPr>
              <a:endParaRPr lang="en-US">
                <a:solidFill>
                  <a:srgbClr val="D2D2D2">
                    <a:lumMod val="75000"/>
                  </a:srgbClr>
                </a:solidFill>
                <a:latin typeface="Segoe UI"/>
              </a:endParaRPr>
            </a:p>
          </p:txBody>
        </p:sp>
        <p:sp>
          <p:nvSpPr>
            <p:cNvPr id="86" name="Freeform: Shape 85">
              <a:extLst>
                <a:ext uri="{FF2B5EF4-FFF2-40B4-BE49-F238E27FC236}">
                  <a16:creationId xmlns:a16="http://schemas.microsoft.com/office/drawing/2014/main" id="{D3F46F67-74D2-4915-91BF-9FC65D9B14C6}"/>
                </a:ext>
              </a:extLst>
            </p:cNvPr>
            <p:cNvSpPr/>
            <p:nvPr/>
          </p:nvSpPr>
          <p:spPr>
            <a:xfrm>
              <a:off x="5291335" y="4697997"/>
              <a:ext cx="361950" cy="361950"/>
            </a:xfrm>
            <a:custGeom>
              <a:avLst/>
              <a:gdLst>
                <a:gd name="connsiteX0" fmla="*/ 13595 w 361950"/>
                <a:gd name="connsiteY0" fmla="*/ 297180 h 361950"/>
                <a:gd name="connsiteX1" fmla="*/ 8833 w 361950"/>
                <a:gd name="connsiteY1" fmla="*/ 301942 h 361950"/>
                <a:gd name="connsiteX2" fmla="*/ 13595 w 361950"/>
                <a:gd name="connsiteY2" fmla="*/ 356235 h 361950"/>
                <a:gd name="connsiteX3" fmla="*/ 67888 w 361950"/>
                <a:gd name="connsiteY3" fmla="*/ 351473 h 361950"/>
                <a:gd name="connsiteX4" fmla="*/ 364115 w 361950"/>
                <a:gd name="connsiteY4" fmla="*/ 0 h 361950"/>
                <a:gd name="connsiteX5" fmla="*/ 13595 w 361950"/>
                <a:gd name="connsiteY5" fmla="*/ 297180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950" h="361950">
                  <a:moveTo>
                    <a:pt x="13595" y="297180"/>
                  </a:moveTo>
                  <a:cubicBezTo>
                    <a:pt x="11690" y="298133"/>
                    <a:pt x="10738" y="300038"/>
                    <a:pt x="8833" y="301942"/>
                  </a:cubicBezTo>
                  <a:cubicBezTo>
                    <a:pt x="-4502" y="318135"/>
                    <a:pt x="-2597" y="341948"/>
                    <a:pt x="13595" y="356235"/>
                  </a:cubicBezTo>
                  <a:cubicBezTo>
                    <a:pt x="29788" y="369570"/>
                    <a:pt x="53600" y="367665"/>
                    <a:pt x="67888" y="351473"/>
                  </a:cubicBezTo>
                  <a:lnTo>
                    <a:pt x="364115" y="0"/>
                  </a:lnTo>
                  <a:lnTo>
                    <a:pt x="13595" y="297180"/>
                  </a:lnTo>
                  <a:close/>
                </a:path>
              </a:pathLst>
            </a:custGeom>
            <a:solidFill>
              <a:schemeClr val="tx1">
                <a:lumMod val="65000"/>
                <a:lumOff val="35000"/>
              </a:schemeClr>
            </a:solidFill>
            <a:ln w="9525" cap="flat">
              <a:noFill/>
              <a:prstDash val="solid"/>
              <a:miter/>
            </a:ln>
          </p:spPr>
          <p:txBody>
            <a:bodyPr rtlCol="0" anchor="ctr"/>
            <a:lstStyle/>
            <a:p>
              <a:pPr defTabSz="914225">
                <a:defRPr/>
              </a:pPr>
              <a:endParaRPr lang="en-US">
                <a:solidFill>
                  <a:srgbClr val="D2D2D2">
                    <a:lumMod val="75000"/>
                  </a:srgbClr>
                </a:solidFill>
                <a:latin typeface="Segoe UI"/>
              </a:endParaRPr>
            </a:p>
          </p:txBody>
        </p:sp>
      </p:grpSp>
      <p:sp>
        <p:nvSpPr>
          <p:cNvPr id="117" name="Arrow: Right 116">
            <a:extLst>
              <a:ext uri="{FF2B5EF4-FFF2-40B4-BE49-F238E27FC236}">
                <a16:creationId xmlns:a16="http://schemas.microsoft.com/office/drawing/2014/main" id="{0356935E-4C00-4735-B0F1-506D1A0CD7C3}"/>
              </a:ext>
            </a:extLst>
          </p:cNvPr>
          <p:cNvSpPr/>
          <p:nvPr/>
        </p:nvSpPr>
        <p:spPr bwMode="auto">
          <a:xfrm rot="10800000">
            <a:off x="6138875" y="1836465"/>
            <a:ext cx="421040" cy="234669"/>
          </a:xfrm>
          <a:prstGeom prst="rightArrow">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solidFill>
                <a:srgbClr val="BAD80A">
                  <a:lumMod val="75000"/>
                </a:srgbClr>
              </a:solidFill>
              <a:latin typeface="Segoe UI"/>
              <a:ea typeface="Segoe UI" pitchFamily="34" charset="0"/>
              <a:cs typeface="Segoe UI" pitchFamily="34" charset="0"/>
            </a:endParaRPr>
          </a:p>
        </p:txBody>
      </p:sp>
      <p:grpSp>
        <p:nvGrpSpPr>
          <p:cNvPr id="118" name="Group 117">
            <a:extLst>
              <a:ext uri="{FF2B5EF4-FFF2-40B4-BE49-F238E27FC236}">
                <a16:creationId xmlns:a16="http://schemas.microsoft.com/office/drawing/2014/main" id="{CC76577F-A293-43C6-A1CE-CEE835790BF0}"/>
              </a:ext>
            </a:extLst>
          </p:cNvPr>
          <p:cNvGrpSpPr/>
          <p:nvPr/>
        </p:nvGrpSpPr>
        <p:grpSpPr>
          <a:xfrm>
            <a:off x="5623176" y="1531364"/>
            <a:ext cx="326427" cy="735690"/>
            <a:chOff x="2484021" y="3604805"/>
            <a:chExt cx="352315" cy="751095"/>
          </a:xfrm>
        </p:grpSpPr>
        <p:sp>
          <p:nvSpPr>
            <p:cNvPr id="119" name="Freeform 448">
              <a:extLst>
                <a:ext uri="{FF2B5EF4-FFF2-40B4-BE49-F238E27FC236}">
                  <a16:creationId xmlns:a16="http://schemas.microsoft.com/office/drawing/2014/main" id="{D8ECC22B-8B47-4C94-BC7A-62DEA07B665C}"/>
                </a:ext>
              </a:extLst>
            </p:cNvPr>
            <p:cNvSpPr>
              <a:spLocks noEditPoints="1"/>
            </p:cNvSpPr>
            <p:nvPr/>
          </p:nvSpPr>
          <p:spPr bwMode="auto">
            <a:xfrm>
              <a:off x="2519711" y="3916679"/>
              <a:ext cx="285514" cy="163066"/>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270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120" name="Freeform 5">
              <a:extLst>
                <a:ext uri="{FF2B5EF4-FFF2-40B4-BE49-F238E27FC236}">
                  <a16:creationId xmlns:a16="http://schemas.microsoft.com/office/drawing/2014/main" id="{C5171568-4C6E-48E4-9E7D-403FA7CF2D90}"/>
                </a:ext>
              </a:extLst>
            </p:cNvPr>
            <p:cNvSpPr>
              <a:spLocks noEditPoints="1"/>
            </p:cNvSpPr>
            <p:nvPr/>
          </p:nvSpPr>
          <p:spPr bwMode="auto">
            <a:xfrm>
              <a:off x="2615409" y="4200796"/>
              <a:ext cx="93248" cy="155104"/>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grpSp>
          <p:nvGrpSpPr>
            <p:cNvPr id="121" name="Group 120">
              <a:extLst>
                <a:ext uri="{FF2B5EF4-FFF2-40B4-BE49-F238E27FC236}">
                  <a16:creationId xmlns:a16="http://schemas.microsoft.com/office/drawing/2014/main" id="{9FEBA675-EB03-437E-BE98-7EF45A6F89ED}"/>
                </a:ext>
              </a:extLst>
            </p:cNvPr>
            <p:cNvGrpSpPr/>
            <p:nvPr/>
          </p:nvGrpSpPr>
          <p:grpSpPr>
            <a:xfrm>
              <a:off x="2547147" y="3604805"/>
              <a:ext cx="229773" cy="174919"/>
              <a:chOff x="2421061" y="2643553"/>
              <a:chExt cx="3651737" cy="2779942"/>
            </a:xfrm>
          </p:grpSpPr>
          <p:cxnSp>
            <p:nvCxnSpPr>
              <p:cNvPr id="124" name="Straight Connector 123">
                <a:extLst>
                  <a:ext uri="{FF2B5EF4-FFF2-40B4-BE49-F238E27FC236}">
                    <a16:creationId xmlns:a16="http://schemas.microsoft.com/office/drawing/2014/main" id="{39515B77-FF35-4645-BBBD-D7C34FABAF35}"/>
                  </a:ext>
                </a:extLst>
              </p:cNvPr>
              <p:cNvCxnSpPr>
                <a:cxnSpLocks/>
              </p:cNvCxnSpPr>
              <p:nvPr/>
            </p:nvCxnSpPr>
            <p:spPr>
              <a:xfrm>
                <a:off x="3303655" y="4505747"/>
                <a:ext cx="0" cy="91774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5FFF05C1-D075-4BCC-BE0C-E50582EC79D3}"/>
                  </a:ext>
                </a:extLst>
              </p:cNvPr>
              <p:cNvCxnSpPr>
                <a:cxnSpLocks/>
              </p:cNvCxnSpPr>
              <p:nvPr/>
            </p:nvCxnSpPr>
            <p:spPr>
              <a:xfrm>
                <a:off x="3983069" y="3734649"/>
                <a:ext cx="0" cy="1688846"/>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21A01C5A-79BD-4803-8A14-721552BF8232}"/>
                  </a:ext>
                </a:extLst>
              </p:cNvPr>
              <p:cNvCxnSpPr>
                <a:cxnSpLocks/>
              </p:cNvCxnSpPr>
              <p:nvPr/>
            </p:nvCxnSpPr>
            <p:spPr>
              <a:xfrm>
                <a:off x="4662482" y="4051603"/>
                <a:ext cx="0" cy="1371892"/>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848A2439-F485-4AFB-A9C4-6E6D0C2117C5}"/>
                  </a:ext>
                </a:extLst>
              </p:cNvPr>
              <p:cNvCxnSpPr>
                <a:cxnSpLocks/>
              </p:cNvCxnSpPr>
              <p:nvPr/>
            </p:nvCxnSpPr>
            <p:spPr>
              <a:xfrm>
                <a:off x="5330632" y="3185667"/>
                <a:ext cx="0" cy="223782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28" name="Freeform: Shape 581">
                <a:extLst>
                  <a:ext uri="{FF2B5EF4-FFF2-40B4-BE49-F238E27FC236}">
                    <a16:creationId xmlns:a16="http://schemas.microsoft.com/office/drawing/2014/main" id="{ECAAF654-D423-4142-B64D-A262EC8C82CB}"/>
                  </a:ext>
                </a:extLst>
              </p:cNvPr>
              <p:cNvSpPr/>
              <p:nvPr/>
            </p:nvSpPr>
            <p:spPr bwMode="auto">
              <a:xfrm>
                <a:off x="2421061" y="2643553"/>
                <a:ext cx="3651737" cy="2288929"/>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grpSp>
        <p:cxnSp>
          <p:nvCxnSpPr>
            <p:cNvPr id="122" name="Straight Connector 121">
              <a:extLst>
                <a:ext uri="{FF2B5EF4-FFF2-40B4-BE49-F238E27FC236}">
                  <a16:creationId xmlns:a16="http://schemas.microsoft.com/office/drawing/2014/main" id="{711D479F-68FC-4AB3-995C-EEAF24437D14}"/>
                </a:ext>
              </a:extLst>
            </p:cNvPr>
            <p:cNvCxnSpPr>
              <a:cxnSpLocks/>
            </p:cNvCxnSpPr>
            <p:nvPr/>
          </p:nvCxnSpPr>
          <p:spPr>
            <a:xfrm>
              <a:off x="2484021" y="3834581"/>
              <a:ext cx="352315"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6798FB57-1998-44D0-A976-80B1B82E2B64}"/>
                </a:ext>
              </a:extLst>
            </p:cNvPr>
            <p:cNvCxnSpPr>
              <a:cxnSpLocks/>
            </p:cNvCxnSpPr>
            <p:nvPr/>
          </p:nvCxnSpPr>
          <p:spPr>
            <a:xfrm>
              <a:off x="2484021" y="4149177"/>
              <a:ext cx="352315"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46" name="Text Placeholder 5">
            <a:extLst>
              <a:ext uri="{FF2B5EF4-FFF2-40B4-BE49-F238E27FC236}">
                <a16:creationId xmlns:a16="http://schemas.microsoft.com/office/drawing/2014/main" id="{A9C5D7CD-091E-4452-B7BA-07C82C19BE57}"/>
              </a:ext>
            </a:extLst>
          </p:cNvPr>
          <p:cNvSpPr txBox="1">
            <a:spLocks/>
          </p:cNvSpPr>
          <p:nvPr/>
        </p:nvSpPr>
        <p:spPr>
          <a:xfrm>
            <a:off x="6095851" y="1570498"/>
            <a:ext cx="562653" cy="260264"/>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800">
                <a:solidFill>
                  <a:srgbClr val="BAD80A">
                    <a:lumMod val="75000"/>
                  </a:srgbClr>
                </a:solidFill>
                <a:latin typeface="Segoe UI"/>
              </a:rPr>
              <a:t>01010100010100101010</a:t>
            </a:r>
          </a:p>
        </p:txBody>
      </p:sp>
      <p:sp>
        <p:nvSpPr>
          <p:cNvPr id="116" name="Arrow: Right 115">
            <a:extLst>
              <a:ext uri="{FF2B5EF4-FFF2-40B4-BE49-F238E27FC236}">
                <a16:creationId xmlns:a16="http://schemas.microsoft.com/office/drawing/2014/main" id="{F225E6D2-551F-4ED1-994F-A0A159F9EE65}"/>
              </a:ext>
            </a:extLst>
          </p:cNvPr>
          <p:cNvSpPr/>
          <p:nvPr/>
        </p:nvSpPr>
        <p:spPr bwMode="auto">
          <a:xfrm>
            <a:off x="9249337" y="1854984"/>
            <a:ext cx="454366" cy="239550"/>
          </a:xfrm>
          <a:prstGeom prst="rightArrow">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41" name="Graphic 9" descr="Database">
            <a:extLst>
              <a:ext uri="{FF2B5EF4-FFF2-40B4-BE49-F238E27FC236}">
                <a16:creationId xmlns:a16="http://schemas.microsoft.com/office/drawing/2014/main" id="{F4C2F403-5D77-4F5A-8770-F53CC1EFC9A5}"/>
              </a:ext>
            </a:extLst>
          </p:cNvPr>
          <p:cNvGrpSpPr/>
          <p:nvPr/>
        </p:nvGrpSpPr>
        <p:grpSpPr>
          <a:xfrm>
            <a:off x="9725774" y="1665050"/>
            <a:ext cx="508194" cy="566646"/>
            <a:chOff x="9418332" y="1246885"/>
            <a:chExt cx="508266" cy="566726"/>
          </a:xfrm>
        </p:grpSpPr>
        <p:sp>
          <p:nvSpPr>
            <p:cNvPr id="142" name="Freeform: Shape 141">
              <a:extLst>
                <a:ext uri="{FF2B5EF4-FFF2-40B4-BE49-F238E27FC236}">
                  <a16:creationId xmlns:a16="http://schemas.microsoft.com/office/drawing/2014/main" id="{C7EEE633-5325-4EF8-BD67-B1D106FFB83D}"/>
                </a:ext>
              </a:extLst>
            </p:cNvPr>
            <p:cNvSpPr/>
            <p:nvPr/>
          </p:nvSpPr>
          <p:spPr>
            <a:xfrm>
              <a:off x="9524221" y="1305919"/>
              <a:ext cx="296489" cy="94454"/>
            </a:xfrm>
            <a:custGeom>
              <a:avLst/>
              <a:gdLst>
                <a:gd name="connsiteX0" fmla="*/ 296489 w 296488"/>
                <a:gd name="connsiteY0" fmla="*/ 47227 h 94454"/>
                <a:gd name="connsiteX1" fmla="*/ 148244 w 296488"/>
                <a:gd name="connsiteY1" fmla="*/ 94454 h 94454"/>
                <a:gd name="connsiteX2" fmla="*/ 0 w 296488"/>
                <a:gd name="connsiteY2" fmla="*/ 47227 h 94454"/>
                <a:gd name="connsiteX3" fmla="*/ 148244 w 296488"/>
                <a:gd name="connsiteY3" fmla="*/ 0 h 94454"/>
                <a:gd name="connsiteX4" fmla="*/ 296489 w 296488"/>
                <a:gd name="connsiteY4" fmla="*/ 47227 h 944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488" h="94454">
                  <a:moveTo>
                    <a:pt x="296489" y="47227"/>
                  </a:moveTo>
                  <a:cubicBezTo>
                    <a:pt x="296489" y="73310"/>
                    <a:pt x="230117" y="94454"/>
                    <a:pt x="148244" y="94454"/>
                  </a:cubicBezTo>
                  <a:cubicBezTo>
                    <a:pt x="66371" y="94454"/>
                    <a:pt x="0" y="73310"/>
                    <a:pt x="0" y="47227"/>
                  </a:cubicBezTo>
                  <a:cubicBezTo>
                    <a:pt x="0" y="21144"/>
                    <a:pt x="66371" y="0"/>
                    <a:pt x="148244" y="0"/>
                  </a:cubicBezTo>
                  <a:cubicBezTo>
                    <a:pt x="230117" y="0"/>
                    <a:pt x="296489" y="21144"/>
                    <a:pt x="296489" y="47227"/>
                  </a:cubicBezTo>
                  <a:close/>
                </a:path>
              </a:pathLst>
            </a:custGeom>
            <a:solidFill>
              <a:schemeClr val="tx1">
                <a:lumMod val="65000"/>
                <a:lumOff val="35000"/>
              </a:schemeClr>
            </a:solidFill>
            <a:ln w="5259" cap="flat">
              <a:noFill/>
              <a:prstDash val="solid"/>
              <a:miter/>
            </a:ln>
          </p:spPr>
          <p:txBody>
            <a:bodyPr rtlCol="0" anchor="ctr"/>
            <a:lstStyle/>
            <a:p>
              <a:pPr defTabSz="914225">
                <a:defRPr/>
              </a:pPr>
              <a:endParaRPr lang="en-US">
                <a:solidFill>
                  <a:srgbClr val="000000"/>
                </a:solidFill>
                <a:latin typeface="Segoe UI"/>
              </a:endParaRPr>
            </a:p>
          </p:txBody>
        </p:sp>
        <p:sp>
          <p:nvSpPr>
            <p:cNvPr id="143" name="Freeform: Shape 142">
              <a:extLst>
                <a:ext uri="{FF2B5EF4-FFF2-40B4-BE49-F238E27FC236}">
                  <a16:creationId xmlns:a16="http://schemas.microsoft.com/office/drawing/2014/main" id="{FCD8DD1B-6232-4C14-BF32-9FC25DA690F6}"/>
                </a:ext>
              </a:extLst>
            </p:cNvPr>
            <p:cNvSpPr/>
            <p:nvPr/>
          </p:nvSpPr>
          <p:spPr>
            <a:xfrm>
              <a:off x="9524221" y="1376760"/>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solidFill>
              <a:srgbClr val="7030A0"/>
            </a:solidFill>
            <a:ln w="5259" cap="flat">
              <a:noFill/>
              <a:prstDash val="solid"/>
              <a:miter/>
            </a:ln>
          </p:spPr>
          <p:txBody>
            <a:bodyPr rtlCol="0" anchor="ctr"/>
            <a:lstStyle/>
            <a:p>
              <a:pPr defTabSz="914225">
                <a:defRPr/>
              </a:pPr>
              <a:endParaRPr lang="en-US">
                <a:solidFill>
                  <a:srgbClr val="000000"/>
                </a:solidFill>
                <a:latin typeface="Segoe UI"/>
              </a:endParaRPr>
            </a:p>
          </p:txBody>
        </p:sp>
        <p:sp>
          <p:nvSpPr>
            <p:cNvPr id="144" name="Freeform: Shape 143">
              <a:extLst>
                <a:ext uri="{FF2B5EF4-FFF2-40B4-BE49-F238E27FC236}">
                  <a16:creationId xmlns:a16="http://schemas.microsoft.com/office/drawing/2014/main" id="{25C42B1B-ED49-4574-B5CE-DA41E3267B0F}"/>
                </a:ext>
              </a:extLst>
            </p:cNvPr>
            <p:cNvSpPr/>
            <p:nvPr/>
          </p:nvSpPr>
          <p:spPr>
            <a:xfrm>
              <a:off x="9524221" y="1494828"/>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solidFill>
              <a:schemeClr val="tx1">
                <a:lumMod val="65000"/>
                <a:lumOff val="35000"/>
              </a:schemeClr>
            </a:solidFill>
            <a:ln w="5259" cap="flat">
              <a:noFill/>
              <a:prstDash val="solid"/>
              <a:miter/>
            </a:ln>
          </p:spPr>
          <p:txBody>
            <a:bodyPr rtlCol="0" anchor="ctr"/>
            <a:lstStyle/>
            <a:p>
              <a:pPr defTabSz="914225">
                <a:defRPr/>
              </a:pPr>
              <a:endParaRPr lang="en-US">
                <a:solidFill>
                  <a:srgbClr val="000000"/>
                </a:solidFill>
                <a:latin typeface="Segoe UI"/>
              </a:endParaRPr>
            </a:p>
          </p:txBody>
        </p:sp>
        <p:sp>
          <p:nvSpPr>
            <p:cNvPr id="145" name="Freeform: Shape 144">
              <a:extLst>
                <a:ext uri="{FF2B5EF4-FFF2-40B4-BE49-F238E27FC236}">
                  <a16:creationId xmlns:a16="http://schemas.microsoft.com/office/drawing/2014/main" id="{3B4D0956-5410-45E0-8740-6A723019CBCA}"/>
                </a:ext>
              </a:extLst>
            </p:cNvPr>
            <p:cNvSpPr/>
            <p:nvPr/>
          </p:nvSpPr>
          <p:spPr>
            <a:xfrm>
              <a:off x="9524221" y="1612896"/>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solidFill>
              <a:schemeClr val="tx1">
                <a:lumMod val="65000"/>
                <a:lumOff val="35000"/>
              </a:schemeClr>
            </a:solidFill>
            <a:ln w="5259" cap="flat">
              <a:noFill/>
              <a:prstDash val="solid"/>
              <a:miter/>
            </a:ln>
          </p:spPr>
          <p:txBody>
            <a:bodyPr rtlCol="0" anchor="ctr"/>
            <a:lstStyle/>
            <a:p>
              <a:pPr defTabSz="914225">
                <a:defRPr/>
              </a:pPr>
              <a:endParaRPr lang="en-US">
                <a:solidFill>
                  <a:srgbClr val="000000"/>
                </a:solidFill>
                <a:latin typeface="Segoe UI"/>
              </a:endParaRPr>
            </a:p>
          </p:txBody>
        </p:sp>
      </p:grpSp>
      <p:sp>
        <p:nvSpPr>
          <p:cNvPr id="147" name="Text Placeholder 5">
            <a:extLst>
              <a:ext uri="{FF2B5EF4-FFF2-40B4-BE49-F238E27FC236}">
                <a16:creationId xmlns:a16="http://schemas.microsoft.com/office/drawing/2014/main" id="{01301F37-55E2-4997-A42B-93549571882A}"/>
              </a:ext>
            </a:extLst>
          </p:cNvPr>
          <p:cNvSpPr txBox="1">
            <a:spLocks/>
          </p:cNvSpPr>
          <p:nvPr/>
        </p:nvSpPr>
        <p:spPr>
          <a:xfrm>
            <a:off x="9160490" y="1591840"/>
            <a:ext cx="607186" cy="260264"/>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800">
                <a:solidFill>
                  <a:srgbClr val="7030A0"/>
                </a:solidFill>
                <a:latin typeface="Segoe UI"/>
              </a:rPr>
              <a:t>01010100010100101010</a:t>
            </a:r>
          </a:p>
        </p:txBody>
      </p:sp>
      <p:sp>
        <p:nvSpPr>
          <p:cNvPr id="91" name="Text Placeholder 5">
            <a:extLst>
              <a:ext uri="{FF2B5EF4-FFF2-40B4-BE49-F238E27FC236}">
                <a16:creationId xmlns:a16="http://schemas.microsoft.com/office/drawing/2014/main" id="{FD17D532-3D99-4B4A-8AFF-D0D4B21CB4E7}"/>
              </a:ext>
            </a:extLst>
          </p:cNvPr>
          <p:cNvSpPr txBox="1">
            <a:spLocks/>
          </p:cNvSpPr>
          <p:nvPr/>
        </p:nvSpPr>
        <p:spPr>
          <a:xfrm>
            <a:off x="768071" y="4783170"/>
            <a:ext cx="3126539" cy="929357"/>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latin typeface="Segoe UI"/>
              </a:rPr>
              <a:t>Subsequent executions for the same query bypass compute nodes and can be fetched instantly from persistent cache in remote storage</a:t>
            </a:r>
          </a:p>
        </p:txBody>
      </p:sp>
      <p:grpSp>
        <p:nvGrpSpPr>
          <p:cNvPr id="148" name="Group 147">
            <a:extLst>
              <a:ext uri="{FF2B5EF4-FFF2-40B4-BE49-F238E27FC236}">
                <a16:creationId xmlns:a16="http://schemas.microsoft.com/office/drawing/2014/main" id="{8C274CC0-CFA3-4620-9A15-7E974DA81222}"/>
              </a:ext>
            </a:extLst>
          </p:cNvPr>
          <p:cNvGrpSpPr/>
          <p:nvPr/>
        </p:nvGrpSpPr>
        <p:grpSpPr>
          <a:xfrm>
            <a:off x="325085" y="4836617"/>
            <a:ext cx="290434" cy="290434"/>
            <a:chOff x="1359413" y="3286137"/>
            <a:chExt cx="332509" cy="332509"/>
          </a:xfrm>
        </p:grpSpPr>
        <p:sp>
          <p:nvSpPr>
            <p:cNvPr id="149" name="Oval 148">
              <a:extLst>
                <a:ext uri="{FF2B5EF4-FFF2-40B4-BE49-F238E27FC236}">
                  <a16:creationId xmlns:a16="http://schemas.microsoft.com/office/drawing/2014/main" id="{A43AEC1F-6C2D-4FCB-B688-14ADDC7E84F5}"/>
                </a:ext>
              </a:extLst>
            </p:cNvPr>
            <p:cNvSpPr/>
            <p:nvPr/>
          </p:nvSpPr>
          <p:spPr bwMode="auto">
            <a:xfrm>
              <a:off x="1359413" y="3286137"/>
              <a:ext cx="332509" cy="332509"/>
            </a:xfrm>
            <a:prstGeom prst="ellipse">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0" name="Text Placeholder 5">
              <a:extLst>
                <a:ext uri="{FF2B5EF4-FFF2-40B4-BE49-F238E27FC236}">
                  <a16:creationId xmlns:a16="http://schemas.microsoft.com/office/drawing/2014/main" id="{D095D82C-AAB1-4D28-AAAA-FB327FF633FC}"/>
                </a:ext>
              </a:extLst>
            </p:cNvPr>
            <p:cNvSpPr txBox="1">
              <a:spLocks/>
            </p:cNvSpPr>
            <p:nvPr/>
          </p:nvSpPr>
          <p:spPr>
            <a:xfrm>
              <a:off x="1460763" y="3322662"/>
              <a:ext cx="119447" cy="250031"/>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solidFill>
                    <a:srgbClr val="FFFFFF"/>
                  </a:solidFill>
                  <a:latin typeface="Segoe UI Semibold"/>
                </a:rPr>
                <a:t>3</a:t>
              </a:r>
            </a:p>
          </p:txBody>
        </p:sp>
      </p:grpSp>
      <p:grpSp>
        <p:nvGrpSpPr>
          <p:cNvPr id="9" name="Group 8">
            <a:extLst>
              <a:ext uri="{FF2B5EF4-FFF2-40B4-BE49-F238E27FC236}">
                <a16:creationId xmlns:a16="http://schemas.microsoft.com/office/drawing/2014/main" id="{FF205636-D124-4ECB-8116-E241E9A756F6}"/>
              </a:ext>
            </a:extLst>
          </p:cNvPr>
          <p:cNvGrpSpPr/>
          <p:nvPr/>
        </p:nvGrpSpPr>
        <p:grpSpPr>
          <a:xfrm>
            <a:off x="819550" y="3650365"/>
            <a:ext cx="2770503" cy="988743"/>
            <a:chOff x="1148861" y="3578513"/>
            <a:chExt cx="2770896" cy="988883"/>
          </a:xfrm>
        </p:grpSpPr>
        <p:sp>
          <p:nvSpPr>
            <p:cNvPr id="160" name="Arrow: Right 159">
              <a:extLst>
                <a:ext uri="{FF2B5EF4-FFF2-40B4-BE49-F238E27FC236}">
                  <a16:creationId xmlns:a16="http://schemas.microsoft.com/office/drawing/2014/main" id="{395A6E66-934A-4074-A7F1-02194E3742E5}"/>
                </a:ext>
              </a:extLst>
            </p:cNvPr>
            <p:cNvSpPr/>
            <p:nvPr/>
          </p:nvSpPr>
          <p:spPr bwMode="auto">
            <a:xfrm>
              <a:off x="1652069" y="4207419"/>
              <a:ext cx="454430" cy="23958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61" name="Group 160">
              <a:extLst>
                <a:ext uri="{FF2B5EF4-FFF2-40B4-BE49-F238E27FC236}">
                  <a16:creationId xmlns:a16="http://schemas.microsoft.com/office/drawing/2014/main" id="{FD40A64F-8A9F-4F70-82C5-D5028BA09753}"/>
                </a:ext>
              </a:extLst>
            </p:cNvPr>
            <p:cNvGrpSpPr/>
            <p:nvPr/>
          </p:nvGrpSpPr>
          <p:grpSpPr>
            <a:xfrm>
              <a:off x="1148861" y="3816301"/>
              <a:ext cx="352315" cy="751095"/>
              <a:chOff x="2484021" y="3604805"/>
              <a:chExt cx="352315" cy="751095"/>
            </a:xfrm>
          </p:grpSpPr>
          <p:sp>
            <p:nvSpPr>
              <p:cNvPr id="162" name="Freeform 448">
                <a:extLst>
                  <a:ext uri="{FF2B5EF4-FFF2-40B4-BE49-F238E27FC236}">
                    <a16:creationId xmlns:a16="http://schemas.microsoft.com/office/drawing/2014/main" id="{DE30CCA0-9095-4FD0-AFF0-71C615C27CB4}"/>
                  </a:ext>
                </a:extLst>
              </p:cNvPr>
              <p:cNvSpPr>
                <a:spLocks noEditPoints="1"/>
              </p:cNvSpPr>
              <p:nvPr/>
            </p:nvSpPr>
            <p:spPr bwMode="auto">
              <a:xfrm>
                <a:off x="2519711" y="3916679"/>
                <a:ext cx="285514" cy="163066"/>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270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163" name="Freeform 5">
                <a:extLst>
                  <a:ext uri="{FF2B5EF4-FFF2-40B4-BE49-F238E27FC236}">
                    <a16:creationId xmlns:a16="http://schemas.microsoft.com/office/drawing/2014/main" id="{11D039A6-2254-43FC-9553-6D9C9D9B5EA5}"/>
                  </a:ext>
                </a:extLst>
              </p:cNvPr>
              <p:cNvSpPr>
                <a:spLocks noEditPoints="1"/>
              </p:cNvSpPr>
              <p:nvPr/>
            </p:nvSpPr>
            <p:spPr bwMode="auto">
              <a:xfrm>
                <a:off x="2615409" y="4200796"/>
                <a:ext cx="93248" cy="155104"/>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grpSp>
            <p:nvGrpSpPr>
              <p:cNvPr id="164" name="Group 163">
                <a:extLst>
                  <a:ext uri="{FF2B5EF4-FFF2-40B4-BE49-F238E27FC236}">
                    <a16:creationId xmlns:a16="http://schemas.microsoft.com/office/drawing/2014/main" id="{8AE0112F-2A86-46F9-9063-D1C9D2122CA0}"/>
                  </a:ext>
                </a:extLst>
              </p:cNvPr>
              <p:cNvGrpSpPr/>
              <p:nvPr/>
            </p:nvGrpSpPr>
            <p:grpSpPr>
              <a:xfrm>
                <a:off x="2547147" y="3604805"/>
                <a:ext cx="229773" cy="174919"/>
                <a:chOff x="2421061" y="2643553"/>
                <a:chExt cx="3651737" cy="2779942"/>
              </a:xfrm>
            </p:grpSpPr>
            <p:cxnSp>
              <p:nvCxnSpPr>
                <p:cNvPr id="167" name="Straight Connector 166">
                  <a:extLst>
                    <a:ext uri="{FF2B5EF4-FFF2-40B4-BE49-F238E27FC236}">
                      <a16:creationId xmlns:a16="http://schemas.microsoft.com/office/drawing/2014/main" id="{51AE51AB-E10C-4E5C-B152-B62799640A94}"/>
                    </a:ext>
                  </a:extLst>
                </p:cNvPr>
                <p:cNvCxnSpPr>
                  <a:cxnSpLocks/>
                </p:cNvCxnSpPr>
                <p:nvPr/>
              </p:nvCxnSpPr>
              <p:spPr>
                <a:xfrm>
                  <a:off x="3303655" y="4505747"/>
                  <a:ext cx="0" cy="91774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7DFA2090-1F49-477A-B9E3-23D1E8E78519}"/>
                    </a:ext>
                  </a:extLst>
                </p:cNvPr>
                <p:cNvCxnSpPr>
                  <a:cxnSpLocks/>
                </p:cNvCxnSpPr>
                <p:nvPr/>
              </p:nvCxnSpPr>
              <p:spPr>
                <a:xfrm>
                  <a:off x="3983069" y="3734649"/>
                  <a:ext cx="0" cy="1688846"/>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35BC1737-FA42-4991-8ED5-A969251E1BD9}"/>
                    </a:ext>
                  </a:extLst>
                </p:cNvPr>
                <p:cNvCxnSpPr>
                  <a:cxnSpLocks/>
                </p:cNvCxnSpPr>
                <p:nvPr/>
              </p:nvCxnSpPr>
              <p:spPr>
                <a:xfrm>
                  <a:off x="4662482" y="4051603"/>
                  <a:ext cx="0" cy="1371892"/>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77B58AF1-0C3F-4695-A0C9-F823C80576D6}"/>
                    </a:ext>
                  </a:extLst>
                </p:cNvPr>
                <p:cNvCxnSpPr>
                  <a:cxnSpLocks/>
                </p:cNvCxnSpPr>
                <p:nvPr/>
              </p:nvCxnSpPr>
              <p:spPr>
                <a:xfrm>
                  <a:off x="5330632" y="3185667"/>
                  <a:ext cx="0" cy="223782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71" name="Freeform: Shape 581">
                  <a:extLst>
                    <a:ext uri="{FF2B5EF4-FFF2-40B4-BE49-F238E27FC236}">
                      <a16:creationId xmlns:a16="http://schemas.microsoft.com/office/drawing/2014/main" id="{80D51C22-5154-419C-A1B2-E62643C0AAF7}"/>
                    </a:ext>
                  </a:extLst>
                </p:cNvPr>
                <p:cNvSpPr/>
                <p:nvPr/>
              </p:nvSpPr>
              <p:spPr bwMode="auto">
                <a:xfrm>
                  <a:off x="2421061" y="2643553"/>
                  <a:ext cx="3651737" cy="2288929"/>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grpSp>
          <p:cxnSp>
            <p:nvCxnSpPr>
              <p:cNvPr id="165" name="Straight Connector 164">
                <a:extLst>
                  <a:ext uri="{FF2B5EF4-FFF2-40B4-BE49-F238E27FC236}">
                    <a16:creationId xmlns:a16="http://schemas.microsoft.com/office/drawing/2014/main" id="{5930AB49-39BE-435F-9CEE-C1483E0982EB}"/>
                  </a:ext>
                </a:extLst>
              </p:cNvPr>
              <p:cNvCxnSpPr>
                <a:cxnSpLocks/>
              </p:cNvCxnSpPr>
              <p:nvPr/>
            </p:nvCxnSpPr>
            <p:spPr>
              <a:xfrm>
                <a:off x="2484021" y="3834581"/>
                <a:ext cx="352315"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356B63B6-7D46-45B9-8E41-69F6F3646473}"/>
                  </a:ext>
                </a:extLst>
              </p:cNvPr>
              <p:cNvCxnSpPr>
                <a:cxnSpLocks/>
              </p:cNvCxnSpPr>
              <p:nvPr/>
            </p:nvCxnSpPr>
            <p:spPr>
              <a:xfrm>
                <a:off x="2484021" y="4149177"/>
                <a:ext cx="352315"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72" name="Arrow: Right 171">
              <a:extLst>
                <a:ext uri="{FF2B5EF4-FFF2-40B4-BE49-F238E27FC236}">
                  <a16:creationId xmlns:a16="http://schemas.microsoft.com/office/drawing/2014/main" id="{947D1FCA-35E8-42E2-B925-7C384FCFCA04}"/>
                </a:ext>
              </a:extLst>
            </p:cNvPr>
            <p:cNvSpPr/>
            <p:nvPr/>
          </p:nvSpPr>
          <p:spPr bwMode="auto">
            <a:xfrm rot="10800000">
              <a:off x="1621737" y="3894305"/>
              <a:ext cx="454430" cy="239584"/>
            </a:xfrm>
            <a:prstGeom prst="rightArrow">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73" name="Graphic 79" descr="Gauge">
              <a:extLst>
                <a:ext uri="{FF2B5EF4-FFF2-40B4-BE49-F238E27FC236}">
                  <a16:creationId xmlns:a16="http://schemas.microsoft.com/office/drawing/2014/main" id="{82025B93-26A5-4DE0-AB06-3A0E536DC365}"/>
                </a:ext>
              </a:extLst>
            </p:cNvPr>
            <p:cNvGrpSpPr/>
            <p:nvPr/>
          </p:nvGrpSpPr>
          <p:grpSpPr>
            <a:xfrm>
              <a:off x="2197087" y="3651076"/>
              <a:ext cx="578531" cy="406644"/>
              <a:chOff x="4912500" y="4593222"/>
              <a:chExt cx="838200" cy="589164"/>
            </a:xfrm>
          </p:grpSpPr>
          <p:sp>
            <p:nvSpPr>
              <p:cNvPr id="174" name="Freeform: Shape 173">
                <a:extLst>
                  <a:ext uri="{FF2B5EF4-FFF2-40B4-BE49-F238E27FC236}">
                    <a16:creationId xmlns:a16="http://schemas.microsoft.com/office/drawing/2014/main" id="{12DD1C21-0ECD-4210-99A1-3B99571D4A4C}"/>
                  </a:ext>
                </a:extLst>
              </p:cNvPr>
              <p:cNvSpPr/>
              <p:nvPr/>
            </p:nvSpPr>
            <p:spPr>
              <a:xfrm>
                <a:off x="4912500" y="4593222"/>
                <a:ext cx="666750" cy="457200"/>
              </a:xfrm>
              <a:custGeom>
                <a:avLst/>
                <a:gdLst>
                  <a:gd name="connsiteX0" fmla="*/ 400050 w 666750"/>
                  <a:gd name="connsiteY0" fmla="*/ 58103 h 457200"/>
                  <a:gd name="connsiteX1" fmla="*/ 400050 w 666750"/>
                  <a:gd name="connsiteY1" fmla="*/ 96202 h 457200"/>
                  <a:gd name="connsiteX2" fmla="*/ 419100 w 666750"/>
                  <a:gd name="connsiteY2" fmla="*/ 95250 h 457200"/>
                  <a:gd name="connsiteX3" fmla="*/ 438150 w 666750"/>
                  <a:gd name="connsiteY3" fmla="*/ 96202 h 457200"/>
                  <a:gd name="connsiteX4" fmla="*/ 438150 w 666750"/>
                  <a:gd name="connsiteY4" fmla="*/ 58103 h 457200"/>
                  <a:gd name="connsiteX5" fmla="*/ 542925 w 666750"/>
                  <a:gd name="connsiteY5" fmla="*/ 80010 h 457200"/>
                  <a:gd name="connsiteX6" fmla="*/ 528638 w 666750"/>
                  <a:gd name="connsiteY6" fmla="*/ 114300 h 457200"/>
                  <a:gd name="connsiteX7" fmla="*/ 563880 w 666750"/>
                  <a:gd name="connsiteY7" fmla="*/ 129540 h 457200"/>
                  <a:gd name="connsiteX8" fmla="*/ 578168 w 666750"/>
                  <a:gd name="connsiteY8" fmla="*/ 94298 h 457200"/>
                  <a:gd name="connsiteX9" fmla="*/ 628650 w 666750"/>
                  <a:gd name="connsiteY9" fmla="*/ 124777 h 457200"/>
                  <a:gd name="connsiteX10" fmla="*/ 669608 w 666750"/>
                  <a:gd name="connsiteY10" fmla="*/ 83820 h 457200"/>
                  <a:gd name="connsiteX11" fmla="*/ 419100 w 666750"/>
                  <a:gd name="connsiteY11" fmla="*/ 0 h 457200"/>
                  <a:gd name="connsiteX12" fmla="*/ 0 w 666750"/>
                  <a:gd name="connsiteY12" fmla="*/ 419100 h 457200"/>
                  <a:gd name="connsiteX13" fmla="*/ 0 w 666750"/>
                  <a:gd name="connsiteY13" fmla="*/ 457200 h 457200"/>
                  <a:gd name="connsiteX14" fmla="*/ 57150 w 666750"/>
                  <a:gd name="connsiteY14" fmla="*/ 457200 h 457200"/>
                  <a:gd name="connsiteX15" fmla="*/ 57150 w 666750"/>
                  <a:gd name="connsiteY15" fmla="*/ 419100 h 457200"/>
                  <a:gd name="connsiteX16" fmla="*/ 75248 w 666750"/>
                  <a:gd name="connsiteY16" fmla="*/ 306705 h 457200"/>
                  <a:gd name="connsiteX17" fmla="*/ 110490 w 666750"/>
                  <a:gd name="connsiteY17" fmla="*/ 320993 h 457200"/>
                  <a:gd name="connsiteX18" fmla="*/ 123825 w 666750"/>
                  <a:gd name="connsiteY18" fmla="*/ 285750 h 457200"/>
                  <a:gd name="connsiteX19" fmla="*/ 88583 w 666750"/>
                  <a:gd name="connsiteY19" fmla="*/ 271463 h 457200"/>
                  <a:gd name="connsiteX20" fmla="*/ 145733 w 666750"/>
                  <a:gd name="connsiteY20" fmla="*/ 182880 h 457200"/>
                  <a:gd name="connsiteX21" fmla="*/ 172403 w 666750"/>
                  <a:gd name="connsiteY21" fmla="*/ 209550 h 457200"/>
                  <a:gd name="connsiteX22" fmla="*/ 199073 w 666750"/>
                  <a:gd name="connsiteY22" fmla="*/ 181927 h 457200"/>
                  <a:gd name="connsiteX23" fmla="*/ 172403 w 666750"/>
                  <a:gd name="connsiteY23" fmla="*/ 155258 h 457200"/>
                  <a:gd name="connsiteX24" fmla="*/ 260033 w 666750"/>
                  <a:gd name="connsiteY24" fmla="*/ 94298 h 457200"/>
                  <a:gd name="connsiteX25" fmla="*/ 274320 w 666750"/>
                  <a:gd name="connsiteY25" fmla="*/ 129540 h 457200"/>
                  <a:gd name="connsiteX26" fmla="*/ 309563 w 666750"/>
                  <a:gd name="connsiteY26" fmla="*/ 114300 h 457200"/>
                  <a:gd name="connsiteX27" fmla="*/ 295275 w 666750"/>
                  <a:gd name="connsiteY27" fmla="*/ 79057 h 457200"/>
                  <a:gd name="connsiteX28" fmla="*/ 400050 w 666750"/>
                  <a:gd name="connsiteY28" fmla="*/ 58103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66750" h="457200">
                    <a:moveTo>
                      <a:pt x="400050" y="58103"/>
                    </a:moveTo>
                    <a:lnTo>
                      <a:pt x="400050" y="96202"/>
                    </a:lnTo>
                    <a:cubicBezTo>
                      <a:pt x="406718" y="96202"/>
                      <a:pt x="412433" y="95250"/>
                      <a:pt x="419100" y="95250"/>
                    </a:cubicBezTo>
                    <a:cubicBezTo>
                      <a:pt x="425768" y="95250"/>
                      <a:pt x="431483" y="95250"/>
                      <a:pt x="438150" y="96202"/>
                    </a:cubicBezTo>
                    <a:lnTo>
                      <a:pt x="438150" y="58103"/>
                    </a:lnTo>
                    <a:cubicBezTo>
                      <a:pt x="475298" y="60007"/>
                      <a:pt x="510540" y="67628"/>
                      <a:pt x="542925" y="80010"/>
                    </a:cubicBezTo>
                    <a:lnTo>
                      <a:pt x="528638" y="114300"/>
                    </a:lnTo>
                    <a:cubicBezTo>
                      <a:pt x="541020" y="119063"/>
                      <a:pt x="552450" y="123825"/>
                      <a:pt x="563880" y="129540"/>
                    </a:cubicBezTo>
                    <a:lnTo>
                      <a:pt x="578168" y="94298"/>
                    </a:lnTo>
                    <a:cubicBezTo>
                      <a:pt x="596265" y="102870"/>
                      <a:pt x="612458" y="113348"/>
                      <a:pt x="628650" y="124777"/>
                    </a:cubicBezTo>
                    <a:lnTo>
                      <a:pt x="669608" y="83820"/>
                    </a:lnTo>
                    <a:cubicBezTo>
                      <a:pt x="600075" y="31432"/>
                      <a:pt x="513398" y="0"/>
                      <a:pt x="419100" y="0"/>
                    </a:cubicBezTo>
                    <a:cubicBezTo>
                      <a:pt x="187643" y="0"/>
                      <a:pt x="0" y="187643"/>
                      <a:pt x="0" y="419100"/>
                    </a:cubicBezTo>
                    <a:lnTo>
                      <a:pt x="0" y="457200"/>
                    </a:lnTo>
                    <a:lnTo>
                      <a:pt x="57150" y="457200"/>
                    </a:lnTo>
                    <a:lnTo>
                      <a:pt x="57150" y="419100"/>
                    </a:lnTo>
                    <a:cubicBezTo>
                      <a:pt x="57150" y="380048"/>
                      <a:pt x="63818" y="341948"/>
                      <a:pt x="75248" y="306705"/>
                    </a:cubicBezTo>
                    <a:lnTo>
                      <a:pt x="110490" y="320993"/>
                    </a:lnTo>
                    <a:cubicBezTo>
                      <a:pt x="114300" y="308610"/>
                      <a:pt x="119063" y="297180"/>
                      <a:pt x="123825" y="285750"/>
                    </a:cubicBezTo>
                    <a:lnTo>
                      <a:pt x="88583" y="271463"/>
                    </a:lnTo>
                    <a:cubicBezTo>
                      <a:pt x="102870" y="239077"/>
                      <a:pt x="122873" y="208598"/>
                      <a:pt x="145733" y="182880"/>
                    </a:cubicBezTo>
                    <a:lnTo>
                      <a:pt x="172403" y="209550"/>
                    </a:lnTo>
                    <a:cubicBezTo>
                      <a:pt x="180975" y="200025"/>
                      <a:pt x="189548" y="190500"/>
                      <a:pt x="199073" y="181927"/>
                    </a:cubicBezTo>
                    <a:lnTo>
                      <a:pt x="172403" y="155258"/>
                    </a:lnTo>
                    <a:cubicBezTo>
                      <a:pt x="198120" y="131445"/>
                      <a:pt x="227648" y="110490"/>
                      <a:pt x="260033" y="94298"/>
                    </a:cubicBezTo>
                    <a:lnTo>
                      <a:pt x="274320" y="129540"/>
                    </a:lnTo>
                    <a:cubicBezTo>
                      <a:pt x="285750" y="123825"/>
                      <a:pt x="297180" y="119063"/>
                      <a:pt x="309563" y="114300"/>
                    </a:cubicBezTo>
                    <a:lnTo>
                      <a:pt x="295275" y="79057"/>
                    </a:lnTo>
                    <a:cubicBezTo>
                      <a:pt x="327660" y="66675"/>
                      <a:pt x="362903" y="60007"/>
                      <a:pt x="400050" y="58103"/>
                    </a:cubicBezTo>
                    <a:close/>
                  </a:path>
                </a:pathLst>
              </a:custGeom>
              <a:solidFill>
                <a:schemeClr val="tx1">
                  <a:lumMod val="65000"/>
                  <a:lumOff val="35000"/>
                </a:schemeClr>
              </a:solidFill>
              <a:ln w="9525" cap="flat">
                <a:noFill/>
                <a:prstDash val="solid"/>
                <a:miter/>
              </a:ln>
            </p:spPr>
            <p:txBody>
              <a:bodyPr rtlCol="0" anchor="ctr"/>
              <a:lstStyle/>
              <a:p>
                <a:pPr defTabSz="914225">
                  <a:defRPr/>
                </a:pPr>
                <a:endParaRPr lang="en-US">
                  <a:solidFill>
                    <a:srgbClr val="D2D2D2">
                      <a:lumMod val="75000"/>
                    </a:srgbClr>
                  </a:solidFill>
                  <a:latin typeface="Segoe UI"/>
                </a:endParaRPr>
              </a:p>
            </p:txBody>
          </p:sp>
          <p:sp>
            <p:nvSpPr>
              <p:cNvPr id="175" name="Freeform: Shape 174">
                <a:extLst>
                  <a:ext uri="{FF2B5EF4-FFF2-40B4-BE49-F238E27FC236}">
                    <a16:creationId xmlns:a16="http://schemas.microsoft.com/office/drawing/2014/main" id="{578A1479-3716-480A-9EC6-34B49BD39FAD}"/>
                  </a:ext>
                </a:extLst>
              </p:cNvPr>
              <p:cNvSpPr/>
              <p:nvPr/>
            </p:nvSpPr>
            <p:spPr>
              <a:xfrm>
                <a:off x="5626875" y="4772292"/>
                <a:ext cx="123825" cy="276225"/>
              </a:xfrm>
              <a:custGeom>
                <a:avLst/>
                <a:gdLst>
                  <a:gd name="connsiteX0" fmla="*/ 48577 w 123825"/>
                  <a:gd name="connsiteY0" fmla="*/ 0 h 276225"/>
                  <a:gd name="connsiteX1" fmla="*/ 7620 w 123825"/>
                  <a:gd name="connsiteY1" fmla="*/ 40957 h 276225"/>
                  <a:gd name="connsiteX2" fmla="*/ 35242 w 123825"/>
                  <a:gd name="connsiteY2" fmla="*/ 91440 h 276225"/>
                  <a:gd name="connsiteX3" fmla="*/ 0 w 123825"/>
                  <a:gd name="connsiteY3" fmla="*/ 106680 h 276225"/>
                  <a:gd name="connsiteX4" fmla="*/ 13335 w 123825"/>
                  <a:gd name="connsiteY4" fmla="*/ 141923 h 276225"/>
                  <a:gd name="connsiteX5" fmla="*/ 48577 w 123825"/>
                  <a:gd name="connsiteY5" fmla="*/ 127635 h 276225"/>
                  <a:gd name="connsiteX6" fmla="*/ 66675 w 123825"/>
                  <a:gd name="connsiteY6" fmla="*/ 240030 h 276225"/>
                  <a:gd name="connsiteX7" fmla="*/ 66675 w 123825"/>
                  <a:gd name="connsiteY7" fmla="*/ 278130 h 276225"/>
                  <a:gd name="connsiteX8" fmla="*/ 123825 w 123825"/>
                  <a:gd name="connsiteY8" fmla="*/ 278130 h 276225"/>
                  <a:gd name="connsiteX9" fmla="*/ 123825 w 123825"/>
                  <a:gd name="connsiteY9" fmla="*/ 240030 h 276225"/>
                  <a:gd name="connsiteX10" fmla="*/ 48577 w 123825"/>
                  <a:gd name="connsiteY10" fmla="*/ 0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825" h="276225">
                    <a:moveTo>
                      <a:pt x="48577" y="0"/>
                    </a:moveTo>
                    <a:lnTo>
                      <a:pt x="7620" y="40957"/>
                    </a:lnTo>
                    <a:cubicBezTo>
                      <a:pt x="18098" y="57150"/>
                      <a:pt x="27623" y="74295"/>
                      <a:pt x="35242" y="91440"/>
                    </a:cubicBezTo>
                    <a:lnTo>
                      <a:pt x="0" y="106680"/>
                    </a:lnTo>
                    <a:cubicBezTo>
                      <a:pt x="4763" y="118110"/>
                      <a:pt x="9525" y="130493"/>
                      <a:pt x="13335" y="141923"/>
                    </a:cubicBezTo>
                    <a:lnTo>
                      <a:pt x="48577" y="127635"/>
                    </a:lnTo>
                    <a:cubicBezTo>
                      <a:pt x="60008" y="162878"/>
                      <a:pt x="66675" y="200978"/>
                      <a:pt x="66675" y="240030"/>
                    </a:cubicBezTo>
                    <a:lnTo>
                      <a:pt x="66675" y="278130"/>
                    </a:lnTo>
                    <a:lnTo>
                      <a:pt x="123825" y="278130"/>
                    </a:lnTo>
                    <a:lnTo>
                      <a:pt x="123825" y="240030"/>
                    </a:lnTo>
                    <a:cubicBezTo>
                      <a:pt x="123825" y="150495"/>
                      <a:pt x="96202" y="68580"/>
                      <a:pt x="48577" y="0"/>
                    </a:cubicBezTo>
                    <a:close/>
                  </a:path>
                </a:pathLst>
              </a:custGeom>
              <a:solidFill>
                <a:srgbClr val="FF0000"/>
              </a:solidFill>
              <a:ln w="9525" cap="flat">
                <a:noFill/>
                <a:prstDash val="solid"/>
                <a:miter/>
              </a:ln>
            </p:spPr>
            <p:txBody>
              <a:bodyPr rtlCol="0" anchor="ctr"/>
              <a:lstStyle/>
              <a:p>
                <a:pPr defTabSz="914225">
                  <a:defRPr/>
                </a:pPr>
                <a:endParaRPr lang="en-US">
                  <a:solidFill>
                    <a:srgbClr val="D2D2D2">
                      <a:lumMod val="75000"/>
                    </a:srgbClr>
                  </a:solidFill>
                  <a:latin typeface="Segoe UI"/>
                </a:endParaRPr>
              </a:p>
            </p:txBody>
          </p:sp>
          <p:sp>
            <p:nvSpPr>
              <p:cNvPr id="176" name="Freeform: Shape 175">
                <a:extLst>
                  <a:ext uri="{FF2B5EF4-FFF2-40B4-BE49-F238E27FC236}">
                    <a16:creationId xmlns:a16="http://schemas.microsoft.com/office/drawing/2014/main" id="{E777551C-201D-4CFF-A087-12E3EF644B64}"/>
                  </a:ext>
                </a:extLst>
              </p:cNvPr>
              <p:cNvSpPr/>
              <p:nvPr/>
            </p:nvSpPr>
            <p:spPr>
              <a:xfrm rot="13854299">
                <a:off x="5039186" y="4820436"/>
                <a:ext cx="361949" cy="361951"/>
              </a:xfrm>
              <a:custGeom>
                <a:avLst/>
                <a:gdLst>
                  <a:gd name="connsiteX0" fmla="*/ 13595 w 361950"/>
                  <a:gd name="connsiteY0" fmla="*/ 297180 h 361950"/>
                  <a:gd name="connsiteX1" fmla="*/ 8833 w 361950"/>
                  <a:gd name="connsiteY1" fmla="*/ 301942 h 361950"/>
                  <a:gd name="connsiteX2" fmla="*/ 13595 w 361950"/>
                  <a:gd name="connsiteY2" fmla="*/ 356235 h 361950"/>
                  <a:gd name="connsiteX3" fmla="*/ 67888 w 361950"/>
                  <a:gd name="connsiteY3" fmla="*/ 351473 h 361950"/>
                  <a:gd name="connsiteX4" fmla="*/ 364115 w 361950"/>
                  <a:gd name="connsiteY4" fmla="*/ 0 h 361950"/>
                  <a:gd name="connsiteX5" fmla="*/ 13595 w 361950"/>
                  <a:gd name="connsiteY5" fmla="*/ 297180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950" h="361950">
                    <a:moveTo>
                      <a:pt x="13595" y="297180"/>
                    </a:moveTo>
                    <a:cubicBezTo>
                      <a:pt x="11690" y="298133"/>
                      <a:pt x="10738" y="300038"/>
                      <a:pt x="8833" y="301942"/>
                    </a:cubicBezTo>
                    <a:cubicBezTo>
                      <a:pt x="-4502" y="318135"/>
                      <a:pt x="-2597" y="341948"/>
                      <a:pt x="13595" y="356235"/>
                    </a:cubicBezTo>
                    <a:cubicBezTo>
                      <a:pt x="29788" y="369570"/>
                      <a:pt x="53600" y="367665"/>
                      <a:pt x="67888" y="351473"/>
                    </a:cubicBezTo>
                    <a:lnTo>
                      <a:pt x="364115" y="0"/>
                    </a:lnTo>
                    <a:lnTo>
                      <a:pt x="13595" y="297180"/>
                    </a:lnTo>
                    <a:close/>
                  </a:path>
                </a:pathLst>
              </a:custGeom>
              <a:solidFill>
                <a:schemeClr val="tx1">
                  <a:lumMod val="65000"/>
                  <a:lumOff val="35000"/>
                </a:schemeClr>
              </a:solidFill>
              <a:ln w="9525" cap="flat">
                <a:noFill/>
                <a:prstDash val="solid"/>
                <a:miter/>
              </a:ln>
            </p:spPr>
            <p:txBody>
              <a:bodyPr rtlCol="0" anchor="ctr"/>
              <a:lstStyle/>
              <a:p>
                <a:pPr defTabSz="914225">
                  <a:defRPr/>
                </a:pPr>
                <a:endParaRPr lang="en-US">
                  <a:solidFill>
                    <a:srgbClr val="D2D2D2">
                      <a:lumMod val="75000"/>
                    </a:srgbClr>
                  </a:solidFill>
                  <a:latin typeface="Segoe UI"/>
                </a:endParaRPr>
              </a:p>
            </p:txBody>
          </p:sp>
        </p:grpSp>
        <p:grpSp>
          <p:nvGrpSpPr>
            <p:cNvPr id="177" name="Graphic 9" descr="Database">
              <a:extLst>
                <a:ext uri="{FF2B5EF4-FFF2-40B4-BE49-F238E27FC236}">
                  <a16:creationId xmlns:a16="http://schemas.microsoft.com/office/drawing/2014/main" id="{DE56AEF1-8EC8-4C6B-8841-75D189ED549B}"/>
                </a:ext>
              </a:extLst>
            </p:cNvPr>
            <p:cNvGrpSpPr/>
            <p:nvPr/>
          </p:nvGrpSpPr>
          <p:grpSpPr>
            <a:xfrm>
              <a:off x="3411491" y="3894305"/>
              <a:ext cx="508266" cy="566726"/>
              <a:chOff x="9418332" y="1246885"/>
              <a:chExt cx="508266" cy="566726"/>
            </a:xfrm>
          </p:grpSpPr>
          <p:sp>
            <p:nvSpPr>
              <p:cNvPr id="178" name="Freeform: Shape 177">
                <a:extLst>
                  <a:ext uri="{FF2B5EF4-FFF2-40B4-BE49-F238E27FC236}">
                    <a16:creationId xmlns:a16="http://schemas.microsoft.com/office/drawing/2014/main" id="{2783B424-30FB-4EFC-A36D-E286F569E1EF}"/>
                  </a:ext>
                </a:extLst>
              </p:cNvPr>
              <p:cNvSpPr/>
              <p:nvPr/>
            </p:nvSpPr>
            <p:spPr>
              <a:xfrm>
                <a:off x="9524221" y="1305919"/>
                <a:ext cx="296489" cy="94454"/>
              </a:xfrm>
              <a:custGeom>
                <a:avLst/>
                <a:gdLst>
                  <a:gd name="connsiteX0" fmla="*/ 296489 w 296488"/>
                  <a:gd name="connsiteY0" fmla="*/ 47227 h 94454"/>
                  <a:gd name="connsiteX1" fmla="*/ 148244 w 296488"/>
                  <a:gd name="connsiteY1" fmla="*/ 94454 h 94454"/>
                  <a:gd name="connsiteX2" fmla="*/ 0 w 296488"/>
                  <a:gd name="connsiteY2" fmla="*/ 47227 h 94454"/>
                  <a:gd name="connsiteX3" fmla="*/ 148244 w 296488"/>
                  <a:gd name="connsiteY3" fmla="*/ 0 h 94454"/>
                  <a:gd name="connsiteX4" fmla="*/ 296489 w 296488"/>
                  <a:gd name="connsiteY4" fmla="*/ 47227 h 944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488" h="94454">
                    <a:moveTo>
                      <a:pt x="296489" y="47227"/>
                    </a:moveTo>
                    <a:cubicBezTo>
                      <a:pt x="296489" y="73310"/>
                      <a:pt x="230117" y="94454"/>
                      <a:pt x="148244" y="94454"/>
                    </a:cubicBezTo>
                    <a:cubicBezTo>
                      <a:pt x="66371" y="94454"/>
                      <a:pt x="0" y="73310"/>
                      <a:pt x="0" y="47227"/>
                    </a:cubicBezTo>
                    <a:cubicBezTo>
                      <a:pt x="0" y="21144"/>
                      <a:pt x="66371" y="0"/>
                      <a:pt x="148244" y="0"/>
                    </a:cubicBezTo>
                    <a:cubicBezTo>
                      <a:pt x="230117" y="0"/>
                      <a:pt x="296489" y="21144"/>
                      <a:pt x="296489" y="47227"/>
                    </a:cubicBezTo>
                    <a:close/>
                  </a:path>
                </a:pathLst>
              </a:custGeom>
              <a:solidFill>
                <a:schemeClr val="tx1">
                  <a:lumMod val="65000"/>
                  <a:lumOff val="35000"/>
                </a:schemeClr>
              </a:solidFill>
              <a:ln w="5259" cap="flat">
                <a:noFill/>
                <a:prstDash val="solid"/>
                <a:miter/>
              </a:ln>
            </p:spPr>
            <p:txBody>
              <a:bodyPr rtlCol="0" anchor="ctr"/>
              <a:lstStyle/>
              <a:p>
                <a:pPr defTabSz="914225">
                  <a:defRPr/>
                </a:pPr>
                <a:endParaRPr lang="en-US">
                  <a:solidFill>
                    <a:srgbClr val="000000"/>
                  </a:solidFill>
                  <a:latin typeface="Segoe UI"/>
                </a:endParaRPr>
              </a:p>
            </p:txBody>
          </p:sp>
          <p:sp>
            <p:nvSpPr>
              <p:cNvPr id="179" name="Freeform: Shape 178">
                <a:extLst>
                  <a:ext uri="{FF2B5EF4-FFF2-40B4-BE49-F238E27FC236}">
                    <a16:creationId xmlns:a16="http://schemas.microsoft.com/office/drawing/2014/main" id="{D0D99226-005D-4116-8C0D-15E322FC67AF}"/>
                  </a:ext>
                </a:extLst>
              </p:cNvPr>
              <p:cNvSpPr/>
              <p:nvPr/>
            </p:nvSpPr>
            <p:spPr>
              <a:xfrm>
                <a:off x="9524221" y="1376760"/>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solidFill>
                <a:srgbClr val="7030A0"/>
              </a:solidFill>
              <a:ln w="5259" cap="flat">
                <a:noFill/>
                <a:prstDash val="solid"/>
                <a:miter/>
              </a:ln>
            </p:spPr>
            <p:txBody>
              <a:bodyPr rtlCol="0" anchor="ctr"/>
              <a:lstStyle/>
              <a:p>
                <a:pPr defTabSz="914225">
                  <a:defRPr/>
                </a:pPr>
                <a:endParaRPr lang="en-US">
                  <a:solidFill>
                    <a:srgbClr val="000000"/>
                  </a:solidFill>
                  <a:latin typeface="Segoe UI"/>
                </a:endParaRPr>
              </a:p>
            </p:txBody>
          </p:sp>
          <p:sp>
            <p:nvSpPr>
              <p:cNvPr id="180" name="Freeform: Shape 179">
                <a:extLst>
                  <a:ext uri="{FF2B5EF4-FFF2-40B4-BE49-F238E27FC236}">
                    <a16:creationId xmlns:a16="http://schemas.microsoft.com/office/drawing/2014/main" id="{9872E0A0-29D5-41DA-A856-7EEF6B233F75}"/>
                  </a:ext>
                </a:extLst>
              </p:cNvPr>
              <p:cNvSpPr/>
              <p:nvPr/>
            </p:nvSpPr>
            <p:spPr>
              <a:xfrm>
                <a:off x="9524221" y="1494828"/>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solidFill>
                <a:schemeClr val="tx1">
                  <a:lumMod val="65000"/>
                  <a:lumOff val="35000"/>
                </a:schemeClr>
              </a:solidFill>
              <a:ln w="5259" cap="flat">
                <a:noFill/>
                <a:prstDash val="solid"/>
                <a:miter/>
              </a:ln>
            </p:spPr>
            <p:txBody>
              <a:bodyPr rtlCol="0" anchor="ctr"/>
              <a:lstStyle/>
              <a:p>
                <a:pPr defTabSz="914225">
                  <a:defRPr/>
                </a:pPr>
                <a:endParaRPr lang="en-US">
                  <a:solidFill>
                    <a:srgbClr val="000000"/>
                  </a:solidFill>
                  <a:latin typeface="Segoe UI"/>
                </a:endParaRPr>
              </a:p>
            </p:txBody>
          </p:sp>
          <p:sp>
            <p:nvSpPr>
              <p:cNvPr id="181" name="Freeform: Shape 180">
                <a:extLst>
                  <a:ext uri="{FF2B5EF4-FFF2-40B4-BE49-F238E27FC236}">
                    <a16:creationId xmlns:a16="http://schemas.microsoft.com/office/drawing/2014/main" id="{5671FC03-9545-406C-AC9F-D8E3332C0F0F}"/>
                  </a:ext>
                </a:extLst>
              </p:cNvPr>
              <p:cNvSpPr/>
              <p:nvPr/>
            </p:nvSpPr>
            <p:spPr>
              <a:xfrm>
                <a:off x="9524221" y="1612896"/>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solidFill>
                <a:schemeClr val="tx1">
                  <a:lumMod val="65000"/>
                  <a:lumOff val="35000"/>
                </a:schemeClr>
              </a:solidFill>
              <a:ln w="5259" cap="flat">
                <a:noFill/>
                <a:prstDash val="solid"/>
                <a:miter/>
              </a:ln>
            </p:spPr>
            <p:txBody>
              <a:bodyPr rtlCol="0" anchor="ctr"/>
              <a:lstStyle/>
              <a:p>
                <a:pPr defTabSz="914225">
                  <a:defRPr/>
                </a:pPr>
                <a:endParaRPr lang="en-US">
                  <a:solidFill>
                    <a:srgbClr val="000000"/>
                  </a:solidFill>
                  <a:latin typeface="Segoe UI"/>
                </a:endParaRPr>
              </a:p>
            </p:txBody>
          </p:sp>
        </p:grpSp>
        <p:sp>
          <p:nvSpPr>
            <p:cNvPr id="182" name="Arrow: Right 181">
              <a:extLst>
                <a:ext uri="{FF2B5EF4-FFF2-40B4-BE49-F238E27FC236}">
                  <a16:creationId xmlns:a16="http://schemas.microsoft.com/office/drawing/2014/main" id="{3FBAC070-3571-407E-BCD3-8042804BD5D0}"/>
                </a:ext>
              </a:extLst>
            </p:cNvPr>
            <p:cNvSpPr/>
            <p:nvPr/>
          </p:nvSpPr>
          <p:spPr bwMode="auto">
            <a:xfrm>
              <a:off x="2893488" y="4207419"/>
              <a:ext cx="454430" cy="23958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3" name="Arrow: Right 182">
              <a:extLst>
                <a:ext uri="{FF2B5EF4-FFF2-40B4-BE49-F238E27FC236}">
                  <a16:creationId xmlns:a16="http://schemas.microsoft.com/office/drawing/2014/main" id="{7A6808D6-6BED-4C5F-A103-C199095F97AE}"/>
                </a:ext>
              </a:extLst>
            </p:cNvPr>
            <p:cNvSpPr/>
            <p:nvPr/>
          </p:nvSpPr>
          <p:spPr bwMode="auto">
            <a:xfrm rot="10800000">
              <a:off x="2862846" y="3904898"/>
              <a:ext cx="454430" cy="239584"/>
            </a:xfrm>
            <a:prstGeom prst="rightArrow">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4" name="Text Placeholder 5">
              <a:extLst>
                <a:ext uri="{FF2B5EF4-FFF2-40B4-BE49-F238E27FC236}">
                  <a16:creationId xmlns:a16="http://schemas.microsoft.com/office/drawing/2014/main" id="{F7F9E155-2B51-4C57-ADA3-9EEB6837EB86}"/>
                </a:ext>
              </a:extLst>
            </p:cNvPr>
            <p:cNvSpPr txBox="1">
              <a:spLocks/>
            </p:cNvSpPr>
            <p:nvPr/>
          </p:nvSpPr>
          <p:spPr>
            <a:xfrm>
              <a:off x="1573731" y="3578513"/>
              <a:ext cx="607272" cy="260301"/>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800">
                  <a:solidFill>
                    <a:srgbClr val="7030A0"/>
                  </a:solidFill>
                  <a:latin typeface="Segoe UI"/>
                </a:rPr>
                <a:t>01010100010100101010</a:t>
              </a:r>
            </a:p>
          </p:txBody>
        </p:sp>
      </p:grpSp>
      <p:grpSp>
        <p:nvGrpSpPr>
          <p:cNvPr id="6" name="Group 5">
            <a:extLst>
              <a:ext uri="{FF2B5EF4-FFF2-40B4-BE49-F238E27FC236}">
                <a16:creationId xmlns:a16="http://schemas.microsoft.com/office/drawing/2014/main" id="{6B8DAC47-95A3-49B9-BDA4-54191A3B2BBE}"/>
              </a:ext>
            </a:extLst>
          </p:cNvPr>
          <p:cNvGrpSpPr/>
          <p:nvPr/>
        </p:nvGrpSpPr>
        <p:grpSpPr>
          <a:xfrm>
            <a:off x="4089095" y="3722208"/>
            <a:ext cx="3998370" cy="1793604"/>
            <a:chOff x="3349292" y="4149376"/>
            <a:chExt cx="3998938" cy="1793859"/>
          </a:xfrm>
        </p:grpSpPr>
        <p:sp>
          <p:nvSpPr>
            <p:cNvPr id="92" name="Text Placeholder 5">
              <a:extLst>
                <a:ext uri="{FF2B5EF4-FFF2-40B4-BE49-F238E27FC236}">
                  <a16:creationId xmlns:a16="http://schemas.microsoft.com/office/drawing/2014/main" id="{6CEDC796-020A-4E10-86B4-B566D89CD582}"/>
                </a:ext>
              </a:extLst>
            </p:cNvPr>
            <p:cNvSpPr txBox="1">
              <a:spLocks/>
            </p:cNvSpPr>
            <p:nvPr/>
          </p:nvSpPr>
          <p:spPr>
            <a:xfrm>
              <a:off x="3765273" y="5250768"/>
              <a:ext cx="3582957" cy="692467"/>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latin typeface="Segoe UI"/>
                </a:rPr>
                <a:t>Remote storage cache is evicted regularly based on time, cache usage, and any modifications to underlying table data. </a:t>
              </a:r>
            </a:p>
          </p:txBody>
        </p:sp>
        <p:grpSp>
          <p:nvGrpSpPr>
            <p:cNvPr id="185" name="Group 184">
              <a:extLst>
                <a:ext uri="{FF2B5EF4-FFF2-40B4-BE49-F238E27FC236}">
                  <a16:creationId xmlns:a16="http://schemas.microsoft.com/office/drawing/2014/main" id="{189C7A86-4A29-428B-A526-3E818077C069}"/>
                </a:ext>
              </a:extLst>
            </p:cNvPr>
            <p:cNvGrpSpPr/>
            <p:nvPr/>
          </p:nvGrpSpPr>
          <p:grpSpPr>
            <a:xfrm>
              <a:off x="3349292" y="5250768"/>
              <a:ext cx="290475" cy="290475"/>
              <a:chOff x="1359413" y="3286137"/>
              <a:chExt cx="332509" cy="332509"/>
            </a:xfrm>
          </p:grpSpPr>
          <p:sp>
            <p:nvSpPr>
              <p:cNvPr id="186" name="Oval 185">
                <a:extLst>
                  <a:ext uri="{FF2B5EF4-FFF2-40B4-BE49-F238E27FC236}">
                    <a16:creationId xmlns:a16="http://schemas.microsoft.com/office/drawing/2014/main" id="{EE1E708D-CC59-4004-B4D7-0E49A9CBE255}"/>
                  </a:ext>
                </a:extLst>
              </p:cNvPr>
              <p:cNvSpPr/>
              <p:nvPr/>
            </p:nvSpPr>
            <p:spPr bwMode="auto">
              <a:xfrm>
                <a:off x="1359413" y="3286137"/>
                <a:ext cx="332509" cy="332509"/>
              </a:xfrm>
              <a:prstGeom prst="ellipse">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7" name="Text Placeholder 5">
                <a:extLst>
                  <a:ext uri="{FF2B5EF4-FFF2-40B4-BE49-F238E27FC236}">
                    <a16:creationId xmlns:a16="http://schemas.microsoft.com/office/drawing/2014/main" id="{9EA95BCD-E40E-4B29-A7EF-BAF781FDC9ED}"/>
                  </a:ext>
                </a:extLst>
              </p:cNvPr>
              <p:cNvSpPr txBox="1">
                <a:spLocks/>
              </p:cNvSpPr>
              <p:nvPr/>
            </p:nvSpPr>
            <p:spPr>
              <a:xfrm>
                <a:off x="1460763" y="3322662"/>
                <a:ext cx="119447" cy="250031"/>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solidFill>
                      <a:srgbClr val="FFFFFF"/>
                    </a:solidFill>
                    <a:latin typeface="Segoe UI Semibold"/>
                  </a:rPr>
                  <a:t>4</a:t>
                </a:r>
              </a:p>
            </p:txBody>
          </p:sp>
        </p:grpSp>
        <p:pic>
          <p:nvPicPr>
            <p:cNvPr id="188" name="Graphic 187" descr="Hourglass">
              <a:extLst>
                <a:ext uri="{FF2B5EF4-FFF2-40B4-BE49-F238E27FC236}">
                  <a16:creationId xmlns:a16="http://schemas.microsoft.com/office/drawing/2014/main" id="{4C65D253-0BC4-42C5-973B-2DD455BFAA9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367672" y="4149376"/>
              <a:ext cx="379422" cy="379422"/>
            </a:xfrm>
            <a:prstGeom prst="rect">
              <a:avLst/>
            </a:prstGeom>
          </p:spPr>
        </p:pic>
        <p:grpSp>
          <p:nvGrpSpPr>
            <p:cNvPr id="189" name="Graphic 9" descr="Database">
              <a:extLst>
                <a:ext uri="{FF2B5EF4-FFF2-40B4-BE49-F238E27FC236}">
                  <a16:creationId xmlns:a16="http://schemas.microsoft.com/office/drawing/2014/main" id="{F0CD6C86-3630-438E-801A-3334C9C82D77}"/>
                </a:ext>
              </a:extLst>
            </p:cNvPr>
            <p:cNvGrpSpPr/>
            <p:nvPr/>
          </p:nvGrpSpPr>
          <p:grpSpPr>
            <a:xfrm>
              <a:off x="5733242" y="4400216"/>
              <a:ext cx="379422" cy="574157"/>
              <a:chOff x="9524221" y="1305919"/>
              <a:chExt cx="296489" cy="448659"/>
            </a:xfrm>
          </p:grpSpPr>
          <p:sp>
            <p:nvSpPr>
              <p:cNvPr id="190" name="Freeform: Shape 189">
                <a:extLst>
                  <a:ext uri="{FF2B5EF4-FFF2-40B4-BE49-F238E27FC236}">
                    <a16:creationId xmlns:a16="http://schemas.microsoft.com/office/drawing/2014/main" id="{04B44EDD-A9C0-4BC9-8D36-A82D6D19086F}"/>
                  </a:ext>
                </a:extLst>
              </p:cNvPr>
              <p:cNvSpPr/>
              <p:nvPr/>
            </p:nvSpPr>
            <p:spPr>
              <a:xfrm>
                <a:off x="9524221" y="1305919"/>
                <a:ext cx="296489" cy="94454"/>
              </a:xfrm>
              <a:custGeom>
                <a:avLst/>
                <a:gdLst>
                  <a:gd name="connsiteX0" fmla="*/ 296489 w 296488"/>
                  <a:gd name="connsiteY0" fmla="*/ 47227 h 94454"/>
                  <a:gd name="connsiteX1" fmla="*/ 148244 w 296488"/>
                  <a:gd name="connsiteY1" fmla="*/ 94454 h 94454"/>
                  <a:gd name="connsiteX2" fmla="*/ 0 w 296488"/>
                  <a:gd name="connsiteY2" fmla="*/ 47227 h 94454"/>
                  <a:gd name="connsiteX3" fmla="*/ 148244 w 296488"/>
                  <a:gd name="connsiteY3" fmla="*/ 0 h 94454"/>
                  <a:gd name="connsiteX4" fmla="*/ 296489 w 296488"/>
                  <a:gd name="connsiteY4" fmla="*/ 47227 h 944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488" h="94454">
                    <a:moveTo>
                      <a:pt x="296489" y="47227"/>
                    </a:moveTo>
                    <a:cubicBezTo>
                      <a:pt x="296489" y="73310"/>
                      <a:pt x="230117" y="94454"/>
                      <a:pt x="148244" y="94454"/>
                    </a:cubicBezTo>
                    <a:cubicBezTo>
                      <a:pt x="66371" y="94454"/>
                      <a:pt x="0" y="73310"/>
                      <a:pt x="0" y="47227"/>
                    </a:cubicBezTo>
                    <a:cubicBezTo>
                      <a:pt x="0" y="21144"/>
                      <a:pt x="66371" y="0"/>
                      <a:pt x="148244" y="0"/>
                    </a:cubicBezTo>
                    <a:cubicBezTo>
                      <a:pt x="230117" y="0"/>
                      <a:pt x="296489" y="21144"/>
                      <a:pt x="296489" y="47227"/>
                    </a:cubicBezTo>
                    <a:close/>
                  </a:path>
                </a:pathLst>
              </a:custGeom>
              <a:solidFill>
                <a:schemeClr val="tx1">
                  <a:lumMod val="65000"/>
                  <a:lumOff val="35000"/>
                </a:schemeClr>
              </a:solidFill>
              <a:ln w="5259" cap="flat">
                <a:noFill/>
                <a:prstDash val="solid"/>
                <a:miter/>
              </a:ln>
            </p:spPr>
            <p:txBody>
              <a:bodyPr rtlCol="0" anchor="ctr"/>
              <a:lstStyle/>
              <a:p>
                <a:pPr defTabSz="914225">
                  <a:defRPr/>
                </a:pPr>
                <a:endParaRPr lang="en-US">
                  <a:solidFill>
                    <a:srgbClr val="000000"/>
                  </a:solidFill>
                  <a:latin typeface="Segoe UI"/>
                </a:endParaRPr>
              </a:p>
            </p:txBody>
          </p:sp>
          <p:sp>
            <p:nvSpPr>
              <p:cNvPr id="192" name="Freeform: Shape 191">
                <a:extLst>
                  <a:ext uri="{FF2B5EF4-FFF2-40B4-BE49-F238E27FC236}">
                    <a16:creationId xmlns:a16="http://schemas.microsoft.com/office/drawing/2014/main" id="{D09275C6-0245-4BC2-9EFC-7993C44258B0}"/>
                  </a:ext>
                </a:extLst>
              </p:cNvPr>
              <p:cNvSpPr/>
              <p:nvPr/>
            </p:nvSpPr>
            <p:spPr>
              <a:xfrm>
                <a:off x="9524221" y="1494828"/>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solidFill>
                <a:schemeClr val="tx1">
                  <a:lumMod val="65000"/>
                  <a:lumOff val="35000"/>
                </a:schemeClr>
              </a:solidFill>
              <a:ln w="5259" cap="flat">
                <a:noFill/>
                <a:prstDash val="solid"/>
                <a:miter/>
              </a:ln>
            </p:spPr>
            <p:txBody>
              <a:bodyPr rtlCol="0" anchor="ctr"/>
              <a:lstStyle/>
              <a:p>
                <a:pPr defTabSz="914225">
                  <a:defRPr/>
                </a:pPr>
                <a:endParaRPr lang="en-US">
                  <a:solidFill>
                    <a:srgbClr val="000000"/>
                  </a:solidFill>
                  <a:latin typeface="Segoe UI"/>
                </a:endParaRPr>
              </a:p>
            </p:txBody>
          </p:sp>
          <p:sp>
            <p:nvSpPr>
              <p:cNvPr id="193" name="Freeform: Shape 192">
                <a:extLst>
                  <a:ext uri="{FF2B5EF4-FFF2-40B4-BE49-F238E27FC236}">
                    <a16:creationId xmlns:a16="http://schemas.microsoft.com/office/drawing/2014/main" id="{B22208E6-C039-45D8-998A-2C08753452CC}"/>
                  </a:ext>
                </a:extLst>
              </p:cNvPr>
              <p:cNvSpPr/>
              <p:nvPr/>
            </p:nvSpPr>
            <p:spPr>
              <a:xfrm>
                <a:off x="9524221" y="1612896"/>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solidFill>
                <a:schemeClr val="tx1">
                  <a:lumMod val="65000"/>
                  <a:lumOff val="35000"/>
                </a:schemeClr>
              </a:solidFill>
              <a:ln w="5259" cap="flat">
                <a:noFill/>
                <a:prstDash val="solid"/>
                <a:miter/>
              </a:ln>
            </p:spPr>
            <p:txBody>
              <a:bodyPr rtlCol="0" anchor="ctr"/>
              <a:lstStyle/>
              <a:p>
                <a:pPr defTabSz="914225">
                  <a:defRPr/>
                </a:pPr>
                <a:endParaRPr lang="en-US">
                  <a:solidFill>
                    <a:srgbClr val="000000"/>
                  </a:solidFill>
                  <a:latin typeface="Segoe UI"/>
                </a:endParaRPr>
              </a:p>
            </p:txBody>
          </p:sp>
        </p:grpSp>
        <p:cxnSp>
          <p:nvCxnSpPr>
            <p:cNvPr id="204" name="Straight Connector 203">
              <a:extLst>
                <a:ext uri="{FF2B5EF4-FFF2-40B4-BE49-F238E27FC236}">
                  <a16:creationId xmlns:a16="http://schemas.microsoft.com/office/drawing/2014/main" id="{6CB6959A-602E-45F2-B613-E9E20B5A8FA1}"/>
                </a:ext>
              </a:extLst>
            </p:cNvPr>
            <p:cNvCxnSpPr/>
            <p:nvPr/>
          </p:nvCxnSpPr>
          <p:spPr>
            <a:xfrm>
              <a:off x="4316290" y="4589916"/>
              <a:ext cx="523001"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05" name="Arrow: Right 204">
              <a:extLst>
                <a:ext uri="{FF2B5EF4-FFF2-40B4-BE49-F238E27FC236}">
                  <a16:creationId xmlns:a16="http://schemas.microsoft.com/office/drawing/2014/main" id="{95399119-21F4-4A02-87E8-66E7FC17AD2C}"/>
                </a:ext>
              </a:extLst>
            </p:cNvPr>
            <p:cNvSpPr/>
            <p:nvPr/>
          </p:nvSpPr>
          <p:spPr bwMode="auto">
            <a:xfrm>
              <a:off x="5060126" y="4543880"/>
              <a:ext cx="454430" cy="23958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206" name="Text Placeholder 5">
            <a:extLst>
              <a:ext uri="{FF2B5EF4-FFF2-40B4-BE49-F238E27FC236}">
                <a16:creationId xmlns:a16="http://schemas.microsoft.com/office/drawing/2014/main" id="{C414141F-A9CC-448E-A2E5-06CC6D570CC9}"/>
              </a:ext>
            </a:extLst>
          </p:cNvPr>
          <p:cNvSpPr txBox="1">
            <a:spLocks/>
          </p:cNvSpPr>
          <p:nvPr/>
        </p:nvSpPr>
        <p:spPr>
          <a:xfrm>
            <a:off x="8628319" y="4817755"/>
            <a:ext cx="2546365" cy="692369"/>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latin typeface="Segoe UI"/>
              </a:rPr>
              <a:t>Cache will need to be regenerated if query results have been evicted from cache</a:t>
            </a:r>
          </a:p>
        </p:txBody>
      </p:sp>
      <p:grpSp>
        <p:nvGrpSpPr>
          <p:cNvPr id="207" name="Group 206">
            <a:extLst>
              <a:ext uri="{FF2B5EF4-FFF2-40B4-BE49-F238E27FC236}">
                <a16:creationId xmlns:a16="http://schemas.microsoft.com/office/drawing/2014/main" id="{6A5186A1-D3BB-422E-A3A0-E7D8E9E23B94}"/>
              </a:ext>
            </a:extLst>
          </p:cNvPr>
          <p:cNvGrpSpPr/>
          <p:nvPr/>
        </p:nvGrpSpPr>
        <p:grpSpPr>
          <a:xfrm>
            <a:off x="8212397" y="4831033"/>
            <a:ext cx="290434" cy="290434"/>
            <a:chOff x="1359413" y="3286137"/>
            <a:chExt cx="332509" cy="332509"/>
          </a:xfrm>
        </p:grpSpPr>
        <p:sp>
          <p:nvSpPr>
            <p:cNvPr id="208" name="Oval 207">
              <a:extLst>
                <a:ext uri="{FF2B5EF4-FFF2-40B4-BE49-F238E27FC236}">
                  <a16:creationId xmlns:a16="http://schemas.microsoft.com/office/drawing/2014/main" id="{A5318720-0CB9-42EC-A632-41E4D600B9DF}"/>
                </a:ext>
              </a:extLst>
            </p:cNvPr>
            <p:cNvSpPr/>
            <p:nvPr/>
          </p:nvSpPr>
          <p:spPr bwMode="auto">
            <a:xfrm>
              <a:off x="1359413" y="3286137"/>
              <a:ext cx="332509" cy="332509"/>
            </a:xfrm>
            <a:prstGeom prst="ellipse">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9" name="Text Placeholder 5">
              <a:extLst>
                <a:ext uri="{FF2B5EF4-FFF2-40B4-BE49-F238E27FC236}">
                  <a16:creationId xmlns:a16="http://schemas.microsoft.com/office/drawing/2014/main" id="{943035CC-E6DA-43FC-A457-DDE836D71A3A}"/>
                </a:ext>
              </a:extLst>
            </p:cNvPr>
            <p:cNvSpPr txBox="1">
              <a:spLocks/>
            </p:cNvSpPr>
            <p:nvPr/>
          </p:nvSpPr>
          <p:spPr>
            <a:xfrm>
              <a:off x="1471666" y="3322662"/>
              <a:ext cx="119447" cy="250031"/>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solidFill>
                    <a:srgbClr val="FFFFFF"/>
                  </a:solidFill>
                  <a:latin typeface="Segoe UI Semibold"/>
                </a:rPr>
                <a:t>5</a:t>
              </a:r>
            </a:p>
          </p:txBody>
        </p:sp>
      </p:grpSp>
      <p:sp>
        <p:nvSpPr>
          <p:cNvPr id="220" name="Arrow: Right 219">
            <a:extLst>
              <a:ext uri="{FF2B5EF4-FFF2-40B4-BE49-F238E27FC236}">
                <a16:creationId xmlns:a16="http://schemas.microsoft.com/office/drawing/2014/main" id="{415D9824-1F72-4A6E-99D5-F02280B74D8C}"/>
              </a:ext>
            </a:extLst>
          </p:cNvPr>
          <p:cNvSpPr/>
          <p:nvPr/>
        </p:nvSpPr>
        <p:spPr bwMode="auto">
          <a:xfrm>
            <a:off x="9231436" y="4177218"/>
            <a:ext cx="454366" cy="239550"/>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21" name="Group 220">
            <a:extLst>
              <a:ext uri="{FF2B5EF4-FFF2-40B4-BE49-F238E27FC236}">
                <a16:creationId xmlns:a16="http://schemas.microsoft.com/office/drawing/2014/main" id="{722D7297-905D-45D5-BA2F-45888EE4D05D}"/>
              </a:ext>
            </a:extLst>
          </p:cNvPr>
          <p:cNvGrpSpPr/>
          <p:nvPr/>
        </p:nvGrpSpPr>
        <p:grpSpPr>
          <a:xfrm>
            <a:off x="8730199" y="3872473"/>
            <a:ext cx="352265" cy="750988"/>
            <a:chOff x="2484021" y="3604805"/>
            <a:chExt cx="352315" cy="751095"/>
          </a:xfrm>
        </p:grpSpPr>
        <p:sp>
          <p:nvSpPr>
            <p:cNvPr id="222" name="Freeform 448">
              <a:extLst>
                <a:ext uri="{FF2B5EF4-FFF2-40B4-BE49-F238E27FC236}">
                  <a16:creationId xmlns:a16="http://schemas.microsoft.com/office/drawing/2014/main" id="{2905E822-6553-4871-9C0D-CD9126EFC72F}"/>
                </a:ext>
              </a:extLst>
            </p:cNvPr>
            <p:cNvSpPr>
              <a:spLocks noEditPoints="1"/>
            </p:cNvSpPr>
            <p:nvPr/>
          </p:nvSpPr>
          <p:spPr bwMode="auto">
            <a:xfrm>
              <a:off x="2519711" y="3916679"/>
              <a:ext cx="285514" cy="163066"/>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270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223" name="Freeform 5">
              <a:extLst>
                <a:ext uri="{FF2B5EF4-FFF2-40B4-BE49-F238E27FC236}">
                  <a16:creationId xmlns:a16="http://schemas.microsoft.com/office/drawing/2014/main" id="{20DE3AA4-E072-4279-8CFC-EE176D57FBF6}"/>
                </a:ext>
              </a:extLst>
            </p:cNvPr>
            <p:cNvSpPr>
              <a:spLocks noEditPoints="1"/>
            </p:cNvSpPr>
            <p:nvPr/>
          </p:nvSpPr>
          <p:spPr bwMode="auto">
            <a:xfrm>
              <a:off x="2615409" y="4200796"/>
              <a:ext cx="93248" cy="155104"/>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grpSp>
          <p:nvGrpSpPr>
            <p:cNvPr id="224" name="Group 223">
              <a:extLst>
                <a:ext uri="{FF2B5EF4-FFF2-40B4-BE49-F238E27FC236}">
                  <a16:creationId xmlns:a16="http://schemas.microsoft.com/office/drawing/2014/main" id="{D182DBF1-6E6C-4926-BD41-7E4101EEDE66}"/>
                </a:ext>
              </a:extLst>
            </p:cNvPr>
            <p:cNvGrpSpPr/>
            <p:nvPr/>
          </p:nvGrpSpPr>
          <p:grpSpPr>
            <a:xfrm>
              <a:off x="2547147" y="3604805"/>
              <a:ext cx="229773" cy="174919"/>
              <a:chOff x="2421061" y="2643553"/>
              <a:chExt cx="3651737" cy="2779942"/>
            </a:xfrm>
          </p:grpSpPr>
          <p:cxnSp>
            <p:nvCxnSpPr>
              <p:cNvPr id="227" name="Straight Connector 226">
                <a:extLst>
                  <a:ext uri="{FF2B5EF4-FFF2-40B4-BE49-F238E27FC236}">
                    <a16:creationId xmlns:a16="http://schemas.microsoft.com/office/drawing/2014/main" id="{FE96DEAD-EB14-4180-8B55-0B8AA87EA67D}"/>
                  </a:ext>
                </a:extLst>
              </p:cNvPr>
              <p:cNvCxnSpPr>
                <a:cxnSpLocks/>
              </p:cNvCxnSpPr>
              <p:nvPr/>
            </p:nvCxnSpPr>
            <p:spPr>
              <a:xfrm>
                <a:off x="3303655" y="4505747"/>
                <a:ext cx="0" cy="91774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1F23C95D-A268-4625-83C7-6D19BC414A0F}"/>
                  </a:ext>
                </a:extLst>
              </p:cNvPr>
              <p:cNvCxnSpPr>
                <a:cxnSpLocks/>
              </p:cNvCxnSpPr>
              <p:nvPr/>
            </p:nvCxnSpPr>
            <p:spPr>
              <a:xfrm>
                <a:off x="3983069" y="3734649"/>
                <a:ext cx="0" cy="1688846"/>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FAD2BE2F-AAEA-45FF-A532-F29077468656}"/>
                  </a:ext>
                </a:extLst>
              </p:cNvPr>
              <p:cNvCxnSpPr>
                <a:cxnSpLocks/>
              </p:cNvCxnSpPr>
              <p:nvPr/>
            </p:nvCxnSpPr>
            <p:spPr>
              <a:xfrm>
                <a:off x="4662482" y="4051603"/>
                <a:ext cx="0" cy="1371892"/>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549F1CDD-C4EC-4AAE-8DDB-42C5F283FE21}"/>
                  </a:ext>
                </a:extLst>
              </p:cNvPr>
              <p:cNvCxnSpPr>
                <a:cxnSpLocks/>
              </p:cNvCxnSpPr>
              <p:nvPr/>
            </p:nvCxnSpPr>
            <p:spPr>
              <a:xfrm>
                <a:off x="5330632" y="3185667"/>
                <a:ext cx="0" cy="223782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31" name="Freeform: Shape 581">
                <a:extLst>
                  <a:ext uri="{FF2B5EF4-FFF2-40B4-BE49-F238E27FC236}">
                    <a16:creationId xmlns:a16="http://schemas.microsoft.com/office/drawing/2014/main" id="{B4944DB3-F309-4FE0-B150-B1C69AA30B40}"/>
                  </a:ext>
                </a:extLst>
              </p:cNvPr>
              <p:cNvSpPr/>
              <p:nvPr/>
            </p:nvSpPr>
            <p:spPr bwMode="auto">
              <a:xfrm>
                <a:off x="2421061" y="2643553"/>
                <a:ext cx="3651737" cy="2288929"/>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grpSp>
        <p:cxnSp>
          <p:nvCxnSpPr>
            <p:cNvPr id="225" name="Straight Connector 224">
              <a:extLst>
                <a:ext uri="{FF2B5EF4-FFF2-40B4-BE49-F238E27FC236}">
                  <a16:creationId xmlns:a16="http://schemas.microsoft.com/office/drawing/2014/main" id="{8355C001-8092-46DC-BE09-DF51E9568321}"/>
                </a:ext>
              </a:extLst>
            </p:cNvPr>
            <p:cNvCxnSpPr>
              <a:cxnSpLocks/>
            </p:cNvCxnSpPr>
            <p:nvPr/>
          </p:nvCxnSpPr>
          <p:spPr>
            <a:xfrm>
              <a:off x="2484021" y="3834581"/>
              <a:ext cx="352315"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D70ECAD6-F370-46DF-A831-91333A457F78}"/>
                </a:ext>
              </a:extLst>
            </p:cNvPr>
            <p:cNvCxnSpPr>
              <a:cxnSpLocks/>
            </p:cNvCxnSpPr>
            <p:nvPr/>
          </p:nvCxnSpPr>
          <p:spPr>
            <a:xfrm>
              <a:off x="2484021" y="4149177"/>
              <a:ext cx="352315"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pic>
        <p:nvPicPr>
          <p:cNvPr id="232" name="Graphic 231" descr="Arrow circle">
            <a:extLst>
              <a:ext uri="{FF2B5EF4-FFF2-40B4-BE49-F238E27FC236}">
                <a16:creationId xmlns:a16="http://schemas.microsoft.com/office/drawing/2014/main" id="{5744B2BB-E11C-46A9-B0B4-73122EDA1E7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347276" y="4060391"/>
            <a:ext cx="522927" cy="522927"/>
          </a:xfrm>
          <a:prstGeom prst="rect">
            <a:avLst/>
          </a:prstGeom>
        </p:spPr>
      </p:pic>
      <p:grpSp>
        <p:nvGrpSpPr>
          <p:cNvPr id="233" name="Graphic 79" descr="Gauge">
            <a:extLst>
              <a:ext uri="{FF2B5EF4-FFF2-40B4-BE49-F238E27FC236}">
                <a16:creationId xmlns:a16="http://schemas.microsoft.com/office/drawing/2014/main" id="{6C10A44C-59FB-4575-B980-32547EC12662}"/>
              </a:ext>
            </a:extLst>
          </p:cNvPr>
          <p:cNvGrpSpPr/>
          <p:nvPr/>
        </p:nvGrpSpPr>
        <p:grpSpPr>
          <a:xfrm>
            <a:off x="9848496" y="3639197"/>
            <a:ext cx="631035" cy="631035"/>
            <a:chOff x="4874400" y="4364622"/>
            <a:chExt cx="914400" cy="914400"/>
          </a:xfrm>
        </p:grpSpPr>
        <p:sp>
          <p:nvSpPr>
            <p:cNvPr id="234" name="Freeform: Shape 233">
              <a:extLst>
                <a:ext uri="{FF2B5EF4-FFF2-40B4-BE49-F238E27FC236}">
                  <a16:creationId xmlns:a16="http://schemas.microsoft.com/office/drawing/2014/main" id="{4EB92FCD-7A04-434A-82C6-7523B1F6396C}"/>
                </a:ext>
              </a:extLst>
            </p:cNvPr>
            <p:cNvSpPr/>
            <p:nvPr/>
          </p:nvSpPr>
          <p:spPr>
            <a:xfrm>
              <a:off x="4912500" y="4593222"/>
              <a:ext cx="666750" cy="457200"/>
            </a:xfrm>
            <a:custGeom>
              <a:avLst/>
              <a:gdLst>
                <a:gd name="connsiteX0" fmla="*/ 400050 w 666750"/>
                <a:gd name="connsiteY0" fmla="*/ 58103 h 457200"/>
                <a:gd name="connsiteX1" fmla="*/ 400050 w 666750"/>
                <a:gd name="connsiteY1" fmla="*/ 96202 h 457200"/>
                <a:gd name="connsiteX2" fmla="*/ 419100 w 666750"/>
                <a:gd name="connsiteY2" fmla="*/ 95250 h 457200"/>
                <a:gd name="connsiteX3" fmla="*/ 438150 w 666750"/>
                <a:gd name="connsiteY3" fmla="*/ 96202 h 457200"/>
                <a:gd name="connsiteX4" fmla="*/ 438150 w 666750"/>
                <a:gd name="connsiteY4" fmla="*/ 58103 h 457200"/>
                <a:gd name="connsiteX5" fmla="*/ 542925 w 666750"/>
                <a:gd name="connsiteY5" fmla="*/ 80010 h 457200"/>
                <a:gd name="connsiteX6" fmla="*/ 528638 w 666750"/>
                <a:gd name="connsiteY6" fmla="*/ 114300 h 457200"/>
                <a:gd name="connsiteX7" fmla="*/ 563880 w 666750"/>
                <a:gd name="connsiteY7" fmla="*/ 129540 h 457200"/>
                <a:gd name="connsiteX8" fmla="*/ 578168 w 666750"/>
                <a:gd name="connsiteY8" fmla="*/ 94298 h 457200"/>
                <a:gd name="connsiteX9" fmla="*/ 628650 w 666750"/>
                <a:gd name="connsiteY9" fmla="*/ 124777 h 457200"/>
                <a:gd name="connsiteX10" fmla="*/ 669608 w 666750"/>
                <a:gd name="connsiteY10" fmla="*/ 83820 h 457200"/>
                <a:gd name="connsiteX11" fmla="*/ 419100 w 666750"/>
                <a:gd name="connsiteY11" fmla="*/ 0 h 457200"/>
                <a:gd name="connsiteX12" fmla="*/ 0 w 666750"/>
                <a:gd name="connsiteY12" fmla="*/ 419100 h 457200"/>
                <a:gd name="connsiteX13" fmla="*/ 0 w 666750"/>
                <a:gd name="connsiteY13" fmla="*/ 457200 h 457200"/>
                <a:gd name="connsiteX14" fmla="*/ 57150 w 666750"/>
                <a:gd name="connsiteY14" fmla="*/ 457200 h 457200"/>
                <a:gd name="connsiteX15" fmla="*/ 57150 w 666750"/>
                <a:gd name="connsiteY15" fmla="*/ 419100 h 457200"/>
                <a:gd name="connsiteX16" fmla="*/ 75248 w 666750"/>
                <a:gd name="connsiteY16" fmla="*/ 306705 h 457200"/>
                <a:gd name="connsiteX17" fmla="*/ 110490 w 666750"/>
                <a:gd name="connsiteY17" fmla="*/ 320993 h 457200"/>
                <a:gd name="connsiteX18" fmla="*/ 123825 w 666750"/>
                <a:gd name="connsiteY18" fmla="*/ 285750 h 457200"/>
                <a:gd name="connsiteX19" fmla="*/ 88583 w 666750"/>
                <a:gd name="connsiteY19" fmla="*/ 271463 h 457200"/>
                <a:gd name="connsiteX20" fmla="*/ 145733 w 666750"/>
                <a:gd name="connsiteY20" fmla="*/ 182880 h 457200"/>
                <a:gd name="connsiteX21" fmla="*/ 172403 w 666750"/>
                <a:gd name="connsiteY21" fmla="*/ 209550 h 457200"/>
                <a:gd name="connsiteX22" fmla="*/ 199073 w 666750"/>
                <a:gd name="connsiteY22" fmla="*/ 181927 h 457200"/>
                <a:gd name="connsiteX23" fmla="*/ 172403 w 666750"/>
                <a:gd name="connsiteY23" fmla="*/ 155258 h 457200"/>
                <a:gd name="connsiteX24" fmla="*/ 260033 w 666750"/>
                <a:gd name="connsiteY24" fmla="*/ 94298 h 457200"/>
                <a:gd name="connsiteX25" fmla="*/ 274320 w 666750"/>
                <a:gd name="connsiteY25" fmla="*/ 129540 h 457200"/>
                <a:gd name="connsiteX26" fmla="*/ 309563 w 666750"/>
                <a:gd name="connsiteY26" fmla="*/ 114300 h 457200"/>
                <a:gd name="connsiteX27" fmla="*/ 295275 w 666750"/>
                <a:gd name="connsiteY27" fmla="*/ 79057 h 457200"/>
                <a:gd name="connsiteX28" fmla="*/ 400050 w 666750"/>
                <a:gd name="connsiteY28" fmla="*/ 58103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66750" h="457200">
                  <a:moveTo>
                    <a:pt x="400050" y="58103"/>
                  </a:moveTo>
                  <a:lnTo>
                    <a:pt x="400050" y="96202"/>
                  </a:lnTo>
                  <a:cubicBezTo>
                    <a:pt x="406718" y="96202"/>
                    <a:pt x="412433" y="95250"/>
                    <a:pt x="419100" y="95250"/>
                  </a:cubicBezTo>
                  <a:cubicBezTo>
                    <a:pt x="425768" y="95250"/>
                    <a:pt x="431483" y="95250"/>
                    <a:pt x="438150" y="96202"/>
                  </a:cubicBezTo>
                  <a:lnTo>
                    <a:pt x="438150" y="58103"/>
                  </a:lnTo>
                  <a:cubicBezTo>
                    <a:pt x="475298" y="60007"/>
                    <a:pt x="510540" y="67628"/>
                    <a:pt x="542925" y="80010"/>
                  </a:cubicBezTo>
                  <a:lnTo>
                    <a:pt x="528638" y="114300"/>
                  </a:lnTo>
                  <a:cubicBezTo>
                    <a:pt x="541020" y="119063"/>
                    <a:pt x="552450" y="123825"/>
                    <a:pt x="563880" y="129540"/>
                  </a:cubicBezTo>
                  <a:lnTo>
                    <a:pt x="578168" y="94298"/>
                  </a:lnTo>
                  <a:cubicBezTo>
                    <a:pt x="596265" y="102870"/>
                    <a:pt x="612458" y="113348"/>
                    <a:pt x="628650" y="124777"/>
                  </a:cubicBezTo>
                  <a:lnTo>
                    <a:pt x="669608" y="83820"/>
                  </a:lnTo>
                  <a:cubicBezTo>
                    <a:pt x="600075" y="31432"/>
                    <a:pt x="513398" y="0"/>
                    <a:pt x="419100" y="0"/>
                  </a:cubicBezTo>
                  <a:cubicBezTo>
                    <a:pt x="187643" y="0"/>
                    <a:pt x="0" y="187643"/>
                    <a:pt x="0" y="419100"/>
                  </a:cubicBezTo>
                  <a:lnTo>
                    <a:pt x="0" y="457200"/>
                  </a:lnTo>
                  <a:lnTo>
                    <a:pt x="57150" y="457200"/>
                  </a:lnTo>
                  <a:lnTo>
                    <a:pt x="57150" y="419100"/>
                  </a:lnTo>
                  <a:cubicBezTo>
                    <a:pt x="57150" y="380048"/>
                    <a:pt x="63818" y="341948"/>
                    <a:pt x="75248" y="306705"/>
                  </a:cubicBezTo>
                  <a:lnTo>
                    <a:pt x="110490" y="320993"/>
                  </a:lnTo>
                  <a:cubicBezTo>
                    <a:pt x="114300" y="308610"/>
                    <a:pt x="119063" y="297180"/>
                    <a:pt x="123825" y="285750"/>
                  </a:cubicBezTo>
                  <a:lnTo>
                    <a:pt x="88583" y="271463"/>
                  </a:lnTo>
                  <a:cubicBezTo>
                    <a:pt x="102870" y="239077"/>
                    <a:pt x="122873" y="208598"/>
                    <a:pt x="145733" y="182880"/>
                  </a:cubicBezTo>
                  <a:lnTo>
                    <a:pt x="172403" y="209550"/>
                  </a:lnTo>
                  <a:cubicBezTo>
                    <a:pt x="180975" y="200025"/>
                    <a:pt x="189548" y="190500"/>
                    <a:pt x="199073" y="181927"/>
                  </a:cubicBezTo>
                  <a:lnTo>
                    <a:pt x="172403" y="155258"/>
                  </a:lnTo>
                  <a:cubicBezTo>
                    <a:pt x="198120" y="131445"/>
                    <a:pt x="227648" y="110490"/>
                    <a:pt x="260033" y="94298"/>
                  </a:cubicBezTo>
                  <a:lnTo>
                    <a:pt x="274320" y="129540"/>
                  </a:lnTo>
                  <a:cubicBezTo>
                    <a:pt x="285750" y="123825"/>
                    <a:pt x="297180" y="119063"/>
                    <a:pt x="309563" y="114300"/>
                  </a:cubicBezTo>
                  <a:lnTo>
                    <a:pt x="295275" y="79057"/>
                  </a:lnTo>
                  <a:cubicBezTo>
                    <a:pt x="327660" y="66675"/>
                    <a:pt x="362903" y="60007"/>
                    <a:pt x="400050" y="58103"/>
                  </a:cubicBezTo>
                  <a:close/>
                </a:path>
              </a:pathLst>
            </a:custGeom>
            <a:solidFill>
              <a:schemeClr val="tx1">
                <a:lumMod val="65000"/>
                <a:lumOff val="35000"/>
              </a:schemeClr>
            </a:solidFill>
            <a:ln w="9525" cap="flat">
              <a:noFill/>
              <a:prstDash val="solid"/>
              <a:miter/>
            </a:ln>
          </p:spPr>
          <p:txBody>
            <a:bodyPr rtlCol="0" anchor="ctr"/>
            <a:lstStyle/>
            <a:p>
              <a:pPr defTabSz="914225">
                <a:defRPr/>
              </a:pPr>
              <a:endParaRPr lang="en-US">
                <a:solidFill>
                  <a:srgbClr val="D2D2D2">
                    <a:lumMod val="75000"/>
                  </a:srgbClr>
                </a:solidFill>
                <a:latin typeface="Segoe UI"/>
              </a:endParaRPr>
            </a:p>
          </p:txBody>
        </p:sp>
        <p:sp>
          <p:nvSpPr>
            <p:cNvPr id="235" name="Freeform: Shape 234">
              <a:extLst>
                <a:ext uri="{FF2B5EF4-FFF2-40B4-BE49-F238E27FC236}">
                  <a16:creationId xmlns:a16="http://schemas.microsoft.com/office/drawing/2014/main" id="{01CAAEB1-48A3-4FC2-83BC-687FCB3A9A29}"/>
                </a:ext>
              </a:extLst>
            </p:cNvPr>
            <p:cNvSpPr/>
            <p:nvPr/>
          </p:nvSpPr>
          <p:spPr>
            <a:xfrm>
              <a:off x="5626875" y="4772292"/>
              <a:ext cx="123825" cy="276225"/>
            </a:xfrm>
            <a:custGeom>
              <a:avLst/>
              <a:gdLst>
                <a:gd name="connsiteX0" fmla="*/ 48577 w 123825"/>
                <a:gd name="connsiteY0" fmla="*/ 0 h 276225"/>
                <a:gd name="connsiteX1" fmla="*/ 7620 w 123825"/>
                <a:gd name="connsiteY1" fmla="*/ 40957 h 276225"/>
                <a:gd name="connsiteX2" fmla="*/ 35242 w 123825"/>
                <a:gd name="connsiteY2" fmla="*/ 91440 h 276225"/>
                <a:gd name="connsiteX3" fmla="*/ 0 w 123825"/>
                <a:gd name="connsiteY3" fmla="*/ 106680 h 276225"/>
                <a:gd name="connsiteX4" fmla="*/ 13335 w 123825"/>
                <a:gd name="connsiteY4" fmla="*/ 141923 h 276225"/>
                <a:gd name="connsiteX5" fmla="*/ 48577 w 123825"/>
                <a:gd name="connsiteY5" fmla="*/ 127635 h 276225"/>
                <a:gd name="connsiteX6" fmla="*/ 66675 w 123825"/>
                <a:gd name="connsiteY6" fmla="*/ 240030 h 276225"/>
                <a:gd name="connsiteX7" fmla="*/ 66675 w 123825"/>
                <a:gd name="connsiteY7" fmla="*/ 278130 h 276225"/>
                <a:gd name="connsiteX8" fmla="*/ 123825 w 123825"/>
                <a:gd name="connsiteY8" fmla="*/ 278130 h 276225"/>
                <a:gd name="connsiteX9" fmla="*/ 123825 w 123825"/>
                <a:gd name="connsiteY9" fmla="*/ 240030 h 276225"/>
                <a:gd name="connsiteX10" fmla="*/ 48577 w 123825"/>
                <a:gd name="connsiteY10" fmla="*/ 0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825" h="276225">
                  <a:moveTo>
                    <a:pt x="48577" y="0"/>
                  </a:moveTo>
                  <a:lnTo>
                    <a:pt x="7620" y="40957"/>
                  </a:lnTo>
                  <a:cubicBezTo>
                    <a:pt x="18098" y="57150"/>
                    <a:pt x="27623" y="74295"/>
                    <a:pt x="35242" y="91440"/>
                  </a:cubicBezTo>
                  <a:lnTo>
                    <a:pt x="0" y="106680"/>
                  </a:lnTo>
                  <a:cubicBezTo>
                    <a:pt x="4763" y="118110"/>
                    <a:pt x="9525" y="130493"/>
                    <a:pt x="13335" y="141923"/>
                  </a:cubicBezTo>
                  <a:lnTo>
                    <a:pt x="48577" y="127635"/>
                  </a:lnTo>
                  <a:cubicBezTo>
                    <a:pt x="60008" y="162878"/>
                    <a:pt x="66675" y="200978"/>
                    <a:pt x="66675" y="240030"/>
                  </a:cubicBezTo>
                  <a:lnTo>
                    <a:pt x="66675" y="278130"/>
                  </a:lnTo>
                  <a:lnTo>
                    <a:pt x="123825" y="278130"/>
                  </a:lnTo>
                  <a:lnTo>
                    <a:pt x="123825" y="240030"/>
                  </a:lnTo>
                  <a:cubicBezTo>
                    <a:pt x="123825" y="150495"/>
                    <a:pt x="96202" y="68580"/>
                    <a:pt x="48577" y="0"/>
                  </a:cubicBezTo>
                  <a:close/>
                </a:path>
              </a:pathLst>
            </a:custGeom>
            <a:solidFill>
              <a:srgbClr val="FF0000"/>
            </a:solidFill>
            <a:ln w="9525" cap="flat">
              <a:noFill/>
              <a:prstDash val="solid"/>
              <a:miter/>
            </a:ln>
          </p:spPr>
          <p:txBody>
            <a:bodyPr rtlCol="0" anchor="ctr"/>
            <a:lstStyle/>
            <a:p>
              <a:pPr defTabSz="914225">
                <a:defRPr/>
              </a:pPr>
              <a:endParaRPr lang="en-US">
                <a:solidFill>
                  <a:srgbClr val="D2D2D2">
                    <a:lumMod val="75000"/>
                  </a:srgbClr>
                </a:solidFill>
                <a:latin typeface="Segoe UI"/>
              </a:endParaRPr>
            </a:p>
          </p:txBody>
        </p:sp>
        <p:sp>
          <p:nvSpPr>
            <p:cNvPr id="236" name="Freeform: Shape 235">
              <a:extLst>
                <a:ext uri="{FF2B5EF4-FFF2-40B4-BE49-F238E27FC236}">
                  <a16:creationId xmlns:a16="http://schemas.microsoft.com/office/drawing/2014/main" id="{9167B3C3-C1DB-423D-83F8-3A4E66EF73C6}"/>
                </a:ext>
              </a:extLst>
            </p:cNvPr>
            <p:cNvSpPr/>
            <p:nvPr/>
          </p:nvSpPr>
          <p:spPr>
            <a:xfrm>
              <a:off x="5291335" y="4697997"/>
              <a:ext cx="361950" cy="361950"/>
            </a:xfrm>
            <a:custGeom>
              <a:avLst/>
              <a:gdLst>
                <a:gd name="connsiteX0" fmla="*/ 13595 w 361950"/>
                <a:gd name="connsiteY0" fmla="*/ 297180 h 361950"/>
                <a:gd name="connsiteX1" fmla="*/ 8833 w 361950"/>
                <a:gd name="connsiteY1" fmla="*/ 301942 h 361950"/>
                <a:gd name="connsiteX2" fmla="*/ 13595 w 361950"/>
                <a:gd name="connsiteY2" fmla="*/ 356235 h 361950"/>
                <a:gd name="connsiteX3" fmla="*/ 67888 w 361950"/>
                <a:gd name="connsiteY3" fmla="*/ 351473 h 361950"/>
                <a:gd name="connsiteX4" fmla="*/ 364115 w 361950"/>
                <a:gd name="connsiteY4" fmla="*/ 0 h 361950"/>
                <a:gd name="connsiteX5" fmla="*/ 13595 w 361950"/>
                <a:gd name="connsiteY5" fmla="*/ 297180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950" h="361950">
                  <a:moveTo>
                    <a:pt x="13595" y="297180"/>
                  </a:moveTo>
                  <a:cubicBezTo>
                    <a:pt x="11690" y="298133"/>
                    <a:pt x="10738" y="300038"/>
                    <a:pt x="8833" y="301942"/>
                  </a:cubicBezTo>
                  <a:cubicBezTo>
                    <a:pt x="-4502" y="318135"/>
                    <a:pt x="-2597" y="341948"/>
                    <a:pt x="13595" y="356235"/>
                  </a:cubicBezTo>
                  <a:cubicBezTo>
                    <a:pt x="29788" y="369570"/>
                    <a:pt x="53600" y="367665"/>
                    <a:pt x="67888" y="351473"/>
                  </a:cubicBezTo>
                  <a:lnTo>
                    <a:pt x="364115" y="0"/>
                  </a:lnTo>
                  <a:lnTo>
                    <a:pt x="13595" y="297180"/>
                  </a:lnTo>
                  <a:close/>
                </a:path>
              </a:pathLst>
            </a:custGeom>
            <a:solidFill>
              <a:schemeClr val="tx1">
                <a:lumMod val="65000"/>
                <a:lumOff val="35000"/>
              </a:schemeClr>
            </a:solidFill>
            <a:ln w="9525" cap="flat">
              <a:noFill/>
              <a:prstDash val="solid"/>
              <a:miter/>
            </a:ln>
          </p:spPr>
          <p:txBody>
            <a:bodyPr rtlCol="0" anchor="ctr"/>
            <a:lstStyle/>
            <a:p>
              <a:pPr defTabSz="914225">
                <a:defRPr/>
              </a:pPr>
              <a:endParaRPr lang="en-US">
                <a:solidFill>
                  <a:srgbClr val="D2D2D2">
                    <a:lumMod val="75000"/>
                  </a:srgbClr>
                </a:solidFill>
                <a:latin typeface="Segoe UI"/>
              </a:endParaRPr>
            </a:p>
          </p:txBody>
        </p:sp>
      </p:grpSp>
      <p:sp>
        <p:nvSpPr>
          <p:cNvPr id="11" name="Plus Sign 10">
            <a:extLst>
              <a:ext uri="{FF2B5EF4-FFF2-40B4-BE49-F238E27FC236}">
                <a16:creationId xmlns:a16="http://schemas.microsoft.com/office/drawing/2014/main" id="{0FCC0A0F-42DB-415F-8733-EC874A3DF35F}"/>
              </a:ext>
            </a:extLst>
          </p:cNvPr>
          <p:cNvSpPr/>
          <p:nvPr/>
        </p:nvSpPr>
        <p:spPr bwMode="auto">
          <a:xfrm>
            <a:off x="8043470" y="2559973"/>
            <a:ext cx="371308" cy="384263"/>
          </a:xfrm>
          <a:prstGeom prst="mathPlus">
            <a:avLst/>
          </a:prstGeom>
          <a:solidFill>
            <a:schemeClr val="tx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20" name="Picture 19" descr="A picture containing drawing, clock&#10;&#10;Description automatically generated">
            <a:extLst>
              <a:ext uri="{FF2B5EF4-FFF2-40B4-BE49-F238E27FC236}">
                <a16:creationId xmlns:a16="http://schemas.microsoft.com/office/drawing/2014/main" id="{BE01B93C-55F2-4C34-87A8-45BD004A99A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871597" y="1764035"/>
            <a:ext cx="405140" cy="405140"/>
          </a:xfrm>
          <a:prstGeom prst="rect">
            <a:avLst/>
          </a:prstGeom>
        </p:spPr>
      </p:pic>
      <p:pic>
        <p:nvPicPr>
          <p:cNvPr id="191" name="Picture 190" descr="A picture containing drawing, clock&#10;&#10;Description automatically generated">
            <a:extLst>
              <a:ext uri="{FF2B5EF4-FFF2-40B4-BE49-F238E27FC236}">
                <a16:creationId xmlns:a16="http://schemas.microsoft.com/office/drawing/2014/main" id="{0106C03A-600B-41EC-873F-CD9FB72AC4C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959821" y="4101576"/>
            <a:ext cx="405140" cy="405140"/>
          </a:xfrm>
          <a:prstGeom prst="rect">
            <a:avLst/>
          </a:prstGeom>
        </p:spPr>
      </p:pic>
      <p:pic>
        <p:nvPicPr>
          <p:cNvPr id="203" name="Picture 202" descr="A picture containing drawing, clock&#10;&#10;Description automatically generated">
            <a:extLst>
              <a:ext uri="{FF2B5EF4-FFF2-40B4-BE49-F238E27FC236}">
                <a16:creationId xmlns:a16="http://schemas.microsoft.com/office/drawing/2014/main" id="{80025DDF-38F0-4F0B-AF41-56631103248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101326" y="4217197"/>
            <a:ext cx="405140" cy="405140"/>
          </a:xfrm>
          <a:prstGeom prst="rect">
            <a:avLst/>
          </a:prstGeom>
        </p:spPr>
      </p:pic>
      <p:pic>
        <p:nvPicPr>
          <p:cNvPr id="210" name="Picture 209" descr="A picture containing drawing, clock&#10;&#10;Description automatically generated">
            <a:extLst>
              <a:ext uri="{FF2B5EF4-FFF2-40B4-BE49-F238E27FC236}">
                <a16:creationId xmlns:a16="http://schemas.microsoft.com/office/drawing/2014/main" id="{9C7E8048-51B4-49B6-BE29-D597B5A906F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769166" y="1747684"/>
            <a:ext cx="405140" cy="405140"/>
          </a:xfrm>
          <a:prstGeom prst="rect">
            <a:avLst/>
          </a:prstGeom>
        </p:spPr>
      </p:pic>
      <p:pic>
        <p:nvPicPr>
          <p:cNvPr id="237" name="Picture 236" descr="A picture containing drawing, clock&#10;&#10;Description automatically generated">
            <a:extLst>
              <a:ext uri="{FF2B5EF4-FFF2-40B4-BE49-F238E27FC236}">
                <a16:creationId xmlns:a16="http://schemas.microsoft.com/office/drawing/2014/main" id="{94EFF5E8-BA60-4DD2-9F95-9A88A1ACB22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41459" y="1886463"/>
            <a:ext cx="405140" cy="405140"/>
          </a:xfrm>
          <a:prstGeom prst="rect">
            <a:avLst/>
          </a:prstGeom>
        </p:spPr>
      </p:pic>
      <p:pic>
        <p:nvPicPr>
          <p:cNvPr id="238" name="Picture 237" descr="A picture containing drawing, clock&#10;&#10;Description automatically generated">
            <a:extLst>
              <a:ext uri="{FF2B5EF4-FFF2-40B4-BE49-F238E27FC236}">
                <a16:creationId xmlns:a16="http://schemas.microsoft.com/office/drawing/2014/main" id="{FC41287B-3468-4F8E-BB4D-57E716A4A35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942135" y="4155316"/>
            <a:ext cx="405140" cy="405140"/>
          </a:xfrm>
          <a:prstGeom prst="rect">
            <a:avLst/>
          </a:prstGeom>
        </p:spPr>
      </p:pic>
    </p:spTree>
    <p:extLst>
      <p:ext uri="{BB962C8B-B14F-4D97-AF65-F5344CB8AC3E}">
        <p14:creationId xmlns:p14="http://schemas.microsoft.com/office/powerpoint/2010/main" val="26799279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58"/>
                                        </p:tgtEl>
                                        <p:attrNameLst>
                                          <p:attrName>style.visibility</p:attrName>
                                        </p:attrNameLst>
                                      </p:cBhvr>
                                      <p:to>
                                        <p:strVal val="visible"/>
                                      </p:to>
                                    </p:set>
                                    <p:animEffect transition="in" filter="fade">
                                      <p:cBhvr>
                                        <p:cTn id="19" dur="500"/>
                                        <p:tgtEl>
                                          <p:spTgt spid="58"/>
                                        </p:tgtEl>
                                      </p:cBhvr>
                                    </p:animEffect>
                                  </p:childTnLst>
                                </p:cTn>
                              </p:par>
                              <p:par>
                                <p:cTn id="20" presetID="10" presetClass="entr" presetSubtype="0" fill="hold" nodeType="withEffect">
                                  <p:stCondLst>
                                    <p:cond delay="0"/>
                                  </p:stCondLst>
                                  <p:childTnLst>
                                    <p:set>
                                      <p:cBhvr>
                                        <p:cTn id="21" dur="1" fill="hold">
                                          <p:stCondLst>
                                            <p:cond delay="0"/>
                                          </p:stCondLst>
                                        </p:cTn>
                                        <p:tgtEl>
                                          <p:spTgt spid="59"/>
                                        </p:tgtEl>
                                        <p:attrNameLst>
                                          <p:attrName>style.visibility</p:attrName>
                                        </p:attrNameLst>
                                      </p:cBhvr>
                                      <p:to>
                                        <p:strVal val="visible"/>
                                      </p:to>
                                    </p:set>
                                    <p:animEffect transition="in" filter="fade">
                                      <p:cBhvr>
                                        <p:cTn id="22" dur="500"/>
                                        <p:tgtEl>
                                          <p:spTgt spid="5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87"/>
                                        </p:tgtEl>
                                        <p:attrNameLst>
                                          <p:attrName>style.visibility</p:attrName>
                                        </p:attrNameLst>
                                      </p:cBhvr>
                                      <p:to>
                                        <p:strVal val="visible"/>
                                      </p:to>
                                    </p:set>
                                    <p:animEffect transition="in" filter="fade">
                                      <p:cBhvr>
                                        <p:cTn id="25" dur="500"/>
                                        <p:tgtEl>
                                          <p:spTgt spid="87"/>
                                        </p:tgtEl>
                                      </p:cBhvr>
                                    </p:animEffect>
                                  </p:childTnLst>
                                </p:cTn>
                              </p:par>
                              <p:par>
                                <p:cTn id="26" presetID="10" presetClass="entr" presetSubtype="0" fill="hold" nodeType="withEffect">
                                  <p:stCondLst>
                                    <p:cond delay="0"/>
                                  </p:stCondLst>
                                  <p:childTnLst>
                                    <p:set>
                                      <p:cBhvr>
                                        <p:cTn id="27" dur="1" fill="hold">
                                          <p:stCondLst>
                                            <p:cond delay="0"/>
                                          </p:stCondLst>
                                        </p:cTn>
                                        <p:tgtEl>
                                          <p:spTgt spid="83"/>
                                        </p:tgtEl>
                                        <p:attrNameLst>
                                          <p:attrName>style.visibility</p:attrName>
                                        </p:attrNameLst>
                                      </p:cBhvr>
                                      <p:to>
                                        <p:strVal val="visible"/>
                                      </p:to>
                                    </p:set>
                                    <p:animEffect transition="in" filter="fade">
                                      <p:cBhvr>
                                        <p:cTn id="28" dur="500"/>
                                        <p:tgtEl>
                                          <p:spTgt spid="83"/>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17"/>
                                        </p:tgtEl>
                                        <p:attrNameLst>
                                          <p:attrName>style.visibility</p:attrName>
                                        </p:attrNameLst>
                                      </p:cBhvr>
                                      <p:to>
                                        <p:strVal val="visible"/>
                                      </p:to>
                                    </p:set>
                                    <p:animEffect transition="in" filter="fade">
                                      <p:cBhvr>
                                        <p:cTn id="31" dur="500"/>
                                        <p:tgtEl>
                                          <p:spTgt spid="117"/>
                                        </p:tgtEl>
                                      </p:cBhvr>
                                    </p:animEffect>
                                  </p:childTnLst>
                                </p:cTn>
                              </p:par>
                              <p:par>
                                <p:cTn id="32" presetID="10" presetClass="entr" presetSubtype="0" fill="hold" nodeType="withEffect">
                                  <p:stCondLst>
                                    <p:cond delay="0"/>
                                  </p:stCondLst>
                                  <p:childTnLst>
                                    <p:set>
                                      <p:cBhvr>
                                        <p:cTn id="33" dur="1" fill="hold">
                                          <p:stCondLst>
                                            <p:cond delay="0"/>
                                          </p:stCondLst>
                                        </p:cTn>
                                        <p:tgtEl>
                                          <p:spTgt spid="118"/>
                                        </p:tgtEl>
                                        <p:attrNameLst>
                                          <p:attrName>style.visibility</p:attrName>
                                        </p:attrNameLst>
                                      </p:cBhvr>
                                      <p:to>
                                        <p:strVal val="visible"/>
                                      </p:to>
                                    </p:set>
                                    <p:animEffect transition="in" filter="fade">
                                      <p:cBhvr>
                                        <p:cTn id="34" dur="500"/>
                                        <p:tgtEl>
                                          <p:spTgt spid="118"/>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46"/>
                                        </p:tgtEl>
                                        <p:attrNameLst>
                                          <p:attrName>style.visibility</p:attrName>
                                        </p:attrNameLst>
                                      </p:cBhvr>
                                      <p:to>
                                        <p:strVal val="visible"/>
                                      </p:to>
                                    </p:set>
                                    <p:animEffect transition="in" filter="fade">
                                      <p:cBhvr>
                                        <p:cTn id="37" dur="500"/>
                                        <p:tgtEl>
                                          <p:spTgt spid="146"/>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16"/>
                                        </p:tgtEl>
                                        <p:attrNameLst>
                                          <p:attrName>style.visibility</p:attrName>
                                        </p:attrNameLst>
                                      </p:cBhvr>
                                      <p:to>
                                        <p:strVal val="visible"/>
                                      </p:to>
                                    </p:set>
                                    <p:animEffect transition="in" filter="fade">
                                      <p:cBhvr>
                                        <p:cTn id="40" dur="500"/>
                                        <p:tgtEl>
                                          <p:spTgt spid="116"/>
                                        </p:tgtEl>
                                      </p:cBhvr>
                                    </p:animEffect>
                                  </p:childTnLst>
                                </p:cTn>
                              </p:par>
                              <p:par>
                                <p:cTn id="41" presetID="10" presetClass="entr" presetSubtype="0" fill="hold" nodeType="withEffect">
                                  <p:stCondLst>
                                    <p:cond delay="0"/>
                                  </p:stCondLst>
                                  <p:childTnLst>
                                    <p:set>
                                      <p:cBhvr>
                                        <p:cTn id="42" dur="1" fill="hold">
                                          <p:stCondLst>
                                            <p:cond delay="0"/>
                                          </p:stCondLst>
                                        </p:cTn>
                                        <p:tgtEl>
                                          <p:spTgt spid="141"/>
                                        </p:tgtEl>
                                        <p:attrNameLst>
                                          <p:attrName>style.visibility</p:attrName>
                                        </p:attrNameLst>
                                      </p:cBhvr>
                                      <p:to>
                                        <p:strVal val="visible"/>
                                      </p:to>
                                    </p:set>
                                    <p:animEffect transition="in" filter="fade">
                                      <p:cBhvr>
                                        <p:cTn id="43" dur="500"/>
                                        <p:tgtEl>
                                          <p:spTgt spid="141"/>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47"/>
                                        </p:tgtEl>
                                        <p:attrNameLst>
                                          <p:attrName>style.visibility</p:attrName>
                                        </p:attrNameLst>
                                      </p:cBhvr>
                                      <p:to>
                                        <p:strVal val="visible"/>
                                      </p:to>
                                    </p:set>
                                    <p:animEffect transition="in" filter="fade">
                                      <p:cBhvr>
                                        <p:cTn id="46" dur="500"/>
                                        <p:tgtEl>
                                          <p:spTgt spid="147"/>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1"/>
                                        </p:tgtEl>
                                        <p:attrNameLst>
                                          <p:attrName>style.visibility</p:attrName>
                                        </p:attrNameLst>
                                      </p:cBhvr>
                                      <p:to>
                                        <p:strVal val="visible"/>
                                      </p:to>
                                    </p:set>
                                    <p:animEffect transition="in" filter="fade">
                                      <p:cBhvr>
                                        <p:cTn id="49" dur="500"/>
                                        <p:tgtEl>
                                          <p:spTgt spid="11"/>
                                        </p:tgtEl>
                                      </p:cBhvr>
                                    </p:animEffect>
                                  </p:childTnLst>
                                </p:cTn>
                              </p:par>
                              <p:par>
                                <p:cTn id="50" presetID="10" presetClass="entr" presetSubtype="0" fill="hold" nodeType="withEffect">
                                  <p:stCondLst>
                                    <p:cond delay="0"/>
                                  </p:stCondLst>
                                  <p:childTnLst>
                                    <p:set>
                                      <p:cBhvr>
                                        <p:cTn id="51" dur="1" fill="hold">
                                          <p:stCondLst>
                                            <p:cond delay="0"/>
                                          </p:stCondLst>
                                        </p:cTn>
                                        <p:tgtEl>
                                          <p:spTgt spid="210"/>
                                        </p:tgtEl>
                                        <p:attrNameLst>
                                          <p:attrName>style.visibility</p:attrName>
                                        </p:attrNameLst>
                                      </p:cBhvr>
                                      <p:to>
                                        <p:strVal val="visible"/>
                                      </p:to>
                                    </p:set>
                                    <p:animEffect transition="in" filter="fade">
                                      <p:cBhvr>
                                        <p:cTn id="52" dur="500"/>
                                        <p:tgtEl>
                                          <p:spTgt spid="210"/>
                                        </p:tgtEl>
                                      </p:cBhvr>
                                    </p:animEffect>
                                  </p:childTnLst>
                                </p:cTn>
                              </p:par>
                              <p:par>
                                <p:cTn id="53" presetID="10" presetClass="entr" presetSubtype="0" fill="hold" nodeType="withEffect">
                                  <p:stCondLst>
                                    <p:cond delay="0"/>
                                  </p:stCondLst>
                                  <p:childTnLst>
                                    <p:set>
                                      <p:cBhvr>
                                        <p:cTn id="54" dur="1" fill="hold">
                                          <p:stCondLst>
                                            <p:cond delay="0"/>
                                          </p:stCondLst>
                                        </p:cTn>
                                        <p:tgtEl>
                                          <p:spTgt spid="237"/>
                                        </p:tgtEl>
                                        <p:attrNameLst>
                                          <p:attrName>style.visibility</p:attrName>
                                        </p:attrNameLst>
                                      </p:cBhvr>
                                      <p:to>
                                        <p:strVal val="visible"/>
                                      </p:to>
                                    </p:set>
                                    <p:animEffect transition="in" filter="fade">
                                      <p:cBhvr>
                                        <p:cTn id="55" dur="500"/>
                                        <p:tgtEl>
                                          <p:spTgt spid="237"/>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91"/>
                                        </p:tgtEl>
                                        <p:attrNameLst>
                                          <p:attrName>style.visibility</p:attrName>
                                        </p:attrNameLst>
                                      </p:cBhvr>
                                      <p:to>
                                        <p:strVal val="visible"/>
                                      </p:to>
                                    </p:set>
                                    <p:animEffect transition="in" filter="fade">
                                      <p:cBhvr>
                                        <p:cTn id="60" dur="500"/>
                                        <p:tgtEl>
                                          <p:spTgt spid="91"/>
                                        </p:tgtEl>
                                      </p:cBhvr>
                                    </p:animEffect>
                                  </p:childTnLst>
                                </p:cTn>
                              </p:par>
                              <p:par>
                                <p:cTn id="61" presetID="10" presetClass="entr" presetSubtype="0" fill="hold" nodeType="withEffect">
                                  <p:stCondLst>
                                    <p:cond delay="0"/>
                                  </p:stCondLst>
                                  <p:childTnLst>
                                    <p:set>
                                      <p:cBhvr>
                                        <p:cTn id="62" dur="1" fill="hold">
                                          <p:stCondLst>
                                            <p:cond delay="0"/>
                                          </p:stCondLst>
                                        </p:cTn>
                                        <p:tgtEl>
                                          <p:spTgt spid="148"/>
                                        </p:tgtEl>
                                        <p:attrNameLst>
                                          <p:attrName>style.visibility</p:attrName>
                                        </p:attrNameLst>
                                      </p:cBhvr>
                                      <p:to>
                                        <p:strVal val="visible"/>
                                      </p:to>
                                    </p:set>
                                    <p:animEffect transition="in" filter="fade">
                                      <p:cBhvr>
                                        <p:cTn id="63" dur="500"/>
                                        <p:tgtEl>
                                          <p:spTgt spid="148"/>
                                        </p:tgtEl>
                                      </p:cBhvr>
                                    </p:animEffect>
                                  </p:childTnLst>
                                </p:cTn>
                              </p:par>
                              <p:par>
                                <p:cTn id="64" presetID="10" presetClass="entr" presetSubtype="0" fill="hold" nodeType="withEffect">
                                  <p:stCondLst>
                                    <p:cond delay="0"/>
                                  </p:stCondLst>
                                  <p:childTnLst>
                                    <p:set>
                                      <p:cBhvr>
                                        <p:cTn id="65" dur="1" fill="hold">
                                          <p:stCondLst>
                                            <p:cond delay="0"/>
                                          </p:stCondLst>
                                        </p:cTn>
                                        <p:tgtEl>
                                          <p:spTgt spid="9"/>
                                        </p:tgtEl>
                                        <p:attrNameLst>
                                          <p:attrName>style.visibility</p:attrName>
                                        </p:attrNameLst>
                                      </p:cBhvr>
                                      <p:to>
                                        <p:strVal val="visible"/>
                                      </p:to>
                                    </p:set>
                                    <p:animEffect transition="in" filter="fade">
                                      <p:cBhvr>
                                        <p:cTn id="66" dur="500"/>
                                        <p:tgtEl>
                                          <p:spTgt spid="9"/>
                                        </p:tgtEl>
                                      </p:cBhvr>
                                    </p:animEffect>
                                  </p:childTnLst>
                                </p:cTn>
                              </p:par>
                              <p:par>
                                <p:cTn id="67" presetID="10" presetClass="entr" presetSubtype="0" fill="hold" nodeType="withEffect">
                                  <p:stCondLst>
                                    <p:cond delay="0"/>
                                  </p:stCondLst>
                                  <p:childTnLst>
                                    <p:set>
                                      <p:cBhvr>
                                        <p:cTn id="68" dur="1" fill="hold">
                                          <p:stCondLst>
                                            <p:cond delay="0"/>
                                          </p:stCondLst>
                                        </p:cTn>
                                        <p:tgtEl>
                                          <p:spTgt spid="191"/>
                                        </p:tgtEl>
                                        <p:attrNameLst>
                                          <p:attrName>style.visibility</p:attrName>
                                        </p:attrNameLst>
                                      </p:cBhvr>
                                      <p:to>
                                        <p:strVal val="visible"/>
                                      </p:to>
                                    </p:set>
                                    <p:animEffect transition="in" filter="fade">
                                      <p:cBhvr>
                                        <p:cTn id="69" dur="500"/>
                                        <p:tgtEl>
                                          <p:spTgt spid="191"/>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nodeType="clickEffect">
                                  <p:stCondLst>
                                    <p:cond delay="0"/>
                                  </p:stCondLst>
                                  <p:childTnLst>
                                    <p:set>
                                      <p:cBhvr>
                                        <p:cTn id="73" dur="1" fill="hold">
                                          <p:stCondLst>
                                            <p:cond delay="0"/>
                                          </p:stCondLst>
                                        </p:cTn>
                                        <p:tgtEl>
                                          <p:spTgt spid="6"/>
                                        </p:tgtEl>
                                        <p:attrNameLst>
                                          <p:attrName>style.visibility</p:attrName>
                                        </p:attrNameLst>
                                      </p:cBhvr>
                                      <p:to>
                                        <p:strVal val="visible"/>
                                      </p:to>
                                    </p:set>
                                    <p:animEffect transition="in" filter="fade">
                                      <p:cBhvr>
                                        <p:cTn id="74" dur="500"/>
                                        <p:tgtEl>
                                          <p:spTgt spid="6"/>
                                        </p:tgtEl>
                                      </p:cBhvr>
                                    </p:animEffect>
                                  </p:childTnLst>
                                </p:cTn>
                              </p:par>
                              <p:par>
                                <p:cTn id="75" presetID="10" presetClass="entr" presetSubtype="0" fill="hold" nodeType="withEffect">
                                  <p:stCondLst>
                                    <p:cond delay="0"/>
                                  </p:stCondLst>
                                  <p:childTnLst>
                                    <p:set>
                                      <p:cBhvr>
                                        <p:cTn id="76" dur="1" fill="hold">
                                          <p:stCondLst>
                                            <p:cond delay="0"/>
                                          </p:stCondLst>
                                        </p:cTn>
                                        <p:tgtEl>
                                          <p:spTgt spid="203"/>
                                        </p:tgtEl>
                                        <p:attrNameLst>
                                          <p:attrName>style.visibility</p:attrName>
                                        </p:attrNameLst>
                                      </p:cBhvr>
                                      <p:to>
                                        <p:strVal val="visible"/>
                                      </p:to>
                                    </p:set>
                                    <p:animEffect transition="in" filter="fade">
                                      <p:cBhvr>
                                        <p:cTn id="77" dur="500"/>
                                        <p:tgtEl>
                                          <p:spTgt spid="203"/>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206"/>
                                        </p:tgtEl>
                                        <p:attrNameLst>
                                          <p:attrName>style.visibility</p:attrName>
                                        </p:attrNameLst>
                                      </p:cBhvr>
                                      <p:to>
                                        <p:strVal val="visible"/>
                                      </p:to>
                                    </p:set>
                                    <p:animEffect transition="in" filter="fade">
                                      <p:cBhvr>
                                        <p:cTn id="82" dur="500"/>
                                        <p:tgtEl>
                                          <p:spTgt spid="206"/>
                                        </p:tgtEl>
                                      </p:cBhvr>
                                    </p:animEffect>
                                  </p:childTnLst>
                                </p:cTn>
                              </p:par>
                              <p:par>
                                <p:cTn id="83" presetID="10" presetClass="entr" presetSubtype="0" fill="hold" nodeType="withEffect">
                                  <p:stCondLst>
                                    <p:cond delay="0"/>
                                  </p:stCondLst>
                                  <p:childTnLst>
                                    <p:set>
                                      <p:cBhvr>
                                        <p:cTn id="84" dur="1" fill="hold">
                                          <p:stCondLst>
                                            <p:cond delay="0"/>
                                          </p:stCondLst>
                                        </p:cTn>
                                        <p:tgtEl>
                                          <p:spTgt spid="207"/>
                                        </p:tgtEl>
                                        <p:attrNameLst>
                                          <p:attrName>style.visibility</p:attrName>
                                        </p:attrNameLst>
                                      </p:cBhvr>
                                      <p:to>
                                        <p:strVal val="visible"/>
                                      </p:to>
                                    </p:set>
                                    <p:animEffect transition="in" filter="fade">
                                      <p:cBhvr>
                                        <p:cTn id="85" dur="500"/>
                                        <p:tgtEl>
                                          <p:spTgt spid="207"/>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220"/>
                                        </p:tgtEl>
                                        <p:attrNameLst>
                                          <p:attrName>style.visibility</p:attrName>
                                        </p:attrNameLst>
                                      </p:cBhvr>
                                      <p:to>
                                        <p:strVal val="visible"/>
                                      </p:to>
                                    </p:set>
                                    <p:animEffect transition="in" filter="fade">
                                      <p:cBhvr>
                                        <p:cTn id="88" dur="500"/>
                                        <p:tgtEl>
                                          <p:spTgt spid="220"/>
                                        </p:tgtEl>
                                      </p:cBhvr>
                                    </p:animEffect>
                                  </p:childTnLst>
                                </p:cTn>
                              </p:par>
                              <p:par>
                                <p:cTn id="89" presetID="10" presetClass="entr" presetSubtype="0" fill="hold" nodeType="withEffect">
                                  <p:stCondLst>
                                    <p:cond delay="0"/>
                                  </p:stCondLst>
                                  <p:childTnLst>
                                    <p:set>
                                      <p:cBhvr>
                                        <p:cTn id="90" dur="1" fill="hold">
                                          <p:stCondLst>
                                            <p:cond delay="0"/>
                                          </p:stCondLst>
                                        </p:cTn>
                                        <p:tgtEl>
                                          <p:spTgt spid="221"/>
                                        </p:tgtEl>
                                        <p:attrNameLst>
                                          <p:attrName>style.visibility</p:attrName>
                                        </p:attrNameLst>
                                      </p:cBhvr>
                                      <p:to>
                                        <p:strVal val="visible"/>
                                      </p:to>
                                    </p:set>
                                    <p:animEffect transition="in" filter="fade">
                                      <p:cBhvr>
                                        <p:cTn id="91" dur="500"/>
                                        <p:tgtEl>
                                          <p:spTgt spid="221"/>
                                        </p:tgtEl>
                                      </p:cBhvr>
                                    </p:animEffect>
                                  </p:childTnLst>
                                </p:cTn>
                              </p:par>
                              <p:par>
                                <p:cTn id="92" presetID="10" presetClass="entr" presetSubtype="0" fill="hold" nodeType="withEffect">
                                  <p:stCondLst>
                                    <p:cond delay="0"/>
                                  </p:stCondLst>
                                  <p:childTnLst>
                                    <p:set>
                                      <p:cBhvr>
                                        <p:cTn id="93" dur="1" fill="hold">
                                          <p:stCondLst>
                                            <p:cond delay="0"/>
                                          </p:stCondLst>
                                        </p:cTn>
                                        <p:tgtEl>
                                          <p:spTgt spid="232"/>
                                        </p:tgtEl>
                                        <p:attrNameLst>
                                          <p:attrName>style.visibility</p:attrName>
                                        </p:attrNameLst>
                                      </p:cBhvr>
                                      <p:to>
                                        <p:strVal val="visible"/>
                                      </p:to>
                                    </p:set>
                                    <p:animEffect transition="in" filter="fade">
                                      <p:cBhvr>
                                        <p:cTn id="94" dur="500"/>
                                        <p:tgtEl>
                                          <p:spTgt spid="232"/>
                                        </p:tgtEl>
                                      </p:cBhvr>
                                    </p:animEffect>
                                  </p:childTnLst>
                                </p:cTn>
                              </p:par>
                              <p:par>
                                <p:cTn id="95" presetID="10" presetClass="entr" presetSubtype="0" fill="hold" nodeType="withEffect">
                                  <p:stCondLst>
                                    <p:cond delay="0"/>
                                  </p:stCondLst>
                                  <p:childTnLst>
                                    <p:set>
                                      <p:cBhvr>
                                        <p:cTn id="96" dur="1" fill="hold">
                                          <p:stCondLst>
                                            <p:cond delay="0"/>
                                          </p:stCondLst>
                                        </p:cTn>
                                        <p:tgtEl>
                                          <p:spTgt spid="233"/>
                                        </p:tgtEl>
                                        <p:attrNameLst>
                                          <p:attrName>style.visibility</p:attrName>
                                        </p:attrNameLst>
                                      </p:cBhvr>
                                      <p:to>
                                        <p:strVal val="visible"/>
                                      </p:to>
                                    </p:set>
                                    <p:animEffect transition="in" filter="fade">
                                      <p:cBhvr>
                                        <p:cTn id="97" dur="500"/>
                                        <p:tgtEl>
                                          <p:spTgt spid="233"/>
                                        </p:tgtEl>
                                      </p:cBhvr>
                                    </p:animEffect>
                                  </p:childTnLst>
                                </p:cTn>
                              </p:par>
                              <p:par>
                                <p:cTn id="98" presetID="10" presetClass="entr" presetSubtype="0" fill="hold" nodeType="withEffect">
                                  <p:stCondLst>
                                    <p:cond delay="0"/>
                                  </p:stCondLst>
                                  <p:childTnLst>
                                    <p:set>
                                      <p:cBhvr>
                                        <p:cTn id="99" dur="1" fill="hold">
                                          <p:stCondLst>
                                            <p:cond delay="0"/>
                                          </p:stCondLst>
                                        </p:cTn>
                                        <p:tgtEl>
                                          <p:spTgt spid="238"/>
                                        </p:tgtEl>
                                        <p:attrNameLst>
                                          <p:attrName>style.visibility</p:attrName>
                                        </p:attrNameLst>
                                      </p:cBhvr>
                                      <p:to>
                                        <p:strVal val="visible"/>
                                      </p:to>
                                    </p:set>
                                    <p:animEffect transition="in" filter="fade">
                                      <p:cBhvr>
                                        <p:cTn id="100" dur="500"/>
                                        <p:tgtEl>
                                          <p:spTgt spid="2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bldP spid="52" grpId="0" animBg="1"/>
      <p:bldP spid="58" grpId="0"/>
      <p:bldP spid="87" grpId="0"/>
      <p:bldP spid="117" grpId="0" animBg="1"/>
      <p:bldP spid="146" grpId="0"/>
      <p:bldP spid="116" grpId="0" animBg="1"/>
      <p:bldP spid="147" grpId="0"/>
      <p:bldP spid="91" grpId="0"/>
      <p:bldP spid="206" grpId="0"/>
      <p:bldP spid="220" grpId="0" animBg="1"/>
      <p:bldP spid="11"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27227" y="1190392"/>
            <a:ext cx="6271639" cy="5615640"/>
          </a:xfrm>
        </p:spPr>
        <p:txBody>
          <a:bodyPr/>
          <a:lstStyle/>
          <a:p>
            <a:r>
              <a:rPr lang="en-US" sz="1961" dirty="0">
                <a:solidFill>
                  <a:schemeClr val="tx2"/>
                </a:solidFill>
              </a:rPr>
              <a:t>Overview</a:t>
            </a:r>
          </a:p>
          <a:p>
            <a:pPr>
              <a:spcBef>
                <a:spcPts val="600"/>
              </a:spcBef>
            </a:pPr>
            <a:r>
              <a:rPr lang="en-US" sz="1765" dirty="0">
                <a:latin typeface="+mn-lt"/>
              </a:rPr>
              <a:t>A materialized view pre-computes, stores, and maintains its data like a table. </a:t>
            </a:r>
          </a:p>
          <a:p>
            <a:pPr>
              <a:spcBef>
                <a:spcPts val="600"/>
              </a:spcBef>
            </a:pPr>
            <a:r>
              <a:rPr lang="en-US" sz="1765" dirty="0">
                <a:latin typeface="+mn-lt"/>
              </a:rPr>
              <a:t>Materialized views are automatically updated when data in underlying tables are changed. This is a synchronous operation that occurs as soon as the data is changed.</a:t>
            </a:r>
          </a:p>
          <a:p>
            <a:pPr>
              <a:spcBef>
                <a:spcPts val="600"/>
              </a:spcBef>
            </a:pPr>
            <a:r>
              <a:rPr lang="en-US" sz="1765" dirty="0">
                <a:latin typeface="+mn-lt"/>
              </a:rPr>
              <a:t>The auto caching functionality allows Azure Synapse Analytics Query Optimizer to consider using indexed view even if the view is not referenced in the query. </a:t>
            </a:r>
          </a:p>
          <a:p>
            <a:pPr defTabSz="914225">
              <a:lnSpc>
                <a:spcPct val="100000"/>
              </a:lnSpc>
              <a:spcAft>
                <a:spcPts val="0"/>
              </a:spcAft>
              <a:buSzTx/>
            </a:pPr>
            <a:r>
              <a:rPr lang="en-US" sz="1765" dirty="0">
                <a:solidFill>
                  <a:prstClr val="black"/>
                </a:solidFill>
                <a:latin typeface="+mn-lt"/>
              </a:rPr>
              <a:t>Supported aggregations: MAX, MIN, AVG, COUNT, COUNT_BIG, SUM, VAR, STDEV</a:t>
            </a:r>
          </a:p>
          <a:p>
            <a:pPr>
              <a:spcBef>
                <a:spcPts val="600"/>
              </a:spcBef>
            </a:pPr>
            <a:endParaRPr lang="en-US" sz="1765" dirty="0">
              <a:latin typeface="+mn-lt"/>
            </a:endParaRPr>
          </a:p>
          <a:p>
            <a:r>
              <a:rPr lang="en-US" sz="1961" dirty="0">
                <a:solidFill>
                  <a:schemeClr val="tx2"/>
                </a:solidFill>
              </a:rPr>
              <a:t>Benefits</a:t>
            </a:r>
          </a:p>
          <a:p>
            <a:pPr marL="280121" indent="-280121">
              <a:buFont typeface="Arial" panose="020B0604020202020204" pitchFamily="34" charset="0"/>
              <a:buChar char="•"/>
            </a:pPr>
            <a:r>
              <a:rPr lang="en-US" sz="1765" dirty="0">
                <a:latin typeface="+mn-lt"/>
              </a:rPr>
              <a:t>Automatic and synchronous data refresh with data changes in base tables. No user action is required.</a:t>
            </a:r>
          </a:p>
          <a:p>
            <a:pPr marL="280121" indent="-280121">
              <a:buFont typeface="Arial" panose="020B0604020202020204" pitchFamily="34" charset="0"/>
              <a:buChar char="•"/>
            </a:pPr>
            <a:r>
              <a:rPr lang="en-US" sz="1765" dirty="0">
                <a:latin typeface="+mn-lt"/>
              </a:rPr>
              <a:t>High availability and resiliency as regular tables</a:t>
            </a: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a:t>Materialized views</a:t>
            </a:r>
          </a:p>
        </p:txBody>
      </p:sp>
      <p:sp>
        <p:nvSpPr>
          <p:cNvPr id="9" name="Rectangle 8">
            <a:extLst>
              <a:ext uri="{FF2B5EF4-FFF2-40B4-BE49-F238E27FC236}">
                <a16:creationId xmlns:a16="http://schemas.microsoft.com/office/drawing/2014/main" id="{660A19E2-2191-462A-818B-B5638294454C}"/>
              </a:ext>
            </a:extLst>
          </p:cNvPr>
          <p:cNvSpPr/>
          <p:nvPr/>
        </p:nvSpPr>
        <p:spPr>
          <a:xfrm>
            <a:off x="7177380" y="1031768"/>
            <a:ext cx="4809697" cy="4525894"/>
          </a:xfrm>
          <a:prstGeom prst="rect">
            <a:avLst/>
          </a:prstGeom>
          <a:ln>
            <a:solidFill>
              <a:schemeClr val="bg2">
                <a:lumMod val="50000"/>
              </a:schemeClr>
            </a:solidFill>
          </a:ln>
        </p:spPr>
        <p:txBody>
          <a:bodyPr wrap="square">
            <a:spAutoFit/>
          </a:bodyPr>
          <a:lstStyle/>
          <a:p>
            <a:pPr defTabSz="914225">
              <a:defRPr/>
            </a:pPr>
            <a:r>
              <a:rPr lang="en-US" sz="1372" kern="0">
                <a:solidFill>
                  <a:srgbClr val="008000"/>
                </a:solidFill>
                <a:latin typeface="Calibri" panose="020F0502020204030204" pitchFamily="34" charset="0"/>
                <a:cs typeface="Calibri" panose="020F0502020204030204" pitchFamily="34" charset="0"/>
              </a:rPr>
              <a:t>-- Create indexed view</a:t>
            </a: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00FF"/>
                </a:solidFill>
                <a:latin typeface="Calibri" panose="020F0502020204030204" pitchFamily="34" charset="0"/>
                <a:cs typeface="Calibri" panose="020F0502020204030204" pitchFamily="34" charset="0"/>
              </a:rPr>
              <a:t>CREATE</a:t>
            </a:r>
            <a:r>
              <a:rPr lang="en-US" sz="1372" kern="0">
                <a:solidFill>
                  <a:srgbClr val="000000"/>
                </a:solidFill>
                <a:latin typeface="Calibri" panose="020F0502020204030204" pitchFamily="34" charset="0"/>
                <a:cs typeface="Calibri" panose="020F0502020204030204" pitchFamily="34" charset="0"/>
              </a:rPr>
              <a:t> </a:t>
            </a:r>
            <a:r>
              <a:rPr lang="en-US" sz="1372" kern="0">
                <a:solidFill>
                  <a:srgbClr val="0000FF"/>
                </a:solidFill>
                <a:latin typeface="Calibri" panose="020F0502020204030204" pitchFamily="34" charset="0"/>
                <a:cs typeface="Calibri" panose="020F0502020204030204" pitchFamily="34" charset="0"/>
              </a:rPr>
              <a:t>MATERIALIZED VIEW</a:t>
            </a:r>
            <a:r>
              <a:rPr lang="en-US" sz="1372" kern="0">
                <a:solidFill>
                  <a:srgbClr val="000000"/>
                </a:solidFill>
                <a:latin typeface="Calibri" panose="020F0502020204030204" pitchFamily="34" charset="0"/>
                <a:cs typeface="Calibri" panose="020F0502020204030204" pitchFamily="34" charset="0"/>
              </a:rPr>
              <a:t> </a:t>
            </a:r>
            <a:r>
              <a:rPr lang="en-US" sz="1372" kern="0" err="1">
                <a:solidFill>
                  <a:srgbClr val="000000"/>
                </a:solidFill>
                <a:latin typeface="Calibri" panose="020F0502020204030204" pitchFamily="34" charset="0"/>
                <a:cs typeface="Calibri" panose="020F0502020204030204" pitchFamily="34" charset="0"/>
              </a:rPr>
              <a:t>Sales</a:t>
            </a:r>
            <a:r>
              <a:rPr lang="en-US" sz="1372" kern="0" err="1">
                <a:solidFill>
                  <a:srgbClr val="808080"/>
                </a:solidFill>
                <a:latin typeface="Calibri" panose="020F0502020204030204" pitchFamily="34" charset="0"/>
                <a:cs typeface="Calibri" panose="020F0502020204030204" pitchFamily="34" charset="0"/>
              </a:rPr>
              <a:t>.</a:t>
            </a:r>
            <a:r>
              <a:rPr lang="en-US" sz="1372" kern="0" err="1">
                <a:solidFill>
                  <a:srgbClr val="000000"/>
                </a:solidFill>
                <a:latin typeface="Calibri" panose="020F0502020204030204" pitchFamily="34" charset="0"/>
                <a:cs typeface="Calibri" panose="020F0502020204030204" pitchFamily="34" charset="0"/>
              </a:rPr>
              <a:t>vw_Orders</a:t>
            </a:r>
            <a:r>
              <a:rPr lang="en-US" sz="1372" kern="0">
                <a:solidFill>
                  <a:srgbClr val="000000"/>
                </a:solidFill>
                <a:latin typeface="Calibri" panose="020F0502020204030204" pitchFamily="34" charset="0"/>
                <a:cs typeface="Calibri" panose="020F0502020204030204" pitchFamily="34" charset="0"/>
              </a:rPr>
              <a:t>  </a:t>
            </a:r>
          </a:p>
          <a:p>
            <a:pPr defTabSz="914225">
              <a:defRPr/>
            </a:pPr>
            <a:r>
              <a:rPr lang="en-US" sz="1372" kern="0">
                <a:solidFill>
                  <a:srgbClr val="0000FF"/>
                </a:solidFill>
                <a:latin typeface="Calibri" panose="020F0502020204030204" pitchFamily="34" charset="0"/>
                <a:cs typeface="Calibri" panose="020F0502020204030204" pitchFamily="34" charset="0"/>
              </a:rPr>
              <a:t>WITH</a:t>
            </a:r>
          </a:p>
          <a:p>
            <a:pPr defTabSz="914225">
              <a:defRPr/>
            </a:pPr>
            <a:r>
              <a:rPr lang="en-US" sz="1372" kern="0">
                <a:solidFill>
                  <a:srgbClr val="494949"/>
                </a:solidFill>
                <a:latin typeface="Calibri" panose="020F0502020204030204" pitchFamily="34" charset="0"/>
                <a:cs typeface="Calibri" panose="020F0502020204030204" pitchFamily="34" charset="0"/>
              </a:rPr>
              <a:t>(</a:t>
            </a:r>
          </a:p>
          <a:p>
            <a:pPr defTabSz="914225">
              <a:defRPr/>
            </a:pPr>
            <a:r>
              <a:rPr lang="en-US" sz="1372" kern="0">
                <a:solidFill>
                  <a:srgbClr val="0000FF"/>
                </a:solidFill>
                <a:latin typeface="Calibri" panose="020F0502020204030204" pitchFamily="34" charset="0"/>
                <a:cs typeface="Calibri" panose="020F0502020204030204" pitchFamily="34" charset="0"/>
              </a:rPr>
              <a:t>   DISTRIBUTION = ROUND_ROBIN </a:t>
            </a:r>
            <a:r>
              <a:rPr lang="en-US" sz="1372" kern="0">
                <a:solidFill>
                  <a:srgbClr val="FFFFFF">
                    <a:lumMod val="75000"/>
                  </a:srgbClr>
                </a:solidFill>
                <a:latin typeface="Calibri" panose="020F0502020204030204" pitchFamily="34" charset="0"/>
                <a:cs typeface="Calibri" panose="020F0502020204030204" pitchFamily="34" charset="0"/>
              </a:rPr>
              <a:t>|</a:t>
            </a:r>
            <a:endParaRPr lang="en-US" sz="1372" kern="0">
              <a:solidFill>
                <a:srgbClr val="FFFFFF">
                  <a:lumMod val="65000"/>
                </a:srgbClr>
              </a:solidFill>
              <a:latin typeface="Calibri" panose="020F0502020204030204" pitchFamily="34" charset="0"/>
              <a:cs typeface="Calibri" panose="020F0502020204030204" pitchFamily="34" charset="0"/>
            </a:endParaRPr>
          </a:p>
          <a:p>
            <a:pPr defTabSz="914225">
              <a:defRPr/>
            </a:pPr>
            <a:r>
              <a:rPr lang="en-US" sz="1372" kern="0">
                <a:solidFill>
                  <a:srgbClr val="FFFFFF">
                    <a:lumMod val="65000"/>
                  </a:srgbClr>
                </a:solidFill>
                <a:latin typeface="Calibri" panose="020F0502020204030204" pitchFamily="34" charset="0"/>
                <a:cs typeface="Calibri" panose="020F0502020204030204" pitchFamily="34" charset="0"/>
              </a:rPr>
              <a:t>   HASH(</a:t>
            </a:r>
            <a:r>
              <a:rPr lang="en-US" sz="1372" kern="0" err="1">
                <a:solidFill>
                  <a:srgbClr val="FFFFFF">
                    <a:lumMod val="65000"/>
                  </a:srgbClr>
                </a:solidFill>
                <a:latin typeface="Calibri" panose="020F0502020204030204" pitchFamily="34" charset="0"/>
                <a:cs typeface="Calibri" panose="020F0502020204030204" pitchFamily="34" charset="0"/>
              </a:rPr>
              <a:t>ProductID</a:t>
            </a:r>
            <a:r>
              <a:rPr lang="en-US" sz="1372" kern="0">
                <a:solidFill>
                  <a:srgbClr val="FFFFFF">
                    <a:lumMod val="65000"/>
                  </a:srgbClr>
                </a:solidFill>
                <a:latin typeface="Calibri" panose="020F0502020204030204" pitchFamily="34" charset="0"/>
                <a:cs typeface="Calibri" panose="020F0502020204030204" pitchFamily="34" charset="0"/>
              </a:rPr>
              <a:t>)</a:t>
            </a:r>
          </a:p>
          <a:p>
            <a:pPr defTabSz="914225">
              <a:defRPr/>
            </a:pPr>
            <a:r>
              <a:rPr lang="en-US" sz="1372" kern="0">
                <a:solidFill>
                  <a:srgbClr val="494949"/>
                </a:solidFill>
                <a:latin typeface="Calibri" panose="020F0502020204030204" pitchFamily="34" charset="0"/>
                <a:cs typeface="Calibri" panose="020F0502020204030204" pitchFamily="34" charset="0"/>
              </a:rPr>
              <a:t>)</a:t>
            </a:r>
          </a:p>
          <a:p>
            <a:pPr defTabSz="914225">
              <a:defRPr/>
            </a:pPr>
            <a:r>
              <a:rPr lang="en-US" sz="1372" kern="0">
                <a:solidFill>
                  <a:srgbClr val="0000FF"/>
                </a:solidFill>
                <a:latin typeface="Calibri" panose="020F0502020204030204" pitchFamily="34" charset="0"/>
                <a:cs typeface="Calibri" panose="020F0502020204030204" pitchFamily="34" charset="0"/>
              </a:rPr>
              <a:t>AS</a:t>
            </a:r>
            <a:r>
              <a:rPr lang="en-US" sz="1372" kern="0">
                <a:solidFill>
                  <a:srgbClr val="000000"/>
                </a:solidFill>
                <a:latin typeface="Calibri" panose="020F0502020204030204" pitchFamily="34" charset="0"/>
                <a:cs typeface="Calibri" panose="020F0502020204030204" pitchFamily="34" charset="0"/>
              </a:rPr>
              <a:t>  </a:t>
            </a:r>
          </a:p>
          <a:p>
            <a:pPr defTabSz="914225">
              <a:defRPr/>
            </a:pPr>
            <a:r>
              <a:rPr lang="en-US" sz="1372" kern="0">
                <a:solidFill>
                  <a:srgbClr val="0000FF"/>
                </a:solidFill>
                <a:latin typeface="Calibri" panose="020F0502020204030204" pitchFamily="34" charset="0"/>
                <a:cs typeface="Calibri" panose="020F0502020204030204" pitchFamily="34" charset="0"/>
              </a:rPr>
              <a:t>    SELECT</a:t>
            </a:r>
            <a:r>
              <a:rPr lang="en-US" sz="1372" kern="0">
                <a:solidFill>
                  <a:srgbClr val="000000"/>
                </a:solidFill>
                <a:latin typeface="Calibri" panose="020F0502020204030204" pitchFamily="34" charset="0"/>
                <a:cs typeface="Calibri" panose="020F0502020204030204" pitchFamily="34" charset="0"/>
              </a:rPr>
              <a:t> </a:t>
            </a:r>
            <a:r>
              <a:rPr lang="en-US" sz="1372" kern="0">
                <a:solidFill>
                  <a:srgbClr val="0000FF"/>
                </a:solidFill>
                <a:latin typeface="Calibri" panose="020F0502020204030204" pitchFamily="34" charset="0"/>
                <a:cs typeface="Calibri" panose="020F0502020204030204" pitchFamily="34" charset="0"/>
              </a:rPr>
              <a:t>SUM(</a:t>
            </a:r>
            <a:r>
              <a:rPr lang="en-US" sz="1372" kern="0" err="1">
                <a:solidFill>
                  <a:srgbClr val="000000"/>
                </a:solidFill>
                <a:latin typeface="Calibri" panose="020F0502020204030204" pitchFamily="34" charset="0"/>
                <a:cs typeface="Calibri" panose="020F0502020204030204" pitchFamily="34" charset="0"/>
              </a:rPr>
              <a:t>UnitPrice</a:t>
            </a:r>
            <a:r>
              <a:rPr lang="en-US" sz="1372" kern="0">
                <a:solidFill>
                  <a:srgbClr val="000000"/>
                </a:solidFill>
                <a:latin typeface="Calibri" panose="020F0502020204030204" pitchFamily="34" charset="0"/>
                <a:cs typeface="Calibri" panose="020F0502020204030204" pitchFamily="34" charset="0"/>
              </a:rPr>
              <a:t>*</a:t>
            </a:r>
            <a:r>
              <a:rPr lang="en-US" sz="1372" kern="0" err="1">
                <a:solidFill>
                  <a:srgbClr val="000000"/>
                </a:solidFill>
                <a:latin typeface="Calibri" panose="020F0502020204030204" pitchFamily="34" charset="0"/>
                <a:cs typeface="Calibri" panose="020F0502020204030204" pitchFamily="34" charset="0"/>
              </a:rPr>
              <a:t>OrderQty</a:t>
            </a:r>
            <a:r>
              <a:rPr lang="en-US" sz="1372" kern="0">
                <a:solidFill>
                  <a:srgbClr val="000000"/>
                </a:solidFill>
                <a:latin typeface="Calibri" panose="020F0502020204030204" pitchFamily="34" charset="0"/>
                <a:cs typeface="Calibri" panose="020F0502020204030204" pitchFamily="34" charset="0"/>
              </a:rPr>
              <a:t>) AS Revenue</a:t>
            </a:r>
            <a:r>
              <a:rPr lang="en-US" sz="1372" kern="0">
                <a:solidFill>
                  <a:srgbClr val="808080"/>
                </a:solidFill>
                <a:latin typeface="Calibri" panose="020F0502020204030204" pitchFamily="34" charset="0"/>
                <a:cs typeface="Calibri" panose="020F0502020204030204" pitchFamily="34" charset="0"/>
              </a:rPr>
              <a:t>,</a:t>
            </a:r>
            <a:r>
              <a:rPr lang="en-US" sz="1372" kern="0">
                <a:solidFill>
                  <a:srgbClr val="000000"/>
                </a:solidFill>
                <a:latin typeface="Calibri" panose="020F0502020204030204" pitchFamily="34" charset="0"/>
                <a:cs typeface="Calibri" panose="020F0502020204030204" pitchFamily="34" charset="0"/>
              </a:rPr>
              <a:t> 		   </a:t>
            </a:r>
          </a:p>
          <a:p>
            <a:pPr defTabSz="914225">
              <a:defRPr/>
            </a:pPr>
            <a:r>
              <a:rPr lang="en-US" sz="1372" kern="0">
                <a:solidFill>
                  <a:srgbClr val="000000"/>
                </a:solidFill>
                <a:latin typeface="Calibri" panose="020F0502020204030204" pitchFamily="34" charset="0"/>
                <a:cs typeface="Calibri" panose="020F0502020204030204" pitchFamily="34" charset="0"/>
              </a:rPr>
              <a:t>           </a:t>
            </a:r>
            <a:r>
              <a:rPr lang="en-US" sz="1372" kern="0" err="1">
                <a:solidFill>
                  <a:srgbClr val="000000"/>
                </a:solidFill>
                <a:latin typeface="Calibri" panose="020F0502020204030204" pitchFamily="34" charset="0"/>
                <a:cs typeface="Calibri" panose="020F0502020204030204" pitchFamily="34" charset="0"/>
              </a:rPr>
              <a:t>OrderDate</a:t>
            </a:r>
            <a:r>
              <a:rPr lang="en-US" sz="1372" kern="0">
                <a:solidFill>
                  <a:srgbClr val="000000"/>
                </a:solidFill>
                <a:latin typeface="Calibri" panose="020F0502020204030204" pitchFamily="34" charset="0"/>
                <a:cs typeface="Calibri" panose="020F0502020204030204" pitchFamily="34" charset="0"/>
              </a:rPr>
              <a:t>,</a:t>
            </a:r>
          </a:p>
          <a:p>
            <a:pPr defTabSz="914225">
              <a:defRPr/>
            </a:pPr>
            <a:r>
              <a:rPr lang="en-US" sz="1372" kern="0">
                <a:solidFill>
                  <a:srgbClr val="000000"/>
                </a:solidFill>
                <a:latin typeface="Calibri" panose="020F0502020204030204" pitchFamily="34" charset="0"/>
                <a:cs typeface="Calibri" panose="020F0502020204030204" pitchFamily="34" charset="0"/>
              </a:rPr>
              <a:t>           </a:t>
            </a:r>
            <a:r>
              <a:rPr lang="en-US" sz="1372" kern="0" err="1">
                <a:solidFill>
                  <a:srgbClr val="000000"/>
                </a:solidFill>
                <a:latin typeface="Calibri" panose="020F0502020204030204" pitchFamily="34" charset="0"/>
                <a:cs typeface="Calibri" panose="020F0502020204030204" pitchFamily="34" charset="0"/>
              </a:rPr>
              <a:t>ProductID</a:t>
            </a:r>
            <a:r>
              <a:rPr lang="en-US" sz="1372" kern="0">
                <a:solidFill>
                  <a:srgbClr val="000000"/>
                </a:solidFill>
                <a:latin typeface="Calibri" panose="020F0502020204030204" pitchFamily="34" charset="0"/>
                <a:cs typeface="Calibri" panose="020F0502020204030204" pitchFamily="34" charset="0"/>
              </a:rPr>
              <a:t>,</a:t>
            </a:r>
          </a:p>
          <a:p>
            <a:pPr defTabSz="914225">
              <a:defRPr/>
            </a:pPr>
            <a:r>
              <a:rPr lang="en-US" sz="1372" kern="0">
                <a:solidFill>
                  <a:srgbClr val="000000"/>
                </a:solidFill>
                <a:latin typeface="Calibri" panose="020F0502020204030204" pitchFamily="34" charset="0"/>
                <a:cs typeface="Calibri" panose="020F0502020204030204" pitchFamily="34" charset="0"/>
              </a:rPr>
              <a:t>           COUNT_BIG(*) AS </a:t>
            </a:r>
            <a:r>
              <a:rPr lang="en-US" sz="1372" kern="0" err="1">
                <a:solidFill>
                  <a:srgbClr val="000000"/>
                </a:solidFill>
                <a:latin typeface="Calibri" panose="020F0502020204030204" pitchFamily="34" charset="0"/>
                <a:cs typeface="Calibri" panose="020F0502020204030204" pitchFamily="34" charset="0"/>
              </a:rPr>
              <a:t>OrderCount</a:t>
            </a: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0000"/>
                </a:solidFill>
                <a:latin typeface="Calibri" panose="020F0502020204030204" pitchFamily="34" charset="0"/>
                <a:cs typeface="Calibri" panose="020F0502020204030204" pitchFamily="34" charset="0"/>
              </a:rPr>
              <a:t>    </a:t>
            </a:r>
            <a:r>
              <a:rPr lang="en-US" sz="1372" kern="0">
                <a:solidFill>
                  <a:srgbClr val="0000FF"/>
                </a:solidFill>
                <a:latin typeface="Calibri" panose="020F0502020204030204" pitchFamily="34" charset="0"/>
                <a:cs typeface="Calibri" panose="020F0502020204030204" pitchFamily="34" charset="0"/>
              </a:rPr>
              <a:t>FROM</a:t>
            </a:r>
            <a:r>
              <a:rPr lang="en-US" sz="1372" kern="0">
                <a:solidFill>
                  <a:srgbClr val="000000"/>
                </a:solidFill>
                <a:latin typeface="Calibri" panose="020F0502020204030204" pitchFamily="34" charset="0"/>
                <a:cs typeface="Calibri" panose="020F0502020204030204" pitchFamily="34" charset="0"/>
              </a:rPr>
              <a:t>   </a:t>
            </a:r>
            <a:r>
              <a:rPr lang="en-US" sz="1372" kern="0" err="1">
                <a:solidFill>
                  <a:srgbClr val="000000"/>
                </a:solidFill>
                <a:latin typeface="Calibri" panose="020F0502020204030204" pitchFamily="34" charset="0"/>
                <a:cs typeface="Calibri" panose="020F0502020204030204" pitchFamily="34" charset="0"/>
              </a:rPr>
              <a:t>Sales</a:t>
            </a:r>
            <a:r>
              <a:rPr lang="en-US" sz="1372" kern="0" err="1">
                <a:solidFill>
                  <a:srgbClr val="808080"/>
                </a:solidFill>
                <a:latin typeface="Calibri" panose="020F0502020204030204" pitchFamily="34" charset="0"/>
                <a:cs typeface="Calibri" panose="020F0502020204030204" pitchFamily="34" charset="0"/>
              </a:rPr>
              <a:t>.</a:t>
            </a:r>
            <a:r>
              <a:rPr lang="en-US" sz="1372" kern="0" err="1">
                <a:solidFill>
                  <a:srgbClr val="000000"/>
                </a:solidFill>
                <a:latin typeface="Calibri" panose="020F0502020204030204" pitchFamily="34" charset="0"/>
                <a:cs typeface="Calibri" panose="020F0502020204030204" pitchFamily="34" charset="0"/>
              </a:rPr>
              <a:t>SalesOrderDetail</a:t>
            </a: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0000"/>
                </a:solidFill>
                <a:latin typeface="Calibri" panose="020F0502020204030204" pitchFamily="34" charset="0"/>
                <a:cs typeface="Calibri" panose="020F0502020204030204" pitchFamily="34" charset="0"/>
              </a:rPr>
              <a:t>    </a:t>
            </a:r>
            <a:r>
              <a:rPr lang="en-US" sz="1372" kern="0">
                <a:solidFill>
                  <a:srgbClr val="0000FF"/>
                </a:solidFill>
                <a:latin typeface="Calibri" panose="020F0502020204030204" pitchFamily="34" charset="0"/>
                <a:cs typeface="Calibri" panose="020F0502020204030204" pitchFamily="34" charset="0"/>
              </a:rPr>
              <a:t>GROUP  BY </a:t>
            </a:r>
            <a:r>
              <a:rPr lang="en-US" sz="1372" kern="0" err="1">
                <a:solidFill>
                  <a:srgbClr val="000000"/>
                </a:solidFill>
                <a:latin typeface="Calibri" panose="020F0502020204030204" pitchFamily="34" charset="0"/>
                <a:cs typeface="Calibri" panose="020F0502020204030204" pitchFamily="34" charset="0"/>
              </a:rPr>
              <a:t>OrderDate</a:t>
            </a:r>
            <a:r>
              <a:rPr lang="en-US" sz="1372" kern="0">
                <a:solidFill>
                  <a:srgbClr val="000000"/>
                </a:solidFill>
                <a:latin typeface="Calibri" panose="020F0502020204030204" pitchFamily="34" charset="0"/>
                <a:cs typeface="Calibri" panose="020F0502020204030204" pitchFamily="34" charset="0"/>
              </a:rPr>
              <a:t>, </a:t>
            </a:r>
            <a:r>
              <a:rPr lang="en-US" sz="1372" kern="0" err="1">
                <a:solidFill>
                  <a:srgbClr val="000000"/>
                </a:solidFill>
                <a:latin typeface="Calibri" panose="020F0502020204030204" pitchFamily="34" charset="0"/>
                <a:cs typeface="Calibri" panose="020F0502020204030204" pitchFamily="34" charset="0"/>
              </a:rPr>
              <a:t>ProductID</a:t>
            </a:r>
            <a:r>
              <a:rPr lang="en-US" sz="1372" kern="0">
                <a:solidFill>
                  <a:srgbClr val="808080"/>
                </a:solidFill>
                <a:latin typeface="Calibri" panose="020F0502020204030204" pitchFamily="34" charset="0"/>
                <a:cs typeface="Calibri" panose="020F0502020204030204" pitchFamily="34" charset="0"/>
              </a:rPr>
              <a:t>;</a:t>
            </a:r>
            <a:r>
              <a:rPr lang="en-US" sz="1372" kern="0">
                <a:solidFill>
                  <a:srgbClr val="000000"/>
                </a:solidFill>
                <a:latin typeface="Calibri" panose="020F0502020204030204" pitchFamily="34" charset="0"/>
                <a:cs typeface="Calibri" panose="020F0502020204030204" pitchFamily="34" charset="0"/>
              </a:rPr>
              <a:t>  </a:t>
            </a:r>
          </a:p>
          <a:p>
            <a:pPr defTabSz="914225">
              <a:defRPr/>
            </a:pPr>
            <a:r>
              <a:rPr lang="en-US" sz="1372" kern="0">
                <a:solidFill>
                  <a:srgbClr val="0000FF"/>
                </a:solidFill>
                <a:latin typeface="Calibri" panose="020F0502020204030204" pitchFamily="34" charset="0"/>
                <a:cs typeface="Calibri" panose="020F0502020204030204" pitchFamily="34" charset="0"/>
              </a:rPr>
              <a:t>GO</a:t>
            </a:r>
            <a:r>
              <a:rPr lang="en-US" sz="1372" kern="0">
                <a:solidFill>
                  <a:srgbClr val="000000"/>
                </a:solidFill>
                <a:latin typeface="Calibri" panose="020F0502020204030204" pitchFamily="34" charset="0"/>
                <a:cs typeface="Calibri" panose="020F0502020204030204" pitchFamily="34" charset="0"/>
              </a:rPr>
              <a:t>  </a:t>
            </a:r>
          </a:p>
          <a:p>
            <a:pPr defTabSz="914225">
              <a:defRPr/>
            </a:pP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8000"/>
                </a:solidFill>
                <a:latin typeface="Calibri" panose="020F0502020204030204" pitchFamily="34" charset="0"/>
                <a:cs typeface="Calibri" panose="020F0502020204030204" pitchFamily="34" charset="0"/>
              </a:rPr>
              <a:t>-- Disable index view and put it in suspended mode</a:t>
            </a:r>
          </a:p>
          <a:p>
            <a:pPr defTabSz="914225">
              <a:defRPr/>
            </a:pPr>
            <a:r>
              <a:rPr lang="en-US" sz="1372" kern="0">
                <a:solidFill>
                  <a:srgbClr val="0000FF"/>
                </a:solidFill>
                <a:latin typeface="Calibri" panose="020F0502020204030204" pitchFamily="34" charset="0"/>
                <a:cs typeface="Calibri" panose="020F0502020204030204" pitchFamily="34" charset="0"/>
              </a:rPr>
              <a:t>ALTER INDEX ALL ON </a:t>
            </a:r>
            <a:r>
              <a:rPr lang="en-US" sz="1372" kern="0" err="1">
                <a:solidFill>
                  <a:srgbClr val="494949"/>
                </a:solidFill>
                <a:latin typeface="Calibri" panose="020F0502020204030204" pitchFamily="34" charset="0"/>
                <a:cs typeface="Calibri" panose="020F0502020204030204" pitchFamily="34" charset="0"/>
              </a:rPr>
              <a:t>Sales.vw_Orders</a:t>
            </a:r>
            <a:r>
              <a:rPr lang="en-US" sz="1372" kern="0">
                <a:solidFill>
                  <a:srgbClr val="494949"/>
                </a:solidFill>
                <a:latin typeface="Calibri" panose="020F0502020204030204" pitchFamily="34" charset="0"/>
                <a:cs typeface="Calibri" panose="020F0502020204030204" pitchFamily="34" charset="0"/>
              </a:rPr>
              <a:t> </a:t>
            </a:r>
            <a:r>
              <a:rPr lang="en-US" sz="1372" kern="0">
                <a:solidFill>
                  <a:srgbClr val="0000FF"/>
                </a:solidFill>
                <a:latin typeface="Calibri" panose="020F0502020204030204" pitchFamily="34" charset="0"/>
                <a:cs typeface="Calibri" panose="020F0502020204030204" pitchFamily="34" charset="0"/>
              </a:rPr>
              <a:t>DISABLE;</a:t>
            </a:r>
            <a:endParaRPr lang="en-US" sz="1372" kern="0">
              <a:solidFill>
                <a:srgbClr val="000000"/>
              </a:solidFill>
              <a:latin typeface="Calibri" panose="020F0502020204030204" pitchFamily="34" charset="0"/>
              <a:cs typeface="Calibri" panose="020F0502020204030204" pitchFamily="34" charset="0"/>
            </a:endParaRPr>
          </a:p>
          <a:p>
            <a:pPr defTabSz="914225">
              <a:defRPr/>
            </a:pP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8000"/>
                </a:solidFill>
                <a:latin typeface="Calibri" panose="020F0502020204030204" pitchFamily="34" charset="0"/>
                <a:cs typeface="Calibri" panose="020F0502020204030204" pitchFamily="34" charset="0"/>
              </a:rPr>
              <a:t>-- Re-enable index view by rebuilding it</a:t>
            </a:r>
          </a:p>
          <a:p>
            <a:pPr defTabSz="914225">
              <a:defRPr/>
            </a:pPr>
            <a:r>
              <a:rPr lang="en-US" sz="1372" kern="0">
                <a:solidFill>
                  <a:srgbClr val="0000FF"/>
                </a:solidFill>
                <a:latin typeface="Calibri" panose="020F0502020204030204" pitchFamily="34" charset="0"/>
                <a:cs typeface="Calibri" panose="020F0502020204030204" pitchFamily="34" charset="0"/>
              </a:rPr>
              <a:t>ALTER INDEX ALL ON </a:t>
            </a:r>
            <a:r>
              <a:rPr lang="en-US" sz="1372" kern="0" err="1">
                <a:solidFill>
                  <a:srgbClr val="494949"/>
                </a:solidFill>
                <a:latin typeface="Calibri" panose="020F0502020204030204" pitchFamily="34" charset="0"/>
                <a:cs typeface="Calibri" panose="020F0502020204030204" pitchFamily="34" charset="0"/>
              </a:rPr>
              <a:t>Sales.vw_Orders</a:t>
            </a:r>
            <a:r>
              <a:rPr lang="en-US" sz="1372" kern="0">
                <a:solidFill>
                  <a:srgbClr val="494949"/>
                </a:solidFill>
                <a:latin typeface="Calibri" panose="020F0502020204030204" pitchFamily="34" charset="0"/>
                <a:cs typeface="Calibri" panose="020F0502020204030204" pitchFamily="34" charset="0"/>
              </a:rPr>
              <a:t> </a:t>
            </a:r>
            <a:r>
              <a:rPr lang="en-US" sz="1372" kern="0">
                <a:solidFill>
                  <a:srgbClr val="0000FF"/>
                </a:solidFill>
                <a:latin typeface="Calibri" panose="020F0502020204030204" pitchFamily="34" charset="0"/>
                <a:cs typeface="Calibri" panose="020F0502020204030204" pitchFamily="34" charset="0"/>
              </a:rPr>
              <a:t>REBUILD;</a:t>
            </a:r>
            <a:endParaRPr lang="en-US" sz="1372" kern="0">
              <a:solidFill>
                <a:srgbClr val="50505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188261166"/>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a:t>Indexed Materialized Views</a:t>
            </a:r>
          </a:p>
        </p:txBody>
      </p:sp>
      <p:sp>
        <p:nvSpPr>
          <p:cNvPr id="8" name="Text Placeholder 7">
            <a:extLst>
              <a:ext uri="{FF2B5EF4-FFF2-40B4-BE49-F238E27FC236}">
                <a16:creationId xmlns:a16="http://schemas.microsoft.com/office/drawing/2014/main" id="{17D355DE-D2C8-462B-962D-652F2A3CA014}"/>
              </a:ext>
            </a:extLst>
          </p:cNvPr>
          <p:cNvSpPr>
            <a:spLocks noGrp="1"/>
          </p:cNvSpPr>
          <p:nvPr>
            <p:ph type="body" sz="quarter" idx="10"/>
          </p:nvPr>
        </p:nvSpPr>
        <p:spPr>
          <a:xfrm>
            <a:off x="584201" y="1435780"/>
            <a:ext cx="11018520" cy="4760235"/>
          </a:xfrm>
        </p:spPr>
        <p:txBody>
          <a:bodyPr/>
          <a:lstStyle/>
          <a:p>
            <a:pPr marL="241254" marR="296488" indent="-229191" algn="just">
              <a:lnSpc>
                <a:spcPct val="80000"/>
              </a:lnSpc>
              <a:spcBef>
                <a:spcPts val="765"/>
              </a:spcBef>
              <a:buFont typeface="Arial"/>
              <a:buChar char="•"/>
              <a:tabLst>
                <a:tab pos="241889" algn="l"/>
              </a:tabLst>
            </a:pPr>
            <a:r>
              <a:rPr lang="en-US" sz="2353" spc="-25">
                <a:latin typeface="+mn-lt"/>
                <a:cs typeface="Calibri"/>
              </a:rPr>
              <a:t>Indexed </a:t>
            </a:r>
            <a:r>
              <a:rPr lang="en-US" sz="2353" spc="-15">
                <a:latin typeface="+mn-lt"/>
                <a:cs typeface="Calibri"/>
              </a:rPr>
              <a:t>views </a:t>
            </a:r>
            <a:r>
              <a:rPr lang="en-US" sz="2353" spc="-10">
                <a:latin typeface="+mn-lt"/>
                <a:cs typeface="Calibri"/>
              </a:rPr>
              <a:t>cache </a:t>
            </a:r>
            <a:r>
              <a:rPr lang="en-US" sz="2353" spc="-5">
                <a:latin typeface="+mn-lt"/>
                <a:cs typeface="Calibri"/>
              </a:rPr>
              <a:t>the </a:t>
            </a:r>
            <a:r>
              <a:rPr lang="en-US" sz="2353" spc="-10">
                <a:latin typeface="+mn-lt"/>
                <a:cs typeface="Calibri"/>
              </a:rPr>
              <a:t>schema </a:t>
            </a:r>
            <a:r>
              <a:rPr lang="en-US" sz="2353" spc="-5">
                <a:latin typeface="+mn-lt"/>
                <a:cs typeface="Calibri"/>
              </a:rPr>
              <a:t>and </a:t>
            </a:r>
            <a:r>
              <a:rPr lang="en-US" sz="2353" spc="-20">
                <a:latin typeface="+mn-lt"/>
                <a:cs typeface="Calibri"/>
              </a:rPr>
              <a:t>data </a:t>
            </a:r>
            <a:r>
              <a:rPr lang="en-US" sz="2353" spc="-25">
                <a:latin typeface="+mn-lt"/>
                <a:cs typeface="Calibri"/>
              </a:rPr>
              <a:t>for </a:t>
            </a:r>
            <a:r>
              <a:rPr lang="en-US" sz="2353" spc="-5">
                <a:latin typeface="+mn-lt"/>
                <a:cs typeface="Calibri"/>
              </a:rPr>
              <a:t>a </a:t>
            </a:r>
            <a:r>
              <a:rPr lang="en-US" sz="2353" spc="-10">
                <a:latin typeface="+mn-lt"/>
                <a:cs typeface="Calibri"/>
              </a:rPr>
              <a:t>view </a:t>
            </a:r>
            <a:r>
              <a:rPr lang="en-US" sz="2353" spc="-5">
                <a:latin typeface="+mn-lt"/>
                <a:cs typeface="Calibri"/>
              </a:rPr>
              <a:t>in </a:t>
            </a:r>
            <a:r>
              <a:rPr lang="en-US" sz="2353" spc="-20">
                <a:latin typeface="+mn-lt"/>
                <a:cs typeface="Calibri"/>
              </a:rPr>
              <a:t>DW </a:t>
            </a:r>
            <a:r>
              <a:rPr lang="en-US" sz="2353" spc="-15">
                <a:latin typeface="+mn-lt"/>
                <a:cs typeface="Calibri"/>
              </a:rPr>
              <a:t>remote  </a:t>
            </a:r>
            <a:r>
              <a:rPr lang="en-US" sz="2353" spc="-25">
                <a:latin typeface="+mn-lt"/>
                <a:cs typeface="Calibri"/>
              </a:rPr>
              <a:t>storage. </a:t>
            </a:r>
            <a:r>
              <a:rPr lang="en-US" sz="2353" spc="-10">
                <a:latin typeface="+mn-lt"/>
                <a:cs typeface="Calibri"/>
              </a:rPr>
              <a:t>They </a:t>
            </a:r>
            <a:r>
              <a:rPr lang="en-US" sz="2353" spc="-20">
                <a:latin typeface="+mn-lt"/>
                <a:cs typeface="Calibri"/>
              </a:rPr>
              <a:t>are </a:t>
            </a:r>
            <a:r>
              <a:rPr lang="en-US" sz="2353" spc="-10">
                <a:latin typeface="+mn-lt"/>
                <a:cs typeface="Calibri"/>
              </a:rPr>
              <a:t>useful </a:t>
            </a:r>
            <a:r>
              <a:rPr lang="en-US" sz="2353" spc="-25">
                <a:latin typeface="+mn-lt"/>
                <a:cs typeface="Calibri"/>
              </a:rPr>
              <a:t>for </a:t>
            </a:r>
            <a:r>
              <a:rPr lang="en-US" sz="2353" spc="-15">
                <a:latin typeface="+mn-lt"/>
                <a:cs typeface="Calibri"/>
              </a:rPr>
              <a:t>improving </a:t>
            </a:r>
            <a:r>
              <a:rPr lang="en-US" sz="2353" spc="-5">
                <a:latin typeface="+mn-lt"/>
                <a:cs typeface="Calibri"/>
              </a:rPr>
              <a:t>the </a:t>
            </a:r>
            <a:r>
              <a:rPr lang="en-US" sz="2353" spc="-15">
                <a:latin typeface="+mn-lt"/>
                <a:cs typeface="Calibri"/>
              </a:rPr>
              <a:t>performance </a:t>
            </a:r>
            <a:r>
              <a:rPr lang="en-US" sz="2353" spc="-5">
                <a:latin typeface="+mn-lt"/>
                <a:cs typeface="Calibri"/>
              </a:rPr>
              <a:t>of </a:t>
            </a:r>
            <a:r>
              <a:rPr lang="en-US" sz="2353">
                <a:latin typeface="+mn-lt"/>
                <a:cs typeface="Calibri"/>
              </a:rPr>
              <a:t>‘SELECT’  </a:t>
            </a:r>
            <a:r>
              <a:rPr lang="en-US" sz="2353" spc="-20">
                <a:latin typeface="+mn-lt"/>
                <a:cs typeface="Calibri"/>
              </a:rPr>
              <a:t>statement </a:t>
            </a:r>
            <a:r>
              <a:rPr lang="en-US" sz="2353" spc="-10">
                <a:latin typeface="+mn-lt"/>
                <a:cs typeface="Calibri"/>
              </a:rPr>
              <a:t>queries that </a:t>
            </a:r>
            <a:r>
              <a:rPr lang="en-US" sz="2353" spc="-5">
                <a:latin typeface="+mn-lt"/>
                <a:cs typeface="Calibri"/>
              </a:rPr>
              <a:t>include</a:t>
            </a:r>
            <a:r>
              <a:rPr lang="en-US" sz="2353" spc="105">
                <a:latin typeface="+mn-lt"/>
                <a:cs typeface="Calibri"/>
              </a:rPr>
              <a:t> </a:t>
            </a:r>
            <a:r>
              <a:rPr lang="en-US" sz="2353" spc="-15">
                <a:latin typeface="+mn-lt"/>
                <a:cs typeface="Calibri"/>
              </a:rPr>
              <a:t>aggregations</a:t>
            </a:r>
          </a:p>
          <a:p>
            <a:pPr marL="12063" marR="296488" indent="0" algn="just">
              <a:lnSpc>
                <a:spcPct val="80000"/>
              </a:lnSpc>
              <a:spcBef>
                <a:spcPts val="765"/>
              </a:spcBef>
              <a:buNone/>
              <a:tabLst>
                <a:tab pos="241889" algn="l"/>
              </a:tabLst>
            </a:pPr>
            <a:endParaRPr lang="en-US" sz="2353">
              <a:latin typeface="+mn-lt"/>
              <a:cs typeface="Calibri"/>
            </a:endParaRPr>
          </a:p>
          <a:p>
            <a:pPr marL="241254" marR="436796" indent="-229191" algn="just">
              <a:lnSpc>
                <a:spcPct val="80000"/>
              </a:lnSpc>
              <a:spcBef>
                <a:spcPts val="600"/>
              </a:spcBef>
              <a:buFont typeface="Arial"/>
              <a:buChar char="•"/>
              <a:tabLst>
                <a:tab pos="241889" algn="l"/>
              </a:tabLst>
            </a:pPr>
            <a:r>
              <a:rPr lang="en-US" sz="2353" spc="-25">
                <a:latin typeface="+mn-lt"/>
                <a:cs typeface="Calibri"/>
              </a:rPr>
              <a:t>Indexed </a:t>
            </a:r>
            <a:r>
              <a:rPr lang="en-US" sz="2353" spc="-15">
                <a:latin typeface="+mn-lt"/>
                <a:cs typeface="Calibri"/>
              </a:rPr>
              <a:t>views are automatically updated </a:t>
            </a:r>
            <a:r>
              <a:rPr lang="en-US" sz="2353" spc="-5">
                <a:latin typeface="+mn-lt"/>
                <a:cs typeface="Calibri"/>
              </a:rPr>
              <a:t>when </a:t>
            </a:r>
            <a:r>
              <a:rPr lang="en-US" sz="2353" spc="-20">
                <a:latin typeface="+mn-lt"/>
                <a:cs typeface="Calibri"/>
              </a:rPr>
              <a:t>data </a:t>
            </a:r>
            <a:r>
              <a:rPr lang="en-US" sz="2353" spc="-5">
                <a:latin typeface="+mn-lt"/>
                <a:cs typeface="Calibri"/>
              </a:rPr>
              <a:t>in </a:t>
            </a:r>
            <a:r>
              <a:rPr lang="en-US" sz="2353" spc="-10">
                <a:latin typeface="+mn-lt"/>
                <a:cs typeface="Calibri"/>
              </a:rPr>
              <a:t>underlying  tables </a:t>
            </a:r>
            <a:r>
              <a:rPr lang="en-US" sz="2353" spc="-15">
                <a:latin typeface="+mn-lt"/>
                <a:cs typeface="Calibri"/>
              </a:rPr>
              <a:t>are </a:t>
            </a:r>
            <a:r>
              <a:rPr lang="en-US" sz="2353" spc="-5">
                <a:latin typeface="+mn-lt"/>
                <a:cs typeface="Calibri"/>
              </a:rPr>
              <a:t>changed. This is a </a:t>
            </a:r>
            <a:r>
              <a:rPr lang="en-US" sz="2353" spc="-15">
                <a:latin typeface="+mn-lt"/>
                <a:cs typeface="Calibri"/>
              </a:rPr>
              <a:t>synchronous operation </a:t>
            </a:r>
            <a:r>
              <a:rPr lang="en-US" sz="2353" spc="-10">
                <a:latin typeface="+mn-lt"/>
                <a:cs typeface="Calibri"/>
              </a:rPr>
              <a:t>that </a:t>
            </a:r>
            <a:r>
              <a:rPr lang="en-US" sz="2353" spc="-15">
                <a:latin typeface="+mn-lt"/>
                <a:cs typeface="Calibri"/>
              </a:rPr>
              <a:t>occurs </a:t>
            </a:r>
            <a:r>
              <a:rPr lang="en-US" sz="2353" spc="-5">
                <a:latin typeface="+mn-lt"/>
                <a:cs typeface="Calibri"/>
              </a:rPr>
              <a:t>as  </a:t>
            </a:r>
            <a:r>
              <a:rPr lang="en-US" sz="2353" spc="-10">
                <a:latin typeface="+mn-lt"/>
                <a:cs typeface="Calibri"/>
              </a:rPr>
              <a:t>soon </a:t>
            </a:r>
            <a:r>
              <a:rPr lang="en-US" sz="2353" spc="-5">
                <a:latin typeface="+mn-lt"/>
                <a:cs typeface="Calibri"/>
              </a:rPr>
              <a:t>as the </a:t>
            </a:r>
            <a:r>
              <a:rPr lang="en-US" sz="2353" spc="-20">
                <a:latin typeface="+mn-lt"/>
                <a:cs typeface="Calibri"/>
              </a:rPr>
              <a:t>data </a:t>
            </a:r>
            <a:r>
              <a:rPr lang="en-US" sz="2353" spc="-5">
                <a:latin typeface="+mn-lt"/>
                <a:cs typeface="Calibri"/>
              </a:rPr>
              <a:t>is</a:t>
            </a:r>
            <a:r>
              <a:rPr lang="en-US" sz="2353" spc="65">
                <a:latin typeface="+mn-lt"/>
                <a:cs typeface="Calibri"/>
              </a:rPr>
              <a:t> </a:t>
            </a:r>
            <a:r>
              <a:rPr lang="en-US" sz="2353" spc="-10">
                <a:latin typeface="+mn-lt"/>
                <a:cs typeface="Calibri"/>
              </a:rPr>
              <a:t>changed.</a:t>
            </a:r>
          </a:p>
          <a:p>
            <a:pPr marL="12063" marR="436796" indent="0" algn="just">
              <a:lnSpc>
                <a:spcPct val="80000"/>
              </a:lnSpc>
              <a:spcBef>
                <a:spcPts val="600"/>
              </a:spcBef>
              <a:buNone/>
              <a:tabLst>
                <a:tab pos="241889" algn="l"/>
              </a:tabLst>
            </a:pPr>
            <a:endParaRPr lang="en-US" sz="2353">
              <a:latin typeface="+mn-lt"/>
              <a:cs typeface="Calibri"/>
            </a:endParaRPr>
          </a:p>
          <a:p>
            <a:pPr marL="241254" marR="98406" indent="-229191">
              <a:lnSpc>
                <a:spcPts val="2690"/>
              </a:lnSpc>
              <a:spcBef>
                <a:spcPts val="574"/>
              </a:spcBef>
              <a:buFont typeface="Arial"/>
              <a:buChar char="•"/>
              <a:tabLst>
                <a:tab pos="241889" algn="l"/>
              </a:tabLst>
            </a:pPr>
            <a:r>
              <a:rPr lang="en-US" sz="2353" spc="-10">
                <a:latin typeface="+mn-lt"/>
                <a:cs typeface="Calibri"/>
              </a:rPr>
              <a:t>The auto caching </a:t>
            </a:r>
            <a:r>
              <a:rPr lang="en-US" sz="2353" spc="-5">
                <a:latin typeface="+mn-lt"/>
                <a:cs typeface="Calibri"/>
              </a:rPr>
              <a:t>functionality </a:t>
            </a:r>
            <a:r>
              <a:rPr lang="en-US" sz="2353" spc="-10">
                <a:latin typeface="+mn-lt"/>
                <a:cs typeface="Calibri"/>
              </a:rPr>
              <a:t>allows Synapse </a:t>
            </a:r>
            <a:r>
              <a:rPr lang="en-US" sz="2353" spc="-5">
                <a:latin typeface="+mn-lt"/>
                <a:cs typeface="Calibri"/>
              </a:rPr>
              <a:t>Query </a:t>
            </a:r>
            <a:r>
              <a:rPr lang="en-US" sz="2353" spc="-15">
                <a:latin typeface="+mn-lt"/>
                <a:cs typeface="Calibri"/>
              </a:rPr>
              <a:t>Optimizer </a:t>
            </a:r>
            <a:r>
              <a:rPr lang="en-US" sz="2353" spc="-20">
                <a:latin typeface="+mn-lt"/>
                <a:cs typeface="Calibri"/>
              </a:rPr>
              <a:t>to  </a:t>
            </a:r>
            <a:r>
              <a:rPr lang="en-US" sz="2353" spc="-10">
                <a:latin typeface="+mn-lt"/>
                <a:cs typeface="Calibri"/>
              </a:rPr>
              <a:t>consider using </a:t>
            </a:r>
            <a:r>
              <a:rPr lang="en-US" sz="2353" spc="-25">
                <a:latin typeface="+mn-lt"/>
                <a:cs typeface="Calibri"/>
              </a:rPr>
              <a:t>indexed </a:t>
            </a:r>
            <a:r>
              <a:rPr lang="en-US" sz="2353" spc="-10">
                <a:latin typeface="+mn-lt"/>
                <a:cs typeface="Calibri"/>
              </a:rPr>
              <a:t>view </a:t>
            </a:r>
            <a:r>
              <a:rPr lang="en-US" sz="2353" spc="-15">
                <a:latin typeface="+mn-lt"/>
                <a:cs typeface="Calibri"/>
              </a:rPr>
              <a:t>even </a:t>
            </a:r>
            <a:r>
              <a:rPr lang="en-US" sz="2353" spc="-5">
                <a:latin typeface="+mn-lt"/>
                <a:cs typeface="Calibri"/>
              </a:rPr>
              <a:t>if </a:t>
            </a:r>
            <a:r>
              <a:rPr lang="en-US" sz="2353" spc="-10">
                <a:latin typeface="+mn-lt"/>
                <a:cs typeface="Calibri"/>
              </a:rPr>
              <a:t>the view </a:t>
            </a:r>
            <a:r>
              <a:rPr lang="en-US" sz="2353" spc="-5">
                <a:latin typeface="+mn-lt"/>
                <a:cs typeface="Calibri"/>
              </a:rPr>
              <a:t>is </a:t>
            </a:r>
            <a:r>
              <a:rPr lang="en-US" sz="2353" spc="-10">
                <a:latin typeface="+mn-lt"/>
                <a:cs typeface="Calibri"/>
              </a:rPr>
              <a:t>not </a:t>
            </a:r>
            <a:r>
              <a:rPr lang="en-US" sz="2353" spc="-20">
                <a:latin typeface="+mn-lt"/>
                <a:cs typeface="Calibri"/>
              </a:rPr>
              <a:t>referenced </a:t>
            </a:r>
            <a:r>
              <a:rPr lang="en-US" sz="2353" spc="-5">
                <a:latin typeface="+mn-lt"/>
                <a:cs typeface="Calibri"/>
              </a:rPr>
              <a:t>in the  </a:t>
            </a:r>
            <a:r>
              <a:rPr lang="en-US" sz="2353" spc="-35">
                <a:latin typeface="+mn-lt"/>
                <a:cs typeface="Calibri"/>
              </a:rPr>
              <a:t>query</a:t>
            </a:r>
          </a:p>
          <a:p>
            <a:pPr marL="12063" marR="98406" indent="0">
              <a:lnSpc>
                <a:spcPts val="2690"/>
              </a:lnSpc>
              <a:spcBef>
                <a:spcPts val="574"/>
              </a:spcBef>
              <a:buNone/>
              <a:tabLst>
                <a:tab pos="241889" algn="l"/>
              </a:tabLst>
            </a:pPr>
            <a:endParaRPr lang="en-US" sz="2353">
              <a:latin typeface="+mn-lt"/>
              <a:cs typeface="Calibri"/>
            </a:endParaRPr>
          </a:p>
          <a:p>
            <a:pPr marL="241254" marR="5079" indent="-229191">
              <a:lnSpc>
                <a:spcPts val="3019"/>
              </a:lnSpc>
              <a:spcBef>
                <a:spcPts val="1010"/>
              </a:spcBef>
              <a:buFont typeface="Arial"/>
              <a:buChar char="•"/>
              <a:tabLst>
                <a:tab pos="241889" algn="l"/>
              </a:tabLst>
            </a:pPr>
            <a:r>
              <a:rPr lang="en-US" sz="2353" spc="-10">
                <a:latin typeface="+mn-lt"/>
                <a:cs typeface="Calibri"/>
              </a:rPr>
              <a:t>Supported </a:t>
            </a:r>
            <a:r>
              <a:rPr lang="en-US" sz="2353" spc="-15">
                <a:latin typeface="+mn-lt"/>
                <a:cs typeface="Calibri"/>
              </a:rPr>
              <a:t>aggregations: </a:t>
            </a:r>
            <a:r>
              <a:rPr lang="en-US" sz="2353" spc="-5">
                <a:latin typeface="+mn-lt"/>
                <a:cs typeface="Calibri"/>
              </a:rPr>
              <a:t>MAX, MIN, </a:t>
            </a:r>
            <a:r>
              <a:rPr lang="en-US" sz="2353" spc="-45">
                <a:latin typeface="+mn-lt"/>
                <a:cs typeface="Calibri"/>
              </a:rPr>
              <a:t>AVG, </a:t>
            </a:r>
            <a:r>
              <a:rPr lang="en-US" sz="2353" spc="-60">
                <a:latin typeface="+mn-lt"/>
                <a:cs typeface="Calibri"/>
              </a:rPr>
              <a:t>COUNT, </a:t>
            </a:r>
            <a:r>
              <a:rPr lang="en-US" sz="2353" spc="-10">
                <a:latin typeface="+mn-lt"/>
                <a:cs typeface="Calibri"/>
              </a:rPr>
              <a:t>COUNT_BIG, SUM,  </a:t>
            </a:r>
            <a:r>
              <a:rPr lang="en-US" sz="2353" spc="-40">
                <a:latin typeface="+mn-lt"/>
                <a:cs typeface="Calibri"/>
              </a:rPr>
              <a:t>VAR,</a:t>
            </a:r>
            <a:r>
              <a:rPr lang="en-US" sz="2353" spc="10">
                <a:latin typeface="+mn-lt"/>
                <a:cs typeface="Calibri"/>
              </a:rPr>
              <a:t> </a:t>
            </a:r>
            <a:r>
              <a:rPr lang="en-US" sz="2353" spc="-15">
                <a:latin typeface="+mn-lt"/>
                <a:cs typeface="Calibri"/>
              </a:rPr>
              <a:t>STDEV</a:t>
            </a:r>
            <a:endParaRPr lang="en-US" sz="2353">
              <a:latin typeface="+mn-lt"/>
              <a:cs typeface="Calibri"/>
            </a:endParaRPr>
          </a:p>
          <a:p>
            <a:endParaRPr lang="en-US" sz="2353">
              <a:latin typeface="+mn-lt"/>
            </a:endParaRPr>
          </a:p>
        </p:txBody>
      </p:sp>
    </p:spTree>
    <p:extLst>
      <p:ext uri="{BB962C8B-B14F-4D97-AF65-F5344CB8AC3E}">
        <p14:creationId xmlns:p14="http://schemas.microsoft.com/office/powerpoint/2010/main" val="3734159495"/>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27228" y="1001607"/>
            <a:ext cx="9628018" cy="574132"/>
          </a:xfrm>
        </p:spPr>
        <p:txBody>
          <a:bodyPr/>
          <a:lstStyle/>
          <a:p>
            <a:pPr>
              <a:spcBef>
                <a:spcPts val="600"/>
              </a:spcBef>
            </a:pPr>
            <a:r>
              <a:rPr lang="en-US" sz="1765">
                <a:latin typeface="+mn-lt"/>
              </a:rPr>
              <a:t>In this example, a query to get the year total sales per customer is shown to have a lot of data shuffles and joins that contribute to slow performance:</a:t>
            </a: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a:t>Materialized views - example</a:t>
            </a:r>
          </a:p>
        </p:txBody>
      </p:sp>
      <p:sp>
        <p:nvSpPr>
          <p:cNvPr id="13" name="Rectangle 12">
            <a:extLst>
              <a:ext uri="{FF2B5EF4-FFF2-40B4-BE49-F238E27FC236}">
                <a16:creationId xmlns:a16="http://schemas.microsoft.com/office/drawing/2014/main" id="{3EF9CBA0-5F9B-4A07-B080-A237306A3E3A}"/>
              </a:ext>
            </a:extLst>
          </p:cNvPr>
          <p:cNvSpPr/>
          <p:nvPr/>
        </p:nvSpPr>
        <p:spPr>
          <a:xfrm>
            <a:off x="427228" y="2412475"/>
            <a:ext cx="4882476" cy="4154984"/>
          </a:xfrm>
          <a:prstGeom prst="rect">
            <a:avLst/>
          </a:prstGeom>
          <a:ln>
            <a:solidFill>
              <a:schemeClr val="bg1">
                <a:lumMod val="85000"/>
              </a:schemeClr>
            </a:solidFill>
          </a:ln>
        </p:spPr>
        <p:txBody>
          <a:bodyPr wrap="square">
            <a:spAutoFit/>
          </a:bodyPr>
          <a:lstStyle/>
          <a:p>
            <a:pPr defTabSz="914225" fontAlgn="base">
              <a:defRPr/>
            </a:pPr>
            <a:r>
              <a:rPr lang="en-US" sz="1200" kern="0">
                <a:solidFill>
                  <a:srgbClr val="008000"/>
                </a:solidFill>
                <a:latin typeface="Calibri" panose="020F0502020204030204" pitchFamily="34" charset="0"/>
                <a:cs typeface="Calibri" panose="020F0502020204030204" pitchFamily="34" charset="0"/>
              </a:rPr>
              <a:t>-- Get year total sales per customer</a:t>
            </a:r>
            <a:endParaRPr lang="en-US" sz="1200" kern="0">
              <a:solidFill>
                <a:srgbClr val="000000"/>
              </a:solidFill>
              <a:latin typeface="Calibri" panose="020F0502020204030204" pitchFamily="34" charset="0"/>
              <a:cs typeface="Calibri" panose="020F0502020204030204" pitchFamily="34" charset="0"/>
            </a:endParaRPr>
          </a:p>
          <a:p>
            <a:pPr defTabSz="914225" fontAlgn="base">
              <a:defRPr/>
            </a:pPr>
            <a:r>
              <a:rPr lang="en-US" sz="1200">
                <a:solidFill>
                  <a:srgbClr val="000000"/>
                </a:solidFill>
                <a:latin typeface="Calibri" panose="020F0502020204030204" pitchFamily="34" charset="0"/>
                <a:cs typeface="Calibri" panose="020F0502020204030204" pitchFamily="34" charset="0"/>
              </a:rPr>
              <a:t>(</a:t>
            </a:r>
            <a:r>
              <a:rPr lang="en-US" sz="1200">
                <a:solidFill>
                  <a:srgbClr val="0000FF"/>
                </a:solidFill>
                <a:latin typeface="Calibri" panose="020F0502020204030204" pitchFamily="34" charset="0"/>
                <a:cs typeface="Calibri" panose="020F0502020204030204" pitchFamily="34" charset="0"/>
              </a:rPr>
              <a:t>WITH </a:t>
            </a:r>
            <a:r>
              <a:rPr lang="en-US" sz="1200" err="1">
                <a:solidFill>
                  <a:srgbClr val="000000"/>
                </a:solidFill>
                <a:latin typeface="Calibri" panose="020F0502020204030204" pitchFamily="34" charset="0"/>
                <a:cs typeface="Calibri" panose="020F0502020204030204" pitchFamily="34" charset="0"/>
              </a:rPr>
              <a:t>year_total</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AS</a:t>
            </a:r>
          </a:p>
          <a:p>
            <a:pPr marL="457112" lvl="1" defTabSz="914225" fontAlgn="base">
              <a:defRPr/>
            </a:pPr>
            <a:r>
              <a:rPr lang="en-US" sz="1200">
                <a:solidFill>
                  <a:srgbClr val="0000FF"/>
                </a:solidFill>
                <a:latin typeface="Calibri" panose="020F0502020204030204" pitchFamily="34" charset="0"/>
                <a:cs typeface="Calibri" panose="020F0502020204030204" pitchFamily="34" charset="0"/>
              </a:rPr>
              <a:t>SELECT </a:t>
            </a:r>
            <a:r>
              <a:rPr lang="en-US" sz="1200" err="1">
                <a:solidFill>
                  <a:srgbClr val="000000"/>
                </a:solidFill>
                <a:latin typeface="Calibri" panose="020F0502020204030204" pitchFamily="34" charset="0"/>
                <a:cs typeface="Calibri" panose="020F0502020204030204" pitchFamily="34" charset="0"/>
              </a:rPr>
              <a:t>customer_id</a:t>
            </a:r>
            <a:r>
              <a:rPr lang="en-US" sz="1200">
                <a:solidFill>
                  <a:srgbClr val="000000"/>
                </a:solidFill>
                <a:latin typeface="Calibri" panose="020F0502020204030204" pitchFamily="34" charset="0"/>
                <a:cs typeface="Calibri" panose="020F0502020204030204" pitchFamily="34" charset="0"/>
              </a:rPr>
              <a:t>,​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first_name</a:t>
            </a:r>
            <a:r>
              <a:rPr lang="en-US" sz="1200">
                <a:solidFill>
                  <a:srgbClr val="000000"/>
                </a:solidFill>
                <a:latin typeface="Calibri" panose="020F0502020204030204" pitchFamily="34" charset="0"/>
                <a:cs typeface="Calibri" panose="020F0502020204030204" pitchFamily="34" charset="0"/>
              </a:rPr>
              <a:t>,​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last_name</a:t>
            </a:r>
            <a:r>
              <a:rPr lang="en-US" sz="1200">
                <a:solidFill>
                  <a:srgbClr val="000000"/>
                </a:solidFill>
                <a:latin typeface="Calibri" panose="020F0502020204030204" pitchFamily="34" charset="0"/>
                <a:cs typeface="Calibri" panose="020F0502020204030204" pitchFamily="34" charset="0"/>
              </a:rPr>
              <a:t>,</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birth_country</a:t>
            </a:r>
            <a:r>
              <a:rPr lang="en-US" sz="1200">
                <a:solidFill>
                  <a:srgbClr val="000000"/>
                </a:solidFill>
                <a:latin typeface="Calibri" panose="020F0502020204030204" pitchFamily="34" charset="0"/>
                <a:cs typeface="Calibri" panose="020F0502020204030204" pitchFamily="34" charset="0"/>
              </a:rPr>
              <a:t>, </a:t>
            </a:r>
            <a:br>
              <a:rPr lang="en-US" sz="1200">
                <a:solidFill>
                  <a:srgbClr val="000000"/>
                </a:solidFill>
                <a:latin typeface="Calibri" panose="020F0502020204030204" pitchFamily="34" charset="0"/>
                <a:cs typeface="Calibri" panose="020F0502020204030204" pitchFamily="34" charset="0"/>
              </a:rPr>
            </a:br>
            <a:r>
              <a:rPr lang="en-US" sz="1200">
                <a:solidFill>
                  <a:srgbClr val="000000"/>
                </a:solidFill>
                <a:latin typeface="Calibri" panose="020F0502020204030204" pitchFamily="34" charset="0"/>
                <a:cs typeface="Calibri" panose="020F0502020204030204" pitchFamily="34" charset="0"/>
              </a:rPr>
              <a:t>       login,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email_address</a:t>
            </a:r>
            <a:r>
              <a:rPr lang="en-US" sz="1200">
                <a:solidFill>
                  <a:srgbClr val="000000"/>
                </a:solidFill>
                <a:latin typeface="Calibri" panose="020F0502020204030204" pitchFamily="34" charset="0"/>
                <a:cs typeface="Calibri" panose="020F0502020204030204" pitchFamily="34" charset="0"/>
              </a:rPr>
              <a:t>​,</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d_year</a:t>
            </a:r>
            <a:r>
              <a:rPr lang="en-US" sz="1200">
                <a:solidFill>
                  <a:srgbClr val="000000"/>
                </a:solidFill>
                <a:latin typeface="Calibri" panose="020F0502020204030204" pitchFamily="34" charset="0"/>
                <a:cs typeface="Calibri" panose="020F0502020204030204" pitchFamily="34" charset="0"/>
              </a:rPr>
              <a:t>,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SUM</a:t>
            </a:r>
            <a:r>
              <a:rPr lang="en-US" sz="1200">
                <a:solidFill>
                  <a:srgbClr val="000000"/>
                </a:solidFill>
                <a:latin typeface="Calibri" panose="020F0502020204030204" pitchFamily="34" charset="0"/>
                <a:cs typeface="Calibri" panose="020F0502020204030204" pitchFamily="34" charset="0"/>
              </a:rPr>
              <a:t>(</a:t>
            </a:r>
            <a:r>
              <a:rPr lang="en-US" sz="1200">
                <a:solidFill>
                  <a:srgbClr val="0000FF"/>
                </a:solidFill>
                <a:latin typeface="Calibri" panose="020F0502020204030204" pitchFamily="34" charset="0"/>
                <a:cs typeface="Calibri" panose="020F0502020204030204" pitchFamily="34" charset="0"/>
              </a:rPr>
              <a:t>ISNULL</a:t>
            </a:r>
            <a:r>
              <a:rPr lang="en-US" sz="1200">
                <a:solidFill>
                  <a:srgbClr val="00000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list_price</a:t>
            </a:r>
            <a:r>
              <a:rPr lang="en-US" sz="1200">
                <a:solidFill>
                  <a:srgbClr val="000000"/>
                </a:solidFill>
                <a:latin typeface="Calibri" panose="020F0502020204030204" pitchFamily="34" charset="0"/>
                <a:cs typeface="Calibri" panose="020F0502020204030204" pitchFamily="34" charset="0"/>
              </a:rPr>
              <a:t> – </a:t>
            </a:r>
            <a:r>
              <a:rPr lang="en-US" sz="1200" err="1">
                <a:solidFill>
                  <a:srgbClr val="000000"/>
                </a:solidFill>
                <a:latin typeface="Calibri" panose="020F0502020204030204" pitchFamily="34" charset="0"/>
                <a:cs typeface="Calibri" panose="020F0502020204030204" pitchFamily="34" charset="0"/>
              </a:rPr>
              <a:t>wholesale_cost</a:t>
            </a:r>
            <a:r>
              <a:rPr lang="en-US" sz="1200">
                <a:solidFill>
                  <a:srgbClr val="000000"/>
                </a:solidFill>
                <a:latin typeface="Calibri" panose="020F0502020204030204" pitchFamily="34" charset="0"/>
                <a:cs typeface="Calibri" panose="020F0502020204030204" pitchFamily="34" charset="0"/>
              </a:rPr>
              <a:t> </a:t>
            </a:r>
            <a:r>
              <a:rPr lang="en-US" sz="1200">
                <a:solidFill>
                  <a:srgbClr val="808080"/>
                </a:solidFill>
                <a:latin typeface="Calibri" panose="020F0502020204030204" pitchFamily="34" charset="0"/>
                <a:cs typeface="Calibri" panose="020F0502020204030204" pitchFamily="34" charset="0"/>
              </a:rPr>
              <a:t>–</a:t>
            </a:r>
            <a:br>
              <a:rPr lang="en-US" sz="1200">
                <a:solidFill>
                  <a:srgbClr val="808080"/>
                </a:solidFill>
                <a:latin typeface="Calibri" panose="020F0502020204030204" pitchFamily="34" charset="0"/>
                <a:cs typeface="Calibri" panose="020F0502020204030204" pitchFamily="34" charset="0"/>
              </a:rPr>
            </a:br>
            <a:r>
              <a:rPr lang="en-US" sz="1200">
                <a:solidFill>
                  <a:srgbClr val="80808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discount_amt</a:t>
            </a:r>
            <a:r>
              <a:rPr lang="en-US" sz="1200">
                <a:solidFill>
                  <a:srgbClr val="000000"/>
                </a:solidFill>
                <a:latin typeface="Calibri" panose="020F0502020204030204" pitchFamily="34" charset="0"/>
                <a:cs typeface="Calibri" panose="020F0502020204030204" pitchFamily="34" charset="0"/>
              </a:rPr>
              <a:t> </a:t>
            </a:r>
            <a:r>
              <a:rPr lang="en-US" sz="1200">
                <a:solidFill>
                  <a:srgbClr val="80808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sales_price</a:t>
            </a:r>
            <a:r>
              <a:rPr lang="en-US" sz="1200">
                <a:solidFill>
                  <a:srgbClr val="808080"/>
                </a:solidFill>
                <a:latin typeface="Calibri" panose="020F0502020204030204" pitchFamily="34" charset="0"/>
                <a:cs typeface="Calibri" panose="020F0502020204030204" pitchFamily="34" charset="0"/>
              </a:rPr>
              <a:t>, </a:t>
            </a:r>
            <a:r>
              <a:rPr lang="en-US" sz="1200">
                <a:solidFill>
                  <a:srgbClr val="000000"/>
                </a:solidFill>
                <a:latin typeface="Calibri" panose="020F0502020204030204" pitchFamily="34" charset="0"/>
                <a:cs typeface="Calibri" panose="020F0502020204030204" pitchFamily="34" charset="0"/>
              </a:rPr>
              <a:t>0</a:t>
            </a:r>
            <a:r>
              <a:rPr lang="en-US" sz="1200">
                <a:solidFill>
                  <a:srgbClr val="808080"/>
                </a:solidFill>
                <a:latin typeface="Calibri" panose="020F0502020204030204" pitchFamily="34" charset="0"/>
                <a:cs typeface="Calibri" panose="020F0502020204030204" pitchFamily="34" charset="0"/>
              </a:rPr>
              <a:t>)/</a:t>
            </a:r>
            <a:r>
              <a:rPr lang="en-US" sz="1200">
                <a:solidFill>
                  <a:srgbClr val="000000"/>
                </a:solidFill>
                <a:latin typeface="Calibri" panose="020F0502020204030204" pitchFamily="34" charset="0"/>
                <a:cs typeface="Calibri" panose="020F0502020204030204" pitchFamily="34" charset="0"/>
              </a:rPr>
              <a:t>2</a:t>
            </a:r>
            <a:r>
              <a:rPr lang="en-US" sz="1200">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year_total</a:t>
            </a:r>
            <a:r>
              <a:rPr lang="en-US" sz="1200">
                <a:solidFill>
                  <a:srgbClr val="000000"/>
                </a:solidFill>
                <a:latin typeface="Calibri" panose="020F0502020204030204" pitchFamily="34" charset="0"/>
                <a:cs typeface="Calibri" panose="020F0502020204030204" pitchFamily="34" charset="0"/>
              </a:rPr>
              <a:t>​</a:t>
            </a:r>
          </a:p>
          <a:p>
            <a:pPr marL="457112" lvl="1" defTabSz="914225" fontAlgn="base">
              <a:defRPr/>
            </a:pPr>
            <a:r>
              <a:rPr lang="en-US" sz="1200">
                <a:solidFill>
                  <a:srgbClr val="0000FF"/>
                </a:solidFill>
                <a:latin typeface="Calibri" panose="020F0502020204030204" pitchFamily="34" charset="0"/>
                <a:cs typeface="Calibri" panose="020F0502020204030204" pitchFamily="34" charset="0"/>
              </a:rPr>
              <a:t>FROM</a:t>
            </a:r>
            <a:r>
              <a:rPr lang="en-US" sz="1200">
                <a:solidFill>
                  <a:srgbClr val="000000"/>
                </a:solidFill>
                <a:latin typeface="Calibri" panose="020F0502020204030204" pitchFamily="34" charset="0"/>
                <a:cs typeface="Calibri" panose="020F0502020204030204" pitchFamily="34" charset="0"/>
              </a:rPr>
              <a:t>   customer </a:t>
            </a:r>
            <a:r>
              <a:rPr lang="en-US" sz="1200" err="1">
                <a:solidFill>
                  <a:srgbClr val="000000"/>
                </a:solidFill>
                <a:latin typeface="Calibri" panose="020F0502020204030204" pitchFamily="34" charset="0"/>
                <a:cs typeface="Calibri" panose="020F0502020204030204" pitchFamily="34" charset="0"/>
              </a:rPr>
              <a:t>cust</a:t>
            </a:r>
            <a:endParaRPr lang="en-US" sz="1200">
              <a:solidFill>
                <a:srgbClr val="000000"/>
              </a:solidFill>
              <a:latin typeface="Calibri" panose="020F0502020204030204" pitchFamily="34" charset="0"/>
              <a:cs typeface="Calibri" panose="020F0502020204030204" pitchFamily="34" charset="0"/>
            </a:endParaRP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JOIN   </a:t>
            </a:r>
            <a:r>
              <a:rPr lang="en-US" sz="1200" err="1">
                <a:solidFill>
                  <a:srgbClr val="000000"/>
                </a:solidFill>
                <a:latin typeface="Calibri" panose="020F0502020204030204" pitchFamily="34" charset="0"/>
                <a:cs typeface="Calibri" panose="020F0502020204030204" pitchFamily="34" charset="0"/>
              </a:rPr>
              <a:t>catalog_sales</a:t>
            </a:r>
            <a:r>
              <a:rPr lang="en-US" sz="1200">
                <a:solidFill>
                  <a:srgbClr val="000000"/>
                </a:solidFill>
                <a:latin typeface="Calibri" panose="020F0502020204030204" pitchFamily="34" charset="0"/>
                <a:cs typeface="Calibri" panose="020F0502020204030204" pitchFamily="34" charset="0"/>
              </a:rPr>
              <a:t> sales ON cust.sk = sales.sk</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JOIN   </a:t>
            </a:r>
            <a:r>
              <a:rPr lang="en-US" sz="1200" err="1">
                <a:solidFill>
                  <a:srgbClr val="000000"/>
                </a:solidFill>
                <a:latin typeface="Calibri" panose="020F0502020204030204" pitchFamily="34" charset="0"/>
                <a:cs typeface="Calibri" panose="020F0502020204030204" pitchFamily="34" charset="0"/>
              </a:rPr>
              <a:t>date_dim</a:t>
            </a:r>
            <a:r>
              <a:rPr lang="en-US" sz="1200">
                <a:solidFill>
                  <a:srgbClr val="000000"/>
                </a:solidFill>
                <a:latin typeface="Calibri" panose="020F0502020204030204" pitchFamily="34" charset="0"/>
                <a:cs typeface="Calibri" panose="020F0502020204030204" pitchFamily="34" charset="0"/>
              </a:rPr>
              <a:t> ON </a:t>
            </a:r>
            <a:r>
              <a:rPr lang="en-US" sz="1200" err="1">
                <a:solidFill>
                  <a:srgbClr val="000000"/>
                </a:solidFill>
                <a:latin typeface="Calibri" panose="020F0502020204030204" pitchFamily="34" charset="0"/>
                <a:cs typeface="Calibri" panose="020F0502020204030204" pitchFamily="34" charset="0"/>
              </a:rPr>
              <a:t>sales.sold_date</a:t>
            </a:r>
            <a:r>
              <a:rPr lang="en-US" sz="1200">
                <a:solidFill>
                  <a:srgbClr val="000000"/>
                </a:solidFill>
                <a:latin typeface="Calibri" panose="020F0502020204030204" pitchFamily="34" charset="0"/>
                <a:cs typeface="Calibri" panose="020F0502020204030204" pitchFamily="34" charset="0"/>
              </a:rPr>
              <a:t> = </a:t>
            </a:r>
            <a:r>
              <a:rPr lang="en-US" sz="1200" err="1">
                <a:solidFill>
                  <a:srgbClr val="000000"/>
                </a:solidFill>
                <a:latin typeface="Calibri" panose="020F0502020204030204" pitchFamily="34" charset="0"/>
                <a:cs typeface="Calibri" panose="020F0502020204030204" pitchFamily="34" charset="0"/>
              </a:rPr>
              <a:t>date_dim.date</a:t>
            </a:r>
            <a:endParaRPr lang="en-US" sz="1200">
              <a:solidFill>
                <a:srgbClr val="000000"/>
              </a:solidFill>
              <a:latin typeface="Calibri" panose="020F0502020204030204" pitchFamily="34" charset="0"/>
              <a:cs typeface="Calibri" panose="020F0502020204030204" pitchFamily="34" charset="0"/>
            </a:endParaRPr>
          </a:p>
          <a:p>
            <a:pPr marL="457112" lvl="1" defTabSz="914225" fontAlgn="base">
              <a:defRPr/>
            </a:pPr>
            <a:r>
              <a:rPr lang="en-US" sz="1200">
                <a:solidFill>
                  <a:srgbClr val="0000FF"/>
                </a:solidFill>
                <a:latin typeface="Calibri" panose="020F0502020204030204" pitchFamily="34" charset="0"/>
                <a:cs typeface="Calibri" panose="020F0502020204030204" pitchFamily="34" charset="0"/>
              </a:rPr>
              <a:t>GROUP</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BY</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customer_id</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first_name</a:t>
            </a:r>
            <a:r>
              <a:rPr lang="en-US" sz="1200">
                <a:solidFill>
                  <a:srgbClr val="000000"/>
                </a:solidFill>
                <a:latin typeface="Calibri" panose="020F0502020204030204" pitchFamily="34" charset="0"/>
                <a:cs typeface="Calibri" panose="020F0502020204030204" pitchFamily="34" charset="0"/>
              </a:rPr>
              <a:t>​,</a:t>
            </a:r>
            <a:br>
              <a:rPr lang="en-US" sz="1200">
                <a:solidFill>
                  <a:srgbClr val="000000"/>
                </a:solidFill>
                <a:latin typeface="Calibri" panose="020F0502020204030204" pitchFamily="34" charset="0"/>
                <a:cs typeface="Calibri" panose="020F0502020204030204" pitchFamily="34" charset="0"/>
              </a:rPr>
            </a:b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last_name</a:t>
            </a:r>
            <a:r>
              <a:rPr lang="en-US" sz="1200">
                <a:solidFill>
                  <a:srgbClr val="000000"/>
                </a:solidFill>
                <a:latin typeface="Calibri" panose="020F0502020204030204" pitchFamily="34" charset="0"/>
                <a:cs typeface="Calibri" panose="020F0502020204030204" pitchFamily="34" charset="0"/>
              </a:rPr>
              <a:t>​</a:t>
            </a:r>
            <a:r>
              <a:rPr lang="en-US" sz="1200">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birth_country</a:t>
            </a:r>
            <a:r>
              <a:rPr lang="en-US" sz="1200">
                <a:solidFill>
                  <a:srgbClr val="000000"/>
                </a:solidFill>
                <a:latin typeface="Calibri" panose="020F0502020204030204" pitchFamily="34" charset="0"/>
                <a:cs typeface="Calibri" panose="020F0502020204030204" pitchFamily="34" charset="0"/>
              </a:rPr>
              <a:t>​, </a:t>
            </a:r>
            <a:br>
              <a:rPr lang="en-US" sz="1200">
                <a:solidFill>
                  <a:srgbClr val="000000"/>
                </a:solidFill>
                <a:latin typeface="Calibri" panose="020F0502020204030204" pitchFamily="34" charset="0"/>
                <a:cs typeface="Calibri" panose="020F0502020204030204" pitchFamily="34" charset="0"/>
              </a:rPr>
            </a:br>
            <a:r>
              <a:rPr lang="en-US" sz="1200">
                <a:solidFill>
                  <a:srgbClr val="000000"/>
                </a:solidFill>
                <a:latin typeface="Calibri" panose="020F0502020204030204" pitchFamily="34" charset="0"/>
                <a:cs typeface="Calibri" panose="020F0502020204030204" pitchFamily="34" charset="0"/>
              </a:rPr>
              <a:t>      login​</a:t>
            </a:r>
            <a:r>
              <a:rPr lang="en-US" sz="1200">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email_address</a:t>
            </a:r>
            <a:r>
              <a:rPr lang="en-US" sz="1200">
                <a:solidFill>
                  <a:srgbClr val="000000"/>
                </a:solidFill>
                <a:latin typeface="Calibri" panose="020F0502020204030204" pitchFamily="34" charset="0"/>
                <a:cs typeface="Calibri" panose="020F0502020204030204" pitchFamily="34" charset="0"/>
              </a:rPr>
              <a:t>​ </a:t>
            </a:r>
            <a:r>
              <a:rPr lang="en-US" sz="1200">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d_year</a:t>
            </a:r>
            <a:r>
              <a:rPr lang="en-US" sz="1200">
                <a:solidFill>
                  <a:srgbClr val="000000"/>
                </a:solidFill>
                <a:latin typeface="Calibri" panose="020F0502020204030204" pitchFamily="34" charset="0"/>
                <a:cs typeface="Calibri" panose="020F0502020204030204" pitchFamily="34" charset="0"/>
              </a:rPr>
              <a:t>​</a:t>
            </a:r>
          </a:p>
          <a:p>
            <a:pPr defTabSz="914225" fontAlgn="base">
              <a:defRPr/>
            </a:pPr>
            <a:r>
              <a:rPr lang="en-US" sz="1200">
                <a:solidFill>
                  <a:srgbClr val="000000"/>
                </a:solidFill>
                <a:latin typeface="Calibri" panose="020F0502020204030204" pitchFamily="34" charset="0"/>
                <a:cs typeface="Calibri" panose="020F0502020204030204" pitchFamily="34" charset="0"/>
              </a:rPr>
              <a:t>)</a:t>
            </a:r>
          </a:p>
          <a:p>
            <a:pPr defTabSz="914225" fontAlgn="base">
              <a:defRPr/>
            </a:pPr>
            <a:r>
              <a:rPr lang="en-US" sz="1200">
                <a:solidFill>
                  <a:srgbClr val="0000FF"/>
                </a:solidFill>
                <a:latin typeface="Calibri" panose="020F0502020204030204" pitchFamily="34" charset="0"/>
                <a:cs typeface="Calibri" panose="020F0502020204030204" pitchFamily="34" charset="0"/>
              </a:rPr>
              <a:t>SELECT TOP </a:t>
            </a:r>
            <a:r>
              <a:rPr lang="en-US" sz="1200">
                <a:solidFill>
                  <a:srgbClr val="000000"/>
                </a:solidFill>
                <a:latin typeface="Calibri" panose="020F0502020204030204" pitchFamily="34" charset="0"/>
                <a:cs typeface="Calibri" panose="020F0502020204030204" pitchFamily="34" charset="0"/>
              </a:rPr>
              <a:t>100 …</a:t>
            </a:r>
          </a:p>
          <a:p>
            <a:pPr defTabSz="914225" fontAlgn="base">
              <a:defRPr/>
            </a:pPr>
            <a:r>
              <a:rPr lang="en-US" sz="1200">
                <a:solidFill>
                  <a:srgbClr val="0000FF"/>
                </a:solidFill>
                <a:latin typeface="Calibri" panose="020F0502020204030204" pitchFamily="34" charset="0"/>
                <a:cs typeface="Calibri" panose="020F0502020204030204" pitchFamily="34" charset="0"/>
              </a:rPr>
              <a:t>FROM</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year_total</a:t>
            </a:r>
            <a:r>
              <a:rPr lang="en-US" sz="1200">
                <a:solidFill>
                  <a:srgbClr val="000000"/>
                </a:solidFill>
                <a:latin typeface="Calibri" panose="020F0502020204030204" pitchFamily="34" charset="0"/>
                <a:cs typeface="Calibri" panose="020F0502020204030204" pitchFamily="34" charset="0"/>
              </a:rPr>
              <a:t> …</a:t>
            </a:r>
          </a:p>
          <a:p>
            <a:pPr defTabSz="914225" fontAlgn="base">
              <a:defRPr/>
            </a:pPr>
            <a:r>
              <a:rPr lang="en-US" sz="1200">
                <a:solidFill>
                  <a:srgbClr val="0000FF"/>
                </a:solidFill>
                <a:latin typeface="Calibri" panose="020F0502020204030204" pitchFamily="34" charset="0"/>
                <a:cs typeface="Calibri" panose="020F0502020204030204" pitchFamily="34" charset="0"/>
              </a:rPr>
              <a:t>WHERE</a:t>
            </a:r>
            <a:r>
              <a:rPr lang="en-US" sz="1200">
                <a:solidFill>
                  <a:srgbClr val="000000"/>
                </a:solidFill>
                <a:latin typeface="Calibri" panose="020F0502020204030204" pitchFamily="34" charset="0"/>
                <a:cs typeface="Calibri" panose="020F0502020204030204" pitchFamily="34" charset="0"/>
              </a:rPr>
              <a:t>  …</a:t>
            </a:r>
          </a:p>
          <a:p>
            <a:pPr defTabSz="914225" fontAlgn="base">
              <a:defRPr/>
            </a:pPr>
            <a:r>
              <a:rPr lang="en-US" sz="1200">
                <a:solidFill>
                  <a:srgbClr val="0000FF"/>
                </a:solidFill>
                <a:latin typeface="Calibri" panose="020F0502020204030204" pitchFamily="34" charset="0"/>
                <a:cs typeface="Calibri" panose="020F0502020204030204" pitchFamily="34" charset="0"/>
              </a:rPr>
              <a:t>ORDER</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BY</a:t>
            </a:r>
            <a:r>
              <a:rPr lang="en-US" sz="1200">
                <a:solidFill>
                  <a:srgbClr val="000000"/>
                </a:solidFill>
                <a:latin typeface="Calibri" panose="020F0502020204030204" pitchFamily="34" charset="0"/>
                <a:cs typeface="Calibri" panose="020F0502020204030204" pitchFamily="34" charset="0"/>
              </a:rPr>
              <a:t> …</a:t>
            </a:r>
          </a:p>
        </p:txBody>
      </p:sp>
      <p:pic>
        <p:nvPicPr>
          <p:cNvPr id="16" name="Picture 2">
            <a:extLst>
              <a:ext uri="{FF2B5EF4-FFF2-40B4-BE49-F238E27FC236}">
                <a16:creationId xmlns:a16="http://schemas.microsoft.com/office/drawing/2014/main" id="{FF47EBC3-BF97-456D-A9DB-9CEEA5E52E5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138"/>
          <a:stretch/>
        </p:blipFill>
        <p:spPr bwMode="auto">
          <a:xfrm>
            <a:off x="5567754" y="2412476"/>
            <a:ext cx="6451955" cy="3193373"/>
          </a:xfrm>
          <a:prstGeom prst="rect">
            <a:avLst/>
          </a:prstGeom>
          <a:noFill/>
          <a:ln>
            <a:solidFill>
              <a:schemeClr val="bg1">
                <a:lumMod val="85000"/>
              </a:schemeClr>
            </a:solidFill>
          </a:ln>
          <a:extLst>
            <a:ext uri="{909E8E84-426E-40DD-AFC4-6F175D3DCCD1}">
              <a14:hiddenFill xmlns:a14="http://schemas.microsoft.com/office/drawing/2010/main">
                <a:solidFill>
                  <a:srgbClr val="FFFFFF"/>
                </a:solidFill>
              </a14:hiddenFill>
            </a:ext>
          </a:extLst>
        </p:spPr>
      </p:pic>
      <p:sp>
        <p:nvSpPr>
          <p:cNvPr id="19" name="Text Placeholder 5">
            <a:extLst>
              <a:ext uri="{FF2B5EF4-FFF2-40B4-BE49-F238E27FC236}">
                <a16:creationId xmlns:a16="http://schemas.microsoft.com/office/drawing/2014/main" id="{05BB1B61-BFA8-4FAE-A444-A82D2E90C5FD}"/>
              </a:ext>
            </a:extLst>
          </p:cNvPr>
          <p:cNvSpPr txBox="1">
            <a:spLocks/>
          </p:cNvSpPr>
          <p:nvPr/>
        </p:nvSpPr>
        <p:spPr>
          <a:xfrm>
            <a:off x="5567756" y="1770054"/>
            <a:ext cx="4882477" cy="510232"/>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568">
                <a:latin typeface="Segoe UI Semibold"/>
                <a:cs typeface="Segoe UI Semilight" panose="020B0402040204020203" pitchFamily="34" charset="0"/>
              </a:rPr>
              <a:t>Execution time</a:t>
            </a:r>
            <a:r>
              <a:rPr lang="en-US" sz="1568">
                <a:latin typeface="Segoe UI Semilight" panose="020B0402040204020203" pitchFamily="34" charset="0"/>
                <a:cs typeface="Segoe UI Semilight" panose="020B0402040204020203" pitchFamily="34" charset="0"/>
              </a:rPr>
              <a:t>: 103 seconds</a:t>
            </a:r>
            <a:br>
              <a:rPr lang="en-US" sz="1568">
                <a:latin typeface="Segoe UI Semilight" panose="020B0402040204020203" pitchFamily="34" charset="0"/>
                <a:cs typeface="Segoe UI Semilight" panose="020B0402040204020203" pitchFamily="34" charset="0"/>
              </a:rPr>
            </a:br>
            <a:r>
              <a:rPr lang="en-US" sz="1568">
                <a:latin typeface="Segoe UI Semilight" panose="020B0402040204020203" pitchFamily="34" charset="0"/>
                <a:cs typeface="Segoe UI Semilight" panose="020B0402040204020203" pitchFamily="34" charset="0"/>
              </a:rPr>
              <a:t>Lots of data shuffles and joins needed to complete query</a:t>
            </a:r>
            <a:endParaRPr lang="en-US" sz="1765">
              <a:latin typeface="Segoe UI Semilight" panose="020B0402040204020203" pitchFamily="34" charset="0"/>
              <a:cs typeface="Segoe UI Semilight" panose="020B0402040204020203" pitchFamily="34" charset="0"/>
            </a:endParaRPr>
          </a:p>
        </p:txBody>
      </p:sp>
      <p:sp>
        <p:nvSpPr>
          <p:cNvPr id="21" name="Text Placeholder 5">
            <a:extLst>
              <a:ext uri="{FF2B5EF4-FFF2-40B4-BE49-F238E27FC236}">
                <a16:creationId xmlns:a16="http://schemas.microsoft.com/office/drawing/2014/main" id="{A758E157-1077-4B90-BC9C-A55C37C0BCBC}"/>
              </a:ext>
            </a:extLst>
          </p:cNvPr>
          <p:cNvSpPr txBox="1">
            <a:spLocks/>
          </p:cNvSpPr>
          <p:nvPr/>
        </p:nvSpPr>
        <p:spPr>
          <a:xfrm>
            <a:off x="427227" y="1874289"/>
            <a:ext cx="4882477" cy="510011"/>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568">
                <a:latin typeface="Segoe UI Semilight" panose="020B0402040204020203" pitchFamily="34" charset="0"/>
                <a:cs typeface="Segoe UI Semilight" panose="020B0402040204020203" pitchFamily="34" charset="0"/>
              </a:rPr>
              <a:t>No relevant indexed views created on the data warehouse</a:t>
            </a:r>
            <a:endParaRPr lang="en-US" sz="1765">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010008857"/>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26423" y="1059701"/>
            <a:ext cx="7784127" cy="791307"/>
          </a:xfrm>
        </p:spPr>
        <p:txBody>
          <a:bodyPr/>
          <a:lstStyle/>
          <a:p>
            <a:pPr>
              <a:spcBef>
                <a:spcPts val="600"/>
              </a:spcBef>
            </a:pPr>
            <a:r>
              <a:rPr lang="en-US" sz="1600" dirty="0">
                <a:latin typeface="+mn-lt"/>
              </a:rPr>
              <a:t>Now, we add an indexed view to the data warehouse to increase the performance of the previous query. This view can be leveraged by the query even though it is not directly referenced.</a:t>
            </a: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dirty="0"/>
              <a:t>Materialized views - example</a:t>
            </a:r>
          </a:p>
        </p:txBody>
      </p:sp>
      <p:sp>
        <p:nvSpPr>
          <p:cNvPr id="13" name="Rectangle 12">
            <a:extLst>
              <a:ext uri="{FF2B5EF4-FFF2-40B4-BE49-F238E27FC236}">
                <a16:creationId xmlns:a16="http://schemas.microsoft.com/office/drawing/2014/main" id="{3EF9CBA0-5F9B-4A07-B080-A237306A3E3A}"/>
              </a:ext>
            </a:extLst>
          </p:cNvPr>
          <p:cNvSpPr/>
          <p:nvPr/>
        </p:nvSpPr>
        <p:spPr>
          <a:xfrm>
            <a:off x="5644968" y="2406917"/>
            <a:ext cx="6117495" cy="3231654"/>
          </a:xfrm>
          <a:prstGeom prst="rect">
            <a:avLst/>
          </a:prstGeom>
          <a:ln>
            <a:solidFill>
              <a:schemeClr val="bg1">
                <a:lumMod val="85000"/>
              </a:schemeClr>
            </a:solidFill>
          </a:ln>
        </p:spPr>
        <p:txBody>
          <a:bodyPr wrap="square">
            <a:spAutoFit/>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8000"/>
                </a:solidFill>
                <a:effectLst/>
                <a:uLnTx/>
                <a:uFillTx/>
                <a:latin typeface="Calibri" panose="020F0502020204030204" pitchFamily="34" charset="0"/>
                <a:cs typeface="Calibri" panose="020F0502020204030204" pitchFamily="34" charset="0"/>
              </a:rPr>
              <a:t>-- Create indexed view for query</a:t>
            </a:r>
            <a:endParaRPr kumimoji="0" lang="en-US"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CREATE INDEXED VIEW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nbViewCS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WITH</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DISTRIBUTION</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HASH</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(customer_id))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AS</a:t>
            </a: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SELECT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customer_id,​ </a:t>
            </a:r>
          </a:p>
          <a:p>
            <a:pPr marL="457200" marR="0" lvl="1"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first_name,​ </a:t>
            </a:r>
          </a:p>
          <a:p>
            <a:pPr marL="457200" marR="0" lvl="1"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last_name,</a:t>
            </a:r>
          </a:p>
          <a:p>
            <a:pPr marL="457200" marR="0" lvl="1"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birth_country, </a:t>
            </a:r>
            <a:b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login, </a:t>
            </a:r>
          </a:p>
          <a:p>
            <a:pPr marL="457200" marR="0" lvl="1"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email_address​,</a:t>
            </a:r>
          </a:p>
          <a:p>
            <a:pPr marL="457200" marR="0" lvl="1"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d_year, </a:t>
            </a:r>
          </a:p>
          <a:p>
            <a:pPr marL="457200" marR="0" lvl="1"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SUM</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ISNULL</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(list_price – wholesale_cost </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discount_amt </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 </a:t>
            </a:r>
          </a:p>
          <a:p>
            <a:pPr marL="457200" marR="0" lvl="1"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sales_price</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0</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2</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AS</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year_total​</a:t>
            </a: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FROM</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customer cust</a:t>
            </a: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JOIN</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catalog_sales sales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ON</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cust.sk = sales.sk</a:t>
            </a: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JOIN</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date_dim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ON</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sales.sold_date = date_dim.date</a:t>
            </a: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GROUP</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BY</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customer_id​, first_name​, </a:t>
            </a: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last_name​</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birth_country​, </a:t>
            </a: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login​</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email_address​</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d_year​</a:t>
            </a:r>
          </a:p>
        </p:txBody>
      </p:sp>
      <p:sp>
        <p:nvSpPr>
          <p:cNvPr id="10" name="Text Placeholder 5">
            <a:extLst>
              <a:ext uri="{FF2B5EF4-FFF2-40B4-BE49-F238E27FC236}">
                <a16:creationId xmlns:a16="http://schemas.microsoft.com/office/drawing/2014/main" id="{F7777D86-A38B-4B50-8E9F-EF344A2A3529}"/>
              </a:ext>
            </a:extLst>
          </p:cNvPr>
          <p:cNvSpPr txBox="1">
            <a:spLocks/>
          </p:cNvSpPr>
          <p:nvPr/>
        </p:nvSpPr>
        <p:spPr>
          <a:xfrm>
            <a:off x="5644968" y="2188524"/>
            <a:ext cx="5669577" cy="218393"/>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192" rtl="0" eaLnBrk="1" fontAlgn="auto" latinLnBrk="0" hangingPunct="1">
              <a:lnSpc>
                <a:spcPct val="110000"/>
              </a:lnSpc>
              <a:spcBef>
                <a:spcPts val="600"/>
              </a:spcBef>
              <a:spcAft>
                <a:spcPts val="60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rPr>
              <a:t>Create indexed view with hash distribution on customer_id column</a:t>
            </a:r>
            <a:endParaRPr kumimoji="0" lang="en-US" sz="1600"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11" name="Rectangle 10">
            <a:extLst>
              <a:ext uri="{FF2B5EF4-FFF2-40B4-BE49-F238E27FC236}">
                <a16:creationId xmlns:a16="http://schemas.microsoft.com/office/drawing/2014/main" id="{7CF71836-4050-4DA1-98A5-55DEA72B1221}"/>
              </a:ext>
            </a:extLst>
          </p:cNvPr>
          <p:cNvSpPr/>
          <p:nvPr/>
        </p:nvSpPr>
        <p:spPr>
          <a:xfrm>
            <a:off x="426423" y="2412331"/>
            <a:ext cx="4883169" cy="4154984"/>
          </a:xfrm>
          <a:prstGeom prst="rect">
            <a:avLst/>
          </a:prstGeom>
          <a:ln>
            <a:solidFill>
              <a:schemeClr val="bg1">
                <a:lumMod val="85000"/>
              </a:schemeClr>
            </a:solidFill>
          </a:ln>
        </p:spPr>
        <p:txBody>
          <a:bodyPr wrap="square">
            <a:spAutoFit/>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8000"/>
                </a:solidFill>
                <a:effectLst/>
                <a:uLnTx/>
                <a:uFillTx/>
                <a:latin typeface="Calibri" panose="020F0502020204030204" pitchFamily="34" charset="0"/>
                <a:cs typeface="Calibri" panose="020F0502020204030204" pitchFamily="34" charset="0"/>
              </a:rPr>
              <a:t>-- Get year total sales per customer</a:t>
            </a:r>
            <a:endParaRPr kumimoji="0" lang="en-US"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WITH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year_total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AS</a:t>
            </a:r>
          </a:p>
          <a:p>
            <a:pPr marL="457200" marR="0" lvl="1"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SELECT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customer_id,​ </a:t>
            </a:r>
          </a:p>
          <a:p>
            <a:pPr marL="457200" marR="0" lvl="1"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first_name,​ </a:t>
            </a:r>
          </a:p>
          <a:p>
            <a:pPr marL="457200" marR="0" lvl="1"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last_name,</a:t>
            </a:r>
          </a:p>
          <a:p>
            <a:pPr marL="457200" marR="0" lvl="1"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birth_country, </a:t>
            </a:r>
            <a:b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login, </a:t>
            </a:r>
          </a:p>
          <a:p>
            <a:pPr marL="457200" marR="0" lvl="1"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email_address​,</a:t>
            </a:r>
          </a:p>
          <a:p>
            <a:pPr marL="457200" marR="0" lvl="1"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d_year, </a:t>
            </a:r>
          </a:p>
          <a:p>
            <a:pPr marL="457200" marR="0" lvl="1"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SUM</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ISNULL</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(list_price – wholesale_cost </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b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b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discount_amt </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sales_price</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0</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2</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year_total​</a:t>
            </a:r>
          </a:p>
          <a:p>
            <a:pPr marL="457200" marR="0" lvl="1"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FROM</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customer cust</a:t>
            </a:r>
          </a:p>
          <a:p>
            <a:pPr marL="457200" marR="0" lvl="1"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JOIN   catalog_sales sales ON cust.sk = sales.sk</a:t>
            </a:r>
          </a:p>
          <a:p>
            <a:pPr marL="457200" marR="0" lvl="1"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JOIN   date_dim ON sales.sold_date = date_dim.date</a:t>
            </a:r>
          </a:p>
          <a:p>
            <a:pPr marL="457200" marR="0" lvl="1"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GROUP</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BY</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customer_id​, first_name​,</a:t>
            </a:r>
            <a:b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last_name​</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birth_country​, </a:t>
            </a:r>
            <a:b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login​</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email_address​ </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d_year​</a:t>
            </a: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SELECT TOP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100 …</a:t>
            </a: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FROM</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year_total …</a:t>
            </a: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WHERE</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ORDER</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BY</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p>
        </p:txBody>
      </p:sp>
      <p:sp>
        <p:nvSpPr>
          <p:cNvPr id="12" name="Text Placeholder 5">
            <a:extLst>
              <a:ext uri="{FF2B5EF4-FFF2-40B4-BE49-F238E27FC236}">
                <a16:creationId xmlns:a16="http://schemas.microsoft.com/office/drawing/2014/main" id="{CA72EF15-B46E-4FE9-906E-1D0BFD94E5C0}"/>
              </a:ext>
            </a:extLst>
          </p:cNvPr>
          <p:cNvSpPr txBox="1">
            <a:spLocks/>
          </p:cNvSpPr>
          <p:nvPr/>
        </p:nvSpPr>
        <p:spPr>
          <a:xfrm>
            <a:off x="426422" y="2191200"/>
            <a:ext cx="4883170" cy="218393"/>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192" rtl="0" eaLnBrk="1" fontAlgn="auto" latinLnBrk="0" hangingPunct="1">
              <a:lnSpc>
                <a:spcPct val="110000"/>
              </a:lnSpc>
              <a:spcBef>
                <a:spcPts val="600"/>
              </a:spcBef>
              <a:spcAft>
                <a:spcPts val="60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rPr>
              <a:t>Original query – get year total sales per customer</a:t>
            </a:r>
            <a:endParaRPr kumimoji="0" lang="en-US" sz="1600"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Tree>
    <p:extLst>
      <p:ext uri="{BB962C8B-B14F-4D97-AF65-F5344CB8AC3E}">
        <p14:creationId xmlns:p14="http://schemas.microsoft.com/office/powerpoint/2010/main" val="3663080025"/>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27227" y="1058749"/>
            <a:ext cx="10363932" cy="573972"/>
          </a:xfrm>
        </p:spPr>
        <p:txBody>
          <a:bodyPr/>
          <a:lstStyle/>
          <a:p>
            <a:pPr>
              <a:spcBef>
                <a:spcPts val="600"/>
              </a:spcBef>
            </a:pPr>
            <a:r>
              <a:rPr lang="en-US" sz="1765" dirty="0">
                <a:latin typeface="+mn-lt"/>
              </a:rPr>
              <a:t>SQL pool query optimizer automatically leverages the indexed view to speed up the same query. Notice that the query does not need to reference the view directly</a:t>
            </a: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a:t>Indexed (materialized) views - example</a:t>
            </a:r>
          </a:p>
        </p:txBody>
      </p:sp>
      <p:pic>
        <p:nvPicPr>
          <p:cNvPr id="10" name="Picture 4">
            <a:extLst>
              <a:ext uri="{FF2B5EF4-FFF2-40B4-BE49-F238E27FC236}">
                <a16:creationId xmlns:a16="http://schemas.microsoft.com/office/drawing/2014/main" id="{8EC8EF7C-CC92-4A3E-8DA2-3C787F64DD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67756" y="2412475"/>
            <a:ext cx="6537667" cy="2535887"/>
          </a:xfrm>
          <a:prstGeom prst="rect">
            <a:avLst/>
          </a:prstGeom>
          <a:noFill/>
          <a:ln>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014DF70D-8F05-4535-8CDC-7A98F06DB660}"/>
              </a:ext>
            </a:extLst>
          </p:cNvPr>
          <p:cNvSpPr/>
          <p:nvPr/>
        </p:nvSpPr>
        <p:spPr>
          <a:xfrm>
            <a:off x="427228" y="2412475"/>
            <a:ext cx="4882476" cy="4154984"/>
          </a:xfrm>
          <a:prstGeom prst="rect">
            <a:avLst/>
          </a:prstGeom>
          <a:ln>
            <a:solidFill>
              <a:schemeClr val="bg1">
                <a:lumMod val="85000"/>
              </a:schemeClr>
            </a:solidFill>
          </a:ln>
        </p:spPr>
        <p:txBody>
          <a:bodyPr wrap="square">
            <a:spAutoFit/>
          </a:bodyPr>
          <a:lstStyle/>
          <a:p>
            <a:pPr defTabSz="914225" fontAlgn="base">
              <a:defRPr/>
            </a:pPr>
            <a:r>
              <a:rPr lang="en-US" sz="1200" kern="0">
                <a:solidFill>
                  <a:srgbClr val="008000"/>
                </a:solidFill>
                <a:latin typeface="Calibri" panose="020F0502020204030204" pitchFamily="34" charset="0"/>
                <a:cs typeface="Calibri" panose="020F0502020204030204" pitchFamily="34" charset="0"/>
              </a:rPr>
              <a:t>-- Get year total sales per customer</a:t>
            </a:r>
            <a:endParaRPr lang="en-US" sz="1200" kern="0">
              <a:solidFill>
                <a:srgbClr val="000000"/>
              </a:solidFill>
              <a:latin typeface="Calibri" panose="020F0502020204030204" pitchFamily="34" charset="0"/>
              <a:cs typeface="Calibri" panose="020F0502020204030204" pitchFamily="34" charset="0"/>
            </a:endParaRPr>
          </a:p>
          <a:p>
            <a:pPr defTabSz="914225" fontAlgn="base">
              <a:defRPr/>
            </a:pPr>
            <a:r>
              <a:rPr lang="en-US" sz="1200">
                <a:solidFill>
                  <a:srgbClr val="000000"/>
                </a:solidFill>
                <a:latin typeface="Calibri" panose="020F0502020204030204" pitchFamily="34" charset="0"/>
                <a:cs typeface="Calibri" panose="020F0502020204030204" pitchFamily="34" charset="0"/>
              </a:rPr>
              <a:t>(</a:t>
            </a:r>
            <a:r>
              <a:rPr lang="en-US" sz="1200">
                <a:solidFill>
                  <a:srgbClr val="0000FF"/>
                </a:solidFill>
                <a:latin typeface="Calibri" panose="020F0502020204030204" pitchFamily="34" charset="0"/>
                <a:cs typeface="Calibri" panose="020F0502020204030204" pitchFamily="34" charset="0"/>
              </a:rPr>
              <a:t>WITH </a:t>
            </a:r>
            <a:r>
              <a:rPr lang="en-US" sz="1200" err="1">
                <a:solidFill>
                  <a:srgbClr val="000000"/>
                </a:solidFill>
                <a:latin typeface="Calibri" panose="020F0502020204030204" pitchFamily="34" charset="0"/>
                <a:cs typeface="Calibri" panose="020F0502020204030204" pitchFamily="34" charset="0"/>
              </a:rPr>
              <a:t>year_total</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AS</a:t>
            </a:r>
          </a:p>
          <a:p>
            <a:pPr marL="457112" lvl="1" defTabSz="914225" fontAlgn="base">
              <a:defRPr/>
            </a:pPr>
            <a:r>
              <a:rPr lang="en-US" sz="1200">
                <a:solidFill>
                  <a:srgbClr val="0000FF"/>
                </a:solidFill>
                <a:latin typeface="Calibri" panose="020F0502020204030204" pitchFamily="34" charset="0"/>
                <a:cs typeface="Calibri" panose="020F0502020204030204" pitchFamily="34" charset="0"/>
              </a:rPr>
              <a:t>SELECT </a:t>
            </a:r>
            <a:r>
              <a:rPr lang="en-US" sz="1200" err="1">
                <a:solidFill>
                  <a:srgbClr val="000000"/>
                </a:solidFill>
                <a:latin typeface="Calibri" panose="020F0502020204030204" pitchFamily="34" charset="0"/>
                <a:cs typeface="Calibri" panose="020F0502020204030204" pitchFamily="34" charset="0"/>
              </a:rPr>
              <a:t>customer_id</a:t>
            </a:r>
            <a:r>
              <a:rPr lang="en-US" sz="1200">
                <a:solidFill>
                  <a:srgbClr val="000000"/>
                </a:solidFill>
                <a:latin typeface="Calibri" panose="020F0502020204030204" pitchFamily="34" charset="0"/>
                <a:cs typeface="Calibri" panose="020F0502020204030204" pitchFamily="34" charset="0"/>
              </a:rPr>
              <a:t>,​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first_name</a:t>
            </a:r>
            <a:r>
              <a:rPr lang="en-US" sz="1200">
                <a:solidFill>
                  <a:srgbClr val="000000"/>
                </a:solidFill>
                <a:latin typeface="Calibri" panose="020F0502020204030204" pitchFamily="34" charset="0"/>
                <a:cs typeface="Calibri" panose="020F0502020204030204" pitchFamily="34" charset="0"/>
              </a:rPr>
              <a:t>,​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last_name</a:t>
            </a:r>
            <a:r>
              <a:rPr lang="en-US" sz="1200">
                <a:solidFill>
                  <a:srgbClr val="000000"/>
                </a:solidFill>
                <a:latin typeface="Calibri" panose="020F0502020204030204" pitchFamily="34" charset="0"/>
                <a:cs typeface="Calibri" panose="020F0502020204030204" pitchFamily="34" charset="0"/>
              </a:rPr>
              <a:t>,</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birth_country</a:t>
            </a:r>
            <a:r>
              <a:rPr lang="en-US" sz="1200">
                <a:solidFill>
                  <a:srgbClr val="000000"/>
                </a:solidFill>
                <a:latin typeface="Calibri" panose="020F0502020204030204" pitchFamily="34" charset="0"/>
                <a:cs typeface="Calibri" panose="020F0502020204030204" pitchFamily="34" charset="0"/>
              </a:rPr>
              <a:t>, </a:t>
            </a:r>
            <a:br>
              <a:rPr lang="en-US" sz="1200">
                <a:solidFill>
                  <a:srgbClr val="000000"/>
                </a:solidFill>
                <a:latin typeface="Calibri" panose="020F0502020204030204" pitchFamily="34" charset="0"/>
                <a:cs typeface="Calibri" panose="020F0502020204030204" pitchFamily="34" charset="0"/>
              </a:rPr>
            </a:br>
            <a:r>
              <a:rPr lang="en-US" sz="1200">
                <a:solidFill>
                  <a:srgbClr val="000000"/>
                </a:solidFill>
                <a:latin typeface="Calibri" panose="020F0502020204030204" pitchFamily="34" charset="0"/>
                <a:cs typeface="Calibri" panose="020F0502020204030204" pitchFamily="34" charset="0"/>
              </a:rPr>
              <a:t>       login,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email_address</a:t>
            </a:r>
            <a:r>
              <a:rPr lang="en-US" sz="1200">
                <a:solidFill>
                  <a:srgbClr val="000000"/>
                </a:solidFill>
                <a:latin typeface="Calibri" panose="020F0502020204030204" pitchFamily="34" charset="0"/>
                <a:cs typeface="Calibri" panose="020F0502020204030204" pitchFamily="34" charset="0"/>
              </a:rPr>
              <a:t>​,</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d_year</a:t>
            </a:r>
            <a:r>
              <a:rPr lang="en-US" sz="1200">
                <a:solidFill>
                  <a:srgbClr val="000000"/>
                </a:solidFill>
                <a:latin typeface="Calibri" panose="020F0502020204030204" pitchFamily="34" charset="0"/>
                <a:cs typeface="Calibri" panose="020F0502020204030204" pitchFamily="34" charset="0"/>
              </a:rPr>
              <a:t>,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SUM</a:t>
            </a:r>
            <a:r>
              <a:rPr lang="en-US" sz="1200">
                <a:solidFill>
                  <a:srgbClr val="000000"/>
                </a:solidFill>
                <a:latin typeface="Calibri" panose="020F0502020204030204" pitchFamily="34" charset="0"/>
                <a:cs typeface="Calibri" panose="020F0502020204030204" pitchFamily="34" charset="0"/>
              </a:rPr>
              <a:t>(</a:t>
            </a:r>
            <a:r>
              <a:rPr lang="en-US" sz="1200">
                <a:solidFill>
                  <a:srgbClr val="0000FF"/>
                </a:solidFill>
                <a:latin typeface="Calibri" panose="020F0502020204030204" pitchFamily="34" charset="0"/>
                <a:cs typeface="Calibri" panose="020F0502020204030204" pitchFamily="34" charset="0"/>
              </a:rPr>
              <a:t>ISNULL</a:t>
            </a:r>
            <a:r>
              <a:rPr lang="en-US" sz="1200">
                <a:solidFill>
                  <a:srgbClr val="00000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list_price</a:t>
            </a:r>
            <a:r>
              <a:rPr lang="en-US" sz="1200">
                <a:solidFill>
                  <a:srgbClr val="000000"/>
                </a:solidFill>
                <a:latin typeface="Calibri" panose="020F0502020204030204" pitchFamily="34" charset="0"/>
                <a:cs typeface="Calibri" panose="020F0502020204030204" pitchFamily="34" charset="0"/>
              </a:rPr>
              <a:t> – </a:t>
            </a:r>
            <a:r>
              <a:rPr lang="en-US" sz="1200" err="1">
                <a:solidFill>
                  <a:srgbClr val="000000"/>
                </a:solidFill>
                <a:latin typeface="Calibri" panose="020F0502020204030204" pitchFamily="34" charset="0"/>
                <a:cs typeface="Calibri" panose="020F0502020204030204" pitchFamily="34" charset="0"/>
              </a:rPr>
              <a:t>wholesale_cost</a:t>
            </a:r>
            <a:r>
              <a:rPr lang="en-US" sz="1200">
                <a:solidFill>
                  <a:srgbClr val="000000"/>
                </a:solidFill>
                <a:latin typeface="Calibri" panose="020F0502020204030204" pitchFamily="34" charset="0"/>
                <a:cs typeface="Calibri" panose="020F0502020204030204" pitchFamily="34" charset="0"/>
              </a:rPr>
              <a:t> </a:t>
            </a:r>
            <a:r>
              <a:rPr lang="en-US" sz="1200">
                <a:solidFill>
                  <a:srgbClr val="808080"/>
                </a:solidFill>
                <a:latin typeface="Calibri" panose="020F0502020204030204" pitchFamily="34" charset="0"/>
                <a:cs typeface="Calibri" panose="020F0502020204030204" pitchFamily="34" charset="0"/>
              </a:rPr>
              <a:t>–</a:t>
            </a:r>
            <a:br>
              <a:rPr lang="en-US" sz="1200">
                <a:solidFill>
                  <a:srgbClr val="808080"/>
                </a:solidFill>
                <a:latin typeface="Calibri" panose="020F0502020204030204" pitchFamily="34" charset="0"/>
                <a:cs typeface="Calibri" panose="020F0502020204030204" pitchFamily="34" charset="0"/>
              </a:rPr>
            </a:br>
            <a:r>
              <a:rPr lang="en-US" sz="1200">
                <a:solidFill>
                  <a:srgbClr val="80808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discount_amt</a:t>
            </a:r>
            <a:r>
              <a:rPr lang="en-US" sz="1200">
                <a:solidFill>
                  <a:srgbClr val="000000"/>
                </a:solidFill>
                <a:latin typeface="Calibri" panose="020F0502020204030204" pitchFamily="34" charset="0"/>
                <a:cs typeface="Calibri" panose="020F0502020204030204" pitchFamily="34" charset="0"/>
              </a:rPr>
              <a:t> </a:t>
            </a:r>
            <a:r>
              <a:rPr lang="en-US" sz="1200">
                <a:solidFill>
                  <a:srgbClr val="80808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sales_price</a:t>
            </a:r>
            <a:r>
              <a:rPr lang="en-US" sz="1200">
                <a:solidFill>
                  <a:srgbClr val="808080"/>
                </a:solidFill>
                <a:latin typeface="Calibri" panose="020F0502020204030204" pitchFamily="34" charset="0"/>
                <a:cs typeface="Calibri" panose="020F0502020204030204" pitchFamily="34" charset="0"/>
              </a:rPr>
              <a:t>, </a:t>
            </a:r>
            <a:r>
              <a:rPr lang="en-US" sz="1200">
                <a:solidFill>
                  <a:srgbClr val="000000"/>
                </a:solidFill>
                <a:latin typeface="Calibri" panose="020F0502020204030204" pitchFamily="34" charset="0"/>
                <a:cs typeface="Calibri" panose="020F0502020204030204" pitchFamily="34" charset="0"/>
              </a:rPr>
              <a:t>0</a:t>
            </a:r>
            <a:r>
              <a:rPr lang="en-US" sz="1200">
                <a:solidFill>
                  <a:srgbClr val="808080"/>
                </a:solidFill>
                <a:latin typeface="Calibri" panose="020F0502020204030204" pitchFamily="34" charset="0"/>
                <a:cs typeface="Calibri" panose="020F0502020204030204" pitchFamily="34" charset="0"/>
              </a:rPr>
              <a:t>)/</a:t>
            </a:r>
            <a:r>
              <a:rPr lang="en-US" sz="1200">
                <a:solidFill>
                  <a:srgbClr val="000000"/>
                </a:solidFill>
                <a:latin typeface="Calibri" panose="020F0502020204030204" pitchFamily="34" charset="0"/>
                <a:cs typeface="Calibri" panose="020F0502020204030204" pitchFamily="34" charset="0"/>
              </a:rPr>
              <a:t>2</a:t>
            </a:r>
            <a:r>
              <a:rPr lang="en-US" sz="1200">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year_total</a:t>
            </a:r>
            <a:r>
              <a:rPr lang="en-US" sz="1200">
                <a:solidFill>
                  <a:srgbClr val="000000"/>
                </a:solidFill>
                <a:latin typeface="Calibri" panose="020F0502020204030204" pitchFamily="34" charset="0"/>
                <a:cs typeface="Calibri" panose="020F0502020204030204" pitchFamily="34" charset="0"/>
              </a:rPr>
              <a:t>​</a:t>
            </a:r>
          </a:p>
          <a:p>
            <a:pPr marL="457112" lvl="1" defTabSz="914225" fontAlgn="base">
              <a:defRPr/>
            </a:pPr>
            <a:r>
              <a:rPr lang="en-US" sz="1200">
                <a:solidFill>
                  <a:srgbClr val="0000FF"/>
                </a:solidFill>
                <a:latin typeface="Calibri" panose="020F0502020204030204" pitchFamily="34" charset="0"/>
                <a:cs typeface="Calibri" panose="020F0502020204030204" pitchFamily="34" charset="0"/>
              </a:rPr>
              <a:t>FROM</a:t>
            </a:r>
            <a:r>
              <a:rPr lang="en-US" sz="1200">
                <a:solidFill>
                  <a:srgbClr val="000000"/>
                </a:solidFill>
                <a:latin typeface="Calibri" panose="020F0502020204030204" pitchFamily="34" charset="0"/>
                <a:cs typeface="Calibri" panose="020F0502020204030204" pitchFamily="34" charset="0"/>
              </a:rPr>
              <a:t>   customer </a:t>
            </a:r>
            <a:r>
              <a:rPr lang="en-US" sz="1200" err="1">
                <a:solidFill>
                  <a:srgbClr val="000000"/>
                </a:solidFill>
                <a:latin typeface="Calibri" panose="020F0502020204030204" pitchFamily="34" charset="0"/>
                <a:cs typeface="Calibri" panose="020F0502020204030204" pitchFamily="34" charset="0"/>
              </a:rPr>
              <a:t>cust</a:t>
            </a:r>
            <a:endParaRPr lang="en-US" sz="1200">
              <a:solidFill>
                <a:srgbClr val="000000"/>
              </a:solidFill>
              <a:latin typeface="Calibri" panose="020F0502020204030204" pitchFamily="34" charset="0"/>
              <a:cs typeface="Calibri" panose="020F0502020204030204" pitchFamily="34" charset="0"/>
            </a:endParaRP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JOIN   </a:t>
            </a:r>
            <a:r>
              <a:rPr lang="en-US" sz="1200" err="1">
                <a:solidFill>
                  <a:srgbClr val="000000"/>
                </a:solidFill>
                <a:latin typeface="Calibri" panose="020F0502020204030204" pitchFamily="34" charset="0"/>
                <a:cs typeface="Calibri" panose="020F0502020204030204" pitchFamily="34" charset="0"/>
              </a:rPr>
              <a:t>catalog_sales</a:t>
            </a:r>
            <a:r>
              <a:rPr lang="en-US" sz="1200">
                <a:solidFill>
                  <a:srgbClr val="000000"/>
                </a:solidFill>
                <a:latin typeface="Calibri" panose="020F0502020204030204" pitchFamily="34" charset="0"/>
                <a:cs typeface="Calibri" panose="020F0502020204030204" pitchFamily="34" charset="0"/>
              </a:rPr>
              <a:t> sales ON cust.sk = sales.sk</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JOIN   </a:t>
            </a:r>
            <a:r>
              <a:rPr lang="en-US" sz="1200" err="1">
                <a:solidFill>
                  <a:srgbClr val="000000"/>
                </a:solidFill>
                <a:latin typeface="Calibri" panose="020F0502020204030204" pitchFamily="34" charset="0"/>
                <a:cs typeface="Calibri" panose="020F0502020204030204" pitchFamily="34" charset="0"/>
              </a:rPr>
              <a:t>date_dim</a:t>
            </a:r>
            <a:r>
              <a:rPr lang="en-US" sz="1200">
                <a:solidFill>
                  <a:srgbClr val="000000"/>
                </a:solidFill>
                <a:latin typeface="Calibri" panose="020F0502020204030204" pitchFamily="34" charset="0"/>
                <a:cs typeface="Calibri" panose="020F0502020204030204" pitchFamily="34" charset="0"/>
              </a:rPr>
              <a:t> ON </a:t>
            </a:r>
            <a:r>
              <a:rPr lang="en-US" sz="1200" err="1">
                <a:solidFill>
                  <a:srgbClr val="000000"/>
                </a:solidFill>
                <a:latin typeface="Calibri" panose="020F0502020204030204" pitchFamily="34" charset="0"/>
                <a:cs typeface="Calibri" panose="020F0502020204030204" pitchFamily="34" charset="0"/>
              </a:rPr>
              <a:t>sales.sold_date</a:t>
            </a:r>
            <a:r>
              <a:rPr lang="en-US" sz="1200">
                <a:solidFill>
                  <a:srgbClr val="000000"/>
                </a:solidFill>
                <a:latin typeface="Calibri" panose="020F0502020204030204" pitchFamily="34" charset="0"/>
                <a:cs typeface="Calibri" panose="020F0502020204030204" pitchFamily="34" charset="0"/>
              </a:rPr>
              <a:t> = </a:t>
            </a:r>
            <a:r>
              <a:rPr lang="en-US" sz="1200" err="1">
                <a:solidFill>
                  <a:srgbClr val="000000"/>
                </a:solidFill>
                <a:latin typeface="Calibri" panose="020F0502020204030204" pitchFamily="34" charset="0"/>
                <a:cs typeface="Calibri" panose="020F0502020204030204" pitchFamily="34" charset="0"/>
              </a:rPr>
              <a:t>date_dim.date</a:t>
            </a:r>
            <a:endParaRPr lang="en-US" sz="1200">
              <a:solidFill>
                <a:srgbClr val="000000"/>
              </a:solidFill>
              <a:latin typeface="Calibri" panose="020F0502020204030204" pitchFamily="34" charset="0"/>
              <a:cs typeface="Calibri" panose="020F0502020204030204" pitchFamily="34" charset="0"/>
            </a:endParaRPr>
          </a:p>
          <a:p>
            <a:pPr marL="457112" lvl="1" defTabSz="914225" fontAlgn="base">
              <a:defRPr/>
            </a:pPr>
            <a:r>
              <a:rPr lang="en-US" sz="1200">
                <a:solidFill>
                  <a:srgbClr val="0000FF"/>
                </a:solidFill>
                <a:latin typeface="Calibri" panose="020F0502020204030204" pitchFamily="34" charset="0"/>
                <a:cs typeface="Calibri" panose="020F0502020204030204" pitchFamily="34" charset="0"/>
              </a:rPr>
              <a:t>GROUP</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BY</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customer_id</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first_name</a:t>
            </a:r>
            <a:r>
              <a:rPr lang="en-US" sz="1200">
                <a:solidFill>
                  <a:srgbClr val="000000"/>
                </a:solidFill>
                <a:latin typeface="Calibri" panose="020F0502020204030204" pitchFamily="34" charset="0"/>
                <a:cs typeface="Calibri" panose="020F0502020204030204" pitchFamily="34" charset="0"/>
              </a:rPr>
              <a:t>​,</a:t>
            </a:r>
            <a:br>
              <a:rPr lang="en-US" sz="1200">
                <a:solidFill>
                  <a:srgbClr val="000000"/>
                </a:solidFill>
                <a:latin typeface="Calibri" panose="020F0502020204030204" pitchFamily="34" charset="0"/>
                <a:cs typeface="Calibri" panose="020F0502020204030204" pitchFamily="34" charset="0"/>
              </a:rPr>
            </a:b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last_name</a:t>
            </a:r>
            <a:r>
              <a:rPr lang="en-US" sz="1200">
                <a:solidFill>
                  <a:srgbClr val="000000"/>
                </a:solidFill>
                <a:latin typeface="Calibri" panose="020F0502020204030204" pitchFamily="34" charset="0"/>
                <a:cs typeface="Calibri" panose="020F0502020204030204" pitchFamily="34" charset="0"/>
              </a:rPr>
              <a:t>​</a:t>
            </a:r>
            <a:r>
              <a:rPr lang="en-US" sz="1200">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birth_country</a:t>
            </a:r>
            <a:r>
              <a:rPr lang="en-US" sz="1200">
                <a:solidFill>
                  <a:srgbClr val="000000"/>
                </a:solidFill>
                <a:latin typeface="Calibri" panose="020F0502020204030204" pitchFamily="34" charset="0"/>
                <a:cs typeface="Calibri" panose="020F0502020204030204" pitchFamily="34" charset="0"/>
              </a:rPr>
              <a:t>​, </a:t>
            </a:r>
            <a:br>
              <a:rPr lang="en-US" sz="1200">
                <a:solidFill>
                  <a:srgbClr val="000000"/>
                </a:solidFill>
                <a:latin typeface="Calibri" panose="020F0502020204030204" pitchFamily="34" charset="0"/>
                <a:cs typeface="Calibri" panose="020F0502020204030204" pitchFamily="34" charset="0"/>
              </a:rPr>
            </a:br>
            <a:r>
              <a:rPr lang="en-US" sz="1200">
                <a:solidFill>
                  <a:srgbClr val="000000"/>
                </a:solidFill>
                <a:latin typeface="Calibri" panose="020F0502020204030204" pitchFamily="34" charset="0"/>
                <a:cs typeface="Calibri" panose="020F0502020204030204" pitchFamily="34" charset="0"/>
              </a:rPr>
              <a:t>      login​</a:t>
            </a:r>
            <a:r>
              <a:rPr lang="en-US" sz="1200">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email_address</a:t>
            </a:r>
            <a:r>
              <a:rPr lang="en-US" sz="1200">
                <a:solidFill>
                  <a:srgbClr val="000000"/>
                </a:solidFill>
                <a:latin typeface="Calibri" panose="020F0502020204030204" pitchFamily="34" charset="0"/>
                <a:cs typeface="Calibri" panose="020F0502020204030204" pitchFamily="34" charset="0"/>
              </a:rPr>
              <a:t>​ </a:t>
            </a:r>
            <a:r>
              <a:rPr lang="en-US" sz="1200">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d_year</a:t>
            </a:r>
            <a:r>
              <a:rPr lang="en-US" sz="1200">
                <a:solidFill>
                  <a:srgbClr val="000000"/>
                </a:solidFill>
                <a:latin typeface="Calibri" panose="020F0502020204030204" pitchFamily="34" charset="0"/>
                <a:cs typeface="Calibri" panose="020F0502020204030204" pitchFamily="34" charset="0"/>
              </a:rPr>
              <a:t>​</a:t>
            </a:r>
          </a:p>
          <a:p>
            <a:pPr defTabSz="914225" fontAlgn="base">
              <a:defRPr/>
            </a:pPr>
            <a:r>
              <a:rPr lang="en-US" sz="1200">
                <a:solidFill>
                  <a:srgbClr val="000000"/>
                </a:solidFill>
                <a:latin typeface="Calibri" panose="020F0502020204030204" pitchFamily="34" charset="0"/>
                <a:cs typeface="Calibri" panose="020F0502020204030204" pitchFamily="34" charset="0"/>
              </a:rPr>
              <a:t>)</a:t>
            </a:r>
          </a:p>
          <a:p>
            <a:pPr defTabSz="914225" fontAlgn="base">
              <a:defRPr/>
            </a:pPr>
            <a:r>
              <a:rPr lang="en-US" sz="1200">
                <a:solidFill>
                  <a:srgbClr val="0000FF"/>
                </a:solidFill>
                <a:latin typeface="Calibri" panose="020F0502020204030204" pitchFamily="34" charset="0"/>
                <a:cs typeface="Calibri" panose="020F0502020204030204" pitchFamily="34" charset="0"/>
              </a:rPr>
              <a:t>SELECT TOP </a:t>
            </a:r>
            <a:r>
              <a:rPr lang="en-US" sz="1200">
                <a:solidFill>
                  <a:srgbClr val="000000"/>
                </a:solidFill>
                <a:latin typeface="Calibri" panose="020F0502020204030204" pitchFamily="34" charset="0"/>
                <a:cs typeface="Calibri" panose="020F0502020204030204" pitchFamily="34" charset="0"/>
              </a:rPr>
              <a:t>100 …</a:t>
            </a:r>
          </a:p>
          <a:p>
            <a:pPr defTabSz="914225" fontAlgn="base">
              <a:defRPr/>
            </a:pPr>
            <a:r>
              <a:rPr lang="en-US" sz="1200">
                <a:solidFill>
                  <a:srgbClr val="0000FF"/>
                </a:solidFill>
                <a:latin typeface="Calibri" panose="020F0502020204030204" pitchFamily="34" charset="0"/>
                <a:cs typeface="Calibri" panose="020F0502020204030204" pitchFamily="34" charset="0"/>
              </a:rPr>
              <a:t>FROM</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year_total</a:t>
            </a:r>
            <a:r>
              <a:rPr lang="en-US" sz="1200">
                <a:solidFill>
                  <a:srgbClr val="000000"/>
                </a:solidFill>
                <a:latin typeface="Calibri" panose="020F0502020204030204" pitchFamily="34" charset="0"/>
                <a:cs typeface="Calibri" panose="020F0502020204030204" pitchFamily="34" charset="0"/>
              </a:rPr>
              <a:t> …</a:t>
            </a:r>
          </a:p>
          <a:p>
            <a:pPr defTabSz="914225" fontAlgn="base">
              <a:defRPr/>
            </a:pPr>
            <a:r>
              <a:rPr lang="en-US" sz="1200">
                <a:solidFill>
                  <a:srgbClr val="0000FF"/>
                </a:solidFill>
                <a:latin typeface="Calibri" panose="020F0502020204030204" pitchFamily="34" charset="0"/>
                <a:cs typeface="Calibri" panose="020F0502020204030204" pitchFamily="34" charset="0"/>
              </a:rPr>
              <a:t>WHERE</a:t>
            </a:r>
            <a:r>
              <a:rPr lang="en-US" sz="1200">
                <a:solidFill>
                  <a:srgbClr val="000000"/>
                </a:solidFill>
                <a:latin typeface="Calibri" panose="020F0502020204030204" pitchFamily="34" charset="0"/>
                <a:cs typeface="Calibri" panose="020F0502020204030204" pitchFamily="34" charset="0"/>
              </a:rPr>
              <a:t>  …</a:t>
            </a:r>
          </a:p>
          <a:p>
            <a:pPr defTabSz="914225" fontAlgn="base">
              <a:defRPr/>
            </a:pPr>
            <a:r>
              <a:rPr lang="en-US" sz="1200">
                <a:solidFill>
                  <a:srgbClr val="0000FF"/>
                </a:solidFill>
                <a:latin typeface="Calibri" panose="020F0502020204030204" pitchFamily="34" charset="0"/>
                <a:cs typeface="Calibri" panose="020F0502020204030204" pitchFamily="34" charset="0"/>
              </a:rPr>
              <a:t>ORDER</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BY</a:t>
            </a:r>
            <a:r>
              <a:rPr lang="en-US" sz="1200">
                <a:solidFill>
                  <a:srgbClr val="000000"/>
                </a:solidFill>
                <a:latin typeface="Calibri" panose="020F0502020204030204" pitchFamily="34" charset="0"/>
                <a:cs typeface="Calibri" panose="020F0502020204030204" pitchFamily="34" charset="0"/>
              </a:rPr>
              <a:t> …</a:t>
            </a:r>
          </a:p>
        </p:txBody>
      </p:sp>
      <p:sp>
        <p:nvSpPr>
          <p:cNvPr id="12" name="Text Placeholder 5">
            <a:extLst>
              <a:ext uri="{FF2B5EF4-FFF2-40B4-BE49-F238E27FC236}">
                <a16:creationId xmlns:a16="http://schemas.microsoft.com/office/drawing/2014/main" id="{C704811B-02BE-491A-B4B8-0FAF6DE6FA7A}"/>
              </a:ext>
            </a:extLst>
          </p:cNvPr>
          <p:cNvSpPr txBox="1">
            <a:spLocks/>
          </p:cNvSpPr>
          <p:nvPr/>
        </p:nvSpPr>
        <p:spPr>
          <a:xfrm>
            <a:off x="427227" y="2191375"/>
            <a:ext cx="4882477" cy="218393"/>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latin typeface="Segoe UI Semilight" panose="020B0402040204020203" pitchFamily="34" charset="0"/>
                <a:cs typeface="Segoe UI Semilight" panose="020B0402040204020203" pitchFamily="34" charset="0"/>
              </a:rPr>
              <a:t>Original query – no changes have been made to query</a:t>
            </a:r>
            <a:endParaRPr lang="en-US" sz="1600">
              <a:latin typeface="Segoe UI Semilight" panose="020B0402040204020203" pitchFamily="34" charset="0"/>
              <a:cs typeface="Segoe UI Semilight" panose="020B0402040204020203" pitchFamily="34" charset="0"/>
            </a:endParaRPr>
          </a:p>
        </p:txBody>
      </p:sp>
      <p:sp>
        <p:nvSpPr>
          <p:cNvPr id="15" name="Text Placeholder 5">
            <a:extLst>
              <a:ext uri="{FF2B5EF4-FFF2-40B4-BE49-F238E27FC236}">
                <a16:creationId xmlns:a16="http://schemas.microsoft.com/office/drawing/2014/main" id="{9650E43B-FADD-45E5-819F-1CEF26C809B4}"/>
              </a:ext>
            </a:extLst>
          </p:cNvPr>
          <p:cNvSpPr txBox="1">
            <a:spLocks/>
          </p:cNvSpPr>
          <p:nvPr/>
        </p:nvSpPr>
        <p:spPr>
          <a:xfrm>
            <a:off x="5567755" y="1963719"/>
            <a:ext cx="6537666" cy="455381"/>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latin typeface="Segoe UI Semibold"/>
                <a:cs typeface="Segoe UI Semilight" panose="020B0402040204020203" pitchFamily="34" charset="0"/>
              </a:rPr>
              <a:t>Execution time</a:t>
            </a:r>
            <a:r>
              <a:rPr lang="en-US" sz="1400">
                <a:latin typeface="Segoe UI Semilight" panose="020B0402040204020203" pitchFamily="34" charset="0"/>
                <a:cs typeface="Segoe UI Semilight" panose="020B0402040204020203" pitchFamily="34" charset="0"/>
              </a:rPr>
              <a:t>: 6 seconds</a:t>
            </a:r>
            <a:br>
              <a:rPr lang="en-US" sz="1400">
                <a:latin typeface="Segoe UI Semilight" panose="020B0402040204020203" pitchFamily="34" charset="0"/>
                <a:cs typeface="Segoe UI Semilight" panose="020B0402040204020203" pitchFamily="34" charset="0"/>
              </a:rPr>
            </a:br>
            <a:r>
              <a:rPr lang="en-US" sz="1400">
                <a:latin typeface="Segoe UI Semilight" panose="020B0402040204020203" pitchFamily="34" charset="0"/>
                <a:cs typeface="Segoe UI Semilight" panose="020B0402040204020203" pitchFamily="34" charset="0"/>
              </a:rPr>
              <a:t>Optimizer leverages materialized view to reduce data shuffles and joins needed</a:t>
            </a:r>
            <a:endParaRPr lang="en-US" sz="160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4285853142"/>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821699" y="793244"/>
            <a:ext cx="3490781" cy="553920"/>
          </a:xfrm>
        </p:spPr>
        <p:txBody>
          <a:bodyPr/>
          <a:lstStyle/>
          <a:p>
            <a:r>
              <a:rPr lang="en-US"/>
              <a:t>Agenda</a:t>
            </a:r>
          </a:p>
        </p:txBody>
      </p:sp>
      <p:sp>
        <p:nvSpPr>
          <p:cNvPr id="16" name="Content Placeholder 3">
            <a:extLst>
              <a:ext uri="{FF2B5EF4-FFF2-40B4-BE49-F238E27FC236}">
                <a16:creationId xmlns:a16="http://schemas.microsoft.com/office/drawing/2014/main" id="{DB4BC256-5BF6-478C-99B0-0E86E5B6550E}"/>
              </a:ext>
            </a:extLst>
          </p:cNvPr>
          <p:cNvSpPr txBox="1">
            <a:spLocks/>
          </p:cNvSpPr>
          <p:nvPr/>
        </p:nvSpPr>
        <p:spPr>
          <a:xfrm>
            <a:off x="4704966" y="1785554"/>
            <a:ext cx="3176027"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dirty="0">
                <a:solidFill>
                  <a:schemeClr val="tx2"/>
                </a:solidFill>
              </a:rPr>
              <a:t>1</a:t>
            </a:r>
            <a:r>
              <a:rPr lang="en-US" sz="1961" b="1" dirty="0"/>
              <a:t>  Table design</a:t>
            </a:r>
          </a:p>
          <a:p>
            <a:pPr marL="281677" lvl="1" indent="0">
              <a:buNone/>
            </a:pPr>
            <a:r>
              <a:rPr lang="en-US" sz="1765" dirty="0">
                <a:solidFill>
                  <a:schemeClr val="tx1"/>
                </a:solidFill>
              </a:rPr>
              <a:t>Distributions and partitions.</a:t>
            </a:r>
          </a:p>
        </p:txBody>
      </p:sp>
      <p:sp>
        <p:nvSpPr>
          <p:cNvPr id="22" name="Content Placeholder 3">
            <a:extLst>
              <a:ext uri="{FF2B5EF4-FFF2-40B4-BE49-F238E27FC236}">
                <a16:creationId xmlns:a16="http://schemas.microsoft.com/office/drawing/2014/main" id="{E483C5AD-4ED2-487F-8F8C-791FA6DC8E7F}"/>
              </a:ext>
            </a:extLst>
          </p:cNvPr>
          <p:cNvSpPr txBox="1">
            <a:spLocks/>
          </p:cNvSpPr>
          <p:nvPr/>
        </p:nvSpPr>
        <p:spPr>
          <a:xfrm>
            <a:off x="4704966" y="3046798"/>
            <a:ext cx="4336395"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a:solidFill>
                  <a:schemeClr val="tx2"/>
                </a:solidFill>
              </a:rPr>
              <a:t>2</a:t>
            </a:r>
            <a:r>
              <a:rPr lang="en-US" sz="1961" b="1"/>
              <a:t>  SQL Capabilities</a:t>
            </a:r>
          </a:p>
          <a:p>
            <a:pPr marL="281677" lvl="1" indent="0">
              <a:buNone/>
            </a:pPr>
            <a:r>
              <a:rPr lang="en-US" sz="1765">
                <a:solidFill>
                  <a:schemeClr val="tx1"/>
                </a:solidFill>
              </a:rPr>
              <a:t>Windowing, approximate count, group by and JSON support.</a:t>
            </a:r>
          </a:p>
          <a:p>
            <a:pPr marL="0" indent="0">
              <a:buNone/>
            </a:pPr>
            <a:endParaRPr lang="en-US" sz="1961"/>
          </a:p>
        </p:txBody>
      </p:sp>
      <p:sp>
        <p:nvSpPr>
          <p:cNvPr id="23" name="Content Placeholder 3">
            <a:extLst>
              <a:ext uri="{FF2B5EF4-FFF2-40B4-BE49-F238E27FC236}">
                <a16:creationId xmlns:a16="http://schemas.microsoft.com/office/drawing/2014/main" id="{BD84EAB6-A22D-4F47-9531-ED0E93B9DA5A}"/>
              </a:ext>
            </a:extLst>
          </p:cNvPr>
          <p:cNvSpPr txBox="1">
            <a:spLocks/>
          </p:cNvSpPr>
          <p:nvPr/>
        </p:nvSpPr>
        <p:spPr>
          <a:xfrm>
            <a:off x="4787310" y="4308041"/>
            <a:ext cx="4744985"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a:solidFill>
                  <a:schemeClr val="tx2"/>
                </a:solidFill>
              </a:rPr>
              <a:t>3</a:t>
            </a:r>
            <a:r>
              <a:rPr lang="en-US" sz="1961" b="1"/>
              <a:t>  Performance Patterns</a:t>
            </a:r>
          </a:p>
          <a:p>
            <a:pPr marL="281677" lvl="1" indent="0">
              <a:buNone/>
            </a:pPr>
            <a:r>
              <a:rPr lang="en-US" sz="1765">
                <a:solidFill>
                  <a:schemeClr val="tx1"/>
                </a:solidFill>
              </a:rPr>
              <a:t>Best practice patterns for performance.</a:t>
            </a:r>
          </a:p>
          <a:p>
            <a:pPr marL="0" indent="0">
              <a:buNone/>
            </a:pPr>
            <a:endParaRPr lang="en-US" sz="1961"/>
          </a:p>
        </p:txBody>
      </p:sp>
      <p:sp>
        <p:nvSpPr>
          <p:cNvPr id="24" name="Content Placeholder 3">
            <a:extLst>
              <a:ext uri="{FF2B5EF4-FFF2-40B4-BE49-F238E27FC236}">
                <a16:creationId xmlns:a16="http://schemas.microsoft.com/office/drawing/2014/main" id="{4E5BF6B2-0FE1-443B-9F1E-C7FD7C267DF1}"/>
              </a:ext>
            </a:extLst>
          </p:cNvPr>
          <p:cNvSpPr txBox="1">
            <a:spLocks/>
          </p:cNvSpPr>
          <p:nvPr/>
        </p:nvSpPr>
        <p:spPr>
          <a:xfrm>
            <a:off x="4801768" y="5569285"/>
            <a:ext cx="4058208"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a:solidFill>
                  <a:schemeClr val="tx2"/>
                </a:solidFill>
              </a:rPr>
              <a:t>4</a:t>
            </a:r>
            <a:r>
              <a:rPr lang="en-US" sz="1961" b="1"/>
              <a:t>  Perf Anti-Patterns</a:t>
            </a:r>
          </a:p>
          <a:p>
            <a:pPr marL="281677" lvl="1" indent="0">
              <a:buNone/>
            </a:pPr>
            <a:r>
              <a:rPr lang="en-US" sz="1765">
                <a:solidFill>
                  <a:schemeClr val="tx1"/>
                </a:solidFill>
              </a:rPr>
              <a:t>Counterexamples that negatively impact performance.</a:t>
            </a:r>
          </a:p>
          <a:p>
            <a:pPr marL="0" indent="0">
              <a:buNone/>
            </a:pPr>
            <a:endParaRPr lang="en-US" sz="1961"/>
          </a:p>
        </p:txBody>
      </p:sp>
      <p:pic>
        <p:nvPicPr>
          <p:cNvPr id="4" name="Picture 3">
            <a:extLst>
              <a:ext uri="{FF2B5EF4-FFF2-40B4-BE49-F238E27FC236}">
                <a16:creationId xmlns:a16="http://schemas.microsoft.com/office/drawing/2014/main" id="{9057937D-6520-485B-8080-FB7259B664D8}"/>
              </a:ext>
            </a:extLst>
          </p:cNvPr>
          <p:cNvPicPr>
            <a:picLocks noChangeAspect="1"/>
          </p:cNvPicPr>
          <p:nvPr/>
        </p:nvPicPr>
        <p:blipFill rotWithShape="1">
          <a:blip r:embed="rId4"/>
          <a:srcRect l="34893" t="385" r="32121" b="385"/>
          <a:stretch/>
        </p:blipFill>
        <p:spPr>
          <a:xfrm flipH="1">
            <a:off x="0" y="487"/>
            <a:ext cx="4403009" cy="6857026"/>
          </a:xfrm>
          <a:prstGeom prst="rect">
            <a:avLst/>
          </a:prstGeom>
          <a:noFill/>
        </p:spPr>
      </p:pic>
    </p:spTree>
    <p:custDataLst>
      <p:tags r:id="rId1"/>
    </p:custDataLst>
    <p:extLst>
      <p:ext uri="{BB962C8B-B14F-4D97-AF65-F5344CB8AC3E}">
        <p14:creationId xmlns:p14="http://schemas.microsoft.com/office/powerpoint/2010/main" val="172433738"/>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42285C9-E362-4F0E-A8F5-62ECCF4DF0B3}"/>
              </a:ext>
            </a:extLst>
          </p:cNvPr>
          <p:cNvSpPr>
            <a:spLocks noGrp="1"/>
          </p:cNvSpPr>
          <p:nvPr>
            <p:ph type="body" sz="quarter" idx="10"/>
          </p:nvPr>
        </p:nvSpPr>
        <p:spPr>
          <a:xfrm>
            <a:off x="427229" y="2120646"/>
            <a:ext cx="5848418" cy="3670123"/>
          </a:xfrm>
        </p:spPr>
        <p:txBody>
          <a:bodyPr/>
          <a:lstStyle/>
          <a:p>
            <a:r>
              <a:rPr lang="en-US" sz="1961">
                <a:solidFill>
                  <a:srgbClr val="0073FF"/>
                </a:solidFill>
                <a:latin typeface="+mn-lt"/>
              </a:rPr>
              <a:t>EXPLAIN - </a:t>
            </a:r>
            <a:r>
              <a:rPr lang="en-US" sz="1961">
                <a:latin typeface="+mn-lt"/>
              </a:rPr>
              <a:t>provides query plan for SQL statement without running the statement; view estimated cost of the query operations.</a:t>
            </a:r>
          </a:p>
          <a:p>
            <a:endParaRPr lang="en-US" sz="1961">
              <a:solidFill>
                <a:srgbClr val="0073FF"/>
              </a:solidFill>
              <a:latin typeface="+mn-lt"/>
            </a:endParaRPr>
          </a:p>
          <a:p>
            <a:endParaRPr lang="en-US" sz="1961">
              <a:solidFill>
                <a:srgbClr val="0073FF"/>
              </a:solidFill>
              <a:latin typeface="+mn-lt"/>
            </a:endParaRPr>
          </a:p>
          <a:p>
            <a:r>
              <a:rPr lang="en-US" sz="1961">
                <a:solidFill>
                  <a:srgbClr val="0073FF"/>
                </a:solidFill>
                <a:latin typeface="+mn-lt"/>
              </a:rPr>
              <a:t>EXPLAIN WITH_RECOMMENDATIONS - </a:t>
            </a:r>
            <a:r>
              <a:rPr lang="en-US" sz="1961">
                <a:latin typeface="+mn-lt"/>
              </a:rPr>
              <a:t>provides query plan with recommendations to optimize the SQL statement performance.</a:t>
            </a:r>
            <a:endParaRPr lang="en-US" sz="1961"/>
          </a:p>
          <a:p>
            <a:endParaRPr lang="en-US" sz="1961"/>
          </a:p>
          <a:p>
            <a:endParaRPr lang="en-US" sz="1961"/>
          </a:p>
        </p:txBody>
      </p:sp>
      <p:sp>
        <p:nvSpPr>
          <p:cNvPr id="3" name="Title 2">
            <a:extLst>
              <a:ext uri="{FF2B5EF4-FFF2-40B4-BE49-F238E27FC236}">
                <a16:creationId xmlns:a16="http://schemas.microsoft.com/office/drawing/2014/main" id="{F0E7FC7C-6E5D-4EEB-90EE-A6E90DF0D88B}"/>
              </a:ext>
            </a:extLst>
          </p:cNvPr>
          <p:cNvSpPr>
            <a:spLocks noGrp="1"/>
          </p:cNvSpPr>
          <p:nvPr>
            <p:ph type="title"/>
          </p:nvPr>
        </p:nvSpPr>
        <p:spPr>
          <a:xfrm>
            <a:off x="430963" y="286974"/>
            <a:ext cx="11334431" cy="739238"/>
          </a:xfrm>
        </p:spPr>
        <p:txBody>
          <a:bodyPr/>
          <a:lstStyle/>
          <a:p>
            <a:r>
              <a:rPr lang="en-US"/>
              <a:t>Materialized views- Recommendations</a:t>
            </a:r>
          </a:p>
        </p:txBody>
      </p:sp>
      <p:sp>
        <p:nvSpPr>
          <p:cNvPr id="6" name="Rectangle 5">
            <a:extLst>
              <a:ext uri="{FF2B5EF4-FFF2-40B4-BE49-F238E27FC236}">
                <a16:creationId xmlns:a16="http://schemas.microsoft.com/office/drawing/2014/main" id="{63815BE3-AA1F-4AFA-9528-C6649AF92E17}"/>
              </a:ext>
            </a:extLst>
          </p:cNvPr>
          <p:cNvSpPr/>
          <p:nvPr/>
        </p:nvSpPr>
        <p:spPr>
          <a:xfrm>
            <a:off x="6630047" y="2231830"/>
            <a:ext cx="5489126" cy="3258644"/>
          </a:xfrm>
          <a:prstGeom prst="rect">
            <a:avLst/>
          </a:prstGeom>
          <a:ln>
            <a:solidFill>
              <a:schemeClr val="bg2">
                <a:lumMod val="50000"/>
              </a:schemeClr>
            </a:solidFill>
          </a:ln>
        </p:spPr>
        <p:txBody>
          <a:bodyPr wrap="square">
            <a:spAutoFit/>
          </a:bodyPr>
          <a:lstStyle/>
          <a:p>
            <a:pPr lvl="0">
              <a:defRPr/>
            </a:pPr>
            <a:r>
              <a:rPr lang="en-US" sz="1372">
                <a:solidFill>
                  <a:srgbClr val="0101FD"/>
                </a:solidFill>
                <a:latin typeface="Calibri" panose="020F0502020204030204" pitchFamily="34" charset="0"/>
                <a:cs typeface="Calibri" panose="020F0502020204030204" pitchFamily="34" charset="0"/>
              </a:rPr>
              <a:t>EXPLAIN</a:t>
            </a:r>
            <a:r>
              <a:rPr lang="en-US" sz="1372">
                <a:solidFill>
                  <a:srgbClr val="171717"/>
                </a:solidFill>
                <a:latin typeface="Calibri" panose="020F0502020204030204" pitchFamily="34" charset="0"/>
                <a:cs typeface="Calibri" panose="020F0502020204030204" pitchFamily="34" charset="0"/>
              </a:rPr>
              <a:t> WITH_RECOMMENDATIONS </a:t>
            </a:r>
          </a:p>
          <a:p>
            <a:pPr lvl="0">
              <a:defRPr/>
            </a:pPr>
            <a:r>
              <a:rPr lang="en-US" sz="1372">
                <a:solidFill>
                  <a:srgbClr val="0101FD"/>
                </a:solidFill>
                <a:latin typeface="Calibri" panose="020F0502020204030204" pitchFamily="34" charset="0"/>
                <a:cs typeface="Calibri" panose="020F0502020204030204" pitchFamily="34" charset="0"/>
              </a:rPr>
              <a:t>select</a:t>
            </a:r>
            <a:r>
              <a:rPr lang="en-US" sz="1372">
                <a:solidFill>
                  <a:srgbClr val="171717"/>
                </a:solidFill>
                <a:latin typeface="Calibri" panose="020F0502020204030204" pitchFamily="34" charset="0"/>
                <a:cs typeface="Calibri" panose="020F0502020204030204" pitchFamily="34" charset="0"/>
              </a:rPr>
              <a:t> </a:t>
            </a:r>
            <a:r>
              <a:rPr lang="en-US" sz="1372">
                <a:solidFill>
                  <a:srgbClr val="0101FD"/>
                </a:solidFill>
                <a:latin typeface="Calibri" panose="020F0502020204030204" pitchFamily="34" charset="0"/>
                <a:cs typeface="Calibri" panose="020F0502020204030204" pitchFamily="34" charset="0"/>
              </a:rPr>
              <a:t>count</a:t>
            </a:r>
            <a:r>
              <a:rPr lang="en-US" sz="1372">
                <a:solidFill>
                  <a:srgbClr val="171717"/>
                </a:solidFill>
                <a:latin typeface="Calibri" panose="020F0502020204030204" pitchFamily="34" charset="0"/>
                <a:cs typeface="Calibri" panose="020F0502020204030204" pitchFamily="34" charset="0"/>
              </a:rPr>
              <a:t>(*) </a:t>
            </a:r>
          </a:p>
          <a:p>
            <a:pPr lvl="0">
              <a:defRPr/>
            </a:pPr>
            <a:r>
              <a:rPr lang="en-US" sz="1372">
                <a:solidFill>
                  <a:srgbClr val="0101FD"/>
                </a:solidFill>
                <a:latin typeface="Calibri" panose="020F0502020204030204" pitchFamily="34" charset="0"/>
                <a:cs typeface="Calibri" panose="020F0502020204030204" pitchFamily="34" charset="0"/>
              </a:rPr>
              <a:t>from</a:t>
            </a:r>
            <a:r>
              <a:rPr lang="en-US" sz="1372">
                <a:solidFill>
                  <a:srgbClr val="171717"/>
                </a:solidFill>
                <a:latin typeface="Calibri" panose="020F0502020204030204" pitchFamily="34" charset="0"/>
                <a:cs typeface="Calibri" panose="020F0502020204030204" pitchFamily="34" charset="0"/>
              </a:rPr>
              <a:t> (</a:t>
            </a:r>
          </a:p>
          <a:p>
            <a:pPr lvl="1">
              <a:defRPr/>
            </a:pPr>
            <a:r>
              <a:rPr lang="en-US" sz="1372">
                <a:solidFill>
                  <a:srgbClr val="171717"/>
                </a:solidFill>
                <a:latin typeface="Calibri" panose="020F0502020204030204" pitchFamily="34" charset="0"/>
                <a:cs typeface="Calibri" panose="020F0502020204030204" pitchFamily="34" charset="0"/>
              </a:rPr>
              <a:t>(</a:t>
            </a:r>
            <a:r>
              <a:rPr lang="en-US" sz="1372">
                <a:solidFill>
                  <a:srgbClr val="0101FD"/>
                </a:solidFill>
                <a:latin typeface="Calibri" panose="020F0502020204030204" pitchFamily="34" charset="0"/>
                <a:cs typeface="Calibri" panose="020F0502020204030204" pitchFamily="34" charset="0"/>
              </a:rPr>
              <a:t>select</a:t>
            </a:r>
            <a:r>
              <a:rPr lang="en-US" sz="1372">
                <a:solidFill>
                  <a:srgbClr val="171717"/>
                </a:solidFill>
                <a:latin typeface="Calibri" panose="020F0502020204030204" pitchFamily="34" charset="0"/>
                <a:cs typeface="Calibri" panose="020F0502020204030204" pitchFamily="34" charset="0"/>
              </a:rPr>
              <a:t> </a:t>
            </a:r>
            <a:r>
              <a:rPr lang="en-US" sz="1372">
                <a:solidFill>
                  <a:srgbClr val="0101FD"/>
                </a:solidFill>
                <a:latin typeface="Calibri" panose="020F0502020204030204" pitchFamily="34" charset="0"/>
                <a:cs typeface="Calibri" panose="020F0502020204030204" pitchFamily="34" charset="0"/>
              </a:rPr>
              <a:t>distinct</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c_last_name</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c_first_name</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d_date</a:t>
            </a:r>
            <a:r>
              <a:rPr lang="en-US" sz="1372">
                <a:solidFill>
                  <a:srgbClr val="171717"/>
                </a:solidFill>
                <a:latin typeface="Calibri" panose="020F0502020204030204" pitchFamily="34" charset="0"/>
                <a:cs typeface="Calibri" panose="020F0502020204030204" pitchFamily="34" charset="0"/>
              </a:rPr>
              <a:t> </a:t>
            </a:r>
          </a:p>
          <a:p>
            <a:pPr lvl="1">
              <a:defRPr/>
            </a:pPr>
            <a:r>
              <a:rPr lang="en-US" sz="1372">
                <a:solidFill>
                  <a:srgbClr val="0101FD"/>
                </a:solidFill>
                <a:latin typeface="Calibri" panose="020F0502020204030204" pitchFamily="34" charset="0"/>
                <a:cs typeface="Calibri" panose="020F0502020204030204" pitchFamily="34" charset="0"/>
              </a:rPr>
              <a:t>from</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store_sales</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date_dim</a:t>
            </a:r>
            <a:r>
              <a:rPr lang="en-US" sz="1372">
                <a:solidFill>
                  <a:srgbClr val="171717"/>
                </a:solidFill>
                <a:latin typeface="Calibri" panose="020F0502020204030204" pitchFamily="34" charset="0"/>
                <a:cs typeface="Calibri" panose="020F0502020204030204" pitchFamily="34" charset="0"/>
              </a:rPr>
              <a:t>, customer </a:t>
            </a:r>
          </a:p>
          <a:p>
            <a:pPr lvl="1">
              <a:defRPr/>
            </a:pPr>
            <a:r>
              <a:rPr lang="en-US" sz="1372">
                <a:solidFill>
                  <a:srgbClr val="0101FD"/>
                </a:solidFill>
                <a:latin typeface="Calibri" panose="020F0502020204030204" pitchFamily="34" charset="0"/>
                <a:cs typeface="Calibri" panose="020F0502020204030204" pitchFamily="34" charset="0"/>
              </a:rPr>
              <a:t>where</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store_sales.ss_sold_date_sk</a:t>
            </a:r>
            <a:r>
              <a:rPr lang="en-US" sz="1372">
                <a:solidFill>
                  <a:srgbClr val="171717"/>
                </a:solidFill>
                <a:latin typeface="Calibri" panose="020F0502020204030204" pitchFamily="34" charset="0"/>
                <a:cs typeface="Calibri" panose="020F0502020204030204" pitchFamily="34" charset="0"/>
              </a:rPr>
              <a:t> = </a:t>
            </a:r>
            <a:r>
              <a:rPr lang="en-US" sz="1372" err="1">
                <a:solidFill>
                  <a:srgbClr val="171717"/>
                </a:solidFill>
                <a:latin typeface="Calibri" panose="020F0502020204030204" pitchFamily="34" charset="0"/>
                <a:cs typeface="Calibri" panose="020F0502020204030204" pitchFamily="34" charset="0"/>
              </a:rPr>
              <a:t>date_dim.d_date_sk</a:t>
            </a:r>
            <a:r>
              <a:rPr lang="en-US" sz="1372">
                <a:solidFill>
                  <a:srgbClr val="171717"/>
                </a:solidFill>
                <a:latin typeface="Calibri" panose="020F0502020204030204" pitchFamily="34" charset="0"/>
                <a:cs typeface="Calibri" panose="020F0502020204030204" pitchFamily="34" charset="0"/>
              </a:rPr>
              <a:t> </a:t>
            </a:r>
          </a:p>
          <a:p>
            <a:pPr lvl="1">
              <a:defRPr/>
            </a:pPr>
            <a:r>
              <a:rPr lang="en-US" sz="1372">
                <a:solidFill>
                  <a:srgbClr val="0101FD"/>
                </a:solidFill>
                <a:latin typeface="Calibri" panose="020F0502020204030204" pitchFamily="34" charset="0"/>
                <a:cs typeface="Calibri" panose="020F0502020204030204" pitchFamily="34" charset="0"/>
              </a:rPr>
              <a:t>and</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store_sales.ss_customer_sk</a:t>
            </a:r>
            <a:r>
              <a:rPr lang="en-US" sz="1372">
                <a:solidFill>
                  <a:srgbClr val="171717"/>
                </a:solidFill>
                <a:latin typeface="Calibri" panose="020F0502020204030204" pitchFamily="34" charset="0"/>
                <a:cs typeface="Calibri" panose="020F0502020204030204" pitchFamily="34" charset="0"/>
              </a:rPr>
              <a:t> = </a:t>
            </a:r>
            <a:r>
              <a:rPr lang="en-US" sz="1372" err="1">
                <a:solidFill>
                  <a:srgbClr val="171717"/>
                </a:solidFill>
                <a:latin typeface="Calibri" panose="020F0502020204030204" pitchFamily="34" charset="0"/>
                <a:cs typeface="Calibri" panose="020F0502020204030204" pitchFamily="34" charset="0"/>
              </a:rPr>
              <a:t>customer.c_customer_sk</a:t>
            </a:r>
            <a:r>
              <a:rPr lang="en-US" sz="1372">
                <a:solidFill>
                  <a:srgbClr val="171717"/>
                </a:solidFill>
                <a:latin typeface="Calibri" panose="020F0502020204030204" pitchFamily="34" charset="0"/>
                <a:cs typeface="Calibri" panose="020F0502020204030204" pitchFamily="34" charset="0"/>
              </a:rPr>
              <a:t> </a:t>
            </a:r>
          </a:p>
          <a:p>
            <a:pPr lvl="1">
              <a:defRPr/>
            </a:pPr>
            <a:r>
              <a:rPr lang="en-US" sz="1372">
                <a:solidFill>
                  <a:srgbClr val="0101FD"/>
                </a:solidFill>
                <a:latin typeface="Calibri" panose="020F0502020204030204" pitchFamily="34" charset="0"/>
                <a:cs typeface="Calibri" panose="020F0502020204030204" pitchFamily="34" charset="0"/>
              </a:rPr>
              <a:t>and</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d_month_seq</a:t>
            </a:r>
            <a:r>
              <a:rPr lang="en-US" sz="1372">
                <a:solidFill>
                  <a:srgbClr val="171717"/>
                </a:solidFill>
                <a:latin typeface="Calibri" panose="020F0502020204030204" pitchFamily="34" charset="0"/>
                <a:cs typeface="Calibri" panose="020F0502020204030204" pitchFamily="34" charset="0"/>
              </a:rPr>
              <a:t> </a:t>
            </a:r>
            <a:r>
              <a:rPr lang="en-US" sz="1372">
                <a:solidFill>
                  <a:srgbClr val="0101FD"/>
                </a:solidFill>
                <a:latin typeface="Calibri" panose="020F0502020204030204" pitchFamily="34" charset="0"/>
                <a:cs typeface="Calibri" panose="020F0502020204030204" pitchFamily="34" charset="0"/>
              </a:rPr>
              <a:t>between</a:t>
            </a:r>
            <a:r>
              <a:rPr lang="en-US" sz="1372">
                <a:solidFill>
                  <a:srgbClr val="171717"/>
                </a:solidFill>
                <a:latin typeface="Calibri" panose="020F0502020204030204" pitchFamily="34" charset="0"/>
                <a:cs typeface="Calibri" panose="020F0502020204030204" pitchFamily="34" charset="0"/>
              </a:rPr>
              <a:t> 1194 </a:t>
            </a:r>
            <a:r>
              <a:rPr lang="en-US" sz="1372">
                <a:solidFill>
                  <a:srgbClr val="0101FD"/>
                </a:solidFill>
                <a:latin typeface="Calibri" panose="020F0502020204030204" pitchFamily="34" charset="0"/>
                <a:cs typeface="Calibri" panose="020F0502020204030204" pitchFamily="34" charset="0"/>
              </a:rPr>
              <a:t>and</a:t>
            </a:r>
            <a:r>
              <a:rPr lang="en-US" sz="1372">
                <a:solidFill>
                  <a:srgbClr val="171717"/>
                </a:solidFill>
                <a:latin typeface="Calibri" panose="020F0502020204030204" pitchFamily="34" charset="0"/>
                <a:cs typeface="Calibri" panose="020F0502020204030204" pitchFamily="34" charset="0"/>
              </a:rPr>
              <a:t> 1194+11) </a:t>
            </a:r>
          </a:p>
          <a:p>
            <a:pPr lvl="0">
              <a:defRPr/>
            </a:pPr>
            <a:r>
              <a:rPr lang="en-US" sz="1372">
                <a:solidFill>
                  <a:srgbClr val="0101FD"/>
                </a:solidFill>
                <a:latin typeface="Calibri" panose="020F0502020204030204" pitchFamily="34" charset="0"/>
                <a:cs typeface="Calibri" panose="020F0502020204030204" pitchFamily="34" charset="0"/>
              </a:rPr>
              <a:t>except</a:t>
            </a:r>
            <a:r>
              <a:rPr lang="en-US" sz="1372">
                <a:solidFill>
                  <a:srgbClr val="171717"/>
                </a:solidFill>
                <a:latin typeface="Calibri" panose="020F0502020204030204" pitchFamily="34" charset="0"/>
                <a:cs typeface="Calibri" panose="020F0502020204030204" pitchFamily="34" charset="0"/>
              </a:rPr>
              <a:t> </a:t>
            </a:r>
          </a:p>
          <a:p>
            <a:pPr lvl="1">
              <a:defRPr/>
            </a:pPr>
            <a:r>
              <a:rPr lang="en-US" sz="1372">
                <a:solidFill>
                  <a:srgbClr val="171717"/>
                </a:solidFill>
                <a:latin typeface="Calibri" panose="020F0502020204030204" pitchFamily="34" charset="0"/>
                <a:cs typeface="Calibri" panose="020F0502020204030204" pitchFamily="34" charset="0"/>
              </a:rPr>
              <a:t>(</a:t>
            </a:r>
            <a:r>
              <a:rPr lang="en-US" sz="1372">
                <a:solidFill>
                  <a:srgbClr val="0101FD"/>
                </a:solidFill>
                <a:latin typeface="Calibri" panose="020F0502020204030204" pitchFamily="34" charset="0"/>
                <a:cs typeface="Calibri" panose="020F0502020204030204" pitchFamily="34" charset="0"/>
              </a:rPr>
              <a:t>select</a:t>
            </a:r>
            <a:r>
              <a:rPr lang="en-US" sz="1372">
                <a:solidFill>
                  <a:srgbClr val="171717"/>
                </a:solidFill>
                <a:latin typeface="Calibri" panose="020F0502020204030204" pitchFamily="34" charset="0"/>
                <a:cs typeface="Calibri" panose="020F0502020204030204" pitchFamily="34" charset="0"/>
              </a:rPr>
              <a:t> </a:t>
            </a:r>
            <a:r>
              <a:rPr lang="en-US" sz="1372">
                <a:solidFill>
                  <a:srgbClr val="0101FD"/>
                </a:solidFill>
                <a:latin typeface="Calibri" panose="020F0502020204030204" pitchFamily="34" charset="0"/>
                <a:cs typeface="Calibri" panose="020F0502020204030204" pitchFamily="34" charset="0"/>
              </a:rPr>
              <a:t>distinct</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c_last_name</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c_first_name</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d_date</a:t>
            </a:r>
            <a:r>
              <a:rPr lang="en-US" sz="1372">
                <a:solidFill>
                  <a:srgbClr val="171717"/>
                </a:solidFill>
                <a:latin typeface="Calibri" panose="020F0502020204030204" pitchFamily="34" charset="0"/>
                <a:cs typeface="Calibri" panose="020F0502020204030204" pitchFamily="34" charset="0"/>
              </a:rPr>
              <a:t> </a:t>
            </a:r>
          </a:p>
          <a:p>
            <a:pPr lvl="1">
              <a:defRPr/>
            </a:pPr>
            <a:r>
              <a:rPr lang="en-US" sz="1372">
                <a:solidFill>
                  <a:srgbClr val="0101FD"/>
                </a:solidFill>
                <a:latin typeface="Calibri" panose="020F0502020204030204" pitchFamily="34" charset="0"/>
                <a:cs typeface="Calibri" panose="020F0502020204030204" pitchFamily="34" charset="0"/>
              </a:rPr>
              <a:t>from</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catalog_sales</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date_dim</a:t>
            </a:r>
            <a:r>
              <a:rPr lang="en-US" sz="1372">
                <a:solidFill>
                  <a:srgbClr val="171717"/>
                </a:solidFill>
                <a:latin typeface="Calibri" panose="020F0502020204030204" pitchFamily="34" charset="0"/>
                <a:cs typeface="Calibri" panose="020F0502020204030204" pitchFamily="34" charset="0"/>
              </a:rPr>
              <a:t>, customer </a:t>
            </a:r>
          </a:p>
          <a:p>
            <a:pPr lvl="1">
              <a:defRPr/>
            </a:pPr>
            <a:r>
              <a:rPr lang="en-US" sz="1372">
                <a:solidFill>
                  <a:srgbClr val="0101FD"/>
                </a:solidFill>
                <a:latin typeface="Calibri" panose="020F0502020204030204" pitchFamily="34" charset="0"/>
                <a:cs typeface="Calibri" panose="020F0502020204030204" pitchFamily="34" charset="0"/>
              </a:rPr>
              <a:t>where</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catalog_sales.cs_sold_date_sk</a:t>
            </a:r>
            <a:r>
              <a:rPr lang="en-US" sz="1372">
                <a:solidFill>
                  <a:srgbClr val="171717"/>
                </a:solidFill>
                <a:latin typeface="Calibri" panose="020F0502020204030204" pitchFamily="34" charset="0"/>
                <a:cs typeface="Calibri" panose="020F0502020204030204" pitchFamily="34" charset="0"/>
              </a:rPr>
              <a:t> = </a:t>
            </a:r>
            <a:r>
              <a:rPr lang="en-US" sz="1372" err="1">
                <a:solidFill>
                  <a:srgbClr val="171717"/>
                </a:solidFill>
                <a:latin typeface="Calibri" panose="020F0502020204030204" pitchFamily="34" charset="0"/>
                <a:cs typeface="Calibri" panose="020F0502020204030204" pitchFamily="34" charset="0"/>
              </a:rPr>
              <a:t>date_dim.d_date_sk</a:t>
            </a:r>
            <a:r>
              <a:rPr lang="en-US" sz="1372">
                <a:solidFill>
                  <a:srgbClr val="171717"/>
                </a:solidFill>
                <a:latin typeface="Calibri" panose="020F0502020204030204" pitchFamily="34" charset="0"/>
                <a:cs typeface="Calibri" panose="020F0502020204030204" pitchFamily="34" charset="0"/>
              </a:rPr>
              <a:t> </a:t>
            </a:r>
          </a:p>
          <a:p>
            <a:pPr lvl="1">
              <a:defRPr/>
            </a:pPr>
            <a:r>
              <a:rPr lang="en-US" sz="1372">
                <a:solidFill>
                  <a:srgbClr val="0101FD"/>
                </a:solidFill>
                <a:latin typeface="Calibri" panose="020F0502020204030204" pitchFamily="34" charset="0"/>
                <a:cs typeface="Calibri" panose="020F0502020204030204" pitchFamily="34" charset="0"/>
              </a:rPr>
              <a:t>and</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catalog_sales.cs_bill_customer_sk</a:t>
            </a:r>
            <a:r>
              <a:rPr lang="en-US" sz="1372">
                <a:solidFill>
                  <a:srgbClr val="171717"/>
                </a:solidFill>
                <a:latin typeface="Calibri" panose="020F0502020204030204" pitchFamily="34" charset="0"/>
                <a:cs typeface="Calibri" panose="020F0502020204030204" pitchFamily="34" charset="0"/>
              </a:rPr>
              <a:t> = </a:t>
            </a:r>
            <a:r>
              <a:rPr lang="en-US" sz="1372" err="1">
                <a:solidFill>
                  <a:srgbClr val="171717"/>
                </a:solidFill>
                <a:latin typeface="Calibri" panose="020F0502020204030204" pitchFamily="34" charset="0"/>
                <a:cs typeface="Calibri" panose="020F0502020204030204" pitchFamily="34" charset="0"/>
              </a:rPr>
              <a:t>customer.c_customer_sk</a:t>
            </a:r>
            <a:r>
              <a:rPr lang="en-US" sz="1372">
                <a:solidFill>
                  <a:srgbClr val="171717"/>
                </a:solidFill>
                <a:latin typeface="Calibri" panose="020F0502020204030204" pitchFamily="34" charset="0"/>
                <a:cs typeface="Calibri" panose="020F0502020204030204" pitchFamily="34" charset="0"/>
              </a:rPr>
              <a:t> </a:t>
            </a:r>
            <a:r>
              <a:rPr lang="en-US" sz="1372">
                <a:solidFill>
                  <a:srgbClr val="0101FD"/>
                </a:solidFill>
                <a:latin typeface="Calibri" panose="020F0502020204030204" pitchFamily="34" charset="0"/>
                <a:cs typeface="Calibri" panose="020F0502020204030204" pitchFamily="34" charset="0"/>
              </a:rPr>
              <a:t>and</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d_month_seq</a:t>
            </a:r>
            <a:r>
              <a:rPr lang="en-US" sz="1372">
                <a:solidFill>
                  <a:srgbClr val="171717"/>
                </a:solidFill>
                <a:latin typeface="Calibri" panose="020F0502020204030204" pitchFamily="34" charset="0"/>
                <a:cs typeface="Calibri" panose="020F0502020204030204" pitchFamily="34" charset="0"/>
              </a:rPr>
              <a:t> </a:t>
            </a:r>
            <a:r>
              <a:rPr lang="en-US" sz="1372">
                <a:solidFill>
                  <a:srgbClr val="0101FD"/>
                </a:solidFill>
                <a:latin typeface="Calibri" panose="020F0502020204030204" pitchFamily="34" charset="0"/>
                <a:cs typeface="Calibri" panose="020F0502020204030204" pitchFamily="34" charset="0"/>
              </a:rPr>
              <a:t>between</a:t>
            </a:r>
            <a:r>
              <a:rPr lang="en-US" sz="1372">
                <a:solidFill>
                  <a:srgbClr val="171717"/>
                </a:solidFill>
                <a:latin typeface="Calibri" panose="020F0502020204030204" pitchFamily="34" charset="0"/>
                <a:cs typeface="Calibri" panose="020F0502020204030204" pitchFamily="34" charset="0"/>
              </a:rPr>
              <a:t> 1194 </a:t>
            </a:r>
            <a:r>
              <a:rPr lang="en-US" sz="1372">
                <a:solidFill>
                  <a:srgbClr val="0101FD"/>
                </a:solidFill>
                <a:latin typeface="Calibri" panose="020F0502020204030204" pitchFamily="34" charset="0"/>
                <a:cs typeface="Calibri" panose="020F0502020204030204" pitchFamily="34" charset="0"/>
              </a:rPr>
              <a:t>and</a:t>
            </a:r>
            <a:r>
              <a:rPr lang="en-US" sz="1372">
                <a:solidFill>
                  <a:srgbClr val="171717"/>
                </a:solidFill>
                <a:latin typeface="Calibri" panose="020F0502020204030204" pitchFamily="34" charset="0"/>
                <a:cs typeface="Calibri" panose="020F0502020204030204" pitchFamily="34" charset="0"/>
              </a:rPr>
              <a:t> 1194+11) </a:t>
            </a:r>
          </a:p>
          <a:p>
            <a:pPr lvl="0">
              <a:defRPr/>
            </a:pP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top_customers</a:t>
            </a:r>
            <a:endParaRPr lang="en-US" sz="3529">
              <a:solidFill>
                <a:srgbClr val="0000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24634449"/>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40A6C7-F682-4695-A358-6A86B4FA124B}"/>
              </a:ext>
            </a:extLst>
          </p:cNvPr>
          <p:cNvSpPr>
            <a:spLocks noGrp="1"/>
          </p:cNvSpPr>
          <p:nvPr>
            <p:ph type="title"/>
          </p:nvPr>
        </p:nvSpPr>
        <p:spPr/>
        <p:txBody>
          <a:bodyPr/>
          <a:lstStyle/>
          <a:p>
            <a:r>
              <a:rPr lang="en-US"/>
              <a:t>Index design</a:t>
            </a:r>
          </a:p>
        </p:txBody>
      </p:sp>
    </p:spTree>
    <p:extLst>
      <p:ext uri="{BB962C8B-B14F-4D97-AF65-F5344CB8AC3E}">
        <p14:creationId xmlns:p14="http://schemas.microsoft.com/office/powerpoint/2010/main" val="2511809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391211-C58E-4418-A99D-0145DA482FC7}"/>
              </a:ext>
            </a:extLst>
          </p:cNvPr>
          <p:cNvSpPr/>
          <p:nvPr/>
        </p:nvSpPr>
        <p:spPr>
          <a:xfrm>
            <a:off x="6782539" y="1120900"/>
            <a:ext cx="5246695" cy="4737103"/>
          </a:xfrm>
          <a:prstGeom prst="rect">
            <a:avLst/>
          </a:prstGeom>
          <a:ln>
            <a:solidFill>
              <a:schemeClr val="bg2">
                <a:lumMod val="50000"/>
              </a:schemeClr>
            </a:solidFill>
          </a:ln>
        </p:spPr>
        <p:txBody>
          <a:bodyPr wrap="square">
            <a:spAutoFit/>
          </a:bodyPr>
          <a:lstStyle/>
          <a:p>
            <a:pPr defTabSz="914225">
              <a:spcAft>
                <a:spcPts val="600"/>
              </a:spcAft>
              <a:defRPr/>
            </a:pPr>
            <a:r>
              <a:rPr lang="en-US" sz="1372">
                <a:solidFill>
                  <a:srgbClr val="008000"/>
                </a:solidFill>
                <a:latin typeface="Calibri" panose="020F0502020204030204" pitchFamily="34" charset="0"/>
                <a:cs typeface="Calibri" panose="020F0502020204030204" pitchFamily="34" charset="0"/>
              </a:rPr>
              <a:t>-- Create table with index</a:t>
            </a:r>
            <a:endParaRPr lang="en-US" sz="1372">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0000FF"/>
                </a:solidFill>
                <a:latin typeface="Calibri" panose="020F0502020204030204" pitchFamily="34" charset="0"/>
                <a:cs typeface="Calibri" panose="020F0502020204030204" pitchFamily="34" charset="0"/>
              </a:rPr>
              <a:t>CREATE</a:t>
            </a: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TABLE</a:t>
            </a:r>
            <a:r>
              <a:rPr lang="en-US" sz="1372">
                <a:solidFill>
                  <a:srgbClr val="000000"/>
                </a:solidFill>
                <a:latin typeface="Calibri" panose="020F0502020204030204" pitchFamily="34" charset="0"/>
                <a:cs typeface="Calibri" panose="020F0502020204030204" pitchFamily="34" charset="0"/>
              </a:rPr>
              <a:t> </a:t>
            </a:r>
            <a:r>
              <a:rPr lang="en-US" sz="1372" err="1">
                <a:solidFill>
                  <a:srgbClr val="000000"/>
                </a:solidFill>
                <a:latin typeface="Calibri" panose="020F0502020204030204" pitchFamily="34" charset="0"/>
                <a:cs typeface="Calibri" panose="020F0502020204030204" pitchFamily="34" charset="0"/>
              </a:rPr>
              <a:t>orderTable</a:t>
            </a:r>
            <a:r>
              <a:rPr lang="en-US" sz="1372">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372">
                <a:solidFill>
                  <a:srgbClr val="808080"/>
                </a:solidFill>
                <a:latin typeface="Calibri" panose="020F0502020204030204" pitchFamily="34" charset="0"/>
                <a:cs typeface="Calibri" panose="020F0502020204030204" pitchFamily="34" charset="0"/>
              </a:rPr>
              <a:t>(</a:t>
            </a:r>
            <a:r>
              <a:rPr lang="en-US" sz="1372">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372">
                <a:solidFill>
                  <a:srgbClr val="000000"/>
                </a:solidFill>
                <a:latin typeface="Calibri" panose="020F0502020204030204" pitchFamily="34" charset="0"/>
                <a:cs typeface="Calibri" panose="020F0502020204030204" pitchFamily="34" charset="0"/>
              </a:rPr>
              <a:t>    </a:t>
            </a:r>
            <a:r>
              <a:rPr lang="en-US" sz="1372" err="1">
                <a:solidFill>
                  <a:srgbClr val="000000"/>
                </a:solidFill>
                <a:latin typeface="Calibri" panose="020F0502020204030204" pitchFamily="34" charset="0"/>
                <a:cs typeface="Calibri" panose="020F0502020204030204" pitchFamily="34" charset="0"/>
              </a:rPr>
              <a:t>OrderId</a:t>
            </a: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INT</a:t>
            </a:r>
            <a:r>
              <a:rPr lang="en-US" sz="1372">
                <a:solidFill>
                  <a:srgbClr val="000000"/>
                </a:solidFill>
                <a:latin typeface="Calibri" panose="020F0502020204030204" pitchFamily="34" charset="0"/>
                <a:cs typeface="Calibri" panose="020F0502020204030204" pitchFamily="34" charset="0"/>
              </a:rPr>
              <a:t> NOT NULL</a:t>
            </a:r>
            <a:r>
              <a:rPr lang="en-US" sz="1372">
                <a:solidFill>
                  <a:srgbClr val="808080"/>
                </a:solidFill>
                <a:latin typeface="Calibri" panose="020F0502020204030204" pitchFamily="34" charset="0"/>
                <a:cs typeface="Calibri" panose="020F0502020204030204" pitchFamily="34" charset="0"/>
              </a:rPr>
              <a:t>,</a:t>
            </a:r>
            <a:r>
              <a:rPr lang="en-US" sz="1372">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372">
                <a:solidFill>
                  <a:srgbClr val="000000"/>
                </a:solidFill>
                <a:latin typeface="Calibri" panose="020F0502020204030204" pitchFamily="34" charset="0"/>
                <a:cs typeface="Calibri" panose="020F0502020204030204" pitchFamily="34" charset="0"/>
              </a:rPr>
              <a:t>    Date     </a:t>
            </a:r>
            <a:r>
              <a:rPr lang="en-US" sz="1372" err="1">
                <a:solidFill>
                  <a:srgbClr val="0000FF"/>
                </a:solidFill>
                <a:latin typeface="Calibri" panose="020F0502020204030204" pitchFamily="34" charset="0"/>
                <a:cs typeface="Calibri" panose="020F0502020204030204" pitchFamily="34" charset="0"/>
              </a:rPr>
              <a:t>DATE</a:t>
            </a:r>
            <a:r>
              <a:rPr lang="en-US" sz="1372">
                <a:solidFill>
                  <a:srgbClr val="000000"/>
                </a:solidFill>
                <a:latin typeface="Calibri" panose="020F0502020204030204" pitchFamily="34" charset="0"/>
                <a:cs typeface="Calibri" panose="020F0502020204030204" pitchFamily="34" charset="0"/>
              </a:rPr>
              <a:t> NOT NULL,</a:t>
            </a:r>
          </a:p>
          <a:p>
            <a:pPr defTabSz="914225">
              <a:spcAft>
                <a:spcPts val="600"/>
              </a:spcAft>
              <a:defRPr/>
            </a:pPr>
            <a:r>
              <a:rPr lang="en-US" sz="1372">
                <a:solidFill>
                  <a:srgbClr val="000000"/>
                </a:solidFill>
                <a:latin typeface="Calibri" panose="020F0502020204030204" pitchFamily="34" charset="0"/>
                <a:cs typeface="Calibri" panose="020F0502020204030204" pitchFamily="34" charset="0"/>
              </a:rPr>
              <a:t>    Name     </a:t>
            </a:r>
            <a:r>
              <a:rPr lang="en-US" sz="1372">
                <a:solidFill>
                  <a:srgbClr val="0000FF"/>
                </a:solidFill>
                <a:latin typeface="Calibri" panose="020F0502020204030204" pitchFamily="34" charset="0"/>
                <a:cs typeface="Calibri" panose="020F0502020204030204" pitchFamily="34" charset="0"/>
              </a:rPr>
              <a:t>VARCHAR</a:t>
            </a:r>
            <a:r>
              <a:rPr lang="en-US" sz="1372">
                <a:solidFill>
                  <a:srgbClr val="808080"/>
                </a:solidFill>
                <a:latin typeface="Calibri" panose="020F0502020204030204" pitchFamily="34" charset="0"/>
                <a:cs typeface="Calibri" panose="020F0502020204030204" pitchFamily="34" charset="0"/>
              </a:rPr>
              <a:t>(</a:t>
            </a:r>
            <a:r>
              <a:rPr lang="en-US" sz="1372">
                <a:solidFill>
                  <a:srgbClr val="000000"/>
                </a:solidFill>
                <a:latin typeface="Calibri" panose="020F0502020204030204" pitchFamily="34" charset="0"/>
                <a:cs typeface="Calibri" panose="020F0502020204030204" pitchFamily="34" charset="0"/>
              </a:rPr>
              <a:t>2</a:t>
            </a:r>
            <a:r>
              <a:rPr lang="en-US" sz="1372">
                <a:solidFill>
                  <a:srgbClr val="808080"/>
                </a:solidFill>
                <a:latin typeface="Calibri" panose="020F0502020204030204" pitchFamily="34" charset="0"/>
                <a:cs typeface="Calibri" panose="020F0502020204030204" pitchFamily="34" charset="0"/>
              </a:rPr>
              <a:t>),</a:t>
            </a:r>
            <a:r>
              <a:rPr lang="en-US" sz="1372">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372">
                <a:solidFill>
                  <a:srgbClr val="000000"/>
                </a:solidFill>
                <a:latin typeface="Calibri" panose="020F0502020204030204" pitchFamily="34" charset="0"/>
                <a:cs typeface="Calibri" panose="020F0502020204030204" pitchFamily="34" charset="0"/>
              </a:rPr>
              <a:t>    Country  </a:t>
            </a:r>
            <a:r>
              <a:rPr lang="en-US" sz="1372">
                <a:solidFill>
                  <a:srgbClr val="0000FF"/>
                </a:solidFill>
                <a:latin typeface="Calibri" panose="020F0502020204030204" pitchFamily="34" charset="0"/>
                <a:cs typeface="Calibri" panose="020F0502020204030204" pitchFamily="34" charset="0"/>
              </a:rPr>
              <a:t>VARCHAR</a:t>
            </a:r>
            <a:r>
              <a:rPr lang="en-US" sz="1372">
                <a:solidFill>
                  <a:srgbClr val="808080"/>
                </a:solidFill>
                <a:latin typeface="Calibri" panose="020F0502020204030204" pitchFamily="34" charset="0"/>
                <a:cs typeface="Calibri" panose="020F0502020204030204" pitchFamily="34" charset="0"/>
              </a:rPr>
              <a:t>(</a:t>
            </a:r>
            <a:r>
              <a:rPr lang="en-US" sz="1372">
                <a:solidFill>
                  <a:srgbClr val="000000"/>
                </a:solidFill>
                <a:latin typeface="Calibri" panose="020F0502020204030204" pitchFamily="34" charset="0"/>
                <a:cs typeface="Calibri" panose="020F0502020204030204" pitchFamily="34" charset="0"/>
              </a:rPr>
              <a:t>2</a:t>
            </a:r>
            <a:r>
              <a:rPr lang="en-US" sz="1372">
                <a:solidFill>
                  <a:srgbClr val="808080"/>
                </a:solidFill>
                <a:latin typeface="Calibri" panose="020F0502020204030204" pitchFamily="34" charset="0"/>
                <a:cs typeface="Calibri" panose="020F0502020204030204" pitchFamily="34" charset="0"/>
              </a:rPr>
              <a:t>)</a:t>
            </a:r>
            <a:r>
              <a:rPr lang="en-US" sz="1372">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372">
                <a:solidFill>
                  <a:srgbClr val="808080"/>
                </a:solidFill>
                <a:latin typeface="Calibri" panose="020F0502020204030204" pitchFamily="34" charset="0"/>
                <a:cs typeface="Calibri" panose="020F0502020204030204" pitchFamily="34" charset="0"/>
              </a:rPr>
              <a:t>)</a:t>
            </a:r>
            <a:r>
              <a:rPr lang="en-US" sz="1372">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372">
                <a:solidFill>
                  <a:srgbClr val="0000FF"/>
                </a:solidFill>
                <a:latin typeface="Calibri" panose="020F0502020204030204" pitchFamily="34" charset="0"/>
                <a:cs typeface="Calibri" panose="020F0502020204030204" pitchFamily="34" charset="0"/>
              </a:rPr>
              <a:t>WITH </a:t>
            </a:r>
          </a:p>
          <a:p>
            <a:pPr defTabSz="914225">
              <a:spcAft>
                <a:spcPts val="600"/>
              </a:spcAft>
              <a:defRPr/>
            </a:pPr>
            <a:r>
              <a:rPr lang="en-US" sz="1372">
                <a:solidFill>
                  <a:srgbClr val="808080"/>
                </a:solidFill>
                <a:latin typeface="Calibri" panose="020F0502020204030204" pitchFamily="34" charset="0"/>
                <a:cs typeface="Calibri" panose="020F0502020204030204" pitchFamily="34" charset="0"/>
              </a:rPr>
              <a:t>(</a:t>
            </a:r>
            <a:r>
              <a:rPr lang="en-US" sz="1372">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372">
                <a:solidFill>
                  <a:srgbClr val="0000FF"/>
                </a:solidFill>
                <a:latin typeface="Calibri" panose="020F0502020204030204" pitchFamily="34" charset="0"/>
                <a:cs typeface="Calibri" panose="020F0502020204030204" pitchFamily="34" charset="0"/>
              </a:rPr>
              <a:t>CLUSTERED</a:t>
            </a: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COLUMNSTORE</a:t>
            </a: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INDEX </a:t>
            </a:r>
            <a:r>
              <a:rPr lang="en-US" sz="1372">
                <a:solidFill>
                  <a:srgbClr val="808080"/>
                </a:solidFill>
                <a:latin typeface="Calibri" panose="020F0502020204030204" pitchFamily="34" charset="0"/>
                <a:cs typeface="Calibri" panose="020F0502020204030204" pitchFamily="34" charset="0"/>
              </a:rPr>
              <a:t>|</a:t>
            </a:r>
          </a:p>
          <a:p>
            <a:pPr defTabSz="914225">
              <a:defRPr/>
            </a:pPr>
            <a:r>
              <a:rPr lang="en-US" sz="1372">
                <a:solidFill>
                  <a:srgbClr val="808080"/>
                </a:solidFill>
                <a:latin typeface="Calibri" panose="020F0502020204030204" pitchFamily="34" charset="0"/>
                <a:cs typeface="Calibri" panose="020F0502020204030204" pitchFamily="34" charset="0"/>
              </a:rPr>
              <a:t>    HEAP |</a:t>
            </a:r>
          </a:p>
          <a:p>
            <a:pPr defTabSz="914225">
              <a:defRPr/>
            </a:pPr>
            <a:r>
              <a:rPr lang="en-US" sz="1372">
                <a:solidFill>
                  <a:srgbClr val="808080"/>
                </a:solidFill>
                <a:latin typeface="Calibri" panose="020F0502020204030204" pitchFamily="34" charset="0"/>
                <a:cs typeface="Calibri" panose="020F0502020204030204" pitchFamily="34" charset="0"/>
              </a:rPr>
              <a:t>    CLUSTERED INDEX (</a:t>
            </a:r>
            <a:r>
              <a:rPr lang="en-US" sz="1372" err="1">
                <a:solidFill>
                  <a:srgbClr val="808080"/>
                </a:solidFill>
                <a:latin typeface="Calibri" panose="020F0502020204030204" pitchFamily="34" charset="0"/>
                <a:cs typeface="Calibri" panose="020F0502020204030204" pitchFamily="34" charset="0"/>
              </a:rPr>
              <a:t>OrderId</a:t>
            </a:r>
            <a:r>
              <a:rPr lang="en-US" sz="1372">
                <a:solidFill>
                  <a:srgbClr val="808080"/>
                </a:solidFill>
                <a:latin typeface="Calibri" panose="020F0502020204030204" pitchFamily="34" charset="0"/>
                <a:cs typeface="Calibri" panose="020F0502020204030204" pitchFamily="34" charset="0"/>
              </a:rPr>
              <a:t>)</a:t>
            </a:r>
            <a:endParaRPr lang="en-US" sz="1372">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808080"/>
                </a:solidFill>
                <a:latin typeface="Calibri" panose="020F0502020204030204" pitchFamily="34" charset="0"/>
                <a:cs typeface="Calibri" panose="020F0502020204030204" pitchFamily="34" charset="0"/>
              </a:rPr>
              <a:t>);</a:t>
            </a:r>
            <a:endParaRPr lang="en-US" sz="1372">
              <a:solidFill>
                <a:srgbClr val="000000"/>
              </a:solidFill>
              <a:latin typeface="Calibri" panose="020F0502020204030204" pitchFamily="34" charset="0"/>
              <a:cs typeface="Calibri" panose="020F0502020204030204" pitchFamily="34" charset="0"/>
            </a:endParaRPr>
          </a:p>
          <a:p>
            <a:pPr defTabSz="914225">
              <a:spcAft>
                <a:spcPts val="600"/>
              </a:spcAft>
              <a:defRPr/>
            </a:pPr>
            <a:endParaRPr lang="en-US" sz="1372">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008000"/>
                </a:solidFill>
                <a:latin typeface="Calibri" panose="020F0502020204030204" pitchFamily="34" charset="0"/>
                <a:cs typeface="Calibri" panose="020F0502020204030204" pitchFamily="34" charset="0"/>
              </a:rPr>
              <a:t>-- Add non-clustered index to table</a:t>
            </a:r>
            <a:endParaRPr lang="en-US" sz="1372">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0000FF"/>
                </a:solidFill>
                <a:latin typeface="Calibri" panose="020F0502020204030204" pitchFamily="34" charset="0"/>
                <a:cs typeface="Calibri" panose="020F0502020204030204" pitchFamily="34" charset="0"/>
              </a:rPr>
              <a:t>CREATE</a:t>
            </a: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INDEX</a:t>
            </a:r>
            <a:r>
              <a:rPr lang="en-US" sz="1372">
                <a:solidFill>
                  <a:srgbClr val="000000"/>
                </a:solidFill>
                <a:latin typeface="Calibri" panose="020F0502020204030204" pitchFamily="34" charset="0"/>
                <a:cs typeface="Calibri" panose="020F0502020204030204" pitchFamily="34" charset="0"/>
              </a:rPr>
              <a:t> </a:t>
            </a:r>
            <a:r>
              <a:rPr lang="en-US" sz="1372" err="1">
                <a:solidFill>
                  <a:srgbClr val="000000"/>
                </a:solidFill>
                <a:latin typeface="Calibri" panose="020F0502020204030204" pitchFamily="34" charset="0"/>
                <a:cs typeface="Calibri" panose="020F0502020204030204" pitchFamily="34" charset="0"/>
              </a:rPr>
              <a:t>NameIndex</a:t>
            </a: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ON</a:t>
            </a:r>
            <a:r>
              <a:rPr lang="en-US" sz="1372">
                <a:solidFill>
                  <a:srgbClr val="000000"/>
                </a:solidFill>
                <a:latin typeface="Calibri" panose="020F0502020204030204" pitchFamily="34" charset="0"/>
                <a:cs typeface="Calibri" panose="020F0502020204030204" pitchFamily="34" charset="0"/>
              </a:rPr>
              <a:t> </a:t>
            </a:r>
            <a:r>
              <a:rPr lang="en-US" sz="1372" err="1">
                <a:solidFill>
                  <a:srgbClr val="000000"/>
                </a:solidFill>
                <a:latin typeface="Calibri" panose="020F0502020204030204" pitchFamily="34" charset="0"/>
                <a:cs typeface="Calibri" panose="020F0502020204030204" pitchFamily="34" charset="0"/>
              </a:rPr>
              <a:t>orderTable</a:t>
            </a:r>
            <a:r>
              <a:rPr lang="en-US" sz="1372">
                <a:solidFill>
                  <a:srgbClr val="0000FF"/>
                </a:solidFill>
                <a:latin typeface="Calibri" panose="020F0502020204030204" pitchFamily="34" charset="0"/>
                <a:cs typeface="Calibri" panose="020F0502020204030204" pitchFamily="34" charset="0"/>
              </a:rPr>
              <a:t> </a:t>
            </a:r>
            <a:r>
              <a:rPr lang="en-US" sz="1372">
                <a:solidFill>
                  <a:srgbClr val="808080"/>
                </a:solidFill>
                <a:latin typeface="Calibri" panose="020F0502020204030204" pitchFamily="34" charset="0"/>
                <a:cs typeface="Calibri" panose="020F0502020204030204" pitchFamily="34" charset="0"/>
              </a:rPr>
              <a:t>(</a:t>
            </a:r>
            <a:r>
              <a:rPr lang="en-US" sz="1372">
                <a:solidFill>
                  <a:srgbClr val="000000"/>
                </a:solidFill>
                <a:latin typeface="Calibri" panose="020F0502020204030204" pitchFamily="34" charset="0"/>
                <a:cs typeface="Calibri" panose="020F0502020204030204" pitchFamily="34" charset="0"/>
              </a:rPr>
              <a:t>Name</a:t>
            </a:r>
            <a:r>
              <a:rPr lang="en-US" sz="1372">
                <a:solidFill>
                  <a:srgbClr val="808080"/>
                </a:solidFill>
                <a:latin typeface="Calibri" panose="020F0502020204030204" pitchFamily="34" charset="0"/>
                <a:cs typeface="Calibri" panose="020F0502020204030204" pitchFamily="34" charset="0"/>
              </a:rPr>
              <a:t>);</a:t>
            </a:r>
            <a:endParaRPr lang="en-US" sz="1372">
              <a:solidFill>
                <a:srgbClr val="000000"/>
              </a:solidFill>
              <a:latin typeface="Calibri" panose="020F0502020204030204" pitchFamily="34" charset="0"/>
              <a:cs typeface="Calibri" panose="020F0502020204030204" pitchFamily="34" charset="0"/>
            </a:endParaRPr>
          </a:p>
        </p:txBody>
      </p:sp>
      <p:sp>
        <p:nvSpPr>
          <p:cNvPr id="6" name="Text Placeholder 5">
            <a:extLst>
              <a:ext uri="{FF2B5EF4-FFF2-40B4-BE49-F238E27FC236}">
                <a16:creationId xmlns:a16="http://schemas.microsoft.com/office/drawing/2014/main" id="{ADCA30E0-E156-455C-968F-B39FC2232478}"/>
              </a:ext>
            </a:extLst>
          </p:cNvPr>
          <p:cNvSpPr>
            <a:spLocks noGrp="1"/>
          </p:cNvSpPr>
          <p:nvPr>
            <p:ph type="body" sz="quarter" idx="10"/>
          </p:nvPr>
        </p:nvSpPr>
        <p:spPr>
          <a:xfrm>
            <a:off x="426424" y="1120574"/>
            <a:ext cx="11339774" cy="5601855"/>
          </a:xfrm>
        </p:spPr>
        <p:txBody>
          <a:bodyPr/>
          <a:lstStyle/>
          <a:p>
            <a:r>
              <a:rPr lang="en-US"/>
              <a:t>Clustered </a:t>
            </a:r>
            <a:r>
              <a:rPr lang="en-US" err="1"/>
              <a:t>Columnstore</a:t>
            </a:r>
            <a:r>
              <a:rPr lang="en-US"/>
              <a:t> index (Default Primary)</a:t>
            </a:r>
          </a:p>
          <a:p>
            <a:pPr lvl="1"/>
            <a:r>
              <a:rPr lang="en-US"/>
              <a:t>Highest level of data compression</a:t>
            </a:r>
          </a:p>
          <a:p>
            <a:pPr lvl="1"/>
            <a:r>
              <a:rPr lang="en-US"/>
              <a:t>Best overall query performance</a:t>
            </a:r>
          </a:p>
          <a:p>
            <a:pPr lvl="1"/>
            <a:endParaRPr lang="en-US"/>
          </a:p>
          <a:p>
            <a:r>
              <a:rPr lang="en-US"/>
              <a:t>Clustered index (Primary)</a:t>
            </a:r>
          </a:p>
          <a:p>
            <a:pPr lvl="1"/>
            <a:r>
              <a:rPr lang="en-US"/>
              <a:t>Performant for looking up a single to few rows</a:t>
            </a:r>
          </a:p>
          <a:p>
            <a:pPr lvl="1"/>
            <a:endParaRPr lang="en-US"/>
          </a:p>
          <a:p>
            <a:r>
              <a:rPr lang="en-US"/>
              <a:t>Heap (Primary)</a:t>
            </a:r>
          </a:p>
          <a:p>
            <a:pPr lvl="1"/>
            <a:r>
              <a:rPr lang="en-US"/>
              <a:t>Faster loading and landing temporary data</a:t>
            </a:r>
          </a:p>
          <a:p>
            <a:pPr lvl="1"/>
            <a:r>
              <a:rPr lang="en-US"/>
              <a:t>Best for small lookup tables</a:t>
            </a:r>
          </a:p>
          <a:p>
            <a:pPr lvl="1"/>
            <a:endParaRPr lang="en-US"/>
          </a:p>
          <a:p>
            <a:r>
              <a:rPr lang="en-US" err="1"/>
              <a:t>Nonclustered</a:t>
            </a:r>
            <a:r>
              <a:rPr lang="en-US"/>
              <a:t> indexes (Secondary)</a:t>
            </a:r>
          </a:p>
          <a:p>
            <a:pPr lvl="1"/>
            <a:r>
              <a:rPr lang="en-US"/>
              <a:t>Enable ordering of multiple columns in a table</a:t>
            </a:r>
          </a:p>
          <a:p>
            <a:pPr lvl="1"/>
            <a:r>
              <a:rPr lang="en-US"/>
              <a:t>Allows multiple </a:t>
            </a:r>
            <a:r>
              <a:rPr lang="en-US" err="1"/>
              <a:t>nonclustered</a:t>
            </a:r>
            <a:r>
              <a:rPr lang="en-US"/>
              <a:t> on a single table</a:t>
            </a:r>
          </a:p>
          <a:p>
            <a:pPr lvl="1"/>
            <a:r>
              <a:rPr lang="en-US"/>
              <a:t>Can be created on any of the above primary indexes</a:t>
            </a:r>
          </a:p>
          <a:p>
            <a:pPr lvl="1"/>
            <a:r>
              <a:rPr lang="en-US"/>
              <a:t>More performant lookup queries</a:t>
            </a:r>
          </a:p>
        </p:txBody>
      </p:sp>
      <p:sp>
        <p:nvSpPr>
          <p:cNvPr id="5" name="Title 4">
            <a:extLst>
              <a:ext uri="{FF2B5EF4-FFF2-40B4-BE49-F238E27FC236}">
                <a16:creationId xmlns:a16="http://schemas.microsoft.com/office/drawing/2014/main" id="{C584CF4E-F63E-4886-86F0-145A6171636C}"/>
              </a:ext>
            </a:extLst>
          </p:cNvPr>
          <p:cNvSpPr>
            <a:spLocks noGrp="1"/>
          </p:cNvSpPr>
          <p:nvPr>
            <p:ph type="title"/>
          </p:nvPr>
        </p:nvSpPr>
        <p:spPr/>
        <p:txBody>
          <a:bodyPr/>
          <a:lstStyle/>
          <a:p>
            <a:r>
              <a:rPr lang="en-US"/>
              <a:t>Tables – Indexes</a:t>
            </a:r>
          </a:p>
        </p:txBody>
      </p:sp>
    </p:spTree>
    <p:extLst>
      <p:ext uri="{BB962C8B-B14F-4D97-AF65-F5344CB8AC3E}">
        <p14:creationId xmlns:p14="http://schemas.microsoft.com/office/powerpoint/2010/main" val="3852385726"/>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9" name="Table 88">
            <a:extLst>
              <a:ext uri="{FF2B5EF4-FFF2-40B4-BE49-F238E27FC236}">
                <a16:creationId xmlns:a16="http://schemas.microsoft.com/office/drawing/2014/main" id="{95E76997-B3CA-4312-861A-CB2086D8DA18}"/>
              </a:ext>
            </a:extLst>
          </p:cNvPr>
          <p:cNvGraphicFramePr>
            <a:graphicFrameLocks noGrp="1"/>
          </p:cNvGraphicFramePr>
          <p:nvPr/>
        </p:nvGraphicFramePr>
        <p:xfrm>
          <a:off x="9845484" y="3391394"/>
          <a:ext cx="2318929" cy="998010"/>
        </p:xfrm>
        <a:graphic>
          <a:graphicData uri="http://schemas.openxmlformats.org/drawingml/2006/table">
            <a:tbl>
              <a:tblPr firstRow="1" bandRow="1">
                <a:tableStyleId>{69CF1AB2-1976-4502-BF36-3FF5EA218861}</a:tableStyleId>
              </a:tblPr>
              <a:tblGrid>
                <a:gridCol w="576777">
                  <a:extLst>
                    <a:ext uri="{9D8B030D-6E8A-4147-A177-3AD203B41FA5}">
                      <a16:colId xmlns:a16="http://schemas.microsoft.com/office/drawing/2014/main" val="2330257518"/>
                    </a:ext>
                  </a:extLst>
                </a:gridCol>
                <a:gridCol w="734296">
                  <a:extLst>
                    <a:ext uri="{9D8B030D-6E8A-4147-A177-3AD203B41FA5}">
                      <a16:colId xmlns:a16="http://schemas.microsoft.com/office/drawing/2014/main" val="778469355"/>
                    </a:ext>
                  </a:extLst>
                </a:gridCol>
                <a:gridCol w="460734">
                  <a:extLst>
                    <a:ext uri="{9D8B030D-6E8A-4147-A177-3AD203B41FA5}">
                      <a16:colId xmlns:a16="http://schemas.microsoft.com/office/drawing/2014/main" val="3068263925"/>
                    </a:ext>
                  </a:extLst>
                </a:gridCol>
                <a:gridCol w="547122">
                  <a:extLst>
                    <a:ext uri="{9D8B030D-6E8A-4147-A177-3AD203B41FA5}">
                      <a16:colId xmlns:a16="http://schemas.microsoft.com/office/drawing/2014/main" val="40476078"/>
                    </a:ext>
                  </a:extLst>
                </a:gridCol>
              </a:tblGrid>
              <a:tr h="335292">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Date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Name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Country</a:t>
                      </a: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0906">
                <a:tc>
                  <a:txBody>
                    <a:bodyPr/>
                    <a:lstStyle/>
                    <a:p>
                      <a:r>
                        <a:rPr kumimoji="0" lang="en-US" sz="1000" u="none" strike="noStrike" kern="1200" cap="none" spc="0" normalizeH="0" baseline="0" noProof="0">
                          <a:ln>
                            <a:noFill/>
                          </a:ln>
                          <a:effectLst/>
                          <a:uLnTx/>
                          <a:uFillTx/>
                        </a:rPr>
                        <a:t>98137</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T</a:t>
                      </a:r>
                    </a:p>
                  </a:txBody>
                  <a:tcPr marL="54471" marR="54471" marT="27235" marB="27235"/>
                </a:tc>
                <a:tc>
                  <a:txBody>
                    <a:bodyPr/>
                    <a:lstStyle/>
                    <a:p>
                      <a:r>
                        <a:rPr lang="en-US" sz="10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220906">
                <a:tc>
                  <a:txBody>
                    <a:bodyPr/>
                    <a:lstStyle/>
                    <a:p>
                      <a:r>
                        <a:rPr kumimoji="0" lang="en-US" sz="1000" u="none" strike="noStrike" kern="1200" cap="none" spc="0" normalizeH="0" baseline="0" noProof="0">
                          <a:ln>
                            <a:noFill/>
                          </a:ln>
                          <a:effectLst/>
                          <a:uLnTx/>
                          <a:uFillTx/>
                        </a:rPr>
                        <a:t>98310</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D</a:t>
                      </a:r>
                    </a:p>
                  </a:txBody>
                  <a:tcPr marL="54471" marR="54471" marT="27235" marB="27235"/>
                </a:tc>
                <a:tc>
                  <a:txBody>
                    <a:bodyPr/>
                    <a:lstStyle/>
                    <a:p>
                      <a:r>
                        <a:rPr lang="en-US" sz="10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32893756"/>
                  </a:ext>
                </a:extLst>
              </a:tr>
              <a:tr h="220906">
                <a:tc>
                  <a:txBody>
                    <a:bodyPr/>
                    <a:lstStyle/>
                    <a:p>
                      <a:r>
                        <a:rPr kumimoji="0" lang="en-US" sz="1000" u="none" strike="noStrike" kern="1200" cap="none" spc="0" normalizeH="0" baseline="0" noProof="0">
                          <a:ln>
                            <a:noFill/>
                          </a:ln>
                          <a:effectLst/>
                          <a:uLnTx/>
                          <a:uFillTx/>
                        </a:rPr>
                        <a:t>98799</a:t>
                      </a:r>
                      <a:endParaRPr lang="en-US" sz="1000"/>
                    </a:p>
                  </a:txBody>
                  <a:tcPr marL="54471" marR="54471" marT="27235" marB="27235">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lnB w="12700" cap="flat" cmpd="sng" algn="ctr">
                      <a:solidFill>
                        <a:schemeClr val="tx1"/>
                      </a:solidFill>
                      <a:prstDash val="solid"/>
                      <a:round/>
                      <a:headEnd type="none" w="med" len="med"/>
                      <a:tailEnd type="none" w="med" len="med"/>
                    </a:lnB>
                  </a:tcPr>
                </a:tc>
                <a:tc>
                  <a:txBody>
                    <a:bodyPr/>
                    <a:lstStyle/>
                    <a:p>
                      <a:r>
                        <a:rPr lang="en-US" sz="1000"/>
                        <a:t>R</a:t>
                      </a:r>
                    </a:p>
                  </a:txBody>
                  <a:tcPr marL="54471" marR="54471" marT="27235" marB="27235">
                    <a:lnB w="12700" cap="flat" cmpd="sng" algn="ctr">
                      <a:solidFill>
                        <a:schemeClr val="tx1"/>
                      </a:solidFill>
                      <a:prstDash val="solid"/>
                      <a:round/>
                      <a:headEnd type="none" w="med" len="med"/>
                      <a:tailEnd type="none" w="med" len="med"/>
                    </a:lnB>
                  </a:tcPr>
                </a:tc>
                <a:tc>
                  <a:txBody>
                    <a:bodyPr/>
                    <a:lstStyle/>
                    <a:p>
                      <a:r>
                        <a:rPr lang="en-US" sz="1000"/>
                        <a:t>NL</a:t>
                      </a: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77040596"/>
                  </a:ext>
                </a:extLst>
              </a:tr>
            </a:tbl>
          </a:graphicData>
        </a:graphic>
      </p:graphicFrame>
      <p:graphicFrame>
        <p:nvGraphicFramePr>
          <p:cNvPr id="73" name="Table 72">
            <a:extLst>
              <a:ext uri="{FF2B5EF4-FFF2-40B4-BE49-F238E27FC236}">
                <a16:creationId xmlns:a16="http://schemas.microsoft.com/office/drawing/2014/main" id="{CB5C4395-7DAC-4E1D-BB45-F370CE88B301}"/>
              </a:ext>
            </a:extLst>
          </p:cNvPr>
          <p:cNvGraphicFramePr>
            <a:graphicFrameLocks noGrp="1"/>
          </p:cNvGraphicFramePr>
          <p:nvPr/>
        </p:nvGraphicFramePr>
        <p:xfrm>
          <a:off x="7449548" y="3428139"/>
          <a:ext cx="2318929" cy="998010"/>
        </p:xfrm>
        <a:graphic>
          <a:graphicData uri="http://schemas.openxmlformats.org/drawingml/2006/table">
            <a:tbl>
              <a:tblPr firstRow="1" bandRow="1">
                <a:tableStyleId>{69CF1AB2-1976-4502-BF36-3FF5EA218861}</a:tableStyleId>
              </a:tblPr>
              <a:tblGrid>
                <a:gridCol w="576777">
                  <a:extLst>
                    <a:ext uri="{9D8B030D-6E8A-4147-A177-3AD203B41FA5}">
                      <a16:colId xmlns:a16="http://schemas.microsoft.com/office/drawing/2014/main" val="2330257518"/>
                    </a:ext>
                  </a:extLst>
                </a:gridCol>
                <a:gridCol w="734296">
                  <a:extLst>
                    <a:ext uri="{9D8B030D-6E8A-4147-A177-3AD203B41FA5}">
                      <a16:colId xmlns:a16="http://schemas.microsoft.com/office/drawing/2014/main" val="778469355"/>
                    </a:ext>
                  </a:extLst>
                </a:gridCol>
                <a:gridCol w="460734">
                  <a:extLst>
                    <a:ext uri="{9D8B030D-6E8A-4147-A177-3AD203B41FA5}">
                      <a16:colId xmlns:a16="http://schemas.microsoft.com/office/drawing/2014/main" val="3068263925"/>
                    </a:ext>
                  </a:extLst>
                </a:gridCol>
                <a:gridCol w="547122">
                  <a:extLst>
                    <a:ext uri="{9D8B030D-6E8A-4147-A177-3AD203B41FA5}">
                      <a16:colId xmlns:a16="http://schemas.microsoft.com/office/drawing/2014/main" val="40476078"/>
                    </a:ext>
                  </a:extLst>
                </a:gridCol>
              </a:tblGrid>
              <a:tr h="335292">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Date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Name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Country</a:t>
                      </a: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0906">
                <a:tc>
                  <a:txBody>
                    <a:bodyPr/>
                    <a:lstStyle/>
                    <a:p>
                      <a:r>
                        <a:rPr kumimoji="0" lang="en-US" sz="1000" u="none" strike="noStrike" kern="1200" cap="none" spc="0" normalizeH="0" baseline="0" noProof="0">
                          <a:ln>
                            <a:noFill/>
                          </a:ln>
                          <a:effectLst/>
                          <a:uLnTx/>
                          <a:uFillTx/>
                        </a:rPr>
                        <a:t>82147</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Q</a:t>
                      </a:r>
                    </a:p>
                  </a:txBody>
                  <a:tcPr marL="54471" marR="54471" marT="27235" marB="27235"/>
                </a:tc>
                <a:tc>
                  <a:txBody>
                    <a:bodyPr/>
                    <a:lstStyle/>
                    <a:p>
                      <a:r>
                        <a:rPr lang="en-US" sz="10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220906">
                <a:tc>
                  <a:txBody>
                    <a:bodyPr/>
                    <a:lstStyle/>
                    <a:p>
                      <a:r>
                        <a:rPr lang="en-US" sz="1000"/>
                        <a:t>85016</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lang="en-US" sz="1000"/>
                        <a:t>11-2-2018</a:t>
                      </a:r>
                    </a:p>
                  </a:txBody>
                  <a:tcPr marL="54471" marR="54471" marT="27235" marB="27235"/>
                </a:tc>
                <a:tc>
                  <a:txBody>
                    <a:bodyPr/>
                    <a:lstStyle/>
                    <a:p>
                      <a:r>
                        <a:rPr lang="en-US" sz="1000"/>
                        <a:t>V</a:t>
                      </a:r>
                    </a:p>
                  </a:txBody>
                  <a:tcPr marL="54471" marR="54471" marT="27235" marB="27235"/>
                </a:tc>
                <a:tc>
                  <a:txBody>
                    <a:bodyPr/>
                    <a:lstStyle/>
                    <a:p>
                      <a:r>
                        <a:rPr lang="en-US" sz="10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32893756"/>
                  </a:ext>
                </a:extLst>
              </a:tr>
              <a:tr h="220906">
                <a:tc>
                  <a:txBody>
                    <a:bodyPr/>
                    <a:lstStyle/>
                    <a:p>
                      <a:r>
                        <a:rPr lang="en-US" sz="1000"/>
                        <a:t>85018</a:t>
                      </a:r>
                    </a:p>
                  </a:txBody>
                  <a:tcPr marL="54471" marR="54471" marT="27235" marB="27235">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lnB w="12700" cap="flat" cmpd="sng" algn="ctr">
                      <a:solidFill>
                        <a:schemeClr val="tx1"/>
                      </a:solidFill>
                      <a:prstDash val="solid"/>
                      <a:round/>
                      <a:headEnd type="none" w="med" len="med"/>
                      <a:tailEnd type="none" w="med" len="med"/>
                    </a:lnB>
                  </a:tcPr>
                </a:tc>
                <a:tc>
                  <a:txBody>
                    <a:bodyPr/>
                    <a:lstStyle/>
                    <a:p>
                      <a:r>
                        <a:rPr lang="en-US" sz="1000"/>
                        <a:t>Q</a:t>
                      </a:r>
                    </a:p>
                  </a:txBody>
                  <a:tcPr marL="54471" marR="54471" marT="27235" marB="27235">
                    <a:lnB w="12700" cap="flat" cmpd="sng" algn="ctr">
                      <a:solidFill>
                        <a:schemeClr val="tx1"/>
                      </a:solidFill>
                      <a:prstDash val="solid"/>
                      <a:round/>
                      <a:headEnd type="none" w="med" len="med"/>
                      <a:tailEnd type="none" w="med" len="med"/>
                    </a:lnB>
                  </a:tcPr>
                </a:tc>
                <a:tc>
                  <a:txBody>
                    <a:bodyPr/>
                    <a:lstStyle/>
                    <a:p>
                      <a:r>
                        <a:rPr lang="en-US" sz="1000"/>
                        <a:t>SP</a:t>
                      </a: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77040596"/>
                  </a:ext>
                </a:extLst>
              </a:tr>
            </a:tbl>
          </a:graphicData>
        </a:graphic>
      </p:graphicFrame>
      <p:sp>
        <p:nvSpPr>
          <p:cNvPr id="105" name="Rectangle 104">
            <a:extLst>
              <a:ext uri="{FF2B5EF4-FFF2-40B4-BE49-F238E27FC236}">
                <a16:creationId xmlns:a16="http://schemas.microsoft.com/office/drawing/2014/main" id="{89F253B4-7D28-4CE8-A482-03C2F98307EF}"/>
              </a:ext>
            </a:extLst>
          </p:cNvPr>
          <p:cNvSpPr/>
          <p:nvPr/>
        </p:nvSpPr>
        <p:spPr bwMode="auto">
          <a:xfrm>
            <a:off x="3631903" y="1622336"/>
            <a:ext cx="3093743" cy="2021306"/>
          </a:xfrm>
          <a:prstGeom prst="rect">
            <a:avLst/>
          </a:prstGeom>
          <a:solidFill>
            <a:schemeClr val="bg2"/>
          </a:solidFill>
          <a:ln w="12700">
            <a:solidFill>
              <a:schemeClr val="bg1">
                <a:lumMod val="50000"/>
              </a:schemeClr>
            </a:solidFill>
            <a:prstDash val="dash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4" name="Rectangle 103">
            <a:extLst>
              <a:ext uri="{FF2B5EF4-FFF2-40B4-BE49-F238E27FC236}">
                <a16:creationId xmlns:a16="http://schemas.microsoft.com/office/drawing/2014/main" id="{01407E31-A578-414E-AFAD-7A59551BE95E}"/>
              </a:ext>
            </a:extLst>
          </p:cNvPr>
          <p:cNvSpPr/>
          <p:nvPr/>
        </p:nvSpPr>
        <p:spPr bwMode="auto">
          <a:xfrm>
            <a:off x="3485026" y="1722331"/>
            <a:ext cx="3093743" cy="2060695"/>
          </a:xfrm>
          <a:prstGeom prst="rect">
            <a:avLst/>
          </a:prstGeom>
          <a:solidFill>
            <a:schemeClr val="bg2"/>
          </a:solidFill>
          <a:ln w="12700">
            <a:solidFill>
              <a:schemeClr val="bg1">
                <a:lumMod val="50000"/>
              </a:schemeClr>
            </a:solidFill>
            <a:prstDash val="dash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aphicFrame>
        <p:nvGraphicFramePr>
          <p:cNvPr id="4" name="Table 3">
            <a:extLst>
              <a:ext uri="{FF2B5EF4-FFF2-40B4-BE49-F238E27FC236}">
                <a16:creationId xmlns:a16="http://schemas.microsoft.com/office/drawing/2014/main" id="{C5367C8F-FFCA-41FF-BEB0-C3E881E05880}"/>
              </a:ext>
            </a:extLst>
          </p:cNvPr>
          <p:cNvGraphicFramePr>
            <a:graphicFrameLocks noGrp="1"/>
          </p:cNvGraphicFramePr>
          <p:nvPr/>
        </p:nvGraphicFramePr>
        <p:xfrm>
          <a:off x="373002" y="1548534"/>
          <a:ext cx="2611680" cy="3648882"/>
        </p:xfrm>
        <a:graphic>
          <a:graphicData uri="http://schemas.openxmlformats.org/drawingml/2006/table">
            <a:tbl>
              <a:tblPr firstRow="1" bandRow="1">
                <a:tableStyleId>{69CF1AB2-1976-4502-BF36-3FF5EA218861}</a:tableStyleId>
              </a:tblPr>
              <a:tblGrid>
                <a:gridCol w="678380">
                  <a:extLst>
                    <a:ext uri="{9D8B030D-6E8A-4147-A177-3AD203B41FA5}">
                      <a16:colId xmlns:a16="http://schemas.microsoft.com/office/drawing/2014/main" val="2330257518"/>
                    </a:ext>
                  </a:extLst>
                </a:gridCol>
                <a:gridCol w="761891">
                  <a:extLst>
                    <a:ext uri="{9D8B030D-6E8A-4147-A177-3AD203B41FA5}">
                      <a16:colId xmlns:a16="http://schemas.microsoft.com/office/drawing/2014/main" val="778469355"/>
                    </a:ext>
                  </a:extLst>
                </a:gridCol>
                <a:gridCol w="523801">
                  <a:extLst>
                    <a:ext uri="{9D8B030D-6E8A-4147-A177-3AD203B41FA5}">
                      <a16:colId xmlns:a16="http://schemas.microsoft.com/office/drawing/2014/main" val="3068263925"/>
                    </a:ext>
                  </a:extLst>
                </a:gridCol>
                <a:gridCol w="647608">
                  <a:extLst>
                    <a:ext uri="{9D8B030D-6E8A-4147-A177-3AD203B41FA5}">
                      <a16:colId xmlns:a16="http://schemas.microsoft.com/office/drawing/2014/main" val="40476078"/>
                    </a:ext>
                  </a:extLst>
                </a:gridCol>
              </a:tblGrid>
              <a:tr h="335292">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Date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Name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Country</a:t>
                      </a: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0906">
                <a:tc>
                  <a:txBody>
                    <a:bodyPr/>
                    <a:lstStyle/>
                    <a:p>
                      <a:r>
                        <a:rPr lang="en-US" sz="1000"/>
                        <a:t>85016</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lang="en-US" sz="1000"/>
                        <a:t>11-2-2018</a:t>
                      </a:r>
                    </a:p>
                  </a:txBody>
                  <a:tcPr marL="54471" marR="54471" marT="27235" marB="27235"/>
                </a:tc>
                <a:tc>
                  <a:txBody>
                    <a:bodyPr/>
                    <a:lstStyle/>
                    <a:p>
                      <a:r>
                        <a:rPr lang="en-US" sz="1000"/>
                        <a:t>V</a:t>
                      </a:r>
                    </a:p>
                  </a:txBody>
                  <a:tcPr marL="54471" marR="54471" marT="27235" marB="27235"/>
                </a:tc>
                <a:tc>
                  <a:txBody>
                    <a:bodyPr/>
                    <a:lstStyle/>
                    <a:p>
                      <a:r>
                        <a:rPr lang="en-US" sz="10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220906">
                <a:tc>
                  <a:txBody>
                    <a:bodyPr/>
                    <a:lstStyle/>
                    <a:p>
                      <a:r>
                        <a:rPr lang="en-US" sz="1000"/>
                        <a:t>85018</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Q</a:t>
                      </a:r>
                    </a:p>
                  </a:txBody>
                  <a:tcPr marL="54471" marR="54471" marT="27235" marB="27235"/>
                </a:tc>
                <a:tc>
                  <a:txBody>
                    <a:bodyPr/>
                    <a:lstStyle/>
                    <a:p>
                      <a:r>
                        <a:rPr lang="en-US" sz="1000"/>
                        <a:t>SP</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32893756"/>
                  </a:ext>
                </a:extLst>
              </a:tr>
              <a:tr h="220906">
                <a:tc>
                  <a:txBody>
                    <a:bodyPr/>
                    <a:lstStyle/>
                    <a:p>
                      <a:r>
                        <a:rPr lang="en-US" sz="1000"/>
                        <a:t>85216</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Q</a:t>
                      </a:r>
                    </a:p>
                  </a:txBody>
                  <a:tcPr marL="54471" marR="54471" marT="27235" marB="27235"/>
                </a:tc>
                <a:tc>
                  <a:txBody>
                    <a:bodyPr/>
                    <a:lstStyle/>
                    <a:p>
                      <a:r>
                        <a:rPr lang="en-US" sz="10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077040596"/>
                  </a:ext>
                </a:extLst>
              </a:tr>
              <a:tr h="220906">
                <a:tc>
                  <a:txBody>
                    <a:bodyPr/>
                    <a:lstStyle/>
                    <a:p>
                      <a:r>
                        <a:rPr lang="en-US" sz="1000"/>
                        <a:t>85395</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V</a:t>
                      </a:r>
                    </a:p>
                  </a:txBody>
                  <a:tcPr marL="54471" marR="54471" marT="27235" marB="27235"/>
                </a:tc>
                <a:tc>
                  <a:txBody>
                    <a:bodyPr/>
                    <a:lstStyle/>
                    <a:p>
                      <a:r>
                        <a:rPr lang="en-US" sz="1000"/>
                        <a:t>NL</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362039982"/>
                  </a:ext>
                </a:extLst>
              </a:tr>
              <a:tr h="220906">
                <a:tc>
                  <a:txBody>
                    <a:bodyPr/>
                    <a:lstStyle/>
                    <a:p>
                      <a:r>
                        <a:rPr kumimoji="0" lang="en-US" sz="1000" u="none" strike="noStrike" kern="1200" cap="none" spc="0" normalizeH="0" baseline="0" noProof="0">
                          <a:ln>
                            <a:noFill/>
                          </a:ln>
                          <a:effectLst/>
                          <a:uLnTx/>
                          <a:uFillTx/>
                        </a:rPr>
                        <a:t>82147</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Q</a:t>
                      </a:r>
                    </a:p>
                  </a:txBody>
                  <a:tcPr marL="54471" marR="54471" marT="27235" marB="27235"/>
                </a:tc>
                <a:tc>
                  <a:txBody>
                    <a:bodyPr/>
                    <a:lstStyle/>
                    <a:p>
                      <a:r>
                        <a:rPr lang="en-US" sz="10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162406426"/>
                  </a:ext>
                </a:extLst>
              </a:tr>
              <a:tr h="220906">
                <a:tc>
                  <a:txBody>
                    <a:bodyPr/>
                    <a:lstStyle/>
                    <a:p>
                      <a:r>
                        <a:rPr kumimoji="0" lang="en-US" sz="1000" u="none" strike="noStrike" kern="1200" cap="none" spc="0" normalizeH="0" baseline="0" noProof="0">
                          <a:ln>
                            <a:noFill/>
                          </a:ln>
                          <a:effectLst/>
                          <a:uLnTx/>
                          <a:uFillTx/>
                        </a:rPr>
                        <a:t>86881</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D</a:t>
                      </a:r>
                    </a:p>
                  </a:txBody>
                  <a:tcPr marL="54471" marR="54471" marT="27235" marB="27235"/>
                </a:tc>
                <a:tc>
                  <a:txBody>
                    <a:bodyPr/>
                    <a:lstStyle/>
                    <a:p>
                      <a:r>
                        <a:rPr lang="en-US" sz="10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257995973"/>
                  </a:ext>
                </a:extLst>
              </a:tr>
              <a:tr h="220906">
                <a:tc>
                  <a:txBody>
                    <a:bodyPr/>
                    <a:lstStyle/>
                    <a:p>
                      <a:r>
                        <a:rPr kumimoji="0" lang="en-US" sz="1000" u="none" strike="noStrike" kern="1200" cap="none" spc="0" normalizeH="0" baseline="0" noProof="0">
                          <a:ln>
                            <a:noFill/>
                          </a:ln>
                          <a:effectLst/>
                          <a:uLnTx/>
                          <a:uFillTx/>
                        </a:rPr>
                        <a:t>93080</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r>
                        <a:rPr lang="en-US" sz="1000"/>
                        <a:t>11-3-2018</a:t>
                      </a:r>
                    </a:p>
                  </a:txBody>
                  <a:tcPr marL="54471" marR="54471" marT="27235" marB="27235"/>
                </a:tc>
                <a:tc>
                  <a:txBody>
                    <a:bodyPr/>
                    <a:lstStyle/>
                    <a:p>
                      <a:r>
                        <a:rPr lang="en-US" sz="1000"/>
                        <a:t>R</a:t>
                      </a:r>
                    </a:p>
                  </a:txBody>
                  <a:tcPr marL="54471" marR="54471" marT="27235" marB="27235"/>
                </a:tc>
                <a:tc>
                  <a:txBody>
                    <a:bodyPr/>
                    <a:lstStyle/>
                    <a:p>
                      <a:r>
                        <a:rPr lang="en-US" sz="10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816548591"/>
                  </a:ext>
                </a:extLst>
              </a:tr>
              <a:tr h="220906">
                <a:tc>
                  <a:txBody>
                    <a:bodyPr/>
                    <a:lstStyle/>
                    <a:p>
                      <a:r>
                        <a:rPr kumimoji="0" lang="en-US" sz="1000" u="none" strike="noStrike" kern="1200" cap="none" spc="0" normalizeH="0" baseline="0" noProof="0">
                          <a:ln>
                            <a:noFill/>
                          </a:ln>
                          <a:effectLst/>
                          <a:uLnTx/>
                          <a:uFillTx/>
                        </a:rPr>
                        <a:t>94156</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S</a:t>
                      </a:r>
                    </a:p>
                  </a:txBody>
                  <a:tcPr marL="54471" marR="54471" marT="27235" marB="27235"/>
                </a:tc>
                <a:tc>
                  <a:txBody>
                    <a:bodyPr/>
                    <a:lstStyle/>
                    <a:p>
                      <a:r>
                        <a:rPr lang="en-US" sz="10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962157967"/>
                  </a:ext>
                </a:extLst>
              </a:tr>
              <a:tr h="220906">
                <a:tc>
                  <a:txBody>
                    <a:bodyPr/>
                    <a:lstStyle/>
                    <a:p>
                      <a:r>
                        <a:rPr kumimoji="0" lang="en-US" sz="1000" u="none" strike="noStrike" kern="1200" cap="none" spc="0" normalizeH="0" baseline="0" noProof="0">
                          <a:ln>
                            <a:noFill/>
                          </a:ln>
                          <a:effectLst/>
                          <a:uLnTx/>
                          <a:uFillTx/>
                        </a:rPr>
                        <a:t>96250</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Q</a:t>
                      </a:r>
                    </a:p>
                  </a:txBody>
                  <a:tcPr marL="54471" marR="54471" marT="27235" marB="27235"/>
                </a:tc>
                <a:tc>
                  <a:txBody>
                    <a:bodyPr/>
                    <a:lstStyle/>
                    <a:p>
                      <a:r>
                        <a:rPr lang="en-US" sz="1000"/>
                        <a:t>NL</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644375319"/>
                  </a:ext>
                </a:extLst>
              </a:tr>
              <a:tr h="220906">
                <a:tc>
                  <a:txBody>
                    <a:bodyPr/>
                    <a:lstStyle/>
                    <a:p>
                      <a:r>
                        <a:rPr kumimoji="0" lang="en-US" sz="1000" u="none" strike="noStrike" kern="1200" cap="none" spc="0" normalizeH="0" baseline="0" noProof="0">
                          <a:ln>
                            <a:noFill/>
                          </a:ln>
                          <a:effectLst/>
                          <a:uLnTx/>
                          <a:uFillTx/>
                        </a:rPr>
                        <a:t>98799</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R</a:t>
                      </a:r>
                    </a:p>
                  </a:txBody>
                  <a:tcPr marL="54471" marR="54471" marT="27235" marB="27235"/>
                </a:tc>
                <a:tc>
                  <a:txBody>
                    <a:bodyPr/>
                    <a:lstStyle/>
                    <a:p>
                      <a:r>
                        <a:rPr lang="en-US" sz="1000"/>
                        <a:t>NL</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940898676"/>
                  </a:ext>
                </a:extLst>
              </a:tr>
              <a:tr h="220906">
                <a:tc>
                  <a:txBody>
                    <a:bodyPr/>
                    <a:lstStyle/>
                    <a:p>
                      <a:r>
                        <a:rPr kumimoji="0" lang="en-US" sz="1000" u="none" strike="noStrike" kern="1200" cap="none" spc="0" normalizeH="0" baseline="0" noProof="0">
                          <a:ln>
                            <a:noFill/>
                          </a:ln>
                          <a:effectLst/>
                          <a:uLnTx/>
                          <a:uFillTx/>
                        </a:rPr>
                        <a:t>98015</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T</a:t>
                      </a:r>
                    </a:p>
                  </a:txBody>
                  <a:tcPr marL="54471" marR="54471" marT="27235" marB="27235"/>
                </a:tc>
                <a:tc>
                  <a:txBody>
                    <a:bodyPr/>
                    <a:lstStyle/>
                    <a:p>
                      <a:r>
                        <a:rPr lang="en-US" sz="10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023186010"/>
                  </a:ext>
                </a:extLst>
              </a:tr>
              <a:tr h="220906">
                <a:tc>
                  <a:txBody>
                    <a:bodyPr/>
                    <a:lstStyle/>
                    <a:p>
                      <a:r>
                        <a:rPr kumimoji="0" lang="en-US" sz="1000" u="none" strike="noStrike" kern="1200" cap="none" spc="0" normalizeH="0" baseline="0" noProof="0">
                          <a:ln>
                            <a:noFill/>
                          </a:ln>
                          <a:effectLst/>
                          <a:uLnTx/>
                          <a:uFillTx/>
                        </a:rPr>
                        <a:t>98310</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D</a:t>
                      </a:r>
                    </a:p>
                  </a:txBody>
                  <a:tcPr marL="54471" marR="54471" marT="27235" marB="27235"/>
                </a:tc>
                <a:tc>
                  <a:txBody>
                    <a:bodyPr/>
                    <a:lstStyle/>
                    <a:p>
                      <a:r>
                        <a:rPr lang="en-US" sz="10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52633975"/>
                  </a:ext>
                </a:extLst>
              </a:tr>
              <a:tr h="220906">
                <a:tc>
                  <a:txBody>
                    <a:bodyPr/>
                    <a:lstStyle/>
                    <a:p>
                      <a:r>
                        <a:rPr kumimoji="0" lang="en-US" sz="1000" u="none" strike="noStrike" kern="1200" cap="none" spc="0" normalizeH="0" baseline="0" noProof="0">
                          <a:ln>
                            <a:noFill/>
                          </a:ln>
                          <a:effectLst/>
                          <a:uLnTx/>
                          <a:uFillTx/>
                        </a:rPr>
                        <a:t>98979</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Z</a:t>
                      </a:r>
                    </a:p>
                  </a:txBody>
                  <a:tcPr marL="54471" marR="54471" marT="27235" marB="27235"/>
                </a:tc>
                <a:tc>
                  <a:txBody>
                    <a:bodyPr/>
                    <a:lstStyle/>
                    <a:p>
                      <a:r>
                        <a:rPr lang="en-US" sz="10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741869205"/>
                  </a:ext>
                </a:extLst>
              </a:tr>
              <a:tr h="220906">
                <a:tc>
                  <a:txBody>
                    <a:bodyPr/>
                    <a:lstStyle/>
                    <a:p>
                      <a:r>
                        <a:rPr kumimoji="0" lang="en-US" sz="1000" u="none" strike="noStrike" kern="1200" cap="none" spc="0" normalizeH="0" baseline="0" noProof="0">
                          <a:ln>
                            <a:noFill/>
                          </a:ln>
                          <a:effectLst/>
                          <a:uLnTx/>
                          <a:uFillTx/>
                        </a:rPr>
                        <a:t>98137</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T</a:t>
                      </a:r>
                    </a:p>
                  </a:txBody>
                  <a:tcPr marL="54471" marR="54471" marT="27235" marB="27235"/>
                </a:tc>
                <a:tc>
                  <a:txBody>
                    <a:bodyPr/>
                    <a:lstStyle/>
                    <a:p>
                      <a:r>
                        <a:rPr lang="en-US" sz="10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263327469"/>
                  </a:ext>
                </a:extLst>
              </a:tr>
              <a:tr h="220906">
                <a:tc>
                  <a:txBody>
                    <a:bodyPr/>
                    <a:lstStyle/>
                    <a:p>
                      <a:pPr algn="ctr"/>
                      <a:r>
                        <a:rPr lang="en-US" sz="1000"/>
                        <a:t>…</a:t>
                      </a:r>
                    </a:p>
                  </a:txBody>
                  <a:tcPr marL="54471" marR="54471" marT="27235" marB="27235">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1000"/>
                        <a:t>…</a:t>
                      </a:r>
                    </a:p>
                  </a:txBody>
                  <a:tcPr marL="54471" marR="54471" marT="27235" marB="27235">
                    <a:lnB w="12700" cap="flat" cmpd="sng" algn="ctr">
                      <a:solidFill>
                        <a:schemeClr val="tx1"/>
                      </a:solidFill>
                      <a:prstDash val="solid"/>
                      <a:round/>
                      <a:headEnd type="none" w="med" len="med"/>
                      <a:tailEnd type="none" w="med" len="med"/>
                    </a:lnB>
                  </a:tcPr>
                </a:tc>
                <a:tc>
                  <a:txBody>
                    <a:bodyPr/>
                    <a:lstStyle/>
                    <a:p>
                      <a:pPr algn="ctr"/>
                      <a:r>
                        <a:rPr lang="en-US" sz="1000"/>
                        <a:t>…</a:t>
                      </a:r>
                    </a:p>
                  </a:txBody>
                  <a:tcPr marL="54471" marR="54471" marT="27235" marB="27235">
                    <a:lnB w="12700" cap="flat" cmpd="sng" algn="ctr">
                      <a:solidFill>
                        <a:schemeClr val="tx1"/>
                      </a:solidFill>
                      <a:prstDash val="solid"/>
                      <a:round/>
                      <a:headEnd type="none" w="med" len="med"/>
                      <a:tailEnd type="none" w="med" len="med"/>
                    </a:lnB>
                  </a:tcPr>
                </a:tc>
                <a:tc>
                  <a:txBody>
                    <a:bodyPr/>
                    <a:lstStyle/>
                    <a:p>
                      <a:pPr algn="ctr"/>
                      <a:r>
                        <a:rPr lang="en-US" sz="1000"/>
                        <a:t>…</a:t>
                      </a: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8972440"/>
                  </a:ext>
                </a:extLst>
              </a:tr>
            </a:tbl>
          </a:graphicData>
        </a:graphic>
      </p:graphicFrame>
      <p:sp>
        <p:nvSpPr>
          <p:cNvPr id="11" name="Text Placeholder 5">
            <a:extLst>
              <a:ext uri="{FF2B5EF4-FFF2-40B4-BE49-F238E27FC236}">
                <a16:creationId xmlns:a16="http://schemas.microsoft.com/office/drawing/2014/main" id="{2B20FE4F-DBE5-4CE2-A821-05565CF79BD8}"/>
              </a:ext>
            </a:extLst>
          </p:cNvPr>
          <p:cNvSpPr>
            <a:spLocks noGrp="1"/>
          </p:cNvSpPr>
          <p:nvPr>
            <p:ph type="body" sz="quarter" idx="10"/>
          </p:nvPr>
        </p:nvSpPr>
        <p:spPr>
          <a:xfrm>
            <a:off x="381165" y="1084229"/>
            <a:ext cx="2379928" cy="249620"/>
          </a:xfrm>
        </p:spPr>
        <p:txBody>
          <a:bodyPr/>
          <a:lstStyle/>
          <a:p>
            <a:pPr>
              <a:spcBef>
                <a:spcPts val="600"/>
              </a:spcBef>
            </a:pPr>
            <a:r>
              <a:rPr lang="en-US" sz="1600">
                <a:solidFill>
                  <a:schemeClr val="tx2"/>
                </a:solidFill>
              </a:rPr>
              <a:t>Logical table structure</a:t>
            </a:r>
          </a:p>
        </p:txBody>
      </p:sp>
      <p:sp>
        <p:nvSpPr>
          <p:cNvPr id="64" name="Rectangle 63">
            <a:extLst>
              <a:ext uri="{FF2B5EF4-FFF2-40B4-BE49-F238E27FC236}">
                <a16:creationId xmlns:a16="http://schemas.microsoft.com/office/drawing/2014/main" id="{9DF02122-110A-4BC1-B6B0-A1503424FF5C}"/>
              </a:ext>
            </a:extLst>
          </p:cNvPr>
          <p:cNvSpPr/>
          <p:nvPr/>
        </p:nvSpPr>
        <p:spPr bwMode="auto">
          <a:xfrm>
            <a:off x="3306046" y="1857832"/>
            <a:ext cx="3093743" cy="2090297"/>
          </a:xfrm>
          <a:prstGeom prst="rect">
            <a:avLst/>
          </a:prstGeom>
          <a:solidFill>
            <a:schemeClr val="bg2"/>
          </a:solidFill>
          <a:ln w="12700">
            <a:solidFill>
              <a:schemeClr val="bg1">
                <a:lumMod val="50000"/>
              </a:schemeClr>
            </a:solidFill>
            <a:prstDash val="dash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aphicFrame>
        <p:nvGraphicFramePr>
          <p:cNvPr id="65" name="Table 64">
            <a:extLst>
              <a:ext uri="{FF2B5EF4-FFF2-40B4-BE49-F238E27FC236}">
                <a16:creationId xmlns:a16="http://schemas.microsoft.com/office/drawing/2014/main" id="{CE56E5CD-E1D3-4791-A23F-2F7C6694FDCC}"/>
              </a:ext>
            </a:extLst>
          </p:cNvPr>
          <p:cNvGraphicFramePr>
            <a:graphicFrameLocks noGrp="1"/>
          </p:cNvGraphicFramePr>
          <p:nvPr/>
        </p:nvGraphicFramePr>
        <p:xfrm>
          <a:off x="3426353" y="2538304"/>
          <a:ext cx="678380" cy="1325436"/>
        </p:xfrm>
        <a:graphic>
          <a:graphicData uri="http://schemas.openxmlformats.org/drawingml/2006/table">
            <a:tbl>
              <a:tblPr firstRow="1" bandRow="1">
                <a:tableStyleId>{69CF1AB2-1976-4502-BF36-3FF5EA218861}</a:tableStyleId>
              </a:tblPr>
              <a:tblGrid>
                <a:gridCol w="678380">
                  <a:extLst>
                    <a:ext uri="{9D8B030D-6E8A-4147-A177-3AD203B41FA5}">
                      <a16:colId xmlns:a16="http://schemas.microsoft.com/office/drawing/2014/main" val="2330257518"/>
                    </a:ext>
                  </a:extLst>
                </a:gridCol>
              </a:tblGrid>
              <a:tr h="220906">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0906">
                <a:tc>
                  <a:txBody>
                    <a:bodyPr/>
                    <a:lstStyle/>
                    <a:p>
                      <a:pPr algn="l" fontAlgn="b"/>
                      <a:r>
                        <a:rPr lang="en-US" sz="1100" u="none" strike="noStrike">
                          <a:effectLst/>
                        </a:rPr>
                        <a:t>82147</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220906">
                <a:tc>
                  <a:txBody>
                    <a:bodyPr/>
                    <a:lstStyle/>
                    <a:p>
                      <a:pPr algn="l" fontAlgn="b"/>
                      <a:r>
                        <a:rPr lang="en-US" sz="1100" u="none" strike="noStrike">
                          <a:effectLst/>
                        </a:rPr>
                        <a:t>85016</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32893756"/>
                  </a:ext>
                </a:extLst>
              </a:tr>
              <a:tr h="220906">
                <a:tc>
                  <a:txBody>
                    <a:bodyPr/>
                    <a:lstStyle/>
                    <a:p>
                      <a:pPr algn="l" fontAlgn="b"/>
                      <a:r>
                        <a:rPr lang="en-US" sz="1100" u="none" strike="noStrike">
                          <a:effectLst/>
                        </a:rPr>
                        <a:t>85018</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077040596"/>
                  </a:ext>
                </a:extLst>
              </a:tr>
              <a:tr h="220906">
                <a:tc>
                  <a:txBody>
                    <a:bodyPr/>
                    <a:lstStyle/>
                    <a:p>
                      <a:pPr algn="l" fontAlgn="b"/>
                      <a:r>
                        <a:rPr lang="en-US" sz="1100" u="none" strike="noStrike">
                          <a:effectLst/>
                        </a:rPr>
                        <a:t>85216</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362039982"/>
                  </a:ext>
                </a:extLst>
              </a:tr>
              <a:tr h="220906">
                <a:tc>
                  <a:txBody>
                    <a:bodyPr/>
                    <a:lstStyle/>
                    <a:p>
                      <a:pPr algn="l" fontAlgn="b"/>
                      <a:r>
                        <a:rPr lang="en-US" sz="1100" u="none" strike="noStrike">
                          <a:effectLst/>
                        </a:rPr>
                        <a:t>85395</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62406426"/>
                  </a:ext>
                </a:extLst>
              </a:tr>
            </a:tbl>
          </a:graphicData>
        </a:graphic>
      </p:graphicFrame>
      <p:graphicFrame>
        <p:nvGraphicFramePr>
          <p:cNvPr id="67" name="Table 66">
            <a:extLst>
              <a:ext uri="{FF2B5EF4-FFF2-40B4-BE49-F238E27FC236}">
                <a16:creationId xmlns:a16="http://schemas.microsoft.com/office/drawing/2014/main" id="{836FF59E-247D-4F43-A8D9-3AAC6FA35481}"/>
              </a:ext>
            </a:extLst>
          </p:cNvPr>
          <p:cNvGraphicFramePr>
            <a:graphicFrameLocks noGrp="1"/>
          </p:cNvGraphicFramePr>
          <p:nvPr/>
        </p:nvGraphicFramePr>
        <p:xfrm>
          <a:off x="4172721" y="3418022"/>
          <a:ext cx="761891" cy="441812"/>
        </p:xfrm>
        <a:graphic>
          <a:graphicData uri="http://schemas.openxmlformats.org/drawingml/2006/table">
            <a:tbl>
              <a:tblPr firstRow="1" bandRow="1">
                <a:tableStyleId>{69CF1AB2-1976-4502-BF36-3FF5EA218861}</a:tableStyleId>
              </a:tblPr>
              <a:tblGrid>
                <a:gridCol w="761891">
                  <a:extLst>
                    <a:ext uri="{9D8B030D-6E8A-4147-A177-3AD203B41FA5}">
                      <a16:colId xmlns:a16="http://schemas.microsoft.com/office/drawing/2014/main" val="778469355"/>
                    </a:ext>
                  </a:extLst>
                </a:gridCol>
              </a:tblGrid>
              <a:tr h="220906">
                <a:tc>
                  <a:txBody>
                    <a:bodyPr/>
                    <a:lstStyle/>
                    <a:p>
                      <a:r>
                        <a:rPr lang="en-US" sz="900">
                          <a:solidFill>
                            <a:schemeClr val="bg1"/>
                          </a:solidFill>
                        </a:rPr>
                        <a:t>Date</a:t>
                      </a: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0906">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14366343"/>
                  </a:ext>
                </a:extLst>
              </a:tr>
            </a:tbl>
          </a:graphicData>
        </a:graphic>
      </p:graphicFrame>
      <p:graphicFrame>
        <p:nvGraphicFramePr>
          <p:cNvPr id="68" name="Table 67">
            <a:extLst>
              <a:ext uri="{FF2B5EF4-FFF2-40B4-BE49-F238E27FC236}">
                <a16:creationId xmlns:a16="http://schemas.microsoft.com/office/drawing/2014/main" id="{A889EEF2-8896-40E4-82D0-B8428EF3996A}"/>
              </a:ext>
            </a:extLst>
          </p:cNvPr>
          <p:cNvGraphicFramePr>
            <a:graphicFrameLocks noGrp="1"/>
          </p:cNvGraphicFramePr>
          <p:nvPr/>
        </p:nvGraphicFramePr>
        <p:xfrm>
          <a:off x="5597398" y="2568372"/>
          <a:ext cx="574013" cy="1296160"/>
        </p:xfrm>
        <a:graphic>
          <a:graphicData uri="http://schemas.openxmlformats.org/drawingml/2006/table">
            <a:tbl>
              <a:tblPr firstRow="1" bandRow="1">
                <a:tableStyleId>{69CF1AB2-1976-4502-BF36-3FF5EA218861}</a:tableStyleId>
              </a:tblPr>
              <a:tblGrid>
                <a:gridCol w="574013">
                  <a:extLst>
                    <a:ext uri="{9D8B030D-6E8A-4147-A177-3AD203B41FA5}">
                      <a16:colId xmlns:a16="http://schemas.microsoft.com/office/drawing/2014/main" val="40476078"/>
                    </a:ext>
                  </a:extLst>
                </a:gridCol>
              </a:tblGrid>
              <a:tr h="191611">
                <a:tc>
                  <a:txBody>
                    <a:bodyPr/>
                    <a:lstStyle/>
                    <a:p>
                      <a:r>
                        <a:rPr lang="en-US" sz="900">
                          <a:solidFill>
                            <a:schemeClr val="bg1"/>
                          </a:solidFill>
                        </a:rPr>
                        <a:t>Country</a:t>
                      </a: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0906">
                <a:tc>
                  <a:txBody>
                    <a:bodyPr/>
                    <a:lstStyle/>
                    <a:p>
                      <a:r>
                        <a:rPr lang="en-US" sz="1000"/>
                        <a:t>FR</a:t>
                      </a: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220906">
                <a:tc>
                  <a:txBody>
                    <a:bodyPr/>
                    <a:lstStyle/>
                    <a:p>
                      <a:r>
                        <a:rPr lang="en-US" sz="1000"/>
                        <a:t>UK</a:t>
                      </a: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32893756"/>
                  </a:ext>
                </a:extLst>
              </a:tr>
              <a:tr h="220906">
                <a:tc>
                  <a:txBody>
                    <a:bodyPr/>
                    <a:lstStyle/>
                    <a:p>
                      <a:r>
                        <a:rPr lang="en-US" sz="1000"/>
                        <a:t>SP</a:t>
                      </a: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162406426"/>
                  </a:ext>
                </a:extLst>
              </a:tr>
              <a:tr h="220906">
                <a:tc>
                  <a:txBody>
                    <a:bodyPr/>
                    <a:lstStyle/>
                    <a:p>
                      <a:r>
                        <a:rPr lang="en-US" sz="1000"/>
                        <a:t>DE</a:t>
                      </a: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801448120"/>
                  </a:ext>
                </a:extLst>
              </a:tr>
              <a:tr h="220906">
                <a:tc>
                  <a:txBody>
                    <a:bodyPr/>
                    <a:lstStyle/>
                    <a:p>
                      <a:r>
                        <a:rPr lang="en-US" sz="1000"/>
                        <a:t>NL</a:t>
                      </a: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58041110"/>
                  </a:ext>
                </a:extLst>
              </a:tr>
            </a:tbl>
          </a:graphicData>
        </a:graphic>
      </p:graphicFrame>
      <p:graphicFrame>
        <p:nvGraphicFramePr>
          <p:cNvPr id="69" name="Table 68">
            <a:extLst>
              <a:ext uri="{FF2B5EF4-FFF2-40B4-BE49-F238E27FC236}">
                <a16:creationId xmlns:a16="http://schemas.microsoft.com/office/drawing/2014/main" id="{90D87DFF-570F-4319-B4C4-9AFAD4465F5C}"/>
              </a:ext>
            </a:extLst>
          </p:cNvPr>
          <p:cNvGraphicFramePr>
            <a:graphicFrameLocks noGrp="1"/>
          </p:cNvGraphicFramePr>
          <p:nvPr/>
        </p:nvGraphicFramePr>
        <p:xfrm>
          <a:off x="4982222" y="3200914"/>
          <a:ext cx="523801" cy="662718"/>
        </p:xfrm>
        <a:graphic>
          <a:graphicData uri="http://schemas.openxmlformats.org/drawingml/2006/table">
            <a:tbl>
              <a:tblPr firstRow="1" bandRow="1">
                <a:tableStyleId>{69CF1AB2-1976-4502-BF36-3FF5EA218861}</a:tableStyleId>
              </a:tblPr>
              <a:tblGrid>
                <a:gridCol w="523801">
                  <a:extLst>
                    <a:ext uri="{9D8B030D-6E8A-4147-A177-3AD203B41FA5}">
                      <a16:colId xmlns:a16="http://schemas.microsoft.com/office/drawing/2014/main" val="3068263925"/>
                    </a:ext>
                  </a:extLst>
                </a:gridCol>
              </a:tblGrid>
              <a:tr h="220906">
                <a:tc>
                  <a:txBody>
                    <a:bodyPr/>
                    <a:lstStyle/>
                    <a:p>
                      <a:r>
                        <a:rPr lang="en-US" sz="900">
                          <a:solidFill>
                            <a:schemeClr val="bg1"/>
                          </a:solidFill>
                        </a:rPr>
                        <a:t>Name</a:t>
                      </a: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0906">
                <a:tc>
                  <a:txBody>
                    <a:bodyPr/>
                    <a:lstStyle/>
                    <a:p>
                      <a:r>
                        <a:rPr lang="en-US" sz="1000"/>
                        <a:t>Q</a:t>
                      </a: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220906">
                <a:tc>
                  <a:txBody>
                    <a:bodyPr/>
                    <a:lstStyle/>
                    <a:p>
                      <a:r>
                        <a:rPr lang="en-US" sz="1000"/>
                        <a:t>V</a:t>
                      </a: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32893756"/>
                  </a:ext>
                </a:extLst>
              </a:tr>
            </a:tbl>
          </a:graphicData>
        </a:graphic>
      </p:graphicFrame>
      <p:grpSp>
        <p:nvGrpSpPr>
          <p:cNvPr id="70" name="Group 69">
            <a:extLst>
              <a:ext uri="{FF2B5EF4-FFF2-40B4-BE49-F238E27FC236}">
                <a16:creationId xmlns:a16="http://schemas.microsoft.com/office/drawing/2014/main" id="{EDDA739E-D4B8-48B4-AAD2-30589DF01454}"/>
              </a:ext>
            </a:extLst>
          </p:cNvPr>
          <p:cNvGrpSpPr/>
          <p:nvPr/>
        </p:nvGrpSpPr>
        <p:grpSpPr>
          <a:xfrm>
            <a:off x="5614566" y="2330596"/>
            <a:ext cx="206719" cy="209055"/>
            <a:chOff x="7302089" y="1925930"/>
            <a:chExt cx="704483" cy="712447"/>
          </a:xfrm>
        </p:grpSpPr>
        <p:cxnSp>
          <p:nvCxnSpPr>
            <p:cNvPr id="71" name="Straight Arrow Connector 70">
              <a:extLst>
                <a:ext uri="{FF2B5EF4-FFF2-40B4-BE49-F238E27FC236}">
                  <a16:creationId xmlns:a16="http://schemas.microsoft.com/office/drawing/2014/main" id="{532E0054-E509-4862-A6AF-B14235B72B3D}"/>
                </a:ext>
              </a:extLst>
            </p:cNvPr>
            <p:cNvCxnSpPr/>
            <p:nvPr/>
          </p:nvCxnSpPr>
          <p:spPr>
            <a:xfrm>
              <a:off x="7361892" y="1966887"/>
              <a:ext cx="286032" cy="28603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FDB956DD-044B-46DF-84BF-0502FB39E0F1}"/>
                </a:ext>
              </a:extLst>
            </p:cNvPr>
            <p:cNvCxnSpPr>
              <a:cxnSpLocks/>
            </p:cNvCxnSpPr>
            <p:nvPr/>
          </p:nvCxnSpPr>
          <p:spPr>
            <a:xfrm flipH="1" flipV="1">
              <a:off x="7698771" y="2302938"/>
              <a:ext cx="307801" cy="31309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F844C784-FD2D-415B-8852-CD74185ED473}"/>
                </a:ext>
              </a:extLst>
            </p:cNvPr>
            <p:cNvCxnSpPr>
              <a:cxnSpLocks/>
            </p:cNvCxnSpPr>
            <p:nvPr/>
          </p:nvCxnSpPr>
          <p:spPr>
            <a:xfrm flipV="1">
              <a:off x="7302089" y="2327737"/>
              <a:ext cx="300063" cy="31064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13947204-467C-4041-B5BA-8DE3F7D11D3F}"/>
                </a:ext>
              </a:extLst>
            </p:cNvPr>
            <p:cNvCxnSpPr>
              <a:cxnSpLocks/>
            </p:cNvCxnSpPr>
            <p:nvPr/>
          </p:nvCxnSpPr>
          <p:spPr>
            <a:xfrm flipH="1">
              <a:off x="7701085" y="1925930"/>
              <a:ext cx="241273" cy="30202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80" name="Group 79">
            <a:extLst>
              <a:ext uri="{FF2B5EF4-FFF2-40B4-BE49-F238E27FC236}">
                <a16:creationId xmlns:a16="http://schemas.microsoft.com/office/drawing/2014/main" id="{AABA206D-C0AB-4FEF-8CD9-063315B733B8}"/>
              </a:ext>
            </a:extLst>
          </p:cNvPr>
          <p:cNvGrpSpPr/>
          <p:nvPr/>
        </p:nvGrpSpPr>
        <p:grpSpPr>
          <a:xfrm>
            <a:off x="4209339" y="3188896"/>
            <a:ext cx="206719" cy="209055"/>
            <a:chOff x="7302089" y="1925930"/>
            <a:chExt cx="704483" cy="712447"/>
          </a:xfrm>
        </p:grpSpPr>
        <p:cxnSp>
          <p:nvCxnSpPr>
            <p:cNvPr id="81" name="Straight Arrow Connector 80">
              <a:extLst>
                <a:ext uri="{FF2B5EF4-FFF2-40B4-BE49-F238E27FC236}">
                  <a16:creationId xmlns:a16="http://schemas.microsoft.com/office/drawing/2014/main" id="{8D62FD9C-66D8-4D3D-9D43-27367A9A1318}"/>
                </a:ext>
              </a:extLst>
            </p:cNvPr>
            <p:cNvCxnSpPr/>
            <p:nvPr/>
          </p:nvCxnSpPr>
          <p:spPr>
            <a:xfrm>
              <a:off x="7361892" y="1966887"/>
              <a:ext cx="286032" cy="28603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C9F534E6-EEE1-41A5-B349-5DB113A68AE2}"/>
                </a:ext>
              </a:extLst>
            </p:cNvPr>
            <p:cNvCxnSpPr>
              <a:cxnSpLocks/>
            </p:cNvCxnSpPr>
            <p:nvPr/>
          </p:nvCxnSpPr>
          <p:spPr>
            <a:xfrm flipH="1" flipV="1">
              <a:off x="7698771" y="2302938"/>
              <a:ext cx="307801" cy="31309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AD4A797D-9785-49C2-8A04-03526C3A3141}"/>
                </a:ext>
              </a:extLst>
            </p:cNvPr>
            <p:cNvCxnSpPr>
              <a:cxnSpLocks/>
            </p:cNvCxnSpPr>
            <p:nvPr/>
          </p:nvCxnSpPr>
          <p:spPr>
            <a:xfrm flipV="1">
              <a:off x="7302089" y="2327737"/>
              <a:ext cx="300063" cy="31064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5D246C26-A4B1-4579-BEC0-B835409494B2}"/>
                </a:ext>
              </a:extLst>
            </p:cNvPr>
            <p:cNvCxnSpPr>
              <a:cxnSpLocks/>
            </p:cNvCxnSpPr>
            <p:nvPr/>
          </p:nvCxnSpPr>
          <p:spPr>
            <a:xfrm flipH="1">
              <a:off x="7701085" y="1925930"/>
              <a:ext cx="241273" cy="30202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91" name="Group 90">
            <a:extLst>
              <a:ext uri="{FF2B5EF4-FFF2-40B4-BE49-F238E27FC236}">
                <a16:creationId xmlns:a16="http://schemas.microsoft.com/office/drawing/2014/main" id="{3EB4B4FF-7EAB-44B6-9447-93E8F8D0FEFD}"/>
              </a:ext>
            </a:extLst>
          </p:cNvPr>
          <p:cNvGrpSpPr/>
          <p:nvPr/>
        </p:nvGrpSpPr>
        <p:grpSpPr>
          <a:xfrm>
            <a:off x="3443543" y="2313748"/>
            <a:ext cx="206719" cy="209055"/>
            <a:chOff x="7302089" y="1925930"/>
            <a:chExt cx="704483" cy="712447"/>
          </a:xfrm>
        </p:grpSpPr>
        <p:cxnSp>
          <p:nvCxnSpPr>
            <p:cNvPr id="92" name="Straight Arrow Connector 91">
              <a:extLst>
                <a:ext uri="{FF2B5EF4-FFF2-40B4-BE49-F238E27FC236}">
                  <a16:creationId xmlns:a16="http://schemas.microsoft.com/office/drawing/2014/main" id="{3485CD26-19F9-4A7A-96A2-52A08EF3E596}"/>
                </a:ext>
              </a:extLst>
            </p:cNvPr>
            <p:cNvCxnSpPr/>
            <p:nvPr/>
          </p:nvCxnSpPr>
          <p:spPr>
            <a:xfrm>
              <a:off x="7361892" y="1966887"/>
              <a:ext cx="286032" cy="28603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F60007E9-29BD-4238-B2F7-0993754779A3}"/>
                </a:ext>
              </a:extLst>
            </p:cNvPr>
            <p:cNvCxnSpPr>
              <a:cxnSpLocks/>
            </p:cNvCxnSpPr>
            <p:nvPr/>
          </p:nvCxnSpPr>
          <p:spPr>
            <a:xfrm flipH="1" flipV="1">
              <a:off x="7698771" y="2302938"/>
              <a:ext cx="307801" cy="31309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FD0AE280-D2DF-462E-8A0E-0C5D91C693BA}"/>
                </a:ext>
              </a:extLst>
            </p:cNvPr>
            <p:cNvCxnSpPr>
              <a:cxnSpLocks/>
            </p:cNvCxnSpPr>
            <p:nvPr/>
          </p:nvCxnSpPr>
          <p:spPr>
            <a:xfrm flipV="1">
              <a:off x="7302089" y="2327737"/>
              <a:ext cx="300063" cy="31064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2517E1DF-B0B2-453A-AEB1-3454479EF1A6}"/>
                </a:ext>
              </a:extLst>
            </p:cNvPr>
            <p:cNvCxnSpPr>
              <a:cxnSpLocks/>
            </p:cNvCxnSpPr>
            <p:nvPr/>
          </p:nvCxnSpPr>
          <p:spPr>
            <a:xfrm flipH="1">
              <a:off x="7701085" y="1925930"/>
              <a:ext cx="241273" cy="30202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96" name="Group 95">
            <a:extLst>
              <a:ext uri="{FF2B5EF4-FFF2-40B4-BE49-F238E27FC236}">
                <a16:creationId xmlns:a16="http://schemas.microsoft.com/office/drawing/2014/main" id="{23AB37D3-5658-450B-98BB-96D6C9329643}"/>
              </a:ext>
            </a:extLst>
          </p:cNvPr>
          <p:cNvGrpSpPr/>
          <p:nvPr/>
        </p:nvGrpSpPr>
        <p:grpSpPr>
          <a:xfrm>
            <a:off x="5013324" y="2956114"/>
            <a:ext cx="206719" cy="209055"/>
            <a:chOff x="7302089" y="1925930"/>
            <a:chExt cx="704483" cy="712447"/>
          </a:xfrm>
        </p:grpSpPr>
        <p:cxnSp>
          <p:nvCxnSpPr>
            <p:cNvPr id="97" name="Straight Arrow Connector 96">
              <a:extLst>
                <a:ext uri="{FF2B5EF4-FFF2-40B4-BE49-F238E27FC236}">
                  <a16:creationId xmlns:a16="http://schemas.microsoft.com/office/drawing/2014/main" id="{5BD3B100-5115-4CEE-A546-58245750EA5F}"/>
                </a:ext>
              </a:extLst>
            </p:cNvPr>
            <p:cNvCxnSpPr/>
            <p:nvPr/>
          </p:nvCxnSpPr>
          <p:spPr>
            <a:xfrm>
              <a:off x="7361892" y="1966887"/>
              <a:ext cx="286032" cy="28603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23394843-6D7D-45E7-9F82-BA6F51DE16F9}"/>
                </a:ext>
              </a:extLst>
            </p:cNvPr>
            <p:cNvCxnSpPr>
              <a:cxnSpLocks/>
            </p:cNvCxnSpPr>
            <p:nvPr/>
          </p:nvCxnSpPr>
          <p:spPr>
            <a:xfrm flipH="1" flipV="1">
              <a:off x="7698771" y="2302938"/>
              <a:ext cx="307801" cy="31309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B6EDCA11-CAA0-4C53-BFFC-1089AE4507D4}"/>
                </a:ext>
              </a:extLst>
            </p:cNvPr>
            <p:cNvCxnSpPr>
              <a:cxnSpLocks/>
            </p:cNvCxnSpPr>
            <p:nvPr/>
          </p:nvCxnSpPr>
          <p:spPr>
            <a:xfrm flipV="1">
              <a:off x="7302089" y="2327737"/>
              <a:ext cx="300063" cy="31064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5CA60FA2-D837-4B3E-B3C6-627110E92312}"/>
                </a:ext>
              </a:extLst>
            </p:cNvPr>
            <p:cNvCxnSpPr>
              <a:cxnSpLocks/>
            </p:cNvCxnSpPr>
            <p:nvPr/>
          </p:nvCxnSpPr>
          <p:spPr>
            <a:xfrm flipH="1">
              <a:off x="7701085" y="1925930"/>
              <a:ext cx="241273" cy="30202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101" name="Text Placeholder 5">
            <a:extLst>
              <a:ext uri="{FF2B5EF4-FFF2-40B4-BE49-F238E27FC236}">
                <a16:creationId xmlns:a16="http://schemas.microsoft.com/office/drawing/2014/main" id="{018594A2-572E-43CF-8FE6-AE8508F3C339}"/>
              </a:ext>
            </a:extLst>
          </p:cNvPr>
          <p:cNvSpPr txBox="1">
            <a:spLocks/>
          </p:cNvSpPr>
          <p:nvPr/>
        </p:nvSpPr>
        <p:spPr>
          <a:xfrm>
            <a:off x="3383713" y="1876274"/>
            <a:ext cx="3251733" cy="366895"/>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200">
                <a:latin typeface="Segoe UI Semibold"/>
              </a:rPr>
              <a:t>Rowgroup1 </a:t>
            </a:r>
            <a:br>
              <a:rPr lang="en-US" sz="1200">
                <a:latin typeface="Segoe UI Semibold"/>
              </a:rPr>
            </a:br>
            <a:r>
              <a:rPr lang="en-US" sz="1050">
                <a:latin typeface="Segoe UI Semibold"/>
              </a:rPr>
              <a:t>Min (</a:t>
            </a:r>
            <a:r>
              <a:rPr lang="en-US" sz="1050" err="1">
                <a:latin typeface="Segoe UI Semibold"/>
              </a:rPr>
              <a:t>OrderId</a:t>
            </a:r>
            <a:r>
              <a:rPr lang="en-US" sz="1050">
                <a:latin typeface="Segoe UI Semibold"/>
              </a:rPr>
              <a:t>): </a:t>
            </a:r>
            <a:r>
              <a:rPr lang="en-US" sz="1050">
                <a:latin typeface="Segoe UI"/>
              </a:rPr>
              <a:t>82147  |  M</a:t>
            </a:r>
            <a:r>
              <a:rPr lang="en-US" sz="1050">
                <a:latin typeface="Segoe UI Semibold"/>
              </a:rPr>
              <a:t>ax (</a:t>
            </a:r>
            <a:r>
              <a:rPr lang="en-US" sz="1050" err="1">
                <a:latin typeface="Segoe UI Semibold"/>
              </a:rPr>
              <a:t>OrderId</a:t>
            </a:r>
            <a:r>
              <a:rPr lang="en-US" sz="1050">
                <a:latin typeface="Segoe UI Semibold"/>
              </a:rPr>
              <a:t>): </a:t>
            </a:r>
            <a:r>
              <a:rPr lang="en-US" sz="1050">
                <a:latin typeface="Segoe UI"/>
              </a:rPr>
              <a:t>85395</a:t>
            </a:r>
            <a:endParaRPr lang="en-US" sz="1050">
              <a:latin typeface="Segoe UI Semibold"/>
            </a:endParaRPr>
          </a:p>
        </p:txBody>
      </p:sp>
      <p:graphicFrame>
        <p:nvGraphicFramePr>
          <p:cNvPr id="102" name="Table 101">
            <a:extLst>
              <a:ext uri="{FF2B5EF4-FFF2-40B4-BE49-F238E27FC236}">
                <a16:creationId xmlns:a16="http://schemas.microsoft.com/office/drawing/2014/main" id="{E4C7CC43-D228-4DAD-BE6B-4E4EA360ACFD}"/>
              </a:ext>
            </a:extLst>
          </p:cNvPr>
          <p:cNvGraphicFramePr>
            <a:graphicFrameLocks noGrp="1"/>
          </p:cNvGraphicFramePr>
          <p:nvPr/>
        </p:nvGraphicFramePr>
        <p:xfrm>
          <a:off x="3397965" y="4344919"/>
          <a:ext cx="3071696" cy="902131"/>
        </p:xfrm>
        <a:graphic>
          <a:graphicData uri="http://schemas.openxmlformats.org/drawingml/2006/table">
            <a:tbl>
              <a:tblPr firstRow="1" bandRow="1">
                <a:tableStyleId>{69CF1AB2-1976-4502-BF36-3FF5EA218861}</a:tableStyleId>
              </a:tblPr>
              <a:tblGrid>
                <a:gridCol w="797868">
                  <a:extLst>
                    <a:ext uri="{9D8B030D-6E8A-4147-A177-3AD203B41FA5}">
                      <a16:colId xmlns:a16="http://schemas.microsoft.com/office/drawing/2014/main" val="2330257518"/>
                    </a:ext>
                  </a:extLst>
                </a:gridCol>
                <a:gridCol w="896090">
                  <a:extLst>
                    <a:ext uri="{9D8B030D-6E8A-4147-A177-3AD203B41FA5}">
                      <a16:colId xmlns:a16="http://schemas.microsoft.com/office/drawing/2014/main" val="778469355"/>
                    </a:ext>
                  </a:extLst>
                </a:gridCol>
                <a:gridCol w="616062">
                  <a:extLst>
                    <a:ext uri="{9D8B030D-6E8A-4147-A177-3AD203B41FA5}">
                      <a16:colId xmlns:a16="http://schemas.microsoft.com/office/drawing/2014/main" val="3068263925"/>
                    </a:ext>
                  </a:extLst>
                </a:gridCol>
                <a:gridCol w="761676">
                  <a:extLst>
                    <a:ext uri="{9D8B030D-6E8A-4147-A177-3AD203B41FA5}">
                      <a16:colId xmlns:a16="http://schemas.microsoft.com/office/drawing/2014/main" val="40476078"/>
                    </a:ext>
                  </a:extLst>
                </a:gridCol>
              </a:tblGrid>
              <a:tr h="191611">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Date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Name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Country</a:t>
                      </a: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178037">
                <a:tc>
                  <a:txBody>
                    <a:bodyPr/>
                    <a:lstStyle/>
                    <a:p>
                      <a:pPr marL="0" algn="l" defTabSz="914192" rtl="0" eaLnBrk="1" fontAlgn="b" latinLnBrk="0" hangingPunct="1"/>
                      <a:r>
                        <a:rPr lang="en-US" sz="800" kern="1200">
                          <a:solidFill>
                            <a:schemeClr val="dk1"/>
                          </a:solidFill>
                          <a:latin typeface="+mn-lt"/>
                          <a:ea typeface="+mn-ea"/>
                          <a:cs typeface="+mn-cs"/>
                        </a:rPr>
                        <a:t>98137</a:t>
                      </a:r>
                    </a:p>
                  </a:txBody>
                  <a:tcPr marL="5442" marR="5442" marT="5442" marB="0" anchor="b">
                    <a:lnL w="12700" cap="flat" cmpd="sng" algn="ctr">
                      <a:solidFill>
                        <a:schemeClr val="tx1"/>
                      </a:solidFill>
                      <a:prstDash val="solid"/>
                      <a:round/>
                      <a:headEnd type="none" w="med" len="med"/>
                      <a:tailEnd type="none" w="med" len="med"/>
                    </a:lnL>
                  </a:tcPr>
                </a:tc>
                <a:tc>
                  <a:txBody>
                    <a:bodyPr/>
                    <a:lstStyle/>
                    <a:p>
                      <a:r>
                        <a:rPr lang="en-US" sz="800"/>
                        <a:t>11-3-2018</a:t>
                      </a:r>
                    </a:p>
                  </a:txBody>
                  <a:tcPr marL="54471" marR="54471" marT="27235" marB="27235"/>
                </a:tc>
                <a:tc>
                  <a:txBody>
                    <a:bodyPr/>
                    <a:lstStyle/>
                    <a:p>
                      <a:r>
                        <a:rPr lang="en-US" sz="800"/>
                        <a:t>T</a:t>
                      </a:r>
                    </a:p>
                  </a:txBody>
                  <a:tcPr marL="54471" marR="54471" marT="27235" marB="27235"/>
                </a:tc>
                <a:tc>
                  <a:txBody>
                    <a:bodyPr/>
                    <a:lstStyle/>
                    <a:p>
                      <a:r>
                        <a:rPr lang="en-US" sz="8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816548591"/>
                  </a:ext>
                </a:extLst>
              </a:tr>
              <a:tr h="178037">
                <a:tc>
                  <a:txBody>
                    <a:bodyPr/>
                    <a:lstStyle/>
                    <a:p>
                      <a:pPr marL="0" algn="l" defTabSz="914192" rtl="0" eaLnBrk="1" fontAlgn="b" latinLnBrk="0" hangingPunct="1"/>
                      <a:r>
                        <a:rPr lang="en-US" sz="800" kern="1200">
                          <a:solidFill>
                            <a:schemeClr val="dk1"/>
                          </a:solidFill>
                          <a:latin typeface="+mn-lt"/>
                          <a:ea typeface="+mn-ea"/>
                          <a:cs typeface="+mn-cs"/>
                        </a:rPr>
                        <a:t>98310</a:t>
                      </a:r>
                    </a:p>
                  </a:txBody>
                  <a:tcPr marL="5442" marR="5442" marT="5442" marB="0" anchor="b">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11-3-2018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800"/>
                        <a:t>D</a:t>
                      </a:r>
                    </a:p>
                  </a:txBody>
                  <a:tcPr marL="54471" marR="54471" marT="27235" marB="27235"/>
                </a:tc>
                <a:tc>
                  <a:txBody>
                    <a:bodyPr/>
                    <a:lstStyle/>
                    <a:p>
                      <a:r>
                        <a:rPr lang="en-US" sz="8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962157967"/>
                  </a:ext>
                </a:extLst>
              </a:tr>
              <a:tr h="178037">
                <a:tc>
                  <a:txBody>
                    <a:bodyPr/>
                    <a:lstStyle/>
                    <a:p>
                      <a:pPr marL="0" algn="l" defTabSz="914192" rtl="0" eaLnBrk="1" fontAlgn="b" latinLnBrk="0" hangingPunct="1"/>
                      <a:r>
                        <a:rPr lang="en-US" sz="800" kern="1200">
                          <a:solidFill>
                            <a:schemeClr val="dk1"/>
                          </a:solidFill>
                          <a:latin typeface="+mn-lt"/>
                          <a:ea typeface="+mn-ea"/>
                          <a:cs typeface="+mn-cs"/>
                        </a:rPr>
                        <a:t>98799</a:t>
                      </a:r>
                    </a:p>
                  </a:txBody>
                  <a:tcPr marL="5442" marR="5442" marT="5442" marB="0" anchor="b">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11-3-2018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800"/>
                        <a:t>R</a:t>
                      </a:r>
                    </a:p>
                  </a:txBody>
                  <a:tcPr marL="54471" marR="54471" marT="27235" marB="27235"/>
                </a:tc>
                <a:tc>
                  <a:txBody>
                    <a:bodyPr/>
                    <a:lstStyle/>
                    <a:p>
                      <a:r>
                        <a:rPr lang="en-US" sz="800"/>
                        <a:t>NL</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644375319"/>
                  </a:ext>
                </a:extLst>
              </a:tr>
              <a:tr h="176373">
                <a:tc>
                  <a:txBody>
                    <a:bodyPr/>
                    <a:lstStyle/>
                    <a:p>
                      <a:pPr marL="0" algn="l" defTabSz="914192" rtl="0" eaLnBrk="1" fontAlgn="b" latinLnBrk="0" hangingPunct="1"/>
                      <a:r>
                        <a:rPr lang="en-US" sz="800" kern="1200">
                          <a:solidFill>
                            <a:schemeClr val="dk1"/>
                          </a:solidFill>
                          <a:latin typeface="+mn-lt"/>
                          <a:ea typeface="+mn-ea"/>
                          <a:cs typeface="+mn-cs"/>
                        </a:rPr>
                        <a:t>98979</a:t>
                      </a:r>
                    </a:p>
                  </a:txBody>
                  <a:tcPr marL="5442" marR="5442" marT="5442" marB="0" anchor="b">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11-3-2018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lnB w="12700" cap="flat" cmpd="sng" algn="ctr">
                      <a:solidFill>
                        <a:schemeClr val="tx1"/>
                      </a:solidFill>
                      <a:prstDash val="solid"/>
                      <a:round/>
                      <a:headEnd type="none" w="med" len="med"/>
                      <a:tailEnd type="none" w="med" len="med"/>
                    </a:lnB>
                  </a:tcPr>
                </a:tc>
                <a:tc>
                  <a:txBody>
                    <a:bodyPr/>
                    <a:lstStyle/>
                    <a:p>
                      <a:r>
                        <a:rPr lang="en-US" sz="800"/>
                        <a:t>Z</a:t>
                      </a:r>
                    </a:p>
                  </a:txBody>
                  <a:tcPr marL="54471" marR="54471" marT="27235" marB="27235">
                    <a:lnB w="12700" cap="flat" cmpd="sng" algn="ctr">
                      <a:solidFill>
                        <a:schemeClr val="tx1"/>
                      </a:solidFill>
                      <a:prstDash val="solid"/>
                      <a:round/>
                      <a:headEnd type="none" w="med" len="med"/>
                      <a:tailEnd type="none" w="med" len="med"/>
                    </a:lnB>
                  </a:tcPr>
                </a:tc>
                <a:tc>
                  <a:txBody>
                    <a:bodyPr/>
                    <a:lstStyle/>
                    <a:p>
                      <a:r>
                        <a:rPr lang="en-US" sz="800"/>
                        <a:t>DE</a:t>
                      </a: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40898676"/>
                  </a:ext>
                </a:extLst>
              </a:tr>
            </a:tbl>
          </a:graphicData>
        </a:graphic>
      </p:graphicFrame>
      <p:sp>
        <p:nvSpPr>
          <p:cNvPr id="103" name="Text Placeholder 5">
            <a:extLst>
              <a:ext uri="{FF2B5EF4-FFF2-40B4-BE49-F238E27FC236}">
                <a16:creationId xmlns:a16="http://schemas.microsoft.com/office/drawing/2014/main" id="{1C844CF7-9F94-4AF9-9A01-D73CD0F406AA}"/>
              </a:ext>
            </a:extLst>
          </p:cNvPr>
          <p:cNvSpPr txBox="1">
            <a:spLocks/>
          </p:cNvSpPr>
          <p:nvPr/>
        </p:nvSpPr>
        <p:spPr>
          <a:xfrm>
            <a:off x="3397622" y="4145476"/>
            <a:ext cx="1194469" cy="187167"/>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200">
                <a:latin typeface="Segoe UI"/>
              </a:rPr>
              <a:t>Delta </a:t>
            </a:r>
            <a:r>
              <a:rPr lang="en-US" sz="1200" err="1">
                <a:latin typeface="Segoe UI"/>
              </a:rPr>
              <a:t>Rowstore</a:t>
            </a:r>
            <a:r>
              <a:rPr lang="en-US" sz="1200">
                <a:latin typeface="Segoe UI"/>
              </a:rPr>
              <a:t> </a:t>
            </a:r>
            <a:endParaRPr lang="en-US" sz="1050">
              <a:latin typeface="Segoe UI"/>
            </a:endParaRPr>
          </a:p>
        </p:txBody>
      </p:sp>
      <p:sp>
        <p:nvSpPr>
          <p:cNvPr id="90" name="Title 4">
            <a:extLst>
              <a:ext uri="{FF2B5EF4-FFF2-40B4-BE49-F238E27FC236}">
                <a16:creationId xmlns:a16="http://schemas.microsoft.com/office/drawing/2014/main" id="{B17E7898-D75C-4CD2-97F0-3290FDA47CB1}"/>
              </a:ext>
            </a:extLst>
          </p:cNvPr>
          <p:cNvSpPr>
            <a:spLocks noGrp="1"/>
          </p:cNvSpPr>
          <p:nvPr>
            <p:ph type="title"/>
          </p:nvPr>
        </p:nvSpPr>
        <p:spPr>
          <a:xfrm>
            <a:off x="427229" y="107113"/>
            <a:ext cx="7901987" cy="739238"/>
          </a:xfrm>
        </p:spPr>
        <p:txBody>
          <a:bodyPr/>
          <a:lstStyle/>
          <a:p>
            <a:r>
              <a:rPr lang="en-US"/>
              <a:t>SQL Analytics </a:t>
            </a:r>
            <a:r>
              <a:rPr lang="en-US" err="1"/>
              <a:t>Columnstore</a:t>
            </a:r>
            <a:r>
              <a:rPr lang="en-US"/>
              <a:t> Tables </a:t>
            </a:r>
          </a:p>
        </p:txBody>
      </p:sp>
      <p:cxnSp>
        <p:nvCxnSpPr>
          <p:cNvPr id="10" name="Straight Connector 9">
            <a:extLst>
              <a:ext uri="{FF2B5EF4-FFF2-40B4-BE49-F238E27FC236}">
                <a16:creationId xmlns:a16="http://schemas.microsoft.com/office/drawing/2014/main" id="{1C1F37AA-5E77-4268-840B-AD031004CE75}"/>
              </a:ext>
            </a:extLst>
          </p:cNvPr>
          <p:cNvCxnSpPr>
            <a:cxnSpLocks/>
          </p:cNvCxnSpPr>
          <p:nvPr/>
        </p:nvCxnSpPr>
        <p:spPr>
          <a:xfrm>
            <a:off x="3095249" y="1055433"/>
            <a:ext cx="0" cy="5611202"/>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6" name="Text Placeholder 5">
            <a:extLst>
              <a:ext uri="{FF2B5EF4-FFF2-40B4-BE49-F238E27FC236}">
                <a16:creationId xmlns:a16="http://schemas.microsoft.com/office/drawing/2014/main" id="{1AA0C365-16BA-439C-8E6F-99B738DA8A20}"/>
              </a:ext>
            </a:extLst>
          </p:cNvPr>
          <p:cNvSpPr txBox="1">
            <a:spLocks/>
          </p:cNvSpPr>
          <p:nvPr/>
        </p:nvSpPr>
        <p:spPr>
          <a:xfrm>
            <a:off x="3272123" y="1079433"/>
            <a:ext cx="3303364" cy="458011"/>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600">
                <a:solidFill>
                  <a:schemeClr val="tx2"/>
                </a:solidFill>
                <a:latin typeface="Segoe UI Semibold"/>
              </a:rPr>
              <a:t>Clustered </a:t>
            </a:r>
            <a:r>
              <a:rPr lang="en-US" sz="1600" err="1">
                <a:solidFill>
                  <a:schemeClr val="tx2"/>
                </a:solidFill>
                <a:latin typeface="Segoe UI Semibold"/>
              </a:rPr>
              <a:t>columnstore</a:t>
            </a:r>
            <a:r>
              <a:rPr lang="en-US" sz="1600">
                <a:solidFill>
                  <a:schemeClr val="tx2"/>
                </a:solidFill>
                <a:latin typeface="Segoe UI Semibold"/>
              </a:rPr>
              <a:t> index</a:t>
            </a:r>
            <a:br>
              <a:rPr lang="en-US" sz="1600">
                <a:solidFill>
                  <a:schemeClr val="tx2"/>
                </a:solidFill>
                <a:latin typeface="Segoe UI Semibold"/>
              </a:rPr>
            </a:br>
            <a:r>
              <a:rPr lang="en-US" sz="1200">
                <a:solidFill>
                  <a:schemeClr val="tx2"/>
                </a:solidFill>
                <a:latin typeface="Segoe UI"/>
              </a:rPr>
              <a:t>(</a:t>
            </a:r>
            <a:r>
              <a:rPr lang="en-US" sz="1200" err="1">
                <a:solidFill>
                  <a:schemeClr val="tx2"/>
                </a:solidFill>
                <a:latin typeface="Segoe UI"/>
              </a:rPr>
              <a:t>OrderId</a:t>
            </a:r>
            <a:r>
              <a:rPr lang="en-US" sz="1200">
                <a:solidFill>
                  <a:schemeClr val="tx2"/>
                </a:solidFill>
                <a:latin typeface="Segoe UI"/>
              </a:rPr>
              <a:t>)</a:t>
            </a:r>
          </a:p>
        </p:txBody>
      </p:sp>
      <p:sp>
        <p:nvSpPr>
          <p:cNvPr id="107" name="Text Placeholder 5">
            <a:extLst>
              <a:ext uri="{FF2B5EF4-FFF2-40B4-BE49-F238E27FC236}">
                <a16:creationId xmlns:a16="http://schemas.microsoft.com/office/drawing/2014/main" id="{091298A3-71C4-4DD0-AD7B-9C03D10F7EB3}"/>
              </a:ext>
            </a:extLst>
          </p:cNvPr>
          <p:cNvSpPr txBox="1">
            <a:spLocks/>
          </p:cNvSpPr>
          <p:nvPr/>
        </p:nvSpPr>
        <p:spPr>
          <a:xfrm>
            <a:off x="6926914" y="2985059"/>
            <a:ext cx="256435" cy="249620"/>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600">
                <a:latin typeface="Segoe UI Semibold"/>
              </a:rPr>
              <a:t>…</a:t>
            </a:r>
          </a:p>
        </p:txBody>
      </p:sp>
      <p:cxnSp>
        <p:nvCxnSpPr>
          <p:cNvPr id="112" name="Straight Connector 111">
            <a:extLst>
              <a:ext uri="{FF2B5EF4-FFF2-40B4-BE49-F238E27FC236}">
                <a16:creationId xmlns:a16="http://schemas.microsoft.com/office/drawing/2014/main" id="{50D09001-D443-4C7A-88A6-954ACCAF57F8}"/>
              </a:ext>
            </a:extLst>
          </p:cNvPr>
          <p:cNvCxnSpPr>
            <a:cxnSpLocks/>
          </p:cNvCxnSpPr>
          <p:nvPr/>
        </p:nvCxnSpPr>
        <p:spPr>
          <a:xfrm>
            <a:off x="7233855" y="1055433"/>
            <a:ext cx="0" cy="5611202"/>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32" name="Text Placeholder 5">
            <a:extLst>
              <a:ext uri="{FF2B5EF4-FFF2-40B4-BE49-F238E27FC236}">
                <a16:creationId xmlns:a16="http://schemas.microsoft.com/office/drawing/2014/main" id="{AD6012E5-F21F-42B7-8C20-55AA4A0578A1}"/>
              </a:ext>
            </a:extLst>
          </p:cNvPr>
          <p:cNvSpPr txBox="1">
            <a:spLocks/>
          </p:cNvSpPr>
          <p:nvPr/>
        </p:nvSpPr>
        <p:spPr>
          <a:xfrm>
            <a:off x="3156104" y="5458273"/>
            <a:ext cx="4019394" cy="1380824"/>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171417" indent="-171417" defTabSz="914016">
              <a:spcBef>
                <a:spcPts val="600"/>
              </a:spcBef>
              <a:buFont typeface="Arial" panose="020B0604020202020204" pitchFamily="34" charset="0"/>
              <a:buChar char="•"/>
              <a:defRPr/>
            </a:pPr>
            <a:r>
              <a:rPr lang="en-US" sz="1200">
                <a:latin typeface="+mn-lt"/>
              </a:rPr>
              <a:t>Data stored in compressed </a:t>
            </a:r>
            <a:r>
              <a:rPr lang="en-US" sz="1200" err="1">
                <a:latin typeface="+mn-lt"/>
              </a:rPr>
              <a:t>columnstore</a:t>
            </a:r>
            <a:r>
              <a:rPr lang="en-US" sz="1200">
                <a:latin typeface="+mn-lt"/>
              </a:rPr>
              <a:t> segments after being sliced into groups of rows (</a:t>
            </a:r>
            <a:r>
              <a:rPr lang="en-US" sz="1200" err="1">
                <a:latin typeface="+mn-lt"/>
              </a:rPr>
              <a:t>rowgroups</a:t>
            </a:r>
            <a:r>
              <a:rPr lang="en-US" sz="1200">
                <a:latin typeface="+mn-lt"/>
              </a:rPr>
              <a:t>/micro-partitions) for maximum compression</a:t>
            </a:r>
          </a:p>
          <a:p>
            <a:pPr marL="171417" indent="-171417" defTabSz="914016">
              <a:spcBef>
                <a:spcPts val="600"/>
              </a:spcBef>
              <a:buFont typeface="Arial" panose="020B0604020202020204" pitchFamily="34" charset="0"/>
              <a:buChar char="•"/>
              <a:defRPr/>
            </a:pPr>
            <a:r>
              <a:rPr lang="en-US" sz="1200">
                <a:latin typeface="+mn-lt"/>
              </a:rPr>
              <a:t>Rows are stored in the delta </a:t>
            </a:r>
            <a:r>
              <a:rPr lang="en-US" sz="1200" err="1">
                <a:latin typeface="+mn-lt"/>
              </a:rPr>
              <a:t>rowstore</a:t>
            </a:r>
            <a:r>
              <a:rPr lang="en-US" sz="1200">
                <a:latin typeface="+mn-lt"/>
              </a:rPr>
              <a:t> until the number of rows is large enough to be compressed into a </a:t>
            </a:r>
            <a:r>
              <a:rPr lang="en-US" sz="1200" err="1">
                <a:latin typeface="+mn-lt"/>
              </a:rPr>
              <a:t>columnstore</a:t>
            </a:r>
            <a:endParaRPr lang="en-US" sz="1050">
              <a:latin typeface="+mn-lt"/>
            </a:endParaRPr>
          </a:p>
        </p:txBody>
      </p:sp>
      <p:sp>
        <p:nvSpPr>
          <p:cNvPr id="134" name="Text Placeholder 5">
            <a:extLst>
              <a:ext uri="{FF2B5EF4-FFF2-40B4-BE49-F238E27FC236}">
                <a16:creationId xmlns:a16="http://schemas.microsoft.com/office/drawing/2014/main" id="{E9E7A243-76C8-4D10-88EF-1A02E96163AD}"/>
              </a:ext>
            </a:extLst>
          </p:cNvPr>
          <p:cNvSpPr txBox="1">
            <a:spLocks/>
          </p:cNvSpPr>
          <p:nvPr/>
        </p:nvSpPr>
        <p:spPr>
          <a:xfrm>
            <a:off x="7450820" y="1096907"/>
            <a:ext cx="3974824" cy="458011"/>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600">
                <a:solidFill>
                  <a:schemeClr val="tx2"/>
                </a:solidFill>
                <a:latin typeface="Segoe UI Semibold"/>
              </a:rPr>
              <a:t>Clustered/Non-clustered </a:t>
            </a:r>
            <a:r>
              <a:rPr lang="en-US" sz="1600" err="1">
                <a:solidFill>
                  <a:schemeClr val="tx2"/>
                </a:solidFill>
                <a:latin typeface="Segoe UI Semibold"/>
              </a:rPr>
              <a:t>rowstore</a:t>
            </a:r>
            <a:r>
              <a:rPr lang="en-US" sz="1600">
                <a:solidFill>
                  <a:schemeClr val="tx2"/>
                </a:solidFill>
                <a:latin typeface="Segoe UI Semibold"/>
              </a:rPr>
              <a:t> index</a:t>
            </a:r>
            <a:br>
              <a:rPr lang="en-US" sz="1600">
                <a:solidFill>
                  <a:schemeClr val="tx2"/>
                </a:solidFill>
                <a:latin typeface="Segoe UI Semibold"/>
              </a:rPr>
            </a:br>
            <a:r>
              <a:rPr lang="en-US" sz="1200">
                <a:solidFill>
                  <a:schemeClr val="tx2"/>
                </a:solidFill>
                <a:latin typeface="Segoe UI"/>
              </a:rPr>
              <a:t>(</a:t>
            </a:r>
            <a:r>
              <a:rPr lang="en-US" sz="1200" err="1">
                <a:solidFill>
                  <a:schemeClr val="tx2"/>
                </a:solidFill>
                <a:latin typeface="Segoe UI"/>
              </a:rPr>
              <a:t>OrderId</a:t>
            </a:r>
            <a:r>
              <a:rPr lang="en-US" sz="1200">
                <a:solidFill>
                  <a:schemeClr val="tx2"/>
                </a:solidFill>
                <a:latin typeface="Segoe UI"/>
              </a:rPr>
              <a:t>)</a:t>
            </a:r>
          </a:p>
        </p:txBody>
      </p:sp>
      <p:sp>
        <p:nvSpPr>
          <p:cNvPr id="135" name="Text Placeholder 5">
            <a:extLst>
              <a:ext uri="{FF2B5EF4-FFF2-40B4-BE49-F238E27FC236}">
                <a16:creationId xmlns:a16="http://schemas.microsoft.com/office/drawing/2014/main" id="{85755ABA-F415-4E3A-8C56-FE4762C7F4BF}"/>
              </a:ext>
            </a:extLst>
          </p:cNvPr>
          <p:cNvSpPr txBox="1">
            <a:spLocks/>
          </p:cNvSpPr>
          <p:nvPr/>
        </p:nvSpPr>
        <p:spPr>
          <a:xfrm>
            <a:off x="7312215" y="5083016"/>
            <a:ext cx="4113429" cy="1713739"/>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171417" indent="-171417" defTabSz="914016">
              <a:spcBef>
                <a:spcPts val="600"/>
              </a:spcBef>
              <a:buFont typeface="Arial" panose="020B0604020202020204" pitchFamily="34" charset="0"/>
              <a:buChar char="•"/>
              <a:defRPr/>
            </a:pPr>
            <a:r>
              <a:rPr lang="en-US" sz="1200">
                <a:latin typeface="+mn-lt"/>
              </a:rPr>
              <a:t>Data is stored in a B-tree index structure for performant lookup queries for particular rows.</a:t>
            </a:r>
          </a:p>
          <a:p>
            <a:pPr marL="171417" indent="-171417" defTabSz="914016">
              <a:spcBef>
                <a:spcPts val="600"/>
              </a:spcBef>
              <a:buFont typeface="Arial" panose="020B0604020202020204" pitchFamily="34" charset="0"/>
              <a:buChar char="•"/>
              <a:defRPr/>
            </a:pPr>
            <a:r>
              <a:rPr lang="en-US" sz="1200">
                <a:latin typeface="+mn-lt"/>
              </a:rPr>
              <a:t>Clustered </a:t>
            </a:r>
            <a:r>
              <a:rPr lang="en-US" sz="1200" err="1">
                <a:latin typeface="+mn-lt"/>
              </a:rPr>
              <a:t>rowstore</a:t>
            </a:r>
            <a:r>
              <a:rPr lang="en-US" sz="1200">
                <a:latin typeface="+mn-lt"/>
              </a:rPr>
              <a:t> index: The leaf nodes in the structure store the data values in a row (as pictured above)</a:t>
            </a:r>
          </a:p>
          <a:p>
            <a:pPr marL="171417" indent="-171417" defTabSz="914016">
              <a:spcBef>
                <a:spcPts val="600"/>
              </a:spcBef>
              <a:buFont typeface="Arial" panose="020B0604020202020204" pitchFamily="34" charset="0"/>
              <a:buChar char="•"/>
              <a:defRPr/>
            </a:pPr>
            <a:r>
              <a:rPr lang="en-US" sz="1200">
                <a:latin typeface="+mn-lt"/>
              </a:rPr>
              <a:t>Non-clustered (secondary) </a:t>
            </a:r>
            <a:r>
              <a:rPr lang="en-US" sz="1200" err="1">
                <a:latin typeface="+mn-lt"/>
              </a:rPr>
              <a:t>rowstore</a:t>
            </a:r>
            <a:r>
              <a:rPr lang="en-US" sz="1200">
                <a:latin typeface="+mn-lt"/>
              </a:rPr>
              <a:t> index:  The leaf nodes store pointers to the data values, not the values themselves</a:t>
            </a:r>
          </a:p>
        </p:txBody>
      </p:sp>
      <p:sp>
        <p:nvSpPr>
          <p:cNvPr id="53" name="Text Placeholder 5">
            <a:extLst>
              <a:ext uri="{FF2B5EF4-FFF2-40B4-BE49-F238E27FC236}">
                <a16:creationId xmlns:a16="http://schemas.microsoft.com/office/drawing/2014/main" id="{57ABE3CD-C0EA-442C-AF84-7A949B24F427}"/>
              </a:ext>
            </a:extLst>
          </p:cNvPr>
          <p:cNvSpPr txBox="1">
            <a:spLocks/>
          </p:cNvSpPr>
          <p:nvPr/>
        </p:nvSpPr>
        <p:spPr>
          <a:xfrm>
            <a:off x="4663609" y="3801467"/>
            <a:ext cx="272926" cy="514756"/>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3300">
                <a:latin typeface="Segoe UI Semibold"/>
              </a:rPr>
              <a:t>+</a:t>
            </a:r>
          </a:p>
        </p:txBody>
      </p:sp>
      <p:graphicFrame>
        <p:nvGraphicFramePr>
          <p:cNvPr id="54" name="Table 53">
            <a:extLst>
              <a:ext uri="{FF2B5EF4-FFF2-40B4-BE49-F238E27FC236}">
                <a16:creationId xmlns:a16="http://schemas.microsoft.com/office/drawing/2014/main" id="{07F4BC5A-BA79-484D-8866-E62D27544CB5}"/>
              </a:ext>
            </a:extLst>
          </p:cNvPr>
          <p:cNvGraphicFramePr>
            <a:graphicFrameLocks noGrp="1"/>
          </p:cNvGraphicFramePr>
          <p:nvPr/>
        </p:nvGraphicFramePr>
        <p:xfrm>
          <a:off x="8255523" y="1693568"/>
          <a:ext cx="1693958" cy="547704"/>
        </p:xfrm>
        <a:graphic>
          <a:graphicData uri="http://schemas.openxmlformats.org/drawingml/2006/table">
            <a:tbl>
              <a:tblPr firstRow="1" bandRow="1">
                <a:tableStyleId>{69CF1AB2-1976-4502-BF36-3FF5EA218861}</a:tableStyleId>
              </a:tblPr>
              <a:tblGrid>
                <a:gridCol w="797868">
                  <a:extLst>
                    <a:ext uri="{9D8B030D-6E8A-4147-A177-3AD203B41FA5}">
                      <a16:colId xmlns:a16="http://schemas.microsoft.com/office/drawing/2014/main" val="2330257518"/>
                    </a:ext>
                  </a:extLst>
                </a:gridCol>
                <a:gridCol w="896090">
                  <a:extLst>
                    <a:ext uri="{9D8B030D-6E8A-4147-A177-3AD203B41FA5}">
                      <a16:colId xmlns:a16="http://schemas.microsoft.com/office/drawing/2014/main" val="778469355"/>
                    </a:ext>
                  </a:extLst>
                </a:gridCol>
              </a:tblGrid>
              <a:tr h="191611">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err="1">
                          <a:solidFill>
                            <a:schemeClr val="bg1"/>
                          </a:solidFill>
                        </a:rPr>
                        <a:t>PageId</a:t>
                      </a:r>
                      <a:endParaRPr lang="en-US" sz="900">
                        <a:solidFill>
                          <a:schemeClr val="bg1"/>
                        </a:solidFill>
                      </a:endParaRP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178037">
                <a:tc>
                  <a:txBody>
                    <a:bodyPr/>
                    <a:lstStyle/>
                    <a:p>
                      <a:pPr algn="r" fontAlgn="b"/>
                      <a:r>
                        <a:rPr lang="en-US" sz="1100" u="none" strike="noStrike">
                          <a:effectLst/>
                        </a:rPr>
                        <a:t>82147</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tcPr>
                </a:tc>
                <a:tc>
                  <a:txBody>
                    <a:bodyPr/>
                    <a:lstStyle/>
                    <a:p>
                      <a:r>
                        <a:rPr lang="en-US" sz="800"/>
                        <a:t>1001</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816548591"/>
                  </a:ext>
                </a:extLst>
              </a:tr>
              <a:tr h="178037">
                <a:tc>
                  <a:txBody>
                    <a:bodyPr/>
                    <a:lstStyle/>
                    <a:p>
                      <a:pPr algn="r" fontAlgn="b"/>
                      <a:r>
                        <a:rPr lang="en-US" sz="1100" u="none" strike="noStrike">
                          <a:effectLst/>
                        </a:rPr>
                        <a:t>98137</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1002</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62157967"/>
                  </a:ext>
                </a:extLst>
              </a:tr>
            </a:tbl>
          </a:graphicData>
        </a:graphic>
      </p:graphicFrame>
      <p:graphicFrame>
        <p:nvGraphicFramePr>
          <p:cNvPr id="55" name="Table 54">
            <a:extLst>
              <a:ext uri="{FF2B5EF4-FFF2-40B4-BE49-F238E27FC236}">
                <a16:creationId xmlns:a16="http://schemas.microsoft.com/office/drawing/2014/main" id="{BC8C929C-716A-4B92-B5FA-8460D0DD188B}"/>
              </a:ext>
            </a:extLst>
          </p:cNvPr>
          <p:cNvGraphicFramePr>
            <a:graphicFrameLocks noGrp="1"/>
          </p:cNvGraphicFramePr>
          <p:nvPr/>
        </p:nvGraphicFramePr>
        <p:xfrm>
          <a:off x="7338870" y="2694354"/>
          <a:ext cx="1693958" cy="547704"/>
        </p:xfrm>
        <a:graphic>
          <a:graphicData uri="http://schemas.openxmlformats.org/drawingml/2006/table">
            <a:tbl>
              <a:tblPr firstRow="1" bandRow="1">
                <a:tableStyleId>{69CF1AB2-1976-4502-BF36-3FF5EA218861}</a:tableStyleId>
              </a:tblPr>
              <a:tblGrid>
                <a:gridCol w="797868">
                  <a:extLst>
                    <a:ext uri="{9D8B030D-6E8A-4147-A177-3AD203B41FA5}">
                      <a16:colId xmlns:a16="http://schemas.microsoft.com/office/drawing/2014/main" val="2330257518"/>
                    </a:ext>
                  </a:extLst>
                </a:gridCol>
                <a:gridCol w="896090">
                  <a:extLst>
                    <a:ext uri="{9D8B030D-6E8A-4147-A177-3AD203B41FA5}">
                      <a16:colId xmlns:a16="http://schemas.microsoft.com/office/drawing/2014/main" val="778469355"/>
                    </a:ext>
                  </a:extLst>
                </a:gridCol>
              </a:tblGrid>
              <a:tr h="191611">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err="1">
                          <a:solidFill>
                            <a:schemeClr val="bg1"/>
                          </a:solidFill>
                        </a:rPr>
                        <a:t>PageId</a:t>
                      </a:r>
                      <a:endParaRPr lang="en-US" sz="900">
                        <a:solidFill>
                          <a:schemeClr val="bg1"/>
                        </a:solidFill>
                      </a:endParaRP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178037">
                <a:tc>
                  <a:txBody>
                    <a:bodyPr/>
                    <a:lstStyle/>
                    <a:p>
                      <a:pPr algn="r" fontAlgn="b"/>
                      <a:r>
                        <a:rPr lang="en-US" sz="1100" u="none" strike="noStrike">
                          <a:effectLst/>
                        </a:rPr>
                        <a:t>82147</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tcPr>
                </a:tc>
                <a:tc>
                  <a:txBody>
                    <a:bodyPr/>
                    <a:lstStyle/>
                    <a:p>
                      <a:r>
                        <a:rPr lang="en-US" sz="800"/>
                        <a:t>1005</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816548591"/>
                  </a:ext>
                </a:extLst>
              </a:tr>
              <a:tr h="178037">
                <a:tc>
                  <a:txBody>
                    <a:bodyPr/>
                    <a:lstStyle/>
                    <a:p>
                      <a:pPr algn="r" fontAlgn="b"/>
                      <a:r>
                        <a:rPr lang="en-US" sz="1100" u="none" strike="noStrike">
                          <a:effectLst/>
                        </a:rPr>
                        <a:t>85395</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1006</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62157967"/>
                  </a:ext>
                </a:extLst>
              </a:tr>
            </a:tbl>
          </a:graphicData>
        </a:graphic>
      </p:graphicFrame>
      <p:graphicFrame>
        <p:nvGraphicFramePr>
          <p:cNvPr id="56" name="Table 55">
            <a:extLst>
              <a:ext uri="{FF2B5EF4-FFF2-40B4-BE49-F238E27FC236}">
                <a16:creationId xmlns:a16="http://schemas.microsoft.com/office/drawing/2014/main" id="{7C30944A-A412-4F5C-B1FE-3276971AF5C5}"/>
              </a:ext>
            </a:extLst>
          </p:cNvPr>
          <p:cNvGraphicFramePr>
            <a:graphicFrameLocks noGrp="1"/>
          </p:cNvGraphicFramePr>
          <p:nvPr/>
        </p:nvGraphicFramePr>
        <p:xfrm>
          <a:off x="9710043" y="2690089"/>
          <a:ext cx="1693958" cy="547704"/>
        </p:xfrm>
        <a:graphic>
          <a:graphicData uri="http://schemas.openxmlformats.org/drawingml/2006/table">
            <a:tbl>
              <a:tblPr firstRow="1" bandRow="1">
                <a:tableStyleId>{69CF1AB2-1976-4502-BF36-3FF5EA218861}</a:tableStyleId>
              </a:tblPr>
              <a:tblGrid>
                <a:gridCol w="797868">
                  <a:extLst>
                    <a:ext uri="{9D8B030D-6E8A-4147-A177-3AD203B41FA5}">
                      <a16:colId xmlns:a16="http://schemas.microsoft.com/office/drawing/2014/main" val="2330257518"/>
                    </a:ext>
                  </a:extLst>
                </a:gridCol>
                <a:gridCol w="896090">
                  <a:extLst>
                    <a:ext uri="{9D8B030D-6E8A-4147-A177-3AD203B41FA5}">
                      <a16:colId xmlns:a16="http://schemas.microsoft.com/office/drawing/2014/main" val="778469355"/>
                    </a:ext>
                  </a:extLst>
                </a:gridCol>
              </a:tblGrid>
              <a:tr h="191611">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err="1">
                          <a:solidFill>
                            <a:schemeClr val="bg1"/>
                          </a:solidFill>
                        </a:rPr>
                        <a:t>PageId</a:t>
                      </a:r>
                      <a:endParaRPr lang="en-US" sz="900">
                        <a:solidFill>
                          <a:schemeClr val="bg1"/>
                        </a:solidFill>
                      </a:endParaRP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178037">
                <a:tc>
                  <a:txBody>
                    <a:bodyPr/>
                    <a:lstStyle/>
                    <a:p>
                      <a:pPr algn="r" fontAlgn="b"/>
                      <a:r>
                        <a:rPr lang="en-US" sz="1100" u="none" strike="noStrike">
                          <a:effectLst/>
                        </a:rPr>
                        <a:t>98137</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tcPr>
                </a:tc>
                <a:tc>
                  <a:txBody>
                    <a:bodyPr/>
                    <a:lstStyle/>
                    <a:p>
                      <a:r>
                        <a:rPr lang="en-US" sz="800"/>
                        <a:t>1007</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816548591"/>
                  </a:ext>
                </a:extLst>
              </a:tr>
              <a:tr h="178037">
                <a:tc>
                  <a:txBody>
                    <a:bodyPr/>
                    <a:lstStyle/>
                    <a:p>
                      <a:pPr algn="r" fontAlgn="b"/>
                      <a:r>
                        <a:rPr lang="en-US" sz="1100" u="none" strike="noStrike">
                          <a:effectLst/>
                        </a:rPr>
                        <a:t>98979</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1008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62157967"/>
                  </a:ext>
                </a:extLst>
              </a:tr>
            </a:tbl>
          </a:graphicData>
        </a:graphic>
      </p:graphicFrame>
      <p:graphicFrame>
        <p:nvGraphicFramePr>
          <p:cNvPr id="57" name="Table 56">
            <a:extLst>
              <a:ext uri="{FF2B5EF4-FFF2-40B4-BE49-F238E27FC236}">
                <a16:creationId xmlns:a16="http://schemas.microsoft.com/office/drawing/2014/main" id="{727E6AF6-7C8A-4704-A7FC-0B6D80EAC8AA}"/>
              </a:ext>
            </a:extLst>
          </p:cNvPr>
          <p:cNvGraphicFramePr>
            <a:graphicFrameLocks noGrp="1"/>
          </p:cNvGraphicFramePr>
          <p:nvPr/>
        </p:nvGraphicFramePr>
        <p:xfrm>
          <a:off x="7338871" y="3538225"/>
          <a:ext cx="2318929" cy="998010"/>
        </p:xfrm>
        <a:graphic>
          <a:graphicData uri="http://schemas.openxmlformats.org/drawingml/2006/table">
            <a:tbl>
              <a:tblPr firstRow="1" bandRow="1">
                <a:tableStyleId>{69CF1AB2-1976-4502-BF36-3FF5EA218861}</a:tableStyleId>
              </a:tblPr>
              <a:tblGrid>
                <a:gridCol w="576777">
                  <a:extLst>
                    <a:ext uri="{9D8B030D-6E8A-4147-A177-3AD203B41FA5}">
                      <a16:colId xmlns:a16="http://schemas.microsoft.com/office/drawing/2014/main" val="2330257518"/>
                    </a:ext>
                  </a:extLst>
                </a:gridCol>
                <a:gridCol w="734296">
                  <a:extLst>
                    <a:ext uri="{9D8B030D-6E8A-4147-A177-3AD203B41FA5}">
                      <a16:colId xmlns:a16="http://schemas.microsoft.com/office/drawing/2014/main" val="778469355"/>
                    </a:ext>
                  </a:extLst>
                </a:gridCol>
                <a:gridCol w="460734">
                  <a:extLst>
                    <a:ext uri="{9D8B030D-6E8A-4147-A177-3AD203B41FA5}">
                      <a16:colId xmlns:a16="http://schemas.microsoft.com/office/drawing/2014/main" val="3068263925"/>
                    </a:ext>
                  </a:extLst>
                </a:gridCol>
                <a:gridCol w="547122">
                  <a:extLst>
                    <a:ext uri="{9D8B030D-6E8A-4147-A177-3AD203B41FA5}">
                      <a16:colId xmlns:a16="http://schemas.microsoft.com/office/drawing/2014/main" val="40476078"/>
                    </a:ext>
                  </a:extLst>
                </a:gridCol>
              </a:tblGrid>
              <a:tr h="335292">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Date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Name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Country</a:t>
                      </a: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0906">
                <a:tc>
                  <a:txBody>
                    <a:bodyPr/>
                    <a:lstStyle/>
                    <a:p>
                      <a:r>
                        <a:rPr kumimoji="0" lang="en-US" sz="1000" u="none" strike="noStrike" kern="1200" cap="none" spc="0" normalizeH="0" baseline="0" noProof="0">
                          <a:ln>
                            <a:noFill/>
                          </a:ln>
                          <a:effectLst/>
                          <a:uLnTx/>
                          <a:uFillTx/>
                        </a:rPr>
                        <a:t>82147</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Q</a:t>
                      </a:r>
                    </a:p>
                  </a:txBody>
                  <a:tcPr marL="54471" marR="54471" marT="27235" marB="27235"/>
                </a:tc>
                <a:tc>
                  <a:txBody>
                    <a:bodyPr/>
                    <a:lstStyle/>
                    <a:p>
                      <a:r>
                        <a:rPr lang="en-US" sz="10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220906">
                <a:tc>
                  <a:txBody>
                    <a:bodyPr/>
                    <a:lstStyle/>
                    <a:p>
                      <a:r>
                        <a:rPr lang="en-US" sz="1000"/>
                        <a:t>85016</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lang="en-US" sz="1000"/>
                        <a:t>11-2-2018</a:t>
                      </a:r>
                    </a:p>
                  </a:txBody>
                  <a:tcPr marL="54471" marR="54471" marT="27235" marB="27235"/>
                </a:tc>
                <a:tc>
                  <a:txBody>
                    <a:bodyPr/>
                    <a:lstStyle/>
                    <a:p>
                      <a:r>
                        <a:rPr lang="en-US" sz="1000"/>
                        <a:t>V</a:t>
                      </a:r>
                    </a:p>
                  </a:txBody>
                  <a:tcPr marL="54471" marR="54471" marT="27235" marB="27235"/>
                </a:tc>
                <a:tc>
                  <a:txBody>
                    <a:bodyPr/>
                    <a:lstStyle/>
                    <a:p>
                      <a:r>
                        <a:rPr lang="en-US" sz="10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32893756"/>
                  </a:ext>
                </a:extLst>
              </a:tr>
              <a:tr h="220906">
                <a:tc>
                  <a:txBody>
                    <a:bodyPr/>
                    <a:lstStyle/>
                    <a:p>
                      <a:r>
                        <a:rPr lang="en-US" sz="1000"/>
                        <a:t>85018</a:t>
                      </a:r>
                    </a:p>
                  </a:txBody>
                  <a:tcPr marL="54471" marR="54471" marT="27235" marB="27235">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lnB w="12700" cap="flat" cmpd="sng" algn="ctr">
                      <a:solidFill>
                        <a:schemeClr val="tx1"/>
                      </a:solidFill>
                      <a:prstDash val="solid"/>
                      <a:round/>
                      <a:headEnd type="none" w="med" len="med"/>
                      <a:tailEnd type="none" w="med" len="med"/>
                    </a:lnB>
                  </a:tcPr>
                </a:tc>
                <a:tc>
                  <a:txBody>
                    <a:bodyPr/>
                    <a:lstStyle/>
                    <a:p>
                      <a:r>
                        <a:rPr lang="en-US" sz="1000"/>
                        <a:t>Q</a:t>
                      </a:r>
                    </a:p>
                  </a:txBody>
                  <a:tcPr marL="54471" marR="54471" marT="27235" marB="27235">
                    <a:lnB w="12700" cap="flat" cmpd="sng" algn="ctr">
                      <a:solidFill>
                        <a:schemeClr val="tx1"/>
                      </a:solidFill>
                      <a:prstDash val="solid"/>
                      <a:round/>
                      <a:headEnd type="none" w="med" len="med"/>
                      <a:tailEnd type="none" w="med" len="med"/>
                    </a:lnB>
                  </a:tcPr>
                </a:tc>
                <a:tc>
                  <a:txBody>
                    <a:bodyPr/>
                    <a:lstStyle/>
                    <a:p>
                      <a:r>
                        <a:rPr lang="en-US" sz="1000"/>
                        <a:t>SP</a:t>
                      </a: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77040596"/>
                  </a:ext>
                </a:extLst>
              </a:tr>
            </a:tbl>
          </a:graphicData>
        </a:graphic>
      </p:graphicFrame>
      <p:graphicFrame>
        <p:nvGraphicFramePr>
          <p:cNvPr id="59" name="Table 58">
            <a:extLst>
              <a:ext uri="{FF2B5EF4-FFF2-40B4-BE49-F238E27FC236}">
                <a16:creationId xmlns:a16="http://schemas.microsoft.com/office/drawing/2014/main" id="{C4AA2735-7470-4789-84A7-F76A77A43A58}"/>
              </a:ext>
            </a:extLst>
          </p:cNvPr>
          <p:cNvGraphicFramePr>
            <a:graphicFrameLocks noGrp="1"/>
          </p:cNvGraphicFramePr>
          <p:nvPr/>
        </p:nvGraphicFramePr>
        <p:xfrm>
          <a:off x="9826983" y="3545014"/>
          <a:ext cx="2318929" cy="998010"/>
        </p:xfrm>
        <a:graphic>
          <a:graphicData uri="http://schemas.openxmlformats.org/drawingml/2006/table">
            <a:tbl>
              <a:tblPr firstRow="1" bandRow="1">
                <a:tableStyleId>{69CF1AB2-1976-4502-BF36-3FF5EA218861}</a:tableStyleId>
              </a:tblPr>
              <a:tblGrid>
                <a:gridCol w="576777">
                  <a:extLst>
                    <a:ext uri="{9D8B030D-6E8A-4147-A177-3AD203B41FA5}">
                      <a16:colId xmlns:a16="http://schemas.microsoft.com/office/drawing/2014/main" val="2330257518"/>
                    </a:ext>
                  </a:extLst>
                </a:gridCol>
                <a:gridCol w="734296">
                  <a:extLst>
                    <a:ext uri="{9D8B030D-6E8A-4147-A177-3AD203B41FA5}">
                      <a16:colId xmlns:a16="http://schemas.microsoft.com/office/drawing/2014/main" val="778469355"/>
                    </a:ext>
                  </a:extLst>
                </a:gridCol>
                <a:gridCol w="460734">
                  <a:extLst>
                    <a:ext uri="{9D8B030D-6E8A-4147-A177-3AD203B41FA5}">
                      <a16:colId xmlns:a16="http://schemas.microsoft.com/office/drawing/2014/main" val="3068263925"/>
                    </a:ext>
                  </a:extLst>
                </a:gridCol>
                <a:gridCol w="547122">
                  <a:extLst>
                    <a:ext uri="{9D8B030D-6E8A-4147-A177-3AD203B41FA5}">
                      <a16:colId xmlns:a16="http://schemas.microsoft.com/office/drawing/2014/main" val="40476078"/>
                    </a:ext>
                  </a:extLst>
                </a:gridCol>
              </a:tblGrid>
              <a:tr h="335292">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Date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Name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Country</a:t>
                      </a: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0906">
                <a:tc>
                  <a:txBody>
                    <a:bodyPr/>
                    <a:lstStyle/>
                    <a:p>
                      <a:r>
                        <a:rPr kumimoji="0" lang="en-US" sz="1000" u="none" strike="noStrike" kern="1200" cap="none" spc="0" normalizeH="0" baseline="0" noProof="0">
                          <a:ln>
                            <a:noFill/>
                          </a:ln>
                          <a:effectLst/>
                          <a:uLnTx/>
                          <a:uFillTx/>
                        </a:rPr>
                        <a:t>98137</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T</a:t>
                      </a:r>
                    </a:p>
                  </a:txBody>
                  <a:tcPr marL="54471" marR="54471" marT="27235" marB="27235"/>
                </a:tc>
                <a:tc>
                  <a:txBody>
                    <a:bodyPr/>
                    <a:lstStyle/>
                    <a:p>
                      <a:r>
                        <a:rPr lang="en-US" sz="10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220906">
                <a:tc>
                  <a:txBody>
                    <a:bodyPr/>
                    <a:lstStyle/>
                    <a:p>
                      <a:r>
                        <a:rPr kumimoji="0" lang="en-US" sz="1000" u="none" strike="noStrike" kern="1200" cap="none" spc="0" normalizeH="0" baseline="0" noProof="0">
                          <a:ln>
                            <a:noFill/>
                          </a:ln>
                          <a:effectLst/>
                          <a:uLnTx/>
                          <a:uFillTx/>
                        </a:rPr>
                        <a:t>98310</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D</a:t>
                      </a:r>
                    </a:p>
                  </a:txBody>
                  <a:tcPr marL="54471" marR="54471" marT="27235" marB="27235"/>
                </a:tc>
                <a:tc>
                  <a:txBody>
                    <a:bodyPr/>
                    <a:lstStyle/>
                    <a:p>
                      <a:r>
                        <a:rPr lang="en-US" sz="10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32893756"/>
                  </a:ext>
                </a:extLst>
              </a:tr>
              <a:tr h="220906">
                <a:tc>
                  <a:txBody>
                    <a:bodyPr/>
                    <a:lstStyle/>
                    <a:p>
                      <a:r>
                        <a:rPr kumimoji="0" lang="en-US" sz="1000" u="none" strike="noStrike" kern="1200" cap="none" spc="0" normalizeH="0" baseline="0" noProof="0">
                          <a:ln>
                            <a:noFill/>
                          </a:ln>
                          <a:effectLst/>
                          <a:uLnTx/>
                          <a:uFillTx/>
                        </a:rPr>
                        <a:t>98799</a:t>
                      </a:r>
                      <a:endParaRPr lang="en-US" sz="1000"/>
                    </a:p>
                  </a:txBody>
                  <a:tcPr marL="54471" marR="54471" marT="27235" marB="27235">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lnB w="12700" cap="flat" cmpd="sng" algn="ctr">
                      <a:solidFill>
                        <a:schemeClr val="tx1"/>
                      </a:solidFill>
                      <a:prstDash val="solid"/>
                      <a:round/>
                      <a:headEnd type="none" w="med" len="med"/>
                      <a:tailEnd type="none" w="med" len="med"/>
                    </a:lnB>
                  </a:tcPr>
                </a:tc>
                <a:tc>
                  <a:txBody>
                    <a:bodyPr/>
                    <a:lstStyle/>
                    <a:p>
                      <a:r>
                        <a:rPr lang="en-US" sz="1000"/>
                        <a:t>R</a:t>
                      </a:r>
                    </a:p>
                  </a:txBody>
                  <a:tcPr marL="54471" marR="54471" marT="27235" marB="27235">
                    <a:lnB w="12700" cap="flat" cmpd="sng" algn="ctr">
                      <a:solidFill>
                        <a:schemeClr val="tx1"/>
                      </a:solidFill>
                      <a:prstDash val="solid"/>
                      <a:round/>
                      <a:headEnd type="none" w="med" len="med"/>
                      <a:tailEnd type="none" w="med" len="med"/>
                    </a:lnB>
                  </a:tcPr>
                </a:tc>
                <a:tc>
                  <a:txBody>
                    <a:bodyPr/>
                    <a:lstStyle/>
                    <a:p>
                      <a:r>
                        <a:rPr lang="en-US" sz="1000"/>
                        <a:t>NL</a:t>
                      </a: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77040596"/>
                  </a:ext>
                </a:extLst>
              </a:tr>
            </a:tbl>
          </a:graphicData>
        </a:graphic>
      </p:graphicFrame>
      <p:cxnSp>
        <p:nvCxnSpPr>
          <p:cNvPr id="3" name="Straight Connector 2">
            <a:extLst>
              <a:ext uri="{FF2B5EF4-FFF2-40B4-BE49-F238E27FC236}">
                <a16:creationId xmlns:a16="http://schemas.microsoft.com/office/drawing/2014/main" id="{A9A316A7-74F6-4727-9A4E-88CFD131495C}"/>
              </a:ext>
            </a:extLst>
          </p:cNvPr>
          <p:cNvCxnSpPr>
            <a:cxnSpLocks/>
          </p:cNvCxnSpPr>
          <p:nvPr/>
        </p:nvCxnSpPr>
        <p:spPr>
          <a:xfrm flipH="1">
            <a:off x="8397692" y="2329077"/>
            <a:ext cx="249147" cy="307371"/>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12AB102E-1500-4BE0-A3D7-8D6401C98A48}"/>
              </a:ext>
            </a:extLst>
          </p:cNvPr>
          <p:cNvCxnSpPr>
            <a:cxnSpLocks/>
          </p:cNvCxnSpPr>
          <p:nvPr/>
        </p:nvCxnSpPr>
        <p:spPr>
          <a:xfrm>
            <a:off x="9536196" y="2313076"/>
            <a:ext cx="254522" cy="287865"/>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7303AEE5-4196-4E8F-8E13-44094D7C88D1}"/>
              </a:ext>
            </a:extLst>
          </p:cNvPr>
          <p:cNvCxnSpPr>
            <a:cxnSpLocks/>
          </p:cNvCxnSpPr>
          <p:nvPr/>
        </p:nvCxnSpPr>
        <p:spPr>
          <a:xfrm flipH="1">
            <a:off x="7838435" y="3263370"/>
            <a:ext cx="133296" cy="206163"/>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8A4B68E0-B628-4505-BE67-CF509A8C5D89}"/>
              </a:ext>
            </a:extLst>
          </p:cNvPr>
          <p:cNvCxnSpPr>
            <a:cxnSpLocks/>
          </p:cNvCxnSpPr>
          <p:nvPr/>
        </p:nvCxnSpPr>
        <p:spPr>
          <a:xfrm>
            <a:off x="8329219" y="3264030"/>
            <a:ext cx="136947" cy="201044"/>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85" name="Text Placeholder 5">
            <a:extLst>
              <a:ext uri="{FF2B5EF4-FFF2-40B4-BE49-F238E27FC236}">
                <a16:creationId xmlns:a16="http://schemas.microsoft.com/office/drawing/2014/main" id="{FAA71C64-FA68-4099-AB15-8DACE5E16401}"/>
              </a:ext>
            </a:extLst>
          </p:cNvPr>
          <p:cNvSpPr txBox="1">
            <a:spLocks/>
          </p:cNvSpPr>
          <p:nvPr/>
        </p:nvSpPr>
        <p:spPr>
          <a:xfrm>
            <a:off x="8575342" y="3205626"/>
            <a:ext cx="256435" cy="249620"/>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600">
                <a:latin typeface="Segoe UI Semibold"/>
              </a:rPr>
              <a:t>…</a:t>
            </a:r>
          </a:p>
        </p:txBody>
      </p:sp>
      <p:cxnSp>
        <p:nvCxnSpPr>
          <p:cNvPr id="86" name="Straight Connector 85">
            <a:extLst>
              <a:ext uri="{FF2B5EF4-FFF2-40B4-BE49-F238E27FC236}">
                <a16:creationId xmlns:a16="http://schemas.microsoft.com/office/drawing/2014/main" id="{13091875-F2F1-4CC4-BC53-D39340C4A77C}"/>
              </a:ext>
            </a:extLst>
          </p:cNvPr>
          <p:cNvCxnSpPr>
            <a:cxnSpLocks/>
            <a:stCxn id="55" idx="2"/>
          </p:cNvCxnSpPr>
          <p:nvPr/>
        </p:nvCxnSpPr>
        <p:spPr>
          <a:xfrm flipH="1">
            <a:off x="8147788" y="3242058"/>
            <a:ext cx="38061" cy="247489"/>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B0F5D18C-4215-43F2-9431-F58A585D5E30}"/>
              </a:ext>
            </a:extLst>
          </p:cNvPr>
          <p:cNvCxnSpPr>
            <a:cxnSpLocks/>
          </p:cNvCxnSpPr>
          <p:nvPr/>
        </p:nvCxnSpPr>
        <p:spPr>
          <a:xfrm flipH="1">
            <a:off x="10358718" y="3257729"/>
            <a:ext cx="133296" cy="206163"/>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5D612F57-24E0-46FD-AE2B-EDD0F301E669}"/>
              </a:ext>
            </a:extLst>
          </p:cNvPr>
          <p:cNvCxnSpPr>
            <a:cxnSpLocks/>
          </p:cNvCxnSpPr>
          <p:nvPr/>
        </p:nvCxnSpPr>
        <p:spPr>
          <a:xfrm>
            <a:off x="10849502" y="3258389"/>
            <a:ext cx="136947" cy="201044"/>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13" name="Text Placeholder 5">
            <a:extLst>
              <a:ext uri="{FF2B5EF4-FFF2-40B4-BE49-F238E27FC236}">
                <a16:creationId xmlns:a16="http://schemas.microsoft.com/office/drawing/2014/main" id="{C46C9EE0-A081-4F91-85D9-A7862AD72173}"/>
              </a:ext>
            </a:extLst>
          </p:cNvPr>
          <p:cNvSpPr txBox="1">
            <a:spLocks/>
          </p:cNvSpPr>
          <p:nvPr/>
        </p:nvSpPr>
        <p:spPr>
          <a:xfrm>
            <a:off x="11068645" y="3187991"/>
            <a:ext cx="256435" cy="249620"/>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600">
                <a:latin typeface="Segoe UI Semibold"/>
              </a:rPr>
              <a:t>…</a:t>
            </a:r>
          </a:p>
        </p:txBody>
      </p:sp>
      <p:cxnSp>
        <p:nvCxnSpPr>
          <p:cNvPr id="114" name="Straight Connector 113">
            <a:extLst>
              <a:ext uri="{FF2B5EF4-FFF2-40B4-BE49-F238E27FC236}">
                <a16:creationId xmlns:a16="http://schemas.microsoft.com/office/drawing/2014/main" id="{D13F67CE-E58C-4EB2-B76D-74733FF22A92}"/>
              </a:ext>
            </a:extLst>
          </p:cNvPr>
          <p:cNvCxnSpPr>
            <a:cxnSpLocks/>
          </p:cNvCxnSpPr>
          <p:nvPr/>
        </p:nvCxnSpPr>
        <p:spPr>
          <a:xfrm flipH="1">
            <a:off x="10668071" y="3236396"/>
            <a:ext cx="38061" cy="247509"/>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9126308"/>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50D3F549-C1E3-4321-AF51-D8C9CCD1531C}"/>
              </a:ext>
            </a:extLst>
          </p:cNvPr>
          <p:cNvSpPr>
            <a:spLocks noGrp="1"/>
          </p:cNvSpPr>
          <p:nvPr>
            <p:ph type="body" sz="quarter" idx="10"/>
          </p:nvPr>
        </p:nvSpPr>
        <p:spPr>
          <a:xfrm>
            <a:off x="427226" y="1120901"/>
            <a:ext cx="11073100" cy="3193695"/>
          </a:xfrm>
        </p:spPr>
        <p:txBody>
          <a:bodyPr/>
          <a:lstStyle/>
          <a:p>
            <a:r>
              <a:rPr lang="en-US" sz="1961">
                <a:solidFill>
                  <a:schemeClr val="tx2"/>
                </a:solidFill>
              </a:rPr>
              <a:t>The problem with CCI</a:t>
            </a:r>
          </a:p>
          <a:p>
            <a:r>
              <a:rPr lang="en-US" sz="1765">
                <a:latin typeface="+mn-lt"/>
              </a:rPr>
              <a:t>The index builder doesn’t sort data before compressing it into segments, which means that segments with overlapping value ranges could occur.</a:t>
            </a:r>
          </a:p>
          <a:p>
            <a:r>
              <a:rPr lang="en-US" sz="1765">
                <a:latin typeface="+mn-lt"/>
              </a:rPr>
              <a:t>When this happens, queries might read more segments from disk and take longer to finish.</a:t>
            </a:r>
          </a:p>
          <a:p>
            <a:endParaRPr lang="en-US" sz="1765">
              <a:latin typeface="+mn-lt"/>
            </a:endParaRPr>
          </a:p>
          <a:p>
            <a:r>
              <a:rPr lang="en-US" sz="1961">
                <a:solidFill>
                  <a:schemeClr val="tx2"/>
                </a:solidFill>
              </a:rPr>
              <a:t>The solution</a:t>
            </a:r>
          </a:p>
          <a:p>
            <a:r>
              <a:rPr lang="en-US" sz="1765">
                <a:latin typeface="+mn-lt"/>
              </a:rPr>
              <a:t>Ordered CCIs – data is sorted in memory by the order key(s) before the index builder compresses the segments and thus segment overlapping is reduced.</a:t>
            </a:r>
          </a:p>
          <a:p>
            <a:endParaRPr lang="en-US" sz="1765">
              <a:solidFill>
                <a:schemeClr val="tx2"/>
              </a:solidFill>
            </a:endParaRPr>
          </a:p>
        </p:txBody>
      </p:sp>
      <p:sp>
        <p:nvSpPr>
          <p:cNvPr id="6" name="Title 5">
            <a:extLst>
              <a:ext uri="{FF2B5EF4-FFF2-40B4-BE49-F238E27FC236}">
                <a16:creationId xmlns:a16="http://schemas.microsoft.com/office/drawing/2014/main" id="{99259584-8010-4F45-95B7-8DD058619E38}"/>
              </a:ext>
            </a:extLst>
          </p:cNvPr>
          <p:cNvSpPr>
            <a:spLocks noGrp="1"/>
          </p:cNvSpPr>
          <p:nvPr>
            <p:ph type="title"/>
          </p:nvPr>
        </p:nvSpPr>
        <p:spPr>
          <a:xfrm>
            <a:off x="427229" y="223040"/>
            <a:ext cx="9067981" cy="739238"/>
          </a:xfrm>
        </p:spPr>
        <p:txBody>
          <a:bodyPr/>
          <a:lstStyle/>
          <a:p>
            <a:r>
              <a:rPr lang="en-US"/>
              <a:t>Ordered Clustered </a:t>
            </a:r>
            <a:r>
              <a:rPr lang="en-US" err="1"/>
              <a:t>Columnstore</a:t>
            </a:r>
            <a:r>
              <a:rPr lang="en-US"/>
              <a:t> Indexes</a:t>
            </a:r>
            <a:endParaRPr lang="en-US">
              <a:solidFill>
                <a:srgbClr val="FF0000"/>
              </a:solidFill>
            </a:endParaRPr>
          </a:p>
        </p:txBody>
      </p:sp>
      <p:sp>
        <p:nvSpPr>
          <p:cNvPr id="9" name="Rectangle 8">
            <a:extLst>
              <a:ext uri="{FF2B5EF4-FFF2-40B4-BE49-F238E27FC236}">
                <a16:creationId xmlns:a16="http://schemas.microsoft.com/office/drawing/2014/main" id="{34B2EFA8-0B64-44B8-8908-E4A59C968CEC}"/>
              </a:ext>
            </a:extLst>
          </p:cNvPr>
          <p:cNvSpPr/>
          <p:nvPr/>
        </p:nvSpPr>
        <p:spPr>
          <a:xfrm>
            <a:off x="6138315" y="4422379"/>
            <a:ext cx="5661146" cy="1631216"/>
          </a:xfrm>
          <a:prstGeom prst="rect">
            <a:avLst/>
          </a:prstGeom>
          <a:ln>
            <a:solidFill>
              <a:schemeClr val="bg1">
                <a:lumMod val="85000"/>
              </a:schemeClr>
            </a:solidFill>
          </a:ln>
        </p:spPr>
        <p:txBody>
          <a:bodyPr wrap="square">
            <a:spAutoFit/>
          </a:bodyPr>
          <a:lstStyle/>
          <a:p>
            <a:pPr>
              <a:spcAft>
                <a:spcPts val="600"/>
              </a:spcAft>
              <a:defRPr/>
            </a:pPr>
            <a:r>
              <a:rPr lang="en-US" sz="1000" b="1">
                <a:solidFill>
                  <a:srgbClr val="008000"/>
                </a:solidFill>
                <a:latin typeface="Calibri" panose="020F0502020204030204" pitchFamily="34" charset="0"/>
                <a:cs typeface="Calibri" panose="020F0502020204030204" pitchFamily="34" charset="0"/>
              </a:rPr>
              <a:t>-- Create Clustered </a:t>
            </a:r>
            <a:r>
              <a:rPr lang="en-US" sz="1000" b="1" err="1">
                <a:solidFill>
                  <a:srgbClr val="008000"/>
                </a:solidFill>
                <a:latin typeface="Calibri" panose="020F0502020204030204" pitchFamily="34" charset="0"/>
                <a:cs typeface="Calibri" panose="020F0502020204030204" pitchFamily="34" charset="0"/>
              </a:rPr>
              <a:t>Columnstore</a:t>
            </a:r>
            <a:r>
              <a:rPr lang="en-US" sz="1000" b="1">
                <a:solidFill>
                  <a:srgbClr val="008000"/>
                </a:solidFill>
                <a:latin typeface="Calibri" panose="020F0502020204030204" pitchFamily="34" charset="0"/>
                <a:cs typeface="Calibri" panose="020F0502020204030204" pitchFamily="34" charset="0"/>
              </a:rPr>
              <a:t> Index on existing table</a:t>
            </a:r>
          </a:p>
          <a:p>
            <a:pPr>
              <a:spcAft>
                <a:spcPts val="600"/>
              </a:spcAft>
              <a:defRPr/>
            </a:pPr>
            <a:r>
              <a:rPr lang="en-US" sz="1000">
                <a:solidFill>
                  <a:srgbClr val="0000FF"/>
                </a:solidFill>
                <a:latin typeface="Calibri" panose="020F0502020204030204" pitchFamily="34" charset="0"/>
                <a:cs typeface="Calibri" panose="020F0502020204030204" pitchFamily="34" charset="0"/>
              </a:rPr>
              <a:t>CREATE CLUSTERED COLUMNSTORE INDEX </a:t>
            </a:r>
            <a:r>
              <a:rPr lang="en-US" sz="1000" err="1">
                <a:solidFill>
                  <a:srgbClr val="000000"/>
                </a:solidFill>
                <a:latin typeface="Calibri" panose="020F0502020204030204" pitchFamily="34" charset="0"/>
                <a:cs typeface="Calibri" panose="020F0502020204030204" pitchFamily="34" charset="0"/>
              </a:rPr>
              <a:t>cciOrderId</a:t>
            </a:r>
            <a:r>
              <a:rPr lang="en-US" sz="1000">
                <a:solidFill>
                  <a:srgbClr val="0000FF"/>
                </a:solidFill>
                <a:latin typeface="Calibri" panose="020F0502020204030204" pitchFamily="34" charset="0"/>
                <a:cs typeface="Calibri" panose="020F0502020204030204" pitchFamily="34" charset="0"/>
              </a:rPr>
              <a:t> </a:t>
            </a:r>
          </a:p>
          <a:p>
            <a:pPr>
              <a:spcAft>
                <a:spcPts val="600"/>
              </a:spcAft>
              <a:defRPr/>
            </a:pPr>
            <a:r>
              <a:rPr lang="en-US" sz="1000">
                <a:solidFill>
                  <a:srgbClr val="0000FF"/>
                </a:solidFill>
                <a:latin typeface="Calibri" panose="020F0502020204030204" pitchFamily="34" charset="0"/>
                <a:cs typeface="Calibri" panose="020F0502020204030204" pitchFamily="34" charset="0"/>
              </a:rPr>
              <a:t>ON </a:t>
            </a:r>
            <a:r>
              <a:rPr lang="en-US" sz="1000" err="1">
                <a:solidFill>
                  <a:srgbClr val="000000">
                    <a:lumMod val="95000"/>
                    <a:lumOff val="5000"/>
                  </a:srgbClr>
                </a:solidFill>
                <a:latin typeface="Calibri" panose="020F0502020204030204" pitchFamily="34" charset="0"/>
                <a:cs typeface="Calibri" panose="020F0502020204030204" pitchFamily="34" charset="0"/>
              </a:rPr>
              <a:t>dbo.OrderTable</a:t>
            </a:r>
            <a:r>
              <a:rPr lang="en-US" sz="1000">
                <a:solidFill>
                  <a:srgbClr val="000000">
                    <a:lumMod val="95000"/>
                    <a:lumOff val="5000"/>
                  </a:srgbClr>
                </a:solidFill>
                <a:latin typeface="Calibri" panose="020F0502020204030204" pitchFamily="34" charset="0"/>
                <a:cs typeface="Calibri" panose="020F0502020204030204" pitchFamily="34" charset="0"/>
              </a:rPr>
              <a:t> </a:t>
            </a:r>
            <a:r>
              <a:rPr lang="en-US" sz="1000">
                <a:solidFill>
                  <a:srgbClr val="0000FF"/>
                </a:solidFill>
                <a:latin typeface="Calibri" panose="020F0502020204030204" pitchFamily="34" charset="0"/>
                <a:cs typeface="Calibri" panose="020F0502020204030204" pitchFamily="34" charset="0"/>
              </a:rPr>
              <a:t>ORDER</a:t>
            </a:r>
            <a:r>
              <a:rPr lang="en-US" sz="1000">
                <a:solidFill>
                  <a:srgbClr val="000000"/>
                </a:solidFill>
                <a:latin typeface="Calibri" panose="020F0502020204030204" pitchFamily="34" charset="0"/>
                <a:cs typeface="Calibri" panose="020F0502020204030204" pitchFamily="34" charset="0"/>
              </a:rPr>
              <a:t> (</a:t>
            </a:r>
            <a:r>
              <a:rPr lang="en-US" sz="1000" err="1">
                <a:solidFill>
                  <a:srgbClr val="000000"/>
                </a:solidFill>
                <a:latin typeface="Calibri" panose="020F0502020204030204" pitchFamily="34" charset="0"/>
                <a:cs typeface="Calibri" panose="020F0502020204030204" pitchFamily="34" charset="0"/>
              </a:rPr>
              <a:t>OrderId</a:t>
            </a:r>
            <a:r>
              <a:rPr lang="en-US" sz="1000">
                <a:solidFill>
                  <a:srgbClr val="000000"/>
                </a:solidFill>
                <a:latin typeface="Calibri" panose="020F0502020204030204" pitchFamily="34" charset="0"/>
                <a:cs typeface="Calibri" panose="020F0502020204030204" pitchFamily="34" charset="0"/>
              </a:rPr>
              <a:t>) </a:t>
            </a:r>
          </a:p>
          <a:p>
            <a:pPr defTabSz="914225">
              <a:spcAft>
                <a:spcPts val="600"/>
              </a:spcAft>
              <a:defRPr/>
            </a:pPr>
            <a:endParaRPr lang="en-US" sz="100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000" b="1">
                <a:solidFill>
                  <a:srgbClr val="008000"/>
                </a:solidFill>
                <a:latin typeface="Calibri" panose="020F0502020204030204" pitchFamily="34" charset="0"/>
                <a:cs typeface="Calibri" panose="020F0502020204030204" pitchFamily="34" charset="0"/>
              </a:rPr>
              <a:t>-- Insert data into table with ordered </a:t>
            </a:r>
            <a:r>
              <a:rPr lang="en-US" sz="1000" b="1" err="1">
                <a:solidFill>
                  <a:srgbClr val="008000"/>
                </a:solidFill>
                <a:latin typeface="Calibri" panose="020F0502020204030204" pitchFamily="34" charset="0"/>
                <a:cs typeface="Calibri" panose="020F0502020204030204" pitchFamily="34" charset="0"/>
              </a:rPr>
              <a:t>columnstore</a:t>
            </a:r>
            <a:r>
              <a:rPr lang="en-US" sz="1000" b="1">
                <a:solidFill>
                  <a:srgbClr val="008000"/>
                </a:solidFill>
                <a:latin typeface="Calibri" panose="020F0502020204030204" pitchFamily="34" charset="0"/>
                <a:cs typeface="Calibri" panose="020F0502020204030204" pitchFamily="34" charset="0"/>
              </a:rPr>
              <a:t> index</a:t>
            </a:r>
          </a:p>
          <a:p>
            <a:pPr defTabSz="914225">
              <a:spcAft>
                <a:spcPts val="600"/>
              </a:spcAft>
              <a:defRPr/>
            </a:pPr>
            <a:r>
              <a:rPr lang="en-US" sz="1000">
                <a:solidFill>
                  <a:srgbClr val="0000FF"/>
                </a:solidFill>
                <a:latin typeface="Calibri" panose="020F0502020204030204" pitchFamily="34" charset="0"/>
                <a:cs typeface="Calibri" panose="020F0502020204030204" pitchFamily="34" charset="0"/>
              </a:rPr>
              <a:t>INSERT INTO </a:t>
            </a:r>
            <a:r>
              <a:rPr lang="en-US" sz="1000" err="1">
                <a:solidFill>
                  <a:srgbClr val="000000">
                    <a:lumMod val="95000"/>
                    <a:lumOff val="5000"/>
                  </a:srgbClr>
                </a:solidFill>
                <a:latin typeface="Calibri" panose="020F0502020204030204" pitchFamily="34" charset="0"/>
                <a:cs typeface="Calibri" panose="020F0502020204030204" pitchFamily="34" charset="0"/>
              </a:rPr>
              <a:t>sortedOrderTable</a:t>
            </a:r>
            <a:endParaRPr lang="en-US" sz="1000">
              <a:solidFill>
                <a:srgbClr val="000000">
                  <a:lumMod val="95000"/>
                  <a:lumOff val="5000"/>
                </a:srgbClr>
              </a:solidFill>
              <a:latin typeface="Calibri" panose="020F0502020204030204" pitchFamily="34" charset="0"/>
              <a:cs typeface="Calibri" panose="020F0502020204030204" pitchFamily="34" charset="0"/>
            </a:endParaRPr>
          </a:p>
          <a:p>
            <a:pPr defTabSz="914225">
              <a:spcAft>
                <a:spcPts val="600"/>
              </a:spcAft>
              <a:defRPr/>
            </a:pPr>
            <a:r>
              <a:rPr lang="en-US" sz="1000">
                <a:solidFill>
                  <a:srgbClr val="0000FF"/>
                </a:solidFill>
                <a:latin typeface="Calibri" panose="020F0502020204030204" pitchFamily="34" charset="0"/>
                <a:cs typeface="Calibri" panose="020F0502020204030204" pitchFamily="34" charset="0"/>
              </a:rPr>
              <a:t>VALUES</a:t>
            </a:r>
            <a:r>
              <a:rPr lang="en-US" sz="1000">
                <a:solidFill>
                  <a:srgbClr val="000000">
                    <a:lumMod val="95000"/>
                    <a:lumOff val="5000"/>
                  </a:srgbClr>
                </a:solidFill>
                <a:latin typeface="Calibri" panose="020F0502020204030204" pitchFamily="34" charset="0"/>
                <a:cs typeface="Calibri" panose="020F0502020204030204" pitchFamily="34" charset="0"/>
              </a:rPr>
              <a:t> (1, </a:t>
            </a:r>
            <a:r>
              <a:rPr lang="en-US" sz="1000">
                <a:solidFill>
                  <a:srgbClr val="FF0000"/>
                </a:solidFill>
                <a:latin typeface="Calibri" panose="020F0502020204030204" pitchFamily="34" charset="0"/>
                <a:cs typeface="Calibri" panose="020F0502020204030204" pitchFamily="34" charset="0"/>
              </a:rPr>
              <a:t>'01-01-2019','Dave’, 'UK'</a:t>
            </a:r>
            <a:r>
              <a:rPr lang="en-US" sz="1000">
                <a:solidFill>
                  <a:srgbClr val="000000">
                    <a:lumMod val="95000"/>
                    <a:lumOff val="5000"/>
                  </a:srgbClr>
                </a:solidFill>
                <a:latin typeface="Calibri" panose="020F0502020204030204" pitchFamily="34" charset="0"/>
                <a:cs typeface="Calibri" panose="020F0502020204030204" pitchFamily="34" charset="0"/>
              </a:rPr>
              <a:t>)</a:t>
            </a:r>
            <a:endParaRPr lang="en-US" sz="1000" b="1">
              <a:solidFill>
                <a:srgbClr val="000000"/>
              </a:solidFill>
              <a:latin typeface="Calibri" panose="020F0502020204030204" pitchFamily="34" charset="0"/>
              <a:cs typeface="Calibri" panose="020F0502020204030204" pitchFamily="34" charset="0"/>
            </a:endParaRPr>
          </a:p>
        </p:txBody>
      </p:sp>
      <p:sp>
        <p:nvSpPr>
          <p:cNvPr id="2" name="Rectangle 1">
            <a:extLst>
              <a:ext uri="{FF2B5EF4-FFF2-40B4-BE49-F238E27FC236}">
                <a16:creationId xmlns:a16="http://schemas.microsoft.com/office/drawing/2014/main" id="{25DA1F90-267E-4246-B60D-6E822D39F65C}"/>
              </a:ext>
            </a:extLst>
          </p:cNvPr>
          <p:cNvSpPr/>
          <p:nvPr/>
        </p:nvSpPr>
        <p:spPr>
          <a:xfrm>
            <a:off x="691674" y="4131497"/>
            <a:ext cx="4876109" cy="2785378"/>
          </a:xfrm>
          <a:prstGeom prst="rect">
            <a:avLst/>
          </a:prstGeom>
        </p:spPr>
        <p:txBody>
          <a:bodyPr wrap="square">
            <a:spAutoFit/>
          </a:bodyPr>
          <a:lstStyle/>
          <a:p>
            <a:pPr>
              <a:spcAft>
                <a:spcPts val="600"/>
              </a:spcAft>
              <a:defRPr/>
            </a:pPr>
            <a:r>
              <a:rPr lang="en-US" sz="1000" b="1">
                <a:solidFill>
                  <a:srgbClr val="008000"/>
                </a:solidFill>
                <a:latin typeface="Calibri" panose="020F0502020204030204" pitchFamily="34" charset="0"/>
                <a:cs typeface="Calibri" panose="020F0502020204030204" pitchFamily="34" charset="0"/>
              </a:rPr>
              <a:t>-- Create Table with Ordered </a:t>
            </a:r>
            <a:r>
              <a:rPr lang="en-US" sz="1000" b="1" err="1">
                <a:solidFill>
                  <a:srgbClr val="008000"/>
                </a:solidFill>
                <a:latin typeface="Calibri" panose="020F0502020204030204" pitchFamily="34" charset="0"/>
                <a:cs typeface="Calibri" panose="020F0502020204030204" pitchFamily="34" charset="0"/>
              </a:rPr>
              <a:t>Columnstore</a:t>
            </a:r>
            <a:r>
              <a:rPr lang="en-US" sz="1000" b="1">
                <a:solidFill>
                  <a:srgbClr val="008000"/>
                </a:solidFill>
                <a:latin typeface="Calibri" panose="020F0502020204030204" pitchFamily="34" charset="0"/>
                <a:cs typeface="Calibri" panose="020F0502020204030204" pitchFamily="34" charset="0"/>
              </a:rPr>
              <a:t> Index </a:t>
            </a:r>
            <a:endParaRPr lang="en-US" sz="1000" b="1">
              <a:solidFill>
                <a:srgbClr val="000000"/>
              </a:solidFill>
              <a:latin typeface="Calibri" panose="020F0502020204030204" pitchFamily="34" charset="0"/>
              <a:cs typeface="Calibri" panose="020F0502020204030204" pitchFamily="34" charset="0"/>
            </a:endParaRPr>
          </a:p>
          <a:p>
            <a:pPr>
              <a:spcAft>
                <a:spcPts val="600"/>
              </a:spcAft>
              <a:defRPr/>
            </a:pPr>
            <a:r>
              <a:rPr lang="en-US" sz="1000">
                <a:solidFill>
                  <a:srgbClr val="0000FF"/>
                </a:solidFill>
                <a:latin typeface="Calibri" panose="020F0502020204030204" pitchFamily="34" charset="0"/>
                <a:cs typeface="Calibri" panose="020F0502020204030204" pitchFamily="34" charset="0"/>
              </a:rPr>
              <a:t>CREATE</a:t>
            </a:r>
            <a:r>
              <a:rPr lang="en-US" sz="1000">
                <a:solidFill>
                  <a:srgbClr val="000000"/>
                </a:solidFill>
                <a:latin typeface="Calibri" panose="020F0502020204030204" pitchFamily="34" charset="0"/>
                <a:cs typeface="Calibri" panose="020F0502020204030204" pitchFamily="34" charset="0"/>
              </a:rPr>
              <a:t> </a:t>
            </a:r>
            <a:r>
              <a:rPr lang="en-US" sz="1000">
                <a:solidFill>
                  <a:srgbClr val="0000FF"/>
                </a:solidFill>
                <a:latin typeface="Calibri" panose="020F0502020204030204" pitchFamily="34" charset="0"/>
                <a:cs typeface="Calibri" panose="020F0502020204030204" pitchFamily="34" charset="0"/>
              </a:rPr>
              <a:t>TABLE</a:t>
            </a:r>
            <a:r>
              <a:rPr lang="en-US" sz="1000">
                <a:solidFill>
                  <a:srgbClr val="000000"/>
                </a:solidFill>
                <a:latin typeface="Calibri" panose="020F0502020204030204" pitchFamily="34" charset="0"/>
                <a:cs typeface="Calibri" panose="020F0502020204030204" pitchFamily="34" charset="0"/>
              </a:rPr>
              <a:t> </a:t>
            </a:r>
            <a:r>
              <a:rPr lang="en-US" sz="1000" err="1">
                <a:solidFill>
                  <a:srgbClr val="000000"/>
                </a:solidFill>
                <a:latin typeface="Calibri" panose="020F0502020204030204" pitchFamily="34" charset="0"/>
                <a:cs typeface="Calibri" panose="020F0502020204030204" pitchFamily="34" charset="0"/>
              </a:rPr>
              <a:t>sortedOrderTable</a:t>
            </a:r>
            <a:r>
              <a:rPr lang="en-US" sz="1000">
                <a:solidFill>
                  <a:srgbClr val="000000"/>
                </a:solidFill>
                <a:latin typeface="Calibri" panose="020F0502020204030204" pitchFamily="34" charset="0"/>
                <a:cs typeface="Calibri" panose="020F0502020204030204" pitchFamily="34" charset="0"/>
              </a:rPr>
              <a:t>   </a:t>
            </a:r>
          </a:p>
          <a:p>
            <a:pPr>
              <a:spcAft>
                <a:spcPts val="600"/>
              </a:spcAft>
              <a:defRPr/>
            </a:pPr>
            <a:r>
              <a:rPr lang="en-US" sz="1000">
                <a:solidFill>
                  <a:srgbClr val="808080"/>
                </a:solidFill>
                <a:latin typeface="Calibri" panose="020F0502020204030204" pitchFamily="34" charset="0"/>
                <a:cs typeface="Calibri" panose="020F0502020204030204" pitchFamily="34" charset="0"/>
              </a:rPr>
              <a:t>(</a:t>
            </a:r>
            <a:r>
              <a:rPr lang="en-US" sz="1000">
                <a:solidFill>
                  <a:srgbClr val="000000"/>
                </a:solidFill>
                <a:latin typeface="Calibri" panose="020F0502020204030204" pitchFamily="34" charset="0"/>
                <a:cs typeface="Calibri" panose="020F0502020204030204" pitchFamily="34" charset="0"/>
              </a:rPr>
              <a:t>  </a:t>
            </a:r>
          </a:p>
          <a:p>
            <a:pPr>
              <a:spcAft>
                <a:spcPts val="600"/>
              </a:spcAft>
              <a:defRPr/>
            </a:pPr>
            <a:r>
              <a:rPr lang="en-US" sz="1000">
                <a:solidFill>
                  <a:srgbClr val="000000"/>
                </a:solidFill>
                <a:latin typeface="Calibri" panose="020F0502020204030204" pitchFamily="34" charset="0"/>
                <a:cs typeface="Calibri" panose="020F0502020204030204" pitchFamily="34" charset="0"/>
              </a:rPr>
              <a:t>    </a:t>
            </a:r>
            <a:r>
              <a:rPr lang="en-US" sz="1000" err="1">
                <a:solidFill>
                  <a:srgbClr val="000000"/>
                </a:solidFill>
                <a:latin typeface="Calibri" panose="020F0502020204030204" pitchFamily="34" charset="0"/>
                <a:cs typeface="Calibri" panose="020F0502020204030204" pitchFamily="34" charset="0"/>
              </a:rPr>
              <a:t>OrderId</a:t>
            </a:r>
            <a:r>
              <a:rPr lang="en-US" sz="1000">
                <a:solidFill>
                  <a:srgbClr val="000000"/>
                </a:solidFill>
                <a:latin typeface="Calibri" panose="020F0502020204030204" pitchFamily="34" charset="0"/>
                <a:cs typeface="Calibri" panose="020F0502020204030204" pitchFamily="34" charset="0"/>
              </a:rPr>
              <a:t>  </a:t>
            </a:r>
            <a:r>
              <a:rPr lang="en-US" sz="1000">
                <a:solidFill>
                  <a:srgbClr val="0000FF"/>
                </a:solidFill>
                <a:latin typeface="Calibri" panose="020F0502020204030204" pitchFamily="34" charset="0"/>
                <a:cs typeface="Calibri" panose="020F0502020204030204" pitchFamily="34" charset="0"/>
              </a:rPr>
              <a:t>INT</a:t>
            </a:r>
            <a:r>
              <a:rPr lang="en-US" sz="1000">
                <a:solidFill>
                  <a:srgbClr val="000000"/>
                </a:solidFill>
                <a:latin typeface="Calibri" panose="020F0502020204030204" pitchFamily="34" charset="0"/>
                <a:cs typeface="Calibri" panose="020F0502020204030204" pitchFamily="34" charset="0"/>
              </a:rPr>
              <a:t> NOT NULL</a:t>
            </a:r>
            <a:r>
              <a:rPr lang="en-US" sz="1000">
                <a:solidFill>
                  <a:srgbClr val="808080"/>
                </a:solidFill>
                <a:latin typeface="Calibri" panose="020F0502020204030204" pitchFamily="34" charset="0"/>
                <a:cs typeface="Calibri" panose="020F0502020204030204" pitchFamily="34" charset="0"/>
              </a:rPr>
              <a:t>,</a:t>
            </a:r>
            <a:r>
              <a:rPr lang="en-US" sz="1000">
                <a:solidFill>
                  <a:srgbClr val="000000"/>
                </a:solidFill>
                <a:latin typeface="Calibri" panose="020F0502020204030204" pitchFamily="34" charset="0"/>
                <a:cs typeface="Calibri" panose="020F0502020204030204" pitchFamily="34" charset="0"/>
              </a:rPr>
              <a:t>  </a:t>
            </a:r>
          </a:p>
          <a:p>
            <a:pPr>
              <a:spcAft>
                <a:spcPts val="600"/>
              </a:spcAft>
              <a:defRPr/>
            </a:pPr>
            <a:r>
              <a:rPr lang="en-US" sz="1000">
                <a:solidFill>
                  <a:srgbClr val="000000"/>
                </a:solidFill>
                <a:latin typeface="Calibri" panose="020F0502020204030204" pitchFamily="34" charset="0"/>
                <a:cs typeface="Calibri" panose="020F0502020204030204" pitchFamily="34" charset="0"/>
              </a:rPr>
              <a:t>    Date     </a:t>
            </a:r>
            <a:r>
              <a:rPr lang="en-US" sz="1000" err="1">
                <a:solidFill>
                  <a:srgbClr val="0000FF"/>
                </a:solidFill>
                <a:latin typeface="Calibri" panose="020F0502020204030204" pitchFamily="34" charset="0"/>
                <a:cs typeface="Calibri" panose="020F0502020204030204" pitchFamily="34" charset="0"/>
              </a:rPr>
              <a:t>DATE</a:t>
            </a:r>
            <a:r>
              <a:rPr lang="en-US" sz="1000">
                <a:solidFill>
                  <a:srgbClr val="000000"/>
                </a:solidFill>
                <a:latin typeface="Calibri" panose="020F0502020204030204" pitchFamily="34" charset="0"/>
                <a:cs typeface="Calibri" panose="020F0502020204030204" pitchFamily="34" charset="0"/>
              </a:rPr>
              <a:t> NOT NULL,</a:t>
            </a:r>
          </a:p>
          <a:p>
            <a:pPr>
              <a:spcAft>
                <a:spcPts val="600"/>
              </a:spcAft>
              <a:defRPr/>
            </a:pPr>
            <a:r>
              <a:rPr lang="en-US" sz="1000">
                <a:solidFill>
                  <a:srgbClr val="000000"/>
                </a:solidFill>
                <a:latin typeface="Calibri" panose="020F0502020204030204" pitchFamily="34" charset="0"/>
                <a:cs typeface="Calibri" panose="020F0502020204030204" pitchFamily="34" charset="0"/>
              </a:rPr>
              <a:t>    Name     </a:t>
            </a:r>
            <a:r>
              <a:rPr lang="en-US" sz="1000">
                <a:solidFill>
                  <a:srgbClr val="0000FF"/>
                </a:solidFill>
                <a:latin typeface="Calibri" panose="020F0502020204030204" pitchFamily="34" charset="0"/>
                <a:cs typeface="Calibri" panose="020F0502020204030204" pitchFamily="34" charset="0"/>
              </a:rPr>
              <a:t>VARCHAR</a:t>
            </a:r>
            <a:r>
              <a:rPr lang="en-US" sz="1000">
                <a:solidFill>
                  <a:srgbClr val="808080"/>
                </a:solidFill>
                <a:latin typeface="Calibri" panose="020F0502020204030204" pitchFamily="34" charset="0"/>
                <a:cs typeface="Calibri" panose="020F0502020204030204" pitchFamily="34" charset="0"/>
              </a:rPr>
              <a:t>(</a:t>
            </a:r>
            <a:r>
              <a:rPr lang="en-US" sz="1000">
                <a:solidFill>
                  <a:srgbClr val="000000"/>
                </a:solidFill>
                <a:latin typeface="Calibri" panose="020F0502020204030204" pitchFamily="34" charset="0"/>
                <a:cs typeface="Calibri" panose="020F0502020204030204" pitchFamily="34" charset="0"/>
              </a:rPr>
              <a:t>2</a:t>
            </a:r>
            <a:r>
              <a:rPr lang="en-US" sz="1000">
                <a:solidFill>
                  <a:srgbClr val="808080"/>
                </a:solidFill>
                <a:latin typeface="Calibri" panose="020F0502020204030204" pitchFamily="34" charset="0"/>
                <a:cs typeface="Calibri" panose="020F0502020204030204" pitchFamily="34" charset="0"/>
              </a:rPr>
              <a:t>),</a:t>
            </a:r>
            <a:r>
              <a:rPr lang="en-US" sz="1000">
                <a:solidFill>
                  <a:srgbClr val="000000"/>
                </a:solidFill>
                <a:latin typeface="Calibri" panose="020F0502020204030204" pitchFamily="34" charset="0"/>
                <a:cs typeface="Calibri" panose="020F0502020204030204" pitchFamily="34" charset="0"/>
              </a:rPr>
              <a:t>  </a:t>
            </a:r>
          </a:p>
          <a:p>
            <a:pPr>
              <a:spcAft>
                <a:spcPts val="600"/>
              </a:spcAft>
              <a:defRPr/>
            </a:pPr>
            <a:r>
              <a:rPr lang="en-US" sz="1000">
                <a:solidFill>
                  <a:srgbClr val="000000"/>
                </a:solidFill>
                <a:latin typeface="Calibri" panose="020F0502020204030204" pitchFamily="34" charset="0"/>
                <a:cs typeface="Calibri" panose="020F0502020204030204" pitchFamily="34" charset="0"/>
              </a:rPr>
              <a:t>    Country  </a:t>
            </a:r>
            <a:r>
              <a:rPr lang="en-US" sz="1000">
                <a:solidFill>
                  <a:srgbClr val="0000FF"/>
                </a:solidFill>
                <a:latin typeface="Calibri" panose="020F0502020204030204" pitchFamily="34" charset="0"/>
                <a:cs typeface="Calibri" panose="020F0502020204030204" pitchFamily="34" charset="0"/>
              </a:rPr>
              <a:t>VARCHAR</a:t>
            </a:r>
            <a:r>
              <a:rPr lang="en-US" sz="1000">
                <a:solidFill>
                  <a:srgbClr val="808080"/>
                </a:solidFill>
                <a:latin typeface="Calibri" panose="020F0502020204030204" pitchFamily="34" charset="0"/>
                <a:cs typeface="Calibri" panose="020F0502020204030204" pitchFamily="34" charset="0"/>
              </a:rPr>
              <a:t>(</a:t>
            </a:r>
            <a:r>
              <a:rPr lang="en-US" sz="1000">
                <a:solidFill>
                  <a:srgbClr val="000000"/>
                </a:solidFill>
                <a:latin typeface="Calibri" panose="020F0502020204030204" pitchFamily="34" charset="0"/>
                <a:cs typeface="Calibri" panose="020F0502020204030204" pitchFamily="34" charset="0"/>
              </a:rPr>
              <a:t>2</a:t>
            </a:r>
            <a:r>
              <a:rPr lang="en-US" sz="1000">
                <a:solidFill>
                  <a:srgbClr val="808080"/>
                </a:solidFill>
                <a:latin typeface="Calibri" panose="020F0502020204030204" pitchFamily="34" charset="0"/>
                <a:cs typeface="Calibri" panose="020F0502020204030204" pitchFamily="34" charset="0"/>
              </a:rPr>
              <a:t>)</a:t>
            </a:r>
            <a:r>
              <a:rPr lang="en-US" sz="1000">
                <a:solidFill>
                  <a:srgbClr val="000000"/>
                </a:solidFill>
                <a:latin typeface="Calibri" panose="020F0502020204030204" pitchFamily="34" charset="0"/>
                <a:cs typeface="Calibri" panose="020F0502020204030204" pitchFamily="34" charset="0"/>
              </a:rPr>
              <a:t>  </a:t>
            </a:r>
          </a:p>
          <a:p>
            <a:pPr>
              <a:spcAft>
                <a:spcPts val="600"/>
              </a:spcAft>
              <a:defRPr/>
            </a:pPr>
            <a:r>
              <a:rPr lang="en-US" sz="1000">
                <a:solidFill>
                  <a:srgbClr val="808080"/>
                </a:solidFill>
                <a:latin typeface="Calibri" panose="020F0502020204030204" pitchFamily="34" charset="0"/>
                <a:cs typeface="Calibri" panose="020F0502020204030204" pitchFamily="34" charset="0"/>
              </a:rPr>
              <a:t>) </a:t>
            </a:r>
          </a:p>
          <a:p>
            <a:pPr>
              <a:spcAft>
                <a:spcPts val="600"/>
              </a:spcAft>
              <a:defRPr/>
            </a:pPr>
            <a:r>
              <a:rPr lang="en-US" sz="1000">
                <a:solidFill>
                  <a:srgbClr val="0000FF"/>
                </a:solidFill>
                <a:latin typeface="Calibri" panose="020F0502020204030204" pitchFamily="34" charset="0"/>
                <a:cs typeface="Calibri" panose="020F0502020204030204" pitchFamily="34" charset="0"/>
              </a:rPr>
              <a:t>WITH</a:t>
            </a:r>
          </a:p>
          <a:p>
            <a:pPr>
              <a:spcAft>
                <a:spcPts val="600"/>
              </a:spcAft>
              <a:defRPr/>
            </a:pPr>
            <a:r>
              <a:rPr lang="en-US" sz="1000">
                <a:solidFill>
                  <a:srgbClr val="000000"/>
                </a:solidFill>
                <a:latin typeface="Calibri" panose="020F0502020204030204" pitchFamily="34" charset="0"/>
                <a:cs typeface="Calibri" panose="020F0502020204030204" pitchFamily="34" charset="0"/>
              </a:rPr>
              <a:t>(</a:t>
            </a:r>
          </a:p>
          <a:p>
            <a:pPr>
              <a:spcAft>
                <a:spcPts val="600"/>
              </a:spcAft>
              <a:defRPr/>
            </a:pPr>
            <a:r>
              <a:rPr lang="en-US" sz="1000">
                <a:solidFill>
                  <a:srgbClr val="0000FF"/>
                </a:solidFill>
                <a:latin typeface="Calibri" panose="020F0502020204030204" pitchFamily="34" charset="0"/>
                <a:cs typeface="Calibri" panose="020F0502020204030204" pitchFamily="34" charset="0"/>
              </a:rPr>
              <a:t>  CLUSTERED COLUMNSTORE INDEX ORDER</a:t>
            </a:r>
            <a:r>
              <a:rPr lang="en-US" sz="1000">
                <a:solidFill>
                  <a:srgbClr val="000000"/>
                </a:solidFill>
                <a:latin typeface="Calibri" panose="020F0502020204030204" pitchFamily="34" charset="0"/>
                <a:cs typeface="Calibri" panose="020F0502020204030204" pitchFamily="34" charset="0"/>
              </a:rPr>
              <a:t> (</a:t>
            </a:r>
            <a:r>
              <a:rPr lang="en-US" sz="1000" err="1">
                <a:solidFill>
                  <a:srgbClr val="000000"/>
                </a:solidFill>
                <a:latin typeface="Calibri" panose="020F0502020204030204" pitchFamily="34" charset="0"/>
                <a:cs typeface="Calibri" panose="020F0502020204030204" pitchFamily="34" charset="0"/>
              </a:rPr>
              <a:t>OrderId</a:t>
            </a:r>
            <a:r>
              <a:rPr lang="en-US" sz="1000">
                <a:solidFill>
                  <a:srgbClr val="000000"/>
                </a:solidFill>
                <a:latin typeface="Calibri" panose="020F0502020204030204" pitchFamily="34" charset="0"/>
                <a:cs typeface="Calibri" panose="020F0502020204030204" pitchFamily="34" charset="0"/>
              </a:rPr>
              <a:t>)</a:t>
            </a:r>
          </a:p>
          <a:p>
            <a:pPr>
              <a:spcAft>
                <a:spcPts val="600"/>
              </a:spcAft>
              <a:defRPr/>
            </a:pPr>
            <a:r>
              <a:rPr lang="en-US" sz="1000">
                <a:solidFill>
                  <a:srgbClr val="000000"/>
                </a:solidFill>
                <a:latin typeface="Calibri" panose="020F0502020204030204" pitchFamily="34" charset="0"/>
                <a:cs typeface="Calibri" panose="020F0502020204030204" pitchFamily="34" charset="0"/>
              </a:rPr>
              <a:t>)</a:t>
            </a:r>
          </a:p>
        </p:txBody>
      </p:sp>
    </p:spTree>
    <p:extLst>
      <p:ext uri="{BB962C8B-B14F-4D97-AF65-F5344CB8AC3E}">
        <p14:creationId xmlns:p14="http://schemas.microsoft.com/office/powerpoint/2010/main" val="3850292942"/>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a:t>Ordered CCI</a:t>
            </a:r>
          </a:p>
        </p:txBody>
      </p:sp>
      <p:sp>
        <p:nvSpPr>
          <p:cNvPr id="8" name="Text Placeholder 7">
            <a:extLst>
              <a:ext uri="{FF2B5EF4-FFF2-40B4-BE49-F238E27FC236}">
                <a16:creationId xmlns:a16="http://schemas.microsoft.com/office/drawing/2014/main" id="{D53F5935-E30E-4DD8-B33E-F779F282CC53}"/>
              </a:ext>
            </a:extLst>
          </p:cNvPr>
          <p:cNvSpPr>
            <a:spLocks noGrp="1"/>
          </p:cNvSpPr>
          <p:nvPr>
            <p:ph type="body" sz="quarter" idx="10"/>
          </p:nvPr>
        </p:nvSpPr>
        <p:spPr>
          <a:xfrm>
            <a:off x="584201" y="1435780"/>
            <a:ext cx="11018520" cy="5713295"/>
          </a:xfrm>
        </p:spPr>
        <p:txBody>
          <a:bodyPr/>
          <a:lstStyle/>
          <a:p>
            <a:pPr marL="241254" marR="71106" indent="-229191">
              <a:lnSpc>
                <a:spcPct val="90000"/>
              </a:lnSpc>
              <a:spcBef>
                <a:spcPts val="430"/>
              </a:spcBef>
              <a:buFont typeface="Arial"/>
              <a:buChar char="•"/>
              <a:tabLst>
                <a:tab pos="241889" algn="l"/>
              </a:tabLst>
            </a:pPr>
            <a:r>
              <a:rPr lang="en-US" spc="-5">
                <a:latin typeface="+mn-lt"/>
                <a:cs typeface="Calibri"/>
              </a:rPr>
              <a:t>Queries </a:t>
            </a:r>
            <a:r>
              <a:rPr lang="en-US" spc="-15">
                <a:latin typeface="+mn-lt"/>
                <a:cs typeface="Calibri"/>
              </a:rPr>
              <a:t>against </a:t>
            </a:r>
            <a:r>
              <a:rPr lang="en-US" spc="-10">
                <a:latin typeface="+mn-lt"/>
                <a:cs typeface="Calibri"/>
              </a:rPr>
              <a:t>tables </a:t>
            </a:r>
            <a:r>
              <a:rPr lang="en-US">
                <a:latin typeface="+mn-lt"/>
                <a:cs typeface="Calibri"/>
              </a:rPr>
              <a:t>with </a:t>
            </a:r>
            <a:r>
              <a:rPr lang="en-US" spc="-20">
                <a:latin typeface="+mn-lt"/>
                <a:cs typeface="Calibri"/>
              </a:rPr>
              <a:t>ordered </a:t>
            </a:r>
            <a:r>
              <a:rPr lang="en-US" spc="-20" err="1">
                <a:latin typeface="+mn-lt"/>
                <a:cs typeface="Calibri"/>
              </a:rPr>
              <a:t>columnstore</a:t>
            </a:r>
            <a:r>
              <a:rPr lang="en-US" spc="-20">
                <a:latin typeface="+mn-lt"/>
                <a:cs typeface="Calibri"/>
              </a:rPr>
              <a:t> </a:t>
            </a:r>
            <a:r>
              <a:rPr lang="en-US" spc="-10">
                <a:latin typeface="+mn-lt"/>
                <a:cs typeface="Calibri"/>
              </a:rPr>
              <a:t>segments can </a:t>
            </a:r>
            <a:r>
              <a:rPr lang="en-US" spc="-35">
                <a:latin typeface="+mn-lt"/>
                <a:cs typeface="Calibri"/>
              </a:rPr>
              <a:t>take  </a:t>
            </a:r>
            <a:r>
              <a:rPr lang="en-US" spc="-20">
                <a:latin typeface="+mn-lt"/>
                <a:cs typeface="Calibri"/>
              </a:rPr>
              <a:t>advantage </a:t>
            </a:r>
            <a:r>
              <a:rPr lang="en-US" spc="-5">
                <a:latin typeface="+mn-lt"/>
                <a:cs typeface="Calibri"/>
              </a:rPr>
              <a:t>of </a:t>
            </a:r>
            <a:r>
              <a:rPr lang="en-US" spc="-20">
                <a:latin typeface="+mn-lt"/>
                <a:cs typeface="Calibri"/>
              </a:rPr>
              <a:t>improved </a:t>
            </a:r>
            <a:r>
              <a:rPr lang="en-US" spc="-10">
                <a:latin typeface="+mn-lt"/>
                <a:cs typeface="Calibri"/>
              </a:rPr>
              <a:t>segment elimination </a:t>
            </a:r>
            <a:r>
              <a:rPr lang="en-US" spc="-20">
                <a:latin typeface="+mn-lt"/>
                <a:cs typeface="Calibri"/>
              </a:rPr>
              <a:t>to </a:t>
            </a:r>
            <a:r>
              <a:rPr lang="en-US" spc="-15">
                <a:latin typeface="+mn-lt"/>
                <a:cs typeface="Calibri"/>
              </a:rPr>
              <a:t>drastically </a:t>
            </a:r>
            <a:r>
              <a:rPr lang="en-US" spc="-10">
                <a:latin typeface="+mn-lt"/>
                <a:cs typeface="Calibri"/>
              </a:rPr>
              <a:t>reduce </a:t>
            </a:r>
            <a:r>
              <a:rPr lang="en-US" spc="-5">
                <a:latin typeface="+mn-lt"/>
                <a:cs typeface="Calibri"/>
              </a:rPr>
              <a:t>the  time </a:t>
            </a:r>
            <a:r>
              <a:rPr lang="en-US" spc="-10">
                <a:latin typeface="+mn-lt"/>
                <a:cs typeface="Calibri"/>
              </a:rPr>
              <a:t>needed </a:t>
            </a:r>
            <a:r>
              <a:rPr lang="en-US" spc="-20">
                <a:latin typeface="+mn-lt"/>
                <a:cs typeface="Calibri"/>
              </a:rPr>
              <a:t>to </a:t>
            </a:r>
            <a:r>
              <a:rPr lang="en-US" spc="-5">
                <a:latin typeface="+mn-lt"/>
                <a:cs typeface="Calibri"/>
              </a:rPr>
              <a:t>service a</a:t>
            </a:r>
            <a:r>
              <a:rPr lang="en-US" spc="50">
                <a:latin typeface="+mn-lt"/>
                <a:cs typeface="Calibri"/>
              </a:rPr>
              <a:t> </a:t>
            </a:r>
            <a:r>
              <a:rPr lang="en-US" spc="-40">
                <a:latin typeface="+mn-lt"/>
                <a:cs typeface="Calibri"/>
              </a:rPr>
              <a:t>query.</a:t>
            </a:r>
            <a:endParaRPr lang="en-US">
              <a:latin typeface="+mn-lt"/>
              <a:cs typeface="Calibri"/>
            </a:endParaRPr>
          </a:p>
          <a:p>
            <a:pPr>
              <a:spcBef>
                <a:spcPts val="10"/>
              </a:spcBef>
              <a:buFont typeface="Arial"/>
              <a:buChar char="•"/>
            </a:pPr>
            <a:endParaRPr lang="en-US" sz="3921">
              <a:latin typeface="+mn-lt"/>
              <a:cs typeface="Calibri"/>
            </a:endParaRPr>
          </a:p>
          <a:p>
            <a:pPr marL="241254" marR="5079" indent="-229191">
              <a:lnSpc>
                <a:spcPts val="3019"/>
              </a:lnSpc>
              <a:spcBef>
                <a:spcPts val="5"/>
              </a:spcBef>
              <a:buFont typeface="Arial"/>
              <a:buChar char="•"/>
              <a:tabLst>
                <a:tab pos="241889" algn="l"/>
              </a:tabLst>
            </a:pPr>
            <a:r>
              <a:rPr lang="en-US" spc="-20" err="1">
                <a:latin typeface="+mn-lt"/>
                <a:cs typeface="Calibri"/>
              </a:rPr>
              <a:t>Columnstore</a:t>
            </a:r>
            <a:r>
              <a:rPr lang="en-US" spc="-20">
                <a:latin typeface="+mn-lt"/>
                <a:cs typeface="Calibri"/>
              </a:rPr>
              <a:t> </a:t>
            </a:r>
            <a:r>
              <a:rPr lang="en-US" spc="-10">
                <a:latin typeface="+mn-lt"/>
                <a:cs typeface="Calibri"/>
              </a:rPr>
              <a:t>Segments </a:t>
            </a:r>
            <a:r>
              <a:rPr lang="en-US" spc="-15">
                <a:latin typeface="+mn-lt"/>
                <a:cs typeface="Calibri"/>
              </a:rPr>
              <a:t>are </a:t>
            </a:r>
            <a:r>
              <a:rPr lang="en-US" spc="-10">
                <a:latin typeface="+mn-lt"/>
                <a:cs typeface="Calibri"/>
              </a:rPr>
              <a:t>automatically </a:t>
            </a:r>
            <a:r>
              <a:rPr lang="en-US" spc="-15">
                <a:latin typeface="+mn-lt"/>
                <a:cs typeface="Calibri"/>
              </a:rPr>
              <a:t>updated </a:t>
            </a:r>
            <a:r>
              <a:rPr lang="en-US" spc="-5">
                <a:latin typeface="+mn-lt"/>
                <a:cs typeface="Calibri"/>
              </a:rPr>
              <a:t>as </a:t>
            </a:r>
            <a:r>
              <a:rPr lang="en-US" spc="-20">
                <a:latin typeface="+mn-lt"/>
                <a:cs typeface="Calibri"/>
              </a:rPr>
              <a:t>data </a:t>
            </a:r>
            <a:r>
              <a:rPr lang="en-US" spc="-5">
                <a:latin typeface="+mn-lt"/>
                <a:cs typeface="Calibri"/>
              </a:rPr>
              <a:t>is inserted,  </a:t>
            </a:r>
            <a:r>
              <a:rPr lang="en-US" spc="-15">
                <a:latin typeface="+mn-lt"/>
                <a:cs typeface="Calibri"/>
              </a:rPr>
              <a:t>updated, </a:t>
            </a:r>
            <a:r>
              <a:rPr lang="en-US" spc="-5">
                <a:latin typeface="+mn-lt"/>
                <a:cs typeface="Calibri"/>
              </a:rPr>
              <a:t>or </a:t>
            </a:r>
            <a:r>
              <a:rPr lang="en-US" spc="-15">
                <a:latin typeface="+mn-lt"/>
                <a:cs typeface="Calibri"/>
              </a:rPr>
              <a:t>deleted </a:t>
            </a:r>
            <a:r>
              <a:rPr lang="en-US" spc="-5">
                <a:latin typeface="+mn-lt"/>
                <a:cs typeface="Calibri"/>
              </a:rPr>
              <a:t>in </a:t>
            </a:r>
            <a:r>
              <a:rPr lang="en-US" spc="-20">
                <a:latin typeface="+mn-lt"/>
                <a:cs typeface="Calibri"/>
              </a:rPr>
              <a:t>data </a:t>
            </a:r>
            <a:r>
              <a:rPr lang="en-US" spc="-15">
                <a:latin typeface="+mn-lt"/>
                <a:cs typeface="Calibri"/>
              </a:rPr>
              <a:t>warehouse</a:t>
            </a:r>
            <a:r>
              <a:rPr lang="en-US" spc="105">
                <a:latin typeface="+mn-lt"/>
                <a:cs typeface="Calibri"/>
              </a:rPr>
              <a:t> </a:t>
            </a:r>
            <a:r>
              <a:rPr lang="en-US" spc="-10">
                <a:latin typeface="+mn-lt"/>
                <a:cs typeface="Calibri"/>
              </a:rPr>
              <a:t>tables.</a:t>
            </a:r>
          </a:p>
          <a:p>
            <a:pPr marL="241254" marR="5079" indent="-229191">
              <a:lnSpc>
                <a:spcPts val="3019"/>
              </a:lnSpc>
              <a:spcBef>
                <a:spcPts val="5"/>
              </a:spcBef>
              <a:buFont typeface="Arial"/>
              <a:buChar char="•"/>
              <a:tabLst>
                <a:tab pos="241889" algn="l"/>
              </a:tabLst>
            </a:pPr>
            <a:endParaRPr lang="en-US" spc="-10">
              <a:latin typeface="+mn-lt"/>
              <a:cs typeface="Calibri"/>
            </a:endParaRPr>
          </a:p>
          <a:p>
            <a:pPr marL="241254" marR="5079" indent="-229191">
              <a:lnSpc>
                <a:spcPts val="3019"/>
              </a:lnSpc>
              <a:spcBef>
                <a:spcPts val="5"/>
              </a:spcBef>
              <a:buFont typeface="Arial"/>
              <a:buChar char="•"/>
              <a:tabLst>
                <a:tab pos="241889" algn="l"/>
              </a:tabLst>
            </a:pPr>
            <a:r>
              <a:rPr lang="en-US" spc="-10">
                <a:latin typeface="+mn-lt"/>
                <a:cs typeface="Calibri"/>
              </a:rPr>
              <a:t>New data resulting from the same batch of DML or data loading operations is sorted within that batch (no global sorting across all data in the table).</a:t>
            </a:r>
          </a:p>
          <a:p>
            <a:pPr marL="241254" marR="5079" indent="-229191">
              <a:lnSpc>
                <a:spcPts val="3019"/>
              </a:lnSpc>
              <a:spcBef>
                <a:spcPts val="5"/>
              </a:spcBef>
              <a:buFont typeface="Arial"/>
              <a:buChar char="•"/>
              <a:tabLst>
                <a:tab pos="241889" algn="l"/>
              </a:tabLst>
            </a:pPr>
            <a:endParaRPr lang="en-US" spc="-10">
              <a:latin typeface="+mn-lt"/>
              <a:cs typeface="Calibri"/>
            </a:endParaRPr>
          </a:p>
          <a:p>
            <a:pPr marL="241254" marR="5079" indent="-229191">
              <a:lnSpc>
                <a:spcPts val="3019"/>
              </a:lnSpc>
              <a:spcBef>
                <a:spcPts val="5"/>
              </a:spcBef>
              <a:buFont typeface="Arial"/>
              <a:buChar char="•"/>
              <a:tabLst>
                <a:tab pos="241889" algn="l"/>
              </a:tabLst>
            </a:pPr>
            <a:r>
              <a:rPr lang="en-US" spc="-10">
                <a:latin typeface="+mn-lt"/>
                <a:cs typeface="Calibri"/>
              </a:rPr>
              <a:t>REBUILD can be used to sort all data in the table (which is an offline operation, done one partition at a time).</a:t>
            </a:r>
            <a:endParaRPr lang="en-US">
              <a:latin typeface="+mn-lt"/>
              <a:cs typeface="Calibri"/>
            </a:endParaRPr>
          </a:p>
          <a:p>
            <a:endParaRPr lang="en-US">
              <a:latin typeface="+mn-lt"/>
            </a:endParaRPr>
          </a:p>
        </p:txBody>
      </p:sp>
    </p:spTree>
    <p:extLst>
      <p:ext uri="{BB962C8B-B14F-4D97-AF65-F5344CB8AC3E}">
        <p14:creationId xmlns:p14="http://schemas.microsoft.com/office/powerpoint/2010/main" val="3432360353"/>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CBFAF1-F2E3-4CA3-B14B-6A1C5D67ABBE}"/>
              </a:ext>
            </a:extLst>
          </p:cNvPr>
          <p:cNvSpPr>
            <a:spLocks noGrp="1"/>
          </p:cNvSpPr>
          <p:nvPr>
            <p:ph type="title"/>
          </p:nvPr>
        </p:nvSpPr>
        <p:spPr/>
        <p:txBody>
          <a:bodyPr/>
          <a:lstStyle/>
          <a:p>
            <a:r>
              <a:rPr lang="en-US"/>
              <a:t>Ordered CCI - Performance</a:t>
            </a:r>
          </a:p>
        </p:txBody>
      </p:sp>
      <p:sp>
        <p:nvSpPr>
          <p:cNvPr id="3" name="Text Placeholder 2">
            <a:extLst>
              <a:ext uri="{FF2B5EF4-FFF2-40B4-BE49-F238E27FC236}">
                <a16:creationId xmlns:a16="http://schemas.microsoft.com/office/drawing/2014/main" id="{87FC4E30-5EBE-4C5F-852B-E3C91CA80FAC}"/>
              </a:ext>
            </a:extLst>
          </p:cNvPr>
          <p:cNvSpPr>
            <a:spLocks noGrp="1"/>
          </p:cNvSpPr>
          <p:nvPr>
            <p:ph type="body" sz="quarter" idx="10"/>
          </p:nvPr>
        </p:nvSpPr>
        <p:spPr>
          <a:xfrm>
            <a:off x="584200" y="1435497"/>
            <a:ext cx="11018520" cy="4308872"/>
          </a:xfrm>
        </p:spPr>
        <p:txBody>
          <a:bodyPr/>
          <a:lstStyle/>
          <a:p>
            <a:pPr marL="0" indent="0">
              <a:buNone/>
            </a:pPr>
            <a:r>
              <a:rPr lang="en-US">
                <a:latin typeface="+mn-lt"/>
              </a:rPr>
              <a:t>The number of overlapping segments depends on:</a:t>
            </a:r>
          </a:p>
          <a:p>
            <a:pPr marL="0" indent="0">
              <a:buNone/>
            </a:pPr>
            <a:endParaRPr lang="en-US">
              <a:latin typeface="+mn-lt"/>
            </a:endParaRPr>
          </a:p>
          <a:p>
            <a:pPr>
              <a:buFontTx/>
              <a:buChar char="-"/>
            </a:pPr>
            <a:r>
              <a:rPr lang="en-US">
                <a:latin typeface="+mn-lt"/>
              </a:rPr>
              <a:t>The size of data to sort</a:t>
            </a:r>
          </a:p>
          <a:p>
            <a:pPr>
              <a:buFontTx/>
              <a:buChar char="-"/>
            </a:pPr>
            <a:r>
              <a:rPr lang="en-US">
                <a:latin typeface="+mn-lt"/>
              </a:rPr>
              <a:t>Available memory (use XLARGERC on a higher DWU to allow more memory for data sorting before compressing occurs)</a:t>
            </a:r>
          </a:p>
          <a:p>
            <a:pPr>
              <a:buFontTx/>
              <a:buChar char="-"/>
            </a:pPr>
            <a:r>
              <a:rPr lang="en-US">
                <a:latin typeface="+mn-lt"/>
              </a:rPr>
              <a:t>MAXDOP (create ordered CCI with MAXDOP =1  as each thread used for ordered CCI works on a subset of data and sorts it locally)</a:t>
            </a:r>
          </a:p>
          <a:p>
            <a:pPr>
              <a:buFontTx/>
              <a:buChar char="-"/>
            </a:pPr>
            <a:endParaRPr lang="en-US">
              <a:latin typeface="+mn-lt"/>
            </a:endParaRPr>
          </a:p>
          <a:p>
            <a:pPr marL="0" indent="0">
              <a:buNone/>
            </a:pPr>
            <a:r>
              <a:rPr lang="en-US">
                <a:latin typeface="+mn-lt"/>
              </a:rPr>
              <a:t>Pre-sort the data by the sort key(s) before loading</a:t>
            </a:r>
          </a:p>
        </p:txBody>
      </p:sp>
    </p:spTree>
    <p:extLst>
      <p:ext uri="{BB962C8B-B14F-4D97-AF65-F5344CB8AC3E}">
        <p14:creationId xmlns:p14="http://schemas.microsoft.com/office/powerpoint/2010/main" val="1963818649"/>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E1899AE-2979-4E05-AC56-BA44B9D6B2B7}"/>
              </a:ext>
            </a:extLst>
          </p:cNvPr>
          <p:cNvSpPr>
            <a:spLocks noGrp="1"/>
          </p:cNvSpPr>
          <p:nvPr>
            <p:ph type="body" sz="quarter" idx="10"/>
          </p:nvPr>
        </p:nvSpPr>
        <p:spPr>
          <a:xfrm>
            <a:off x="267747" y="1151079"/>
            <a:ext cx="11651870" cy="6589368"/>
          </a:xfrm>
        </p:spPr>
        <p:txBody>
          <a:bodyPr/>
          <a:lstStyle/>
          <a:p>
            <a:pPr>
              <a:lnSpc>
                <a:spcPct val="100000"/>
              </a:lnSpc>
            </a:pPr>
            <a:r>
              <a:rPr lang="en-US" sz="2353">
                <a:latin typeface="+mn-lt"/>
              </a:rPr>
              <a:t>Clustered </a:t>
            </a:r>
            <a:r>
              <a:rPr lang="en-US" sz="2353" err="1">
                <a:latin typeface="+mn-lt"/>
              </a:rPr>
              <a:t>Columnstore</a:t>
            </a:r>
            <a:r>
              <a:rPr lang="en-US" sz="2353">
                <a:latin typeface="+mn-lt"/>
              </a:rPr>
              <a:t> indexes (CCI) are best for fact tables. </a:t>
            </a:r>
          </a:p>
          <a:p>
            <a:pPr>
              <a:lnSpc>
                <a:spcPct val="100000"/>
              </a:lnSpc>
            </a:pPr>
            <a:r>
              <a:rPr lang="en-US" sz="2353">
                <a:latin typeface="+mn-lt"/>
              </a:rPr>
              <a:t>CCI offer the highest level of data compression and best query performance for tables with over 100 million rows. </a:t>
            </a:r>
          </a:p>
          <a:p>
            <a:pPr>
              <a:lnSpc>
                <a:spcPct val="100000"/>
              </a:lnSpc>
            </a:pPr>
            <a:r>
              <a:rPr lang="en-US" sz="2353">
                <a:latin typeface="+mn-lt"/>
              </a:rPr>
              <a:t>Heap tables are best for small lookup tables and recommended for tables with less than 100 million rows.</a:t>
            </a:r>
          </a:p>
          <a:p>
            <a:pPr>
              <a:lnSpc>
                <a:spcPct val="100000"/>
              </a:lnSpc>
            </a:pPr>
            <a:r>
              <a:rPr lang="en-US" sz="2353">
                <a:latin typeface="+mn-lt"/>
              </a:rPr>
              <a:t>Clustered Indexes may outperform CCI when very few rows need to be retrieved quickly.</a:t>
            </a:r>
          </a:p>
          <a:p>
            <a:pPr lvl="1">
              <a:lnSpc>
                <a:spcPct val="100000"/>
              </a:lnSpc>
            </a:pPr>
            <a:r>
              <a:rPr lang="en-US"/>
              <a:t>Add non-clustered indexes to improve performance for less selective queries. </a:t>
            </a:r>
          </a:p>
          <a:p>
            <a:pPr lvl="1">
              <a:lnSpc>
                <a:spcPct val="100000"/>
              </a:lnSpc>
            </a:pPr>
            <a:r>
              <a:rPr lang="en-US"/>
              <a:t>Each additional index added to a table increases storage space required and processing time during data loads.</a:t>
            </a:r>
          </a:p>
          <a:p>
            <a:pPr>
              <a:lnSpc>
                <a:spcPct val="100000"/>
              </a:lnSpc>
            </a:pPr>
            <a:r>
              <a:rPr lang="en-US" sz="2353">
                <a:latin typeface="+mn-lt"/>
              </a:rPr>
              <a:t>Speed load performance by staging data in heap tables and temporary tables prior to running transformations.</a:t>
            </a:r>
          </a:p>
          <a:p>
            <a:endParaRPr lang="en-US" sz="3967"/>
          </a:p>
          <a:p>
            <a:pPr lvl="1"/>
            <a:r>
              <a:rPr lang="en-US" sz="200"/>
              <a:t>as</a:t>
            </a:r>
          </a:p>
          <a:p>
            <a:endParaRPr lang="en-US" sz="4000"/>
          </a:p>
          <a:p>
            <a:endParaRPr lang="en-US"/>
          </a:p>
        </p:txBody>
      </p:sp>
      <p:sp>
        <p:nvSpPr>
          <p:cNvPr id="3" name="Title 2">
            <a:extLst>
              <a:ext uri="{FF2B5EF4-FFF2-40B4-BE49-F238E27FC236}">
                <a16:creationId xmlns:a16="http://schemas.microsoft.com/office/drawing/2014/main" id="{0E64472F-6084-46EC-A165-7396C457B8E9}"/>
              </a:ext>
            </a:extLst>
          </p:cNvPr>
          <p:cNvSpPr>
            <a:spLocks noGrp="1"/>
          </p:cNvSpPr>
          <p:nvPr>
            <p:ph type="title"/>
          </p:nvPr>
        </p:nvSpPr>
        <p:spPr>
          <a:xfrm>
            <a:off x="270066" y="289956"/>
            <a:ext cx="11654187" cy="543108"/>
          </a:xfrm>
        </p:spPr>
        <p:txBody>
          <a:bodyPr/>
          <a:lstStyle/>
          <a:p>
            <a:r>
              <a:rPr lang="en-US"/>
              <a:t>Choosing the right index</a:t>
            </a:r>
          </a:p>
        </p:txBody>
      </p:sp>
    </p:spTree>
    <p:extLst>
      <p:ext uri="{BB962C8B-B14F-4D97-AF65-F5344CB8AC3E}">
        <p14:creationId xmlns:p14="http://schemas.microsoft.com/office/powerpoint/2010/main" val="4126630363"/>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40A6C7-F682-4695-A358-6A86B4FA124B}"/>
              </a:ext>
            </a:extLst>
          </p:cNvPr>
          <p:cNvSpPr>
            <a:spLocks noGrp="1"/>
          </p:cNvSpPr>
          <p:nvPr>
            <p:ph type="title"/>
          </p:nvPr>
        </p:nvSpPr>
        <p:spPr/>
        <p:txBody>
          <a:bodyPr/>
          <a:lstStyle/>
          <a:p>
            <a:r>
              <a:rPr lang="en-US"/>
              <a:t>Performance Anti-Patterns</a:t>
            </a:r>
          </a:p>
        </p:txBody>
      </p:sp>
    </p:spTree>
    <p:extLst>
      <p:ext uri="{BB962C8B-B14F-4D97-AF65-F5344CB8AC3E}">
        <p14:creationId xmlns:p14="http://schemas.microsoft.com/office/powerpoint/2010/main" val="278315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a:t>Too many indexes</a:t>
            </a:r>
          </a:p>
        </p:txBody>
      </p:sp>
      <p:sp>
        <p:nvSpPr>
          <p:cNvPr id="6" name="Text Placeholder 5">
            <a:extLst>
              <a:ext uri="{FF2B5EF4-FFF2-40B4-BE49-F238E27FC236}">
                <a16:creationId xmlns:a16="http://schemas.microsoft.com/office/drawing/2014/main" id="{88B6EE0A-95D9-4675-9358-02AAC90614C7}"/>
              </a:ext>
            </a:extLst>
          </p:cNvPr>
          <p:cNvSpPr>
            <a:spLocks noGrp="1"/>
          </p:cNvSpPr>
          <p:nvPr>
            <p:ph type="body" sz="quarter" idx="10"/>
          </p:nvPr>
        </p:nvSpPr>
        <p:spPr>
          <a:xfrm>
            <a:off x="584201" y="1651200"/>
            <a:ext cx="11018520" cy="2675181"/>
          </a:xfrm>
        </p:spPr>
        <p:txBody>
          <a:bodyPr/>
          <a:lstStyle/>
          <a:p>
            <a:pPr marL="241254" marR="734553" indent="-229191">
              <a:lnSpc>
                <a:spcPts val="3029"/>
              </a:lnSpc>
              <a:spcBef>
                <a:spcPts val="470"/>
              </a:spcBef>
              <a:buFont typeface="Arial"/>
              <a:buChar char="•"/>
              <a:tabLst>
                <a:tab pos="241889" algn="l"/>
              </a:tabLst>
            </a:pPr>
            <a:r>
              <a:rPr lang="en-US" spc="-15">
                <a:latin typeface="+mn-lt"/>
                <a:cs typeface="Calibri"/>
              </a:rPr>
              <a:t>Start </a:t>
            </a:r>
            <a:r>
              <a:rPr lang="en-US" spc="-5">
                <a:latin typeface="+mn-lt"/>
                <a:cs typeface="Calibri"/>
              </a:rPr>
              <a:t>without </a:t>
            </a:r>
            <a:r>
              <a:rPr lang="en-US" spc="-20">
                <a:latin typeface="+mn-lt"/>
                <a:cs typeface="Calibri"/>
              </a:rPr>
              <a:t>indexes. </a:t>
            </a:r>
            <a:r>
              <a:rPr lang="en-US" spc="-10">
                <a:latin typeface="+mn-lt"/>
                <a:cs typeface="Calibri"/>
              </a:rPr>
              <a:t>The overhead </a:t>
            </a:r>
            <a:r>
              <a:rPr lang="en-US" spc="-5">
                <a:latin typeface="+mn-lt"/>
                <a:cs typeface="Calibri"/>
              </a:rPr>
              <a:t>of </a:t>
            </a:r>
            <a:r>
              <a:rPr lang="en-US" spc="-10">
                <a:latin typeface="+mn-lt"/>
                <a:cs typeface="Calibri"/>
              </a:rPr>
              <a:t>maintaining </a:t>
            </a:r>
            <a:r>
              <a:rPr lang="en-US" spc="-5">
                <a:latin typeface="+mn-lt"/>
                <a:cs typeface="Calibri"/>
              </a:rPr>
              <a:t>them </a:t>
            </a:r>
            <a:r>
              <a:rPr lang="en-US" spc="-10">
                <a:latin typeface="+mn-lt"/>
                <a:cs typeface="Calibri"/>
              </a:rPr>
              <a:t>can be  </a:t>
            </a:r>
            <a:r>
              <a:rPr lang="en-US" spc="-15">
                <a:latin typeface="+mn-lt"/>
                <a:cs typeface="Calibri"/>
              </a:rPr>
              <a:t>greater </a:t>
            </a:r>
            <a:r>
              <a:rPr lang="en-US" spc="-5">
                <a:latin typeface="+mn-lt"/>
                <a:cs typeface="Calibri"/>
              </a:rPr>
              <a:t>than their</a:t>
            </a:r>
            <a:r>
              <a:rPr lang="en-US" spc="15">
                <a:latin typeface="+mn-lt"/>
                <a:cs typeface="Calibri"/>
              </a:rPr>
              <a:t> </a:t>
            </a:r>
            <a:r>
              <a:rPr lang="en-US" spc="-10">
                <a:latin typeface="+mn-lt"/>
                <a:cs typeface="Calibri"/>
              </a:rPr>
              <a:t>value.</a:t>
            </a:r>
            <a:endParaRPr lang="en-US">
              <a:latin typeface="+mn-lt"/>
              <a:cs typeface="Calibri"/>
            </a:endParaRPr>
          </a:p>
          <a:p>
            <a:pPr>
              <a:buFont typeface="Arial"/>
              <a:buChar char="•"/>
            </a:pPr>
            <a:endParaRPr lang="en-US" sz="3137">
              <a:latin typeface="+mn-lt"/>
              <a:cs typeface="Calibri"/>
            </a:endParaRPr>
          </a:p>
          <a:p>
            <a:pPr marL="241254" marR="5079" indent="-229191">
              <a:lnSpc>
                <a:spcPts val="3019"/>
              </a:lnSpc>
              <a:spcBef>
                <a:spcPts val="5"/>
              </a:spcBef>
              <a:buFont typeface="Arial"/>
              <a:buChar char="•"/>
              <a:tabLst>
                <a:tab pos="241889" algn="l"/>
              </a:tabLst>
            </a:pPr>
            <a:r>
              <a:rPr lang="en-US" spc="-5">
                <a:latin typeface="+mn-lt"/>
                <a:cs typeface="Calibri"/>
              </a:rPr>
              <a:t>A </a:t>
            </a:r>
            <a:r>
              <a:rPr lang="en-US" spc="-15">
                <a:latin typeface="+mn-lt"/>
                <a:cs typeface="Calibri"/>
              </a:rPr>
              <a:t>primary-key non-clustered </a:t>
            </a:r>
            <a:r>
              <a:rPr lang="en-US" spc="-20">
                <a:latin typeface="+mn-lt"/>
                <a:cs typeface="Calibri"/>
              </a:rPr>
              <a:t>index may improve </a:t>
            </a:r>
            <a:r>
              <a:rPr lang="en-US" spc="-15">
                <a:latin typeface="+mn-lt"/>
                <a:cs typeface="Calibri"/>
              </a:rPr>
              <a:t>performance </a:t>
            </a:r>
            <a:r>
              <a:rPr lang="en-US" spc="-5">
                <a:latin typeface="+mn-lt"/>
                <a:cs typeface="Calibri"/>
              </a:rPr>
              <a:t>of </a:t>
            </a:r>
            <a:r>
              <a:rPr lang="en-US" spc="-10">
                <a:latin typeface="+mn-lt"/>
                <a:cs typeface="Calibri"/>
              </a:rPr>
              <a:t>joins  </a:t>
            </a:r>
            <a:r>
              <a:rPr lang="en-US" spc="-5">
                <a:latin typeface="+mn-lt"/>
                <a:cs typeface="Calibri"/>
              </a:rPr>
              <a:t>when </a:t>
            </a:r>
            <a:r>
              <a:rPr lang="en-US" spc="-20">
                <a:latin typeface="+mn-lt"/>
                <a:cs typeface="Calibri"/>
              </a:rPr>
              <a:t>fact </a:t>
            </a:r>
            <a:r>
              <a:rPr lang="en-US" spc="-10">
                <a:latin typeface="+mn-lt"/>
                <a:cs typeface="Calibri"/>
              </a:rPr>
              <a:t>tables </a:t>
            </a:r>
            <a:r>
              <a:rPr lang="en-US" spc="-15">
                <a:latin typeface="+mn-lt"/>
                <a:cs typeface="Calibri"/>
              </a:rPr>
              <a:t>are </a:t>
            </a:r>
            <a:r>
              <a:rPr lang="en-US" spc="-5">
                <a:latin typeface="+mn-lt"/>
                <a:cs typeface="Calibri"/>
              </a:rPr>
              <a:t>joined </a:t>
            </a:r>
            <a:r>
              <a:rPr lang="en-US" spc="-20">
                <a:latin typeface="+mn-lt"/>
                <a:cs typeface="Calibri"/>
              </a:rPr>
              <a:t>to </a:t>
            </a:r>
            <a:r>
              <a:rPr lang="en-US" spc="-10">
                <a:latin typeface="+mn-lt"/>
                <a:cs typeface="Calibri"/>
              </a:rPr>
              <a:t>very </a:t>
            </a:r>
            <a:r>
              <a:rPr lang="en-US" spc="-15">
                <a:latin typeface="+mn-lt"/>
                <a:cs typeface="Calibri"/>
              </a:rPr>
              <a:t>large </a:t>
            </a:r>
            <a:r>
              <a:rPr lang="en-US" spc="-10">
                <a:latin typeface="+mn-lt"/>
                <a:cs typeface="Calibri"/>
              </a:rPr>
              <a:t>(billion+)</a:t>
            </a:r>
            <a:r>
              <a:rPr lang="en-US" spc="140">
                <a:latin typeface="+mn-lt"/>
                <a:cs typeface="Calibri"/>
              </a:rPr>
              <a:t> </a:t>
            </a:r>
            <a:r>
              <a:rPr lang="en-US" spc="-10">
                <a:latin typeface="+mn-lt"/>
                <a:cs typeface="Calibri"/>
              </a:rPr>
              <a:t>dimensions</a:t>
            </a:r>
            <a:endParaRPr lang="en-US">
              <a:latin typeface="+mn-lt"/>
              <a:cs typeface="Calibri"/>
            </a:endParaRPr>
          </a:p>
          <a:p>
            <a:endParaRPr lang="en-US">
              <a:latin typeface="+mn-lt"/>
            </a:endParaRPr>
          </a:p>
        </p:txBody>
      </p:sp>
    </p:spTree>
    <p:extLst>
      <p:ext uri="{BB962C8B-B14F-4D97-AF65-F5344CB8AC3E}">
        <p14:creationId xmlns:p14="http://schemas.microsoft.com/office/powerpoint/2010/main" val="1032876624"/>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D450399-9912-4C7D-A85F-9EA3EAF4F694}"/>
              </a:ext>
            </a:extLst>
          </p:cNvPr>
          <p:cNvSpPr>
            <a:spLocks noGrp="1"/>
          </p:cNvSpPr>
          <p:nvPr>
            <p:ph type="title"/>
          </p:nvPr>
        </p:nvSpPr>
        <p:spPr/>
        <p:txBody>
          <a:bodyPr/>
          <a:lstStyle/>
          <a:p>
            <a:r>
              <a:rPr lang="en-US"/>
              <a:t>Azure Synapse Analytics </a:t>
            </a:r>
          </a:p>
        </p:txBody>
      </p:sp>
      <p:sp>
        <p:nvSpPr>
          <p:cNvPr id="6" name="empowering world's worker">
            <a:extLst>
              <a:ext uri="{FF2B5EF4-FFF2-40B4-BE49-F238E27FC236}">
                <a16:creationId xmlns:a16="http://schemas.microsoft.com/office/drawing/2014/main" id="{78052C4F-87BB-4F1C-BF2F-43938A411C5E}"/>
              </a:ext>
            </a:extLst>
          </p:cNvPr>
          <p:cNvSpPr/>
          <p:nvPr/>
        </p:nvSpPr>
        <p:spPr bwMode="auto">
          <a:xfrm>
            <a:off x="426424" y="908315"/>
            <a:ext cx="7757574" cy="221599"/>
          </a:xfrm>
          <a:prstGeom prst="rect">
            <a:avLst/>
          </a:prstGeom>
        </p:spPr>
        <p:txBody>
          <a:bodyPr vert="horz" wrap="square" lIns="0" tIns="0" rIns="0" bIns="0" rtlCol="0" anchor="t">
            <a:spAutoFit/>
          </a:bodyPr>
          <a:lstStyle/>
          <a:p>
            <a:pPr defTabSz="797968">
              <a:lnSpc>
                <a:spcPct val="90000"/>
              </a:lnSpc>
              <a:spcBef>
                <a:spcPct val="0"/>
              </a:spcBef>
              <a:spcAft>
                <a:spcPts val="800"/>
              </a:spcAft>
              <a:defRPr/>
            </a:pPr>
            <a:r>
              <a:rPr lang="en-US" sz="1600">
                <a:solidFill>
                  <a:srgbClr val="000000"/>
                </a:solidFill>
                <a:latin typeface="Segoe UI"/>
                <a:cs typeface="Segoe UI"/>
              </a:rPr>
              <a:t>Limitless analytics service with unmatched time to insight</a:t>
            </a:r>
            <a:endParaRPr kumimoji="0" lang="en-US" sz="1600" b="0" i="0" u="none" strike="noStrike" kern="1200" cap="none" spc="0" normalizeH="0" baseline="0" noProof="0">
              <a:ln w="3175">
                <a:noFill/>
              </a:ln>
              <a:solidFill>
                <a:srgbClr val="000000"/>
              </a:solidFill>
              <a:effectLst/>
              <a:uLnTx/>
              <a:uFillTx/>
              <a:latin typeface="Segoe UI"/>
              <a:ea typeface="+mn-ea"/>
              <a:cs typeface="Segoe UI Semibold"/>
            </a:endParaRPr>
          </a:p>
        </p:txBody>
      </p:sp>
      <p:sp>
        <p:nvSpPr>
          <p:cNvPr id="7" name="Rectangle 6">
            <a:extLst>
              <a:ext uri="{FF2B5EF4-FFF2-40B4-BE49-F238E27FC236}">
                <a16:creationId xmlns:a16="http://schemas.microsoft.com/office/drawing/2014/main" id="{63AE8E0B-D05A-43CA-A549-C61E6BBE8883}"/>
              </a:ext>
            </a:extLst>
          </p:cNvPr>
          <p:cNvSpPr/>
          <p:nvPr/>
        </p:nvSpPr>
        <p:spPr bwMode="auto">
          <a:xfrm>
            <a:off x="553885" y="1393053"/>
            <a:ext cx="8040606" cy="4832350"/>
          </a:xfrm>
          <a:prstGeom prst="rect">
            <a:avLst/>
          </a:prstGeom>
          <a:solidFill>
            <a:schemeClr val="bg1">
              <a:lumMod val="95000"/>
            </a:schemeClr>
          </a:solidFill>
          <a:ln>
            <a:noFill/>
            <a:headEnd type="none" w="med" len="med"/>
            <a:tailEnd type="none" w="med" len="med"/>
          </a:ln>
          <a:effectLst>
            <a:softEdge rad="1270000"/>
          </a:effectLst>
        </p:spPr>
        <p:style>
          <a:lnRef idx="1">
            <a:schemeClr val="accent2"/>
          </a:lnRef>
          <a:fillRef idx="3">
            <a:schemeClr val="accent2"/>
          </a:fillRef>
          <a:effectRef idx="2">
            <a:schemeClr val="accent2"/>
          </a:effectRef>
          <a:fontRef idx="minor">
            <a:schemeClr val="lt1"/>
          </a:fontRef>
        </p:style>
        <p:txBody>
          <a:bodyPr rot="0" spcFirstLastPara="0" vert="horz" wrap="square" lIns="118872" tIns="164592" rIns="0" bIns="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srgbClr val="0070C3"/>
              </a:solidFill>
              <a:effectLst/>
              <a:uLnTx/>
              <a:uFillTx/>
              <a:latin typeface="Segoe UI"/>
              <a:ea typeface="+mn-ea"/>
              <a:cs typeface="+mn-cs"/>
            </a:endParaRPr>
          </a:p>
        </p:txBody>
      </p:sp>
      <p:grpSp>
        <p:nvGrpSpPr>
          <p:cNvPr id="8" name="Group 7">
            <a:extLst>
              <a:ext uri="{FF2B5EF4-FFF2-40B4-BE49-F238E27FC236}">
                <a16:creationId xmlns:a16="http://schemas.microsoft.com/office/drawing/2014/main" id="{1A958CCD-ABAD-48E0-8FE2-C9F98C6511C0}"/>
              </a:ext>
            </a:extLst>
          </p:cNvPr>
          <p:cNvGrpSpPr/>
          <p:nvPr/>
        </p:nvGrpSpPr>
        <p:grpSpPr>
          <a:xfrm>
            <a:off x="775753" y="1813292"/>
            <a:ext cx="7655325" cy="3311529"/>
            <a:chOff x="1115729" y="2187385"/>
            <a:chExt cx="7655325" cy="3311529"/>
          </a:xfrm>
        </p:grpSpPr>
        <p:sp>
          <p:nvSpPr>
            <p:cNvPr id="9" name="Rectangle 8">
              <a:extLst>
                <a:ext uri="{FF2B5EF4-FFF2-40B4-BE49-F238E27FC236}">
                  <a16:creationId xmlns:a16="http://schemas.microsoft.com/office/drawing/2014/main" id="{6254600A-9D34-4C7B-A7F9-A362A99C9292}"/>
                </a:ext>
              </a:extLst>
            </p:cNvPr>
            <p:cNvSpPr/>
            <p:nvPr/>
          </p:nvSpPr>
          <p:spPr bwMode="auto">
            <a:xfrm>
              <a:off x="1116434" y="2454682"/>
              <a:ext cx="7654620" cy="304423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18872" tIns="164592"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0078D7"/>
                </a:solidFill>
                <a:effectLst/>
                <a:uLnTx/>
                <a:uFillTx/>
                <a:latin typeface="Segoe UI"/>
                <a:ea typeface="Segoe UI" pitchFamily="34" charset="0"/>
                <a:cs typeface="Segoe UI" pitchFamily="34" charset="0"/>
              </a:endParaRPr>
            </a:p>
          </p:txBody>
        </p:sp>
        <p:sp>
          <p:nvSpPr>
            <p:cNvPr id="10" name="Rectangle 9">
              <a:extLst>
                <a:ext uri="{FF2B5EF4-FFF2-40B4-BE49-F238E27FC236}">
                  <a16:creationId xmlns:a16="http://schemas.microsoft.com/office/drawing/2014/main" id="{AC38BBBA-A5B8-4972-9F5A-E7C201751809}"/>
                </a:ext>
              </a:extLst>
            </p:cNvPr>
            <p:cNvSpPr/>
            <p:nvPr/>
          </p:nvSpPr>
          <p:spPr bwMode="auto">
            <a:xfrm>
              <a:off x="1115729" y="2187385"/>
              <a:ext cx="1820290" cy="27711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8872"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300" b="1" i="0" u="none" strike="noStrike" kern="120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Synapse Analytics</a:t>
              </a:r>
            </a:p>
          </p:txBody>
        </p:sp>
      </p:grpSp>
      <p:sp>
        <p:nvSpPr>
          <p:cNvPr id="11" name="Rectangle 10">
            <a:extLst>
              <a:ext uri="{FF2B5EF4-FFF2-40B4-BE49-F238E27FC236}">
                <a16:creationId xmlns:a16="http://schemas.microsoft.com/office/drawing/2014/main" id="{80827C0C-A2B0-4D09-B7A8-6458E0B87929}"/>
              </a:ext>
            </a:extLst>
          </p:cNvPr>
          <p:cNvSpPr/>
          <p:nvPr/>
        </p:nvSpPr>
        <p:spPr bwMode="auto">
          <a:xfrm>
            <a:off x="892021" y="2647407"/>
            <a:ext cx="7428235" cy="2350795"/>
          </a:xfrm>
          <a:prstGeom prst="rect">
            <a:avLst/>
          </a:prstGeom>
          <a:solidFill>
            <a:schemeClr val="bg1"/>
          </a:solidFill>
          <a:ln>
            <a:noFill/>
            <a:headEnd type="none" w="med" len="med"/>
            <a:tailEnd type="none" w="med" len="med"/>
          </a:ln>
          <a:effectLst>
            <a:outerShdw blurRad="190500" dist="50800" dir="2700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18872" rIns="91440" bIns="9144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Platform</a:t>
            </a:r>
          </a:p>
        </p:txBody>
      </p:sp>
      <p:grpSp>
        <p:nvGrpSpPr>
          <p:cNvPr id="12" name="Group 11">
            <a:extLst>
              <a:ext uri="{FF2B5EF4-FFF2-40B4-BE49-F238E27FC236}">
                <a16:creationId xmlns:a16="http://schemas.microsoft.com/office/drawing/2014/main" id="{09EA3A49-F255-4B80-8747-0FB97BBE2E16}"/>
              </a:ext>
            </a:extLst>
          </p:cNvPr>
          <p:cNvGrpSpPr/>
          <p:nvPr/>
        </p:nvGrpSpPr>
        <p:grpSpPr>
          <a:xfrm>
            <a:off x="772577" y="4998201"/>
            <a:ext cx="7654620" cy="1057692"/>
            <a:chOff x="772577" y="4998201"/>
            <a:chExt cx="7654620" cy="1057692"/>
          </a:xfrm>
        </p:grpSpPr>
        <p:sp>
          <p:nvSpPr>
            <p:cNvPr id="13" name="Rectangle 12">
              <a:extLst>
                <a:ext uri="{FF2B5EF4-FFF2-40B4-BE49-F238E27FC236}">
                  <a16:creationId xmlns:a16="http://schemas.microsoft.com/office/drawing/2014/main" id="{54A165CF-1CDC-434B-8ADD-03082CA25B44}"/>
                </a:ext>
              </a:extLst>
            </p:cNvPr>
            <p:cNvSpPr/>
            <p:nvPr/>
          </p:nvSpPr>
          <p:spPr bwMode="auto">
            <a:xfrm>
              <a:off x="772577" y="5337965"/>
              <a:ext cx="7654620" cy="717928"/>
            </a:xfrm>
            <a:prstGeom prst="rect">
              <a:avLst/>
            </a:prstGeom>
            <a:solidFill>
              <a:schemeClr val="bg1"/>
            </a:solidFill>
            <a:ln>
              <a:noFill/>
              <a:headEnd type="none" w="med" len="med"/>
              <a:tailEnd type="none" w="med" len="med"/>
            </a:ln>
            <a:effectLst>
              <a:outerShdw blurRad="190500" dist="50800" dir="27000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18872" tIns="118872"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300" b="1" i="0" u="none" strike="noStrike" kern="1200" cap="none" spc="0" normalizeH="0" baseline="0" noProof="0">
                  <a:ln>
                    <a:noFill/>
                  </a:ln>
                  <a:solidFill>
                    <a:srgbClr val="0078D4"/>
                  </a:solidFill>
                  <a:effectLst/>
                  <a:uLnTx/>
                  <a:uFillTx/>
                  <a:latin typeface="Segoe UI Semibold"/>
                  <a:ea typeface="Segoe UI" pitchFamily="34" charset="0"/>
                  <a:cs typeface="Segoe UI Semibold" panose="020B0502040204020203" pitchFamily="34" charset="0"/>
                </a:rPr>
                <a:t>Azure</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300" b="1" i="0" u="none" strike="noStrike" kern="1200" cap="none" spc="0" normalizeH="0" baseline="0" noProof="0">
                  <a:ln>
                    <a:noFill/>
                  </a:ln>
                  <a:solidFill>
                    <a:srgbClr val="000000"/>
                  </a:solidFill>
                  <a:effectLst/>
                  <a:uLnTx/>
                  <a:uFillTx/>
                  <a:latin typeface="Segoe UI Semibold"/>
                  <a:ea typeface="Segoe UI" pitchFamily="34" charset="0"/>
                  <a:cs typeface="Segoe UI Semibold" panose="020B0502040204020203" pitchFamily="34" charset="0"/>
                </a:rPr>
                <a:t>Data Lake Storage</a:t>
              </a:r>
            </a:p>
          </p:txBody>
        </p:sp>
        <p:sp>
          <p:nvSpPr>
            <p:cNvPr id="14" name="TextBox 13">
              <a:extLst>
                <a:ext uri="{FF2B5EF4-FFF2-40B4-BE49-F238E27FC236}">
                  <a16:creationId xmlns:a16="http://schemas.microsoft.com/office/drawing/2014/main" id="{FBFF6E47-23C5-4A67-9823-C4714F0669B6}"/>
                </a:ext>
              </a:extLst>
            </p:cNvPr>
            <p:cNvSpPr txBox="1"/>
            <p:nvPr/>
          </p:nvSpPr>
          <p:spPr>
            <a:xfrm>
              <a:off x="6724420" y="5453263"/>
              <a:ext cx="1414300" cy="484556"/>
            </a:xfrm>
            <a:prstGeom prst="rect">
              <a:avLst/>
            </a:prstGeom>
            <a:noFill/>
          </p:spPr>
          <p:txBody>
            <a:bodyPr wrap="square" lIns="0" tIns="0" rIns="0" bIns="0" rtlCol="0">
              <a:spAutoFit/>
            </a:bodyPr>
            <a:lstStyle/>
            <a:p>
              <a:pPr marL="0" marR="0" lvl="0" indent="0" algn="l" defTabSz="914400" rtl="0" eaLnBrk="1" fontAlgn="auto" latinLnBrk="0" hangingPunct="1">
                <a:lnSpc>
                  <a:spcPts val="1300"/>
                </a:lnSpc>
                <a:spcBef>
                  <a:spcPts val="0"/>
                </a:spcBef>
                <a:spcAft>
                  <a:spcPts val="0"/>
                </a:spcAft>
                <a:buClrTx/>
                <a:buSzTx/>
                <a:buFontTx/>
                <a:buNone/>
                <a:tabLst/>
                <a:defRPr/>
              </a:pPr>
              <a:r>
                <a:rPr kumimoji="0" lang="en-US" sz="900" b="1" i="0" u="none" strike="noStrike" kern="1200" cap="none" spc="0" normalizeH="0" baseline="0" noProof="0">
                  <a:ln>
                    <a:noFill/>
                  </a:ln>
                  <a:solidFill>
                    <a:srgbClr val="0078D4"/>
                  </a:solidFill>
                  <a:effectLst/>
                  <a:uLnTx/>
                  <a:uFillTx/>
                  <a:latin typeface="Segoe UI Semibold"/>
                  <a:ea typeface="Segoe UI" panose="020B0502040204020203" pitchFamily="34" charset="0"/>
                  <a:cs typeface="Segoe UI" panose="020B0502040204020203" pitchFamily="34" charset="0"/>
                </a:rPr>
                <a:t>Common Data Model</a:t>
              </a:r>
            </a:p>
            <a:p>
              <a:pPr marL="0" marR="0" lvl="0" indent="0" algn="l" defTabSz="914400" rtl="0" eaLnBrk="1" fontAlgn="auto" latinLnBrk="0" hangingPunct="1">
                <a:lnSpc>
                  <a:spcPts val="1300"/>
                </a:lnSpc>
                <a:spcBef>
                  <a:spcPts val="0"/>
                </a:spcBef>
                <a:spcAft>
                  <a:spcPts val="0"/>
                </a:spcAft>
                <a:buClrTx/>
                <a:buSzTx/>
                <a:buFontTx/>
                <a:buNone/>
                <a:tabLst/>
                <a:defRPr/>
              </a:pPr>
              <a:r>
                <a:rPr kumimoji="0" lang="en-US" sz="900" b="1" i="0" u="none" strike="noStrike" kern="1200" cap="none" spc="0" normalizeH="0" baseline="0" noProof="0">
                  <a:ln>
                    <a:noFill/>
                  </a:ln>
                  <a:solidFill>
                    <a:srgbClr val="0078D4"/>
                  </a:solidFill>
                  <a:effectLst/>
                  <a:uLnTx/>
                  <a:uFillTx/>
                  <a:latin typeface="Segoe UI Semibold"/>
                  <a:ea typeface="Segoe UI" panose="020B0502040204020203" pitchFamily="34" charset="0"/>
                  <a:cs typeface="Segoe UI" panose="020B0502040204020203" pitchFamily="34" charset="0"/>
                </a:rPr>
                <a:t>Enterprise Security</a:t>
              </a:r>
            </a:p>
            <a:p>
              <a:pPr marL="0" marR="0" lvl="0" indent="0" algn="l" defTabSz="914400" rtl="0" eaLnBrk="1" fontAlgn="auto" latinLnBrk="0" hangingPunct="1">
                <a:lnSpc>
                  <a:spcPts val="1300"/>
                </a:lnSpc>
                <a:spcBef>
                  <a:spcPts val="0"/>
                </a:spcBef>
                <a:spcAft>
                  <a:spcPts val="0"/>
                </a:spcAft>
                <a:buClrTx/>
                <a:buSzTx/>
                <a:buFontTx/>
                <a:buNone/>
                <a:tabLst/>
                <a:defRPr/>
              </a:pPr>
              <a:r>
                <a:rPr kumimoji="0" lang="en-US" sz="900" b="1" i="0" u="none" strike="noStrike" kern="1200" cap="none" spc="0" normalizeH="0" baseline="0" noProof="0">
                  <a:ln>
                    <a:noFill/>
                  </a:ln>
                  <a:solidFill>
                    <a:srgbClr val="0078D4"/>
                  </a:solidFill>
                  <a:effectLst/>
                  <a:uLnTx/>
                  <a:uFillTx/>
                  <a:latin typeface="Segoe UI Semibold"/>
                  <a:ea typeface="Segoe UI" panose="020B0502040204020203" pitchFamily="34" charset="0"/>
                  <a:cs typeface="Segoe UI" panose="020B0502040204020203" pitchFamily="34" charset="0"/>
                </a:rPr>
                <a:t>Optimized for Analytics</a:t>
              </a:r>
            </a:p>
          </p:txBody>
        </p:sp>
        <p:grpSp>
          <p:nvGrpSpPr>
            <p:cNvPr id="15" name="Group 14">
              <a:extLst>
                <a:ext uri="{FF2B5EF4-FFF2-40B4-BE49-F238E27FC236}">
                  <a16:creationId xmlns:a16="http://schemas.microsoft.com/office/drawing/2014/main" id="{33BE2FFE-D754-4C7C-BCCB-2F0D8B396188}"/>
                </a:ext>
              </a:extLst>
            </p:cNvPr>
            <p:cNvGrpSpPr/>
            <p:nvPr/>
          </p:nvGrpSpPr>
          <p:grpSpPr>
            <a:xfrm>
              <a:off x="3931915" y="4998201"/>
              <a:ext cx="2436090" cy="774917"/>
              <a:chOff x="4053274" y="4916113"/>
              <a:chExt cx="2436090" cy="857006"/>
            </a:xfrm>
          </p:grpSpPr>
          <p:cxnSp>
            <p:nvCxnSpPr>
              <p:cNvPr id="16" name="Straight Connector 15">
                <a:extLst>
                  <a:ext uri="{FF2B5EF4-FFF2-40B4-BE49-F238E27FC236}">
                    <a16:creationId xmlns:a16="http://schemas.microsoft.com/office/drawing/2014/main" id="{27CF1A39-0075-4FA4-ADB3-0D4C88F63A6D}"/>
                  </a:ext>
                </a:extLst>
              </p:cNvPr>
              <p:cNvCxnSpPr>
                <a:cxnSpLocks/>
              </p:cNvCxnSpPr>
              <p:nvPr/>
            </p:nvCxnSpPr>
            <p:spPr>
              <a:xfrm flipV="1">
                <a:off x="4053274"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EA08610E-A314-4A75-B9B3-2DC75E473717}"/>
                  </a:ext>
                </a:extLst>
              </p:cNvPr>
              <p:cNvCxnSpPr>
                <a:cxnSpLocks/>
              </p:cNvCxnSpPr>
              <p:nvPr/>
            </p:nvCxnSpPr>
            <p:spPr>
              <a:xfrm flipV="1">
                <a:off x="4146264" y="4916113"/>
                <a:ext cx="0" cy="770123"/>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833CACC8-1351-4061-833E-3886F45A3703}"/>
                  </a:ext>
                </a:extLst>
              </p:cNvPr>
              <p:cNvCxnSpPr>
                <a:cxnSpLocks/>
              </p:cNvCxnSpPr>
              <p:nvPr/>
            </p:nvCxnSpPr>
            <p:spPr>
              <a:xfrm flipV="1">
                <a:off x="4239862"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AA4253C-AD68-4811-B626-AEF12EA9C69B}"/>
                  </a:ext>
                </a:extLst>
              </p:cNvPr>
              <p:cNvCxnSpPr>
                <a:cxnSpLocks/>
              </p:cNvCxnSpPr>
              <p:nvPr/>
            </p:nvCxnSpPr>
            <p:spPr>
              <a:xfrm flipV="1">
                <a:off x="4327618" y="4916113"/>
                <a:ext cx="0" cy="770123"/>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19E2B07C-5840-4E76-9961-BAED39D3F721}"/>
                  </a:ext>
                </a:extLst>
              </p:cNvPr>
              <p:cNvCxnSpPr>
                <a:cxnSpLocks/>
              </p:cNvCxnSpPr>
              <p:nvPr/>
            </p:nvCxnSpPr>
            <p:spPr>
              <a:xfrm flipV="1">
                <a:off x="4420557"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925D8228-CABD-48BE-B2FD-F8B9CBEC4FB1}"/>
                  </a:ext>
                </a:extLst>
              </p:cNvPr>
              <p:cNvCxnSpPr>
                <a:cxnSpLocks/>
              </p:cNvCxnSpPr>
              <p:nvPr/>
            </p:nvCxnSpPr>
            <p:spPr>
              <a:xfrm flipV="1">
                <a:off x="4505798"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AD386C60-4191-46F7-802C-2B9D531544B7}"/>
                  </a:ext>
                </a:extLst>
              </p:cNvPr>
              <p:cNvCxnSpPr>
                <a:cxnSpLocks/>
              </p:cNvCxnSpPr>
              <p:nvPr/>
            </p:nvCxnSpPr>
            <p:spPr>
              <a:xfrm flipV="1">
                <a:off x="4595679"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CC1B94F7-9F65-4F6D-8F49-E6840E434E87}"/>
                  </a:ext>
                </a:extLst>
              </p:cNvPr>
              <p:cNvCxnSpPr>
                <a:cxnSpLocks/>
              </p:cNvCxnSpPr>
              <p:nvPr/>
            </p:nvCxnSpPr>
            <p:spPr>
              <a:xfrm flipV="1">
                <a:off x="4683807"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7CAD5DC-6FBB-461B-8992-5B4D2827C4FE}"/>
                  </a:ext>
                </a:extLst>
              </p:cNvPr>
              <p:cNvCxnSpPr>
                <a:cxnSpLocks/>
              </p:cNvCxnSpPr>
              <p:nvPr/>
            </p:nvCxnSpPr>
            <p:spPr>
              <a:xfrm flipV="1">
                <a:off x="4776798"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34BE2AE-161F-4C8F-829C-9531DB245921}"/>
                  </a:ext>
                </a:extLst>
              </p:cNvPr>
              <p:cNvCxnSpPr>
                <a:cxnSpLocks/>
              </p:cNvCxnSpPr>
              <p:nvPr/>
            </p:nvCxnSpPr>
            <p:spPr>
              <a:xfrm flipV="1">
                <a:off x="4869788"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F92C06B9-08B9-4E52-B4D3-3A3B8FA0AEA9}"/>
                  </a:ext>
                </a:extLst>
              </p:cNvPr>
              <p:cNvCxnSpPr>
                <a:cxnSpLocks/>
              </p:cNvCxnSpPr>
              <p:nvPr/>
            </p:nvCxnSpPr>
            <p:spPr>
              <a:xfrm flipV="1">
                <a:off x="4952178"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B1D975C-3AA3-481A-BEBC-A9D59E761F26}"/>
                  </a:ext>
                </a:extLst>
              </p:cNvPr>
              <p:cNvCxnSpPr>
                <a:cxnSpLocks/>
              </p:cNvCxnSpPr>
              <p:nvPr/>
            </p:nvCxnSpPr>
            <p:spPr>
              <a:xfrm flipV="1">
                <a:off x="5045168"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D69D3AE7-2E91-41D8-AD0B-D1ECA3D8FB55}"/>
                  </a:ext>
                </a:extLst>
              </p:cNvPr>
              <p:cNvCxnSpPr>
                <a:cxnSpLocks/>
              </p:cNvCxnSpPr>
              <p:nvPr/>
            </p:nvCxnSpPr>
            <p:spPr>
              <a:xfrm flipV="1">
                <a:off x="5138766"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9D3AFC8F-FCEA-4AEB-BC7B-7B16368CD215}"/>
                  </a:ext>
                </a:extLst>
              </p:cNvPr>
              <p:cNvCxnSpPr>
                <a:cxnSpLocks/>
              </p:cNvCxnSpPr>
              <p:nvPr/>
            </p:nvCxnSpPr>
            <p:spPr>
              <a:xfrm flipV="1">
                <a:off x="5226522" y="4916113"/>
                <a:ext cx="0" cy="770123"/>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2A81E13-EB0B-4A6E-8D23-2EE7113ACF84}"/>
                  </a:ext>
                </a:extLst>
              </p:cNvPr>
              <p:cNvCxnSpPr>
                <a:cxnSpLocks/>
              </p:cNvCxnSpPr>
              <p:nvPr/>
            </p:nvCxnSpPr>
            <p:spPr>
              <a:xfrm flipV="1">
                <a:off x="5319461"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5A99B171-D7FD-402F-9800-BAF64A150744}"/>
                  </a:ext>
                </a:extLst>
              </p:cNvPr>
              <p:cNvCxnSpPr>
                <a:cxnSpLocks/>
              </p:cNvCxnSpPr>
              <p:nvPr/>
            </p:nvCxnSpPr>
            <p:spPr>
              <a:xfrm flipV="1">
                <a:off x="5404702" y="4916113"/>
                <a:ext cx="0" cy="779428"/>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12C4D812-5626-4539-8C73-0DB6B39507BF}"/>
                  </a:ext>
                </a:extLst>
              </p:cNvPr>
              <p:cNvCxnSpPr>
                <a:cxnSpLocks/>
              </p:cNvCxnSpPr>
              <p:nvPr/>
            </p:nvCxnSpPr>
            <p:spPr>
              <a:xfrm flipV="1">
                <a:off x="5494583"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079B3711-8A14-48E1-B6A1-C6E95F14FAB6}"/>
                  </a:ext>
                </a:extLst>
              </p:cNvPr>
              <p:cNvCxnSpPr>
                <a:cxnSpLocks/>
              </p:cNvCxnSpPr>
              <p:nvPr/>
            </p:nvCxnSpPr>
            <p:spPr>
              <a:xfrm flipV="1">
                <a:off x="5582711" y="4916113"/>
                <a:ext cx="0" cy="779428"/>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E9959F9-6C20-4AB5-836A-8521B8437F44}"/>
                  </a:ext>
                </a:extLst>
              </p:cNvPr>
              <p:cNvCxnSpPr>
                <a:cxnSpLocks/>
              </p:cNvCxnSpPr>
              <p:nvPr/>
            </p:nvCxnSpPr>
            <p:spPr>
              <a:xfrm flipV="1">
                <a:off x="5675702"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796833F7-1C59-41D2-9D4F-8417F031019C}"/>
                  </a:ext>
                </a:extLst>
              </p:cNvPr>
              <p:cNvCxnSpPr>
                <a:cxnSpLocks/>
              </p:cNvCxnSpPr>
              <p:nvPr/>
            </p:nvCxnSpPr>
            <p:spPr>
              <a:xfrm flipV="1">
                <a:off x="5768692" y="4916113"/>
                <a:ext cx="0" cy="770123"/>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04A68315-2FE5-4721-94EB-C5553BA52636}"/>
                  </a:ext>
                </a:extLst>
              </p:cNvPr>
              <p:cNvCxnSpPr>
                <a:cxnSpLocks/>
              </p:cNvCxnSpPr>
              <p:nvPr/>
            </p:nvCxnSpPr>
            <p:spPr>
              <a:xfrm flipV="1">
                <a:off x="5859438"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38795316-3792-40A1-ACBC-37A71B46CAA9}"/>
                  </a:ext>
                </a:extLst>
              </p:cNvPr>
              <p:cNvCxnSpPr>
                <a:cxnSpLocks/>
              </p:cNvCxnSpPr>
              <p:nvPr/>
            </p:nvCxnSpPr>
            <p:spPr>
              <a:xfrm flipV="1">
                <a:off x="5947194"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65A90FE8-A567-44FD-A403-2133BC513904}"/>
                  </a:ext>
                </a:extLst>
              </p:cNvPr>
              <p:cNvCxnSpPr>
                <a:cxnSpLocks/>
              </p:cNvCxnSpPr>
              <p:nvPr/>
            </p:nvCxnSpPr>
            <p:spPr>
              <a:xfrm flipV="1">
                <a:off x="6040133"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75A4382F-3490-43EB-857A-0C0060195611}"/>
                  </a:ext>
                </a:extLst>
              </p:cNvPr>
              <p:cNvCxnSpPr>
                <a:cxnSpLocks/>
              </p:cNvCxnSpPr>
              <p:nvPr/>
            </p:nvCxnSpPr>
            <p:spPr>
              <a:xfrm flipV="1">
                <a:off x="6125374" y="4916113"/>
                <a:ext cx="0" cy="779428"/>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36CFE2EC-E362-4235-AD4B-2896DC1C08C4}"/>
                  </a:ext>
                </a:extLst>
              </p:cNvPr>
              <p:cNvCxnSpPr>
                <a:cxnSpLocks/>
              </p:cNvCxnSpPr>
              <p:nvPr/>
            </p:nvCxnSpPr>
            <p:spPr>
              <a:xfrm flipV="1">
                <a:off x="6215255"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57011FEC-1B27-4B3B-9EA6-A3ECA49C7A9D}"/>
                  </a:ext>
                </a:extLst>
              </p:cNvPr>
              <p:cNvCxnSpPr>
                <a:cxnSpLocks/>
              </p:cNvCxnSpPr>
              <p:nvPr/>
            </p:nvCxnSpPr>
            <p:spPr>
              <a:xfrm flipV="1">
                <a:off x="6318974" y="4916113"/>
                <a:ext cx="0" cy="779428"/>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D3B14C8C-BBDA-4A8D-A229-0F24D175B704}"/>
                  </a:ext>
                </a:extLst>
              </p:cNvPr>
              <p:cNvCxnSpPr>
                <a:cxnSpLocks/>
              </p:cNvCxnSpPr>
              <p:nvPr/>
            </p:nvCxnSpPr>
            <p:spPr>
              <a:xfrm flipV="1">
                <a:off x="6396374"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72C04F8A-5A90-4F6C-85DB-0E9ABEF3F5BB}"/>
                  </a:ext>
                </a:extLst>
              </p:cNvPr>
              <p:cNvCxnSpPr>
                <a:cxnSpLocks/>
              </p:cNvCxnSpPr>
              <p:nvPr/>
            </p:nvCxnSpPr>
            <p:spPr>
              <a:xfrm flipV="1">
                <a:off x="6489364"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cxnSp>
        <p:nvCxnSpPr>
          <p:cNvPr id="44" name="Straight Connector 43">
            <a:extLst>
              <a:ext uri="{FF2B5EF4-FFF2-40B4-BE49-F238E27FC236}">
                <a16:creationId xmlns:a16="http://schemas.microsoft.com/office/drawing/2014/main" id="{9DB36C69-98B0-40A2-AD4A-5674747177AC}"/>
              </a:ext>
            </a:extLst>
          </p:cNvPr>
          <p:cNvCxnSpPr>
            <a:cxnSpLocks/>
            <a:endCxn id="45" idx="1"/>
          </p:cNvCxnSpPr>
          <p:nvPr/>
        </p:nvCxnSpPr>
        <p:spPr>
          <a:xfrm>
            <a:off x="8247767" y="5807479"/>
            <a:ext cx="823208" cy="9247"/>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45" name="Rectangle 44">
            <a:extLst>
              <a:ext uri="{FF2B5EF4-FFF2-40B4-BE49-F238E27FC236}">
                <a16:creationId xmlns:a16="http://schemas.microsoft.com/office/drawing/2014/main" id="{DCD1C0D0-FBFF-4E66-AECF-DE65604BB1C7}"/>
              </a:ext>
            </a:extLst>
          </p:cNvPr>
          <p:cNvSpPr/>
          <p:nvPr/>
        </p:nvSpPr>
        <p:spPr bwMode="auto">
          <a:xfrm>
            <a:off x="9070975" y="5577561"/>
            <a:ext cx="2538413" cy="478329"/>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Data </a:t>
            </a:r>
            <a:r>
              <a:rPr kumimoji="0" lang="en-US" sz="1200" b="1"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lake integrated </a:t>
            </a:r>
            <a:r>
              <a:rPr kumimoji="0" lang="en-US" sz="12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and Common Data Model aware</a:t>
            </a:r>
            <a:endParaRPr kumimoji="0" lang="en-US" sz="1200" b="1"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endParaRPr>
          </a:p>
        </p:txBody>
      </p:sp>
      <p:sp>
        <p:nvSpPr>
          <p:cNvPr id="46" name="Rectangle 45">
            <a:extLst>
              <a:ext uri="{FF2B5EF4-FFF2-40B4-BE49-F238E27FC236}">
                <a16:creationId xmlns:a16="http://schemas.microsoft.com/office/drawing/2014/main" id="{36E778D1-F36B-4F99-BE6E-061554CFF1DA}"/>
              </a:ext>
            </a:extLst>
          </p:cNvPr>
          <p:cNvSpPr/>
          <p:nvPr/>
        </p:nvSpPr>
        <p:spPr bwMode="auto">
          <a:xfrm>
            <a:off x="2052413" y="4424534"/>
            <a:ext cx="1612367" cy="436509"/>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a:ln>
                  <a:noFill/>
                </a:ln>
                <a:solidFill>
                  <a:srgbClr val="FFFFFF"/>
                </a:solidFill>
                <a:effectLst/>
                <a:uLnTx/>
                <a:uFillTx/>
                <a:latin typeface="Segoe UI"/>
                <a:ea typeface="Segoe UI" pitchFamily="34" charset="0"/>
                <a:cs typeface="Segoe UI" pitchFamily="34" charset="0"/>
              </a:rPr>
              <a:t>METASTORE</a:t>
            </a:r>
          </a:p>
        </p:txBody>
      </p:sp>
      <p:sp>
        <p:nvSpPr>
          <p:cNvPr id="47" name="Rectangle 46">
            <a:extLst>
              <a:ext uri="{FF2B5EF4-FFF2-40B4-BE49-F238E27FC236}">
                <a16:creationId xmlns:a16="http://schemas.microsoft.com/office/drawing/2014/main" id="{253DD55B-E7DD-4EDA-8046-553354EE11EB}"/>
              </a:ext>
            </a:extLst>
          </p:cNvPr>
          <p:cNvSpPr/>
          <p:nvPr/>
        </p:nvSpPr>
        <p:spPr bwMode="auto">
          <a:xfrm>
            <a:off x="2052413" y="3331416"/>
            <a:ext cx="1612366" cy="430482"/>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a:ln>
                  <a:noFill/>
                </a:ln>
                <a:solidFill>
                  <a:srgbClr val="FFFFFF"/>
                </a:solidFill>
                <a:effectLst/>
                <a:uLnTx/>
                <a:uFillTx/>
                <a:latin typeface="Segoe UI"/>
                <a:ea typeface="Segoe UI" pitchFamily="34" charset="0"/>
                <a:cs typeface="Segoe UI" pitchFamily="34" charset="0"/>
              </a:rPr>
              <a:t>SECURITY</a:t>
            </a:r>
          </a:p>
        </p:txBody>
      </p:sp>
      <p:sp>
        <p:nvSpPr>
          <p:cNvPr id="48" name="Rectangle 47">
            <a:extLst>
              <a:ext uri="{FF2B5EF4-FFF2-40B4-BE49-F238E27FC236}">
                <a16:creationId xmlns:a16="http://schemas.microsoft.com/office/drawing/2014/main" id="{C0545D86-76AA-424C-A711-D569E3AF3F45}"/>
              </a:ext>
            </a:extLst>
          </p:cNvPr>
          <p:cNvSpPr/>
          <p:nvPr/>
        </p:nvSpPr>
        <p:spPr bwMode="auto">
          <a:xfrm>
            <a:off x="2052413" y="2781843"/>
            <a:ext cx="1612366" cy="436509"/>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a:ln>
                  <a:noFill/>
                </a:ln>
                <a:solidFill>
                  <a:srgbClr val="FFFFFF"/>
                </a:solidFill>
                <a:effectLst/>
                <a:uLnTx/>
                <a:uFillTx/>
                <a:latin typeface="Segoe UI"/>
                <a:ea typeface="Segoe UI" pitchFamily="34" charset="0"/>
                <a:cs typeface="Segoe UI" pitchFamily="34" charset="0"/>
              </a:rPr>
              <a:t>MANAGEMENT</a:t>
            </a:r>
          </a:p>
        </p:txBody>
      </p:sp>
      <p:sp>
        <p:nvSpPr>
          <p:cNvPr id="49" name="Rectangle 48">
            <a:extLst>
              <a:ext uri="{FF2B5EF4-FFF2-40B4-BE49-F238E27FC236}">
                <a16:creationId xmlns:a16="http://schemas.microsoft.com/office/drawing/2014/main" id="{94464004-5A22-4B58-8133-C5D17DE63CF0}"/>
              </a:ext>
            </a:extLst>
          </p:cNvPr>
          <p:cNvSpPr/>
          <p:nvPr/>
        </p:nvSpPr>
        <p:spPr bwMode="auto">
          <a:xfrm>
            <a:off x="2052413" y="3874962"/>
            <a:ext cx="1612366" cy="436509"/>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a:ln>
                  <a:noFill/>
                </a:ln>
                <a:solidFill>
                  <a:srgbClr val="FFFFFF"/>
                </a:solidFill>
                <a:effectLst/>
                <a:uLnTx/>
                <a:uFillTx/>
                <a:latin typeface="Segoe UI"/>
                <a:ea typeface="Segoe UI" pitchFamily="34" charset="0"/>
                <a:cs typeface="Segoe UI" pitchFamily="34" charset="0"/>
              </a:rPr>
              <a:t>MONITORING</a:t>
            </a:r>
          </a:p>
        </p:txBody>
      </p:sp>
      <p:sp>
        <p:nvSpPr>
          <p:cNvPr id="50" name="Rectangle 49">
            <a:extLst>
              <a:ext uri="{FF2B5EF4-FFF2-40B4-BE49-F238E27FC236}">
                <a16:creationId xmlns:a16="http://schemas.microsoft.com/office/drawing/2014/main" id="{2671B03A-81D6-478F-BD24-4FBE61123CBB}"/>
              </a:ext>
            </a:extLst>
          </p:cNvPr>
          <p:cNvSpPr/>
          <p:nvPr/>
        </p:nvSpPr>
        <p:spPr bwMode="auto">
          <a:xfrm>
            <a:off x="9070975" y="4838611"/>
            <a:ext cx="2538413" cy="647920"/>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Integrated </a:t>
            </a:r>
            <a:r>
              <a:rPr kumimoji="0" lang="en-US" sz="1200" b="1"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platform services </a:t>
            </a:r>
            <a:br>
              <a:rPr lang="en-US" sz="1200" b="1" i="0" u="none" strike="noStrike" kern="1200" cap="none" spc="0" normalizeH="0" baseline="0" noProof="0">
                <a:ln>
                  <a:noFill/>
                </a:ln>
                <a:effectLst/>
                <a:uLnTx/>
                <a:uFillTx/>
                <a:latin typeface="Segoe UI"/>
              </a:rPr>
            </a:br>
            <a:r>
              <a:rPr kumimoji="0" lang="en-US" sz="12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for, management, security, monitoring, and </a:t>
            </a:r>
            <a:r>
              <a:rPr lang="en-US" sz="1200">
                <a:gradFill>
                  <a:gsLst>
                    <a:gs pos="2917">
                      <a:prstClr val="black"/>
                    </a:gs>
                    <a:gs pos="30000">
                      <a:prstClr val="black"/>
                    </a:gs>
                  </a:gsLst>
                  <a:lin ang="5400000" scaled="0"/>
                </a:gradFill>
                <a:latin typeface="Segoe UI"/>
              </a:rPr>
              <a:t>meta-store</a:t>
            </a:r>
            <a:endParaRPr kumimoji="0" lang="en-US" sz="1200" b="1"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endParaRPr>
          </a:p>
        </p:txBody>
      </p:sp>
      <p:cxnSp>
        <p:nvCxnSpPr>
          <p:cNvPr id="51" name="Straight Connector 50">
            <a:extLst>
              <a:ext uri="{FF2B5EF4-FFF2-40B4-BE49-F238E27FC236}">
                <a16:creationId xmlns:a16="http://schemas.microsoft.com/office/drawing/2014/main" id="{CF0E0A25-6A3F-4F14-ACA8-E489033D7762}"/>
              </a:ext>
            </a:extLst>
          </p:cNvPr>
          <p:cNvCxnSpPr>
            <a:cxnSpLocks/>
            <a:endCxn id="50" idx="1"/>
          </p:cNvCxnSpPr>
          <p:nvPr/>
        </p:nvCxnSpPr>
        <p:spPr>
          <a:xfrm>
            <a:off x="8189008" y="4861043"/>
            <a:ext cx="881967" cy="301528"/>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07AE5EB2-1FDA-46F8-A22D-C8910947F966}"/>
              </a:ext>
              <a:ext uri="{C183D7F6-B498-43B3-948B-1728B52AA6E4}">
                <adec:decorative xmlns:adec="http://schemas.microsoft.com/office/drawing/2017/decorative" val="1"/>
              </a:ext>
            </a:extLst>
          </p:cNvPr>
          <p:cNvCxnSpPr>
            <a:cxnSpLocks/>
          </p:cNvCxnSpPr>
          <p:nvPr/>
        </p:nvCxnSpPr>
        <p:spPr>
          <a:xfrm>
            <a:off x="1877839" y="2781843"/>
            <a:ext cx="0" cy="2079200"/>
          </a:xfrm>
          <a:prstGeom prst="line">
            <a:avLst/>
          </a:prstGeom>
          <a:ln w="25400">
            <a:gradFill>
              <a:gsLst>
                <a:gs pos="0">
                  <a:schemeClr val="accent1"/>
                </a:gs>
                <a:gs pos="100000">
                  <a:srgbClr val="50E6FF"/>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9CF6DD72-B710-49D1-94A5-A87AE0396FE3}"/>
              </a:ext>
            </a:extLst>
          </p:cNvPr>
          <p:cNvSpPr/>
          <p:nvPr/>
        </p:nvSpPr>
        <p:spPr bwMode="auto">
          <a:xfrm>
            <a:off x="3816117" y="4602301"/>
            <a:ext cx="4213419" cy="25874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18288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a:ln>
                  <a:noFill/>
                </a:ln>
                <a:solidFill>
                  <a:srgbClr val="FFFFFF"/>
                </a:solidFill>
                <a:effectLst/>
                <a:uLnTx/>
                <a:uFillTx/>
                <a:latin typeface="Segoe UI"/>
                <a:ea typeface="Segoe UI" pitchFamily="34" charset="0"/>
                <a:cs typeface="Segoe UI" pitchFamily="34" charset="0"/>
              </a:rPr>
              <a:t>DATA INTEGRATION</a:t>
            </a:r>
          </a:p>
        </p:txBody>
      </p:sp>
      <p:grpSp>
        <p:nvGrpSpPr>
          <p:cNvPr id="54" name="Group 53">
            <a:extLst>
              <a:ext uri="{FF2B5EF4-FFF2-40B4-BE49-F238E27FC236}">
                <a16:creationId xmlns:a16="http://schemas.microsoft.com/office/drawing/2014/main" id="{427BE648-DAF1-4C51-9831-952F9DF49EDF}"/>
              </a:ext>
            </a:extLst>
          </p:cNvPr>
          <p:cNvGrpSpPr/>
          <p:nvPr/>
        </p:nvGrpSpPr>
        <p:grpSpPr>
          <a:xfrm>
            <a:off x="5952629" y="4060181"/>
            <a:ext cx="2076908" cy="490796"/>
            <a:chOff x="5911431" y="4135704"/>
            <a:chExt cx="2076908" cy="490796"/>
          </a:xfrm>
        </p:grpSpPr>
        <p:sp>
          <p:nvSpPr>
            <p:cNvPr id="55" name="Rectangle 54">
              <a:extLst>
                <a:ext uri="{FF2B5EF4-FFF2-40B4-BE49-F238E27FC236}">
                  <a16:creationId xmlns:a16="http://schemas.microsoft.com/office/drawing/2014/main" id="{AC3BB007-AB8E-4A06-9574-2BD3CA50573A}"/>
                </a:ext>
              </a:extLst>
            </p:cNvPr>
            <p:cNvSpPr/>
            <p:nvPr/>
          </p:nvSpPr>
          <p:spPr bwMode="auto">
            <a:xfrm>
              <a:off x="5911431" y="4135704"/>
              <a:ext cx="2076908" cy="490796"/>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6" name="Picture 4">
              <a:extLst>
                <a:ext uri="{FF2B5EF4-FFF2-40B4-BE49-F238E27FC236}">
                  <a16:creationId xmlns:a16="http://schemas.microsoft.com/office/drawing/2014/main" id="{3E0DBEF9-A1CA-4B28-B499-62249BE7212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28306" y="4221643"/>
              <a:ext cx="594448" cy="309482"/>
            </a:xfrm>
            <a:prstGeom prst="rect">
              <a:avLst/>
            </a:prstGeom>
            <a:noFill/>
            <a:extLst>
              <a:ext uri="{909E8E84-426E-40DD-AFC4-6F175D3DCCD1}">
                <a14:hiddenFill xmlns:a14="http://schemas.microsoft.com/office/drawing/2010/main">
                  <a:solidFill>
                    <a:srgbClr val="FFFFFF"/>
                  </a:solidFill>
                </a14:hiddenFill>
              </a:ext>
            </a:extLst>
          </p:spPr>
        </p:pic>
      </p:grpSp>
      <p:sp>
        <p:nvSpPr>
          <p:cNvPr id="57" name="Rectangle 56">
            <a:extLst>
              <a:ext uri="{FF2B5EF4-FFF2-40B4-BE49-F238E27FC236}">
                <a16:creationId xmlns:a16="http://schemas.microsoft.com/office/drawing/2014/main" id="{922C63DC-3060-4300-8BB4-671C252FE040}"/>
              </a:ext>
            </a:extLst>
          </p:cNvPr>
          <p:cNvSpPr/>
          <p:nvPr/>
        </p:nvSpPr>
        <p:spPr bwMode="auto">
          <a:xfrm>
            <a:off x="3816118" y="4062392"/>
            <a:ext cx="2085040" cy="490796"/>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SQL</a:t>
            </a:r>
          </a:p>
        </p:txBody>
      </p:sp>
      <p:sp>
        <p:nvSpPr>
          <p:cNvPr id="58" name="TextBox 57">
            <a:extLst>
              <a:ext uri="{FF2B5EF4-FFF2-40B4-BE49-F238E27FC236}">
                <a16:creationId xmlns:a16="http://schemas.microsoft.com/office/drawing/2014/main" id="{295C5000-8792-4BAB-81C4-8262B78BADEE}"/>
              </a:ext>
            </a:extLst>
          </p:cNvPr>
          <p:cNvSpPr txBox="1"/>
          <p:nvPr/>
        </p:nvSpPr>
        <p:spPr>
          <a:xfrm>
            <a:off x="3816117" y="3856987"/>
            <a:ext cx="2399295" cy="154081"/>
          </a:xfrm>
          <a:prstGeom prst="rect">
            <a:avLst/>
          </a:prstGeom>
          <a:noFill/>
        </p:spPr>
        <p:txBody>
          <a:bodyPr wrap="square" lIns="0" tIns="0" rIns="0" bIns="0" rtlCol="0">
            <a:spAutoFit/>
          </a:bodyPr>
          <a:lstStyle/>
          <a:p>
            <a:pPr marL="0" marR="0" lvl="0" indent="0" algn="l" defTabSz="914400" rtl="0" eaLnBrk="1" fontAlgn="auto" latinLnBrk="0" hangingPunct="1">
              <a:lnSpc>
                <a:spcPts val="1300"/>
              </a:lnSpc>
              <a:spcBef>
                <a:spcPts val="0"/>
              </a:spcBef>
              <a:spcAft>
                <a:spcPts val="0"/>
              </a:spcAft>
              <a:buClrTx/>
              <a:buSzTx/>
              <a:buFontTx/>
              <a:buNone/>
              <a:tabLst/>
              <a:defRPr/>
            </a:pPr>
            <a:r>
              <a:rPr kumimoji="0" lang="en-US" sz="900" b="1" i="0" u="none" strike="noStrike" kern="1200" cap="none" spc="0" normalizeH="0" baseline="0" noProof="0">
                <a:ln>
                  <a:noFill/>
                </a:ln>
                <a:solidFill>
                  <a:srgbClr val="000000"/>
                </a:solidFill>
                <a:effectLst/>
                <a:uLnTx/>
                <a:uFillTx/>
                <a:latin typeface="Segoe UI Semibold"/>
                <a:ea typeface="Segoe UI" panose="020B0502040204020203" pitchFamily="34" charset="0"/>
                <a:cs typeface="Segoe UI" panose="020B0502040204020203" pitchFamily="34" charset="0"/>
              </a:rPr>
              <a:t>Analytics Runtimes</a:t>
            </a:r>
          </a:p>
        </p:txBody>
      </p:sp>
      <p:sp>
        <p:nvSpPr>
          <p:cNvPr id="59" name="Rectangle 58">
            <a:extLst>
              <a:ext uri="{FF2B5EF4-FFF2-40B4-BE49-F238E27FC236}">
                <a16:creationId xmlns:a16="http://schemas.microsoft.com/office/drawing/2014/main" id="{49223E51-AF5A-4394-9724-724B4EE7B46E}"/>
              </a:ext>
            </a:extLst>
          </p:cNvPr>
          <p:cNvSpPr/>
          <p:nvPr/>
        </p:nvSpPr>
        <p:spPr bwMode="auto">
          <a:xfrm>
            <a:off x="9070975" y="3128453"/>
            <a:ext cx="2538413" cy="1619128"/>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Integrated analytics runtimes available dedicated and serverless</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Synapse SQL </a:t>
            </a:r>
            <a:r>
              <a:rPr kumimoji="0" lang="en-US" sz="12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offering T-SQL for batch, streaming and interactive processing</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Apache Spark</a:t>
            </a:r>
            <a:r>
              <a:rPr kumimoji="0" lang="en-US" sz="12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 for big data processing with Python, Scala</a:t>
            </a:r>
            <a:r>
              <a:rPr lang="en-US" sz="1200">
                <a:gradFill>
                  <a:gsLst>
                    <a:gs pos="2917">
                      <a:prstClr val="black"/>
                    </a:gs>
                    <a:gs pos="30000">
                      <a:prstClr val="black"/>
                    </a:gs>
                  </a:gsLst>
                  <a:lin ang="5400000" scaled="0"/>
                </a:gradFill>
                <a:latin typeface="Segoe UI"/>
              </a:rPr>
              <a:t> </a:t>
            </a:r>
            <a:r>
              <a:rPr kumimoji="0" lang="en-US" sz="12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and .NET</a:t>
            </a:r>
          </a:p>
        </p:txBody>
      </p:sp>
      <p:cxnSp>
        <p:nvCxnSpPr>
          <p:cNvPr id="60" name="Straight Connector 59">
            <a:extLst>
              <a:ext uri="{FF2B5EF4-FFF2-40B4-BE49-F238E27FC236}">
                <a16:creationId xmlns:a16="http://schemas.microsoft.com/office/drawing/2014/main" id="{A045CDCF-C358-41C3-A628-9F37A5C58049}"/>
              </a:ext>
            </a:extLst>
          </p:cNvPr>
          <p:cNvCxnSpPr>
            <a:cxnSpLocks/>
            <a:endCxn id="59" idx="1"/>
          </p:cNvCxnSpPr>
          <p:nvPr/>
        </p:nvCxnSpPr>
        <p:spPr>
          <a:xfrm>
            <a:off x="8183998" y="3938017"/>
            <a:ext cx="886977" cy="0"/>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61" name="Rectangle 60">
            <a:extLst>
              <a:ext uri="{FF2B5EF4-FFF2-40B4-BE49-F238E27FC236}">
                <a16:creationId xmlns:a16="http://schemas.microsoft.com/office/drawing/2014/main" id="{79CA8C01-9D65-43CE-9E9D-AC7F86F522A8}"/>
              </a:ext>
            </a:extLst>
          </p:cNvPr>
          <p:cNvSpPr/>
          <p:nvPr/>
        </p:nvSpPr>
        <p:spPr bwMode="auto">
          <a:xfrm>
            <a:off x="3816118" y="3494173"/>
            <a:ext cx="2085040" cy="25874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18288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a:ln>
                  <a:noFill/>
                </a:ln>
                <a:solidFill>
                  <a:srgbClr val="FFFFFF"/>
                </a:solidFill>
                <a:effectLst/>
                <a:uLnTx/>
                <a:uFillTx/>
                <a:latin typeface="Segoe UI"/>
                <a:ea typeface="Segoe UI" pitchFamily="34" charset="0"/>
                <a:cs typeface="Segoe UI" pitchFamily="34" charset="0"/>
              </a:rPr>
              <a:t>DEDICATED</a:t>
            </a:r>
          </a:p>
        </p:txBody>
      </p:sp>
      <p:sp>
        <p:nvSpPr>
          <p:cNvPr id="62" name="Rectangle 61">
            <a:extLst>
              <a:ext uri="{FF2B5EF4-FFF2-40B4-BE49-F238E27FC236}">
                <a16:creationId xmlns:a16="http://schemas.microsoft.com/office/drawing/2014/main" id="{098A2E19-8A08-4B94-8974-15F1264A3606}"/>
              </a:ext>
            </a:extLst>
          </p:cNvPr>
          <p:cNvSpPr/>
          <p:nvPr/>
        </p:nvSpPr>
        <p:spPr bwMode="auto">
          <a:xfrm>
            <a:off x="5952628" y="3494173"/>
            <a:ext cx="2076908" cy="258742"/>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18288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a:ln>
                  <a:noFill/>
                </a:ln>
                <a:solidFill>
                  <a:srgbClr val="FFFFFF"/>
                </a:solidFill>
                <a:effectLst/>
                <a:uLnTx/>
                <a:uFillTx/>
                <a:latin typeface="Segoe UI"/>
                <a:ea typeface="Segoe UI" pitchFamily="34" charset="0"/>
                <a:cs typeface="Segoe UI" pitchFamily="34" charset="0"/>
              </a:rPr>
              <a:t>SERVERLESS</a:t>
            </a:r>
          </a:p>
        </p:txBody>
      </p:sp>
      <p:sp>
        <p:nvSpPr>
          <p:cNvPr id="63" name="TextBox 62">
            <a:extLst>
              <a:ext uri="{FF2B5EF4-FFF2-40B4-BE49-F238E27FC236}">
                <a16:creationId xmlns:a16="http://schemas.microsoft.com/office/drawing/2014/main" id="{B64F9498-F3A5-4BD4-856A-82B4BDE1A214}"/>
              </a:ext>
            </a:extLst>
          </p:cNvPr>
          <p:cNvSpPr txBox="1"/>
          <p:nvPr/>
        </p:nvSpPr>
        <p:spPr>
          <a:xfrm>
            <a:off x="3816117" y="3300623"/>
            <a:ext cx="2399295" cy="154081"/>
          </a:xfrm>
          <a:prstGeom prst="rect">
            <a:avLst/>
          </a:prstGeom>
          <a:noFill/>
        </p:spPr>
        <p:txBody>
          <a:bodyPr wrap="square" lIns="0" tIns="0" rIns="0" bIns="0" rtlCol="0">
            <a:spAutoFit/>
          </a:bodyPr>
          <a:lstStyle/>
          <a:p>
            <a:pPr marL="0" marR="0" lvl="0" indent="0" algn="l" defTabSz="914400" rtl="0" eaLnBrk="1" fontAlgn="auto" latinLnBrk="0" hangingPunct="1">
              <a:lnSpc>
                <a:spcPts val="1300"/>
              </a:lnSpc>
              <a:spcBef>
                <a:spcPts val="0"/>
              </a:spcBef>
              <a:spcAft>
                <a:spcPts val="0"/>
              </a:spcAft>
              <a:buClrTx/>
              <a:buSzTx/>
              <a:buFontTx/>
              <a:buNone/>
              <a:tabLst/>
              <a:defRPr/>
            </a:pPr>
            <a:r>
              <a:rPr kumimoji="0" lang="en-US" sz="900" b="1" i="0" u="none" strike="noStrike" kern="1200" cap="none" spc="0" normalizeH="0" baseline="0" noProof="0">
                <a:ln>
                  <a:noFill/>
                </a:ln>
                <a:solidFill>
                  <a:srgbClr val="000000"/>
                </a:solidFill>
                <a:effectLst/>
                <a:uLnTx/>
                <a:uFillTx/>
                <a:latin typeface="Segoe UI Semibold"/>
                <a:ea typeface="Segoe UI" panose="020B0502040204020203" pitchFamily="34" charset="0"/>
                <a:cs typeface="Segoe UI" panose="020B0502040204020203" pitchFamily="34" charset="0"/>
              </a:rPr>
              <a:t>Form Factors</a:t>
            </a:r>
          </a:p>
        </p:txBody>
      </p:sp>
      <p:sp>
        <p:nvSpPr>
          <p:cNvPr id="64" name="Rectangle 63">
            <a:extLst>
              <a:ext uri="{FF2B5EF4-FFF2-40B4-BE49-F238E27FC236}">
                <a16:creationId xmlns:a16="http://schemas.microsoft.com/office/drawing/2014/main" id="{9C6A3698-44F0-4A60-AF21-9869FA9D60D6}"/>
              </a:ext>
            </a:extLst>
          </p:cNvPr>
          <p:cNvSpPr/>
          <p:nvPr/>
        </p:nvSpPr>
        <p:spPr bwMode="auto">
          <a:xfrm>
            <a:off x="3816118" y="2959610"/>
            <a:ext cx="822960" cy="25874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SQL</a:t>
            </a:r>
          </a:p>
        </p:txBody>
      </p:sp>
      <p:sp>
        <p:nvSpPr>
          <p:cNvPr id="65" name="TextBox 64">
            <a:extLst>
              <a:ext uri="{FF2B5EF4-FFF2-40B4-BE49-F238E27FC236}">
                <a16:creationId xmlns:a16="http://schemas.microsoft.com/office/drawing/2014/main" id="{734526D6-FE7E-4F96-A661-C41872D8932E}"/>
              </a:ext>
            </a:extLst>
          </p:cNvPr>
          <p:cNvSpPr txBox="1"/>
          <p:nvPr/>
        </p:nvSpPr>
        <p:spPr>
          <a:xfrm>
            <a:off x="3816117" y="2760004"/>
            <a:ext cx="2399295" cy="154081"/>
          </a:xfrm>
          <a:prstGeom prst="rect">
            <a:avLst/>
          </a:prstGeom>
          <a:noFill/>
        </p:spPr>
        <p:txBody>
          <a:bodyPr wrap="square" lIns="0" tIns="0" rIns="0" bIns="0" rtlCol="0">
            <a:spAutoFit/>
          </a:bodyPr>
          <a:lstStyle/>
          <a:p>
            <a:pPr marL="0" marR="0" lvl="0" indent="0" algn="l" defTabSz="914400" rtl="0" eaLnBrk="1" fontAlgn="auto" latinLnBrk="0" hangingPunct="1">
              <a:lnSpc>
                <a:spcPts val="1300"/>
              </a:lnSpc>
              <a:spcBef>
                <a:spcPts val="0"/>
              </a:spcBef>
              <a:spcAft>
                <a:spcPts val="0"/>
              </a:spcAft>
              <a:buClrTx/>
              <a:buSzTx/>
              <a:buFontTx/>
              <a:buNone/>
              <a:tabLst/>
              <a:defRPr/>
            </a:pPr>
            <a:r>
              <a:rPr kumimoji="0" lang="en-US" sz="900" b="1" i="0" u="none" strike="noStrike" kern="1200" cap="none" spc="0" normalizeH="0" baseline="0" noProof="0">
                <a:ln>
                  <a:noFill/>
                </a:ln>
                <a:solidFill>
                  <a:srgbClr val="000000"/>
                </a:solidFill>
                <a:effectLst/>
                <a:uLnTx/>
                <a:uFillTx/>
                <a:latin typeface="Segoe UI Semibold"/>
                <a:ea typeface="Segoe UI" panose="020B0502040204020203" pitchFamily="34" charset="0"/>
                <a:cs typeface="Segoe UI" panose="020B0502040204020203" pitchFamily="34" charset="0"/>
              </a:rPr>
              <a:t>Languages</a:t>
            </a:r>
          </a:p>
        </p:txBody>
      </p:sp>
      <p:sp>
        <p:nvSpPr>
          <p:cNvPr id="66" name="Rectangle 65">
            <a:extLst>
              <a:ext uri="{FF2B5EF4-FFF2-40B4-BE49-F238E27FC236}">
                <a16:creationId xmlns:a16="http://schemas.microsoft.com/office/drawing/2014/main" id="{9EB32D62-8B35-4F1E-9613-55EFA5CC52A9}"/>
              </a:ext>
            </a:extLst>
          </p:cNvPr>
          <p:cNvSpPr/>
          <p:nvPr/>
        </p:nvSpPr>
        <p:spPr bwMode="auto">
          <a:xfrm>
            <a:off x="4664010" y="2958902"/>
            <a:ext cx="822960" cy="25874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Python</a:t>
            </a:r>
          </a:p>
        </p:txBody>
      </p:sp>
      <p:sp>
        <p:nvSpPr>
          <p:cNvPr id="67" name="Rectangle 66">
            <a:extLst>
              <a:ext uri="{FF2B5EF4-FFF2-40B4-BE49-F238E27FC236}">
                <a16:creationId xmlns:a16="http://schemas.microsoft.com/office/drawing/2014/main" id="{C977EB28-CB90-43A3-B1FE-73402A86728B}"/>
              </a:ext>
            </a:extLst>
          </p:cNvPr>
          <p:cNvSpPr/>
          <p:nvPr/>
        </p:nvSpPr>
        <p:spPr bwMode="auto">
          <a:xfrm>
            <a:off x="5505078" y="2952385"/>
            <a:ext cx="822960" cy="25874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.NET </a:t>
            </a:r>
          </a:p>
        </p:txBody>
      </p:sp>
      <p:sp>
        <p:nvSpPr>
          <p:cNvPr id="68" name="Rectangle 67">
            <a:extLst>
              <a:ext uri="{FF2B5EF4-FFF2-40B4-BE49-F238E27FC236}">
                <a16:creationId xmlns:a16="http://schemas.microsoft.com/office/drawing/2014/main" id="{8661F14E-5C68-4FC1-BE09-29CB29AA6C3C}"/>
              </a:ext>
            </a:extLst>
          </p:cNvPr>
          <p:cNvSpPr/>
          <p:nvPr/>
        </p:nvSpPr>
        <p:spPr bwMode="auto">
          <a:xfrm>
            <a:off x="6354861" y="2958902"/>
            <a:ext cx="822960" cy="25874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Java</a:t>
            </a:r>
          </a:p>
        </p:txBody>
      </p:sp>
      <p:sp>
        <p:nvSpPr>
          <p:cNvPr id="69" name="Rectangle 68">
            <a:extLst>
              <a:ext uri="{FF2B5EF4-FFF2-40B4-BE49-F238E27FC236}">
                <a16:creationId xmlns:a16="http://schemas.microsoft.com/office/drawing/2014/main" id="{B19BB60F-986C-417F-A157-2347EA8F173E}"/>
              </a:ext>
            </a:extLst>
          </p:cNvPr>
          <p:cNvSpPr/>
          <p:nvPr/>
        </p:nvSpPr>
        <p:spPr bwMode="auto">
          <a:xfrm>
            <a:off x="7204644" y="2958902"/>
            <a:ext cx="822960" cy="25874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Scala</a:t>
            </a:r>
          </a:p>
        </p:txBody>
      </p:sp>
      <p:cxnSp>
        <p:nvCxnSpPr>
          <p:cNvPr id="71" name="Straight Connector 70">
            <a:extLst>
              <a:ext uri="{FF2B5EF4-FFF2-40B4-BE49-F238E27FC236}">
                <a16:creationId xmlns:a16="http://schemas.microsoft.com/office/drawing/2014/main" id="{78950CC2-CDBF-4D29-B705-517C66A6DEEB}"/>
              </a:ext>
            </a:extLst>
          </p:cNvPr>
          <p:cNvCxnSpPr>
            <a:cxnSpLocks/>
            <a:endCxn id="72" idx="1"/>
          </p:cNvCxnSpPr>
          <p:nvPr/>
        </p:nvCxnSpPr>
        <p:spPr>
          <a:xfrm flipV="1">
            <a:off x="8189008" y="2793344"/>
            <a:ext cx="881967" cy="283848"/>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72" name="Rectangle 71">
            <a:extLst>
              <a:ext uri="{FF2B5EF4-FFF2-40B4-BE49-F238E27FC236}">
                <a16:creationId xmlns:a16="http://schemas.microsoft.com/office/drawing/2014/main" id="{339F9E20-A3E4-44A4-A338-008632A30E22}"/>
              </a:ext>
            </a:extLst>
          </p:cNvPr>
          <p:cNvSpPr/>
          <p:nvPr/>
        </p:nvSpPr>
        <p:spPr bwMode="auto">
          <a:xfrm>
            <a:off x="9070975" y="2554268"/>
            <a:ext cx="2538413" cy="478152"/>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Multiple </a:t>
            </a:r>
            <a:r>
              <a:rPr kumimoji="0" lang="en-US" sz="1200" b="1"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languages </a:t>
            </a:r>
            <a:r>
              <a:rPr kumimoji="0" lang="en-US" sz="12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suited to different analytics workloads</a:t>
            </a:r>
            <a:endParaRPr kumimoji="0" lang="en-US" sz="1200" b="1"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endParaRPr>
          </a:p>
        </p:txBody>
      </p:sp>
      <p:sp>
        <p:nvSpPr>
          <p:cNvPr id="73" name="Rectangle 72">
            <a:extLst>
              <a:ext uri="{FF2B5EF4-FFF2-40B4-BE49-F238E27FC236}">
                <a16:creationId xmlns:a16="http://schemas.microsoft.com/office/drawing/2014/main" id="{F49EEA15-32AB-4B0F-9706-7911CBF9345C}"/>
              </a:ext>
            </a:extLst>
          </p:cNvPr>
          <p:cNvSpPr/>
          <p:nvPr/>
        </p:nvSpPr>
        <p:spPr bwMode="auto">
          <a:xfrm>
            <a:off x="892021" y="2165340"/>
            <a:ext cx="7428235" cy="386241"/>
          </a:xfrm>
          <a:prstGeom prst="rect">
            <a:avLst/>
          </a:prstGeom>
          <a:solidFill>
            <a:schemeClr val="bg1"/>
          </a:solidFill>
          <a:ln>
            <a:noFill/>
            <a:headEnd type="none" w="med" len="med"/>
            <a:tailEnd type="none" w="med" len="med"/>
          </a:ln>
          <a:effectLst>
            <a:outerShdw blurRad="190500" dist="50800" dir="2700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18872" rIns="91440" bIns="9144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Experience</a:t>
            </a:r>
          </a:p>
        </p:txBody>
      </p:sp>
      <p:sp>
        <p:nvSpPr>
          <p:cNvPr id="74" name="TextBox 4">
            <a:extLst>
              <a:ext uri="{FF2B5EF4-FFF2-40B4-BE49-F238E27FC236}">
                <a16:creationId xmlns:a16="http://schemas.microsoft.com/office/drawing/2014/main" id="{C42E5283-ADAA-4C97-908E-9F6713B36689}"/>
              </a:ext>
            </a:extLst>
          </p:cNvPr>
          <p:cNvSpPr txBox="1"/>
          <p:nvPr/>
        </p:nvSpPr>
        <p:spPr>
          <a:xfrm>
            <a:off x="3816117" y="2238678"/>
            <a:ext cx="1962874" cy="217817"/>
          </a:xfrm>
          <a:prstGeom prst="rect">
            <a:avLst/>
          </a:prstGeom>
          <a:noFill/>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300" b="1" i="0" u="none" strike="noStrike" kern="1200" cap="none" spc="0" normalizeH="0" baseline="0" noProof="0">
                <a:ln>
                  <a:noFill/>
                </a:ln>
                <a:solidFill>
                  <a:srgbClr val="0078D4"/>
                </a:solidFill>
                <a:effectLst/>
                <a:uLnTx/>
                <a:uFillTx/>
                <a:latin typeface="Segoe UI" panose="020B0502040204020203" pitchFamily="34" charset="0"/>
                <a:ea typeface="+mn-ea"/>
                <a:cs typeface="Segoe UI" panose="020B0502040204020203" pitchFamily="34" charset="0"/>
              </a:rPr>
              <a:t>Synapse Analytics Studio</a:t>
            </a:r>
          </a:p>
        </p:txBody>
      </p:sp>
      <p:cxnSp>
        <p:nvCxnSpPr>
          <p:cNvPr id="75" name="Straight Connector 74">
            <a:extLst>
              <a:ext uri="{FF2B5EF4-FFF2-40B4-BE49-F238E27FC236}">
                <a16:creationId xmlns:a16="http://schemas.microsoft.com/office/drawing/2014/main" id="{43794DA4-5102-4CD6-96B5-A8D7E9ACD050}"/>
              </a:ext>
            </a:extLst>
          </p:cNvPr>
          <p:cNvCxnSpPr>
            <a:cxnSpLocks/>
            <a:endCxn id="76" idx="1"/>
          </p:cNvCxnSpPr>
          <p:nvPr/>
        </p:nvCxnSpPr>
        <p:spPr>
          <a:xfrm flipV="1">
            <a:off x="8189008" y="2227973"/>
            <a:ext cx="881967" cy="150381"/>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76" name="Rectangle 75">
            <a:extLst>
              <a:ext uri="{FF2B5EF4-FFF2-40B4-BE49-F238E27FC236}">
                <a16:creationId xmlns:a16="http://schemas.microsoft.com/office/drawing/2014/main" id="{378CFE44-DCCE-4D93-915F-883EDFFB6216}"/>
              </a:ext>
            </a:extLst>
          </p:cNvPr>
          <p:cNvSpPr/>
          <p:nvPr/>
        </p:nvSpPr>
        <p:spPr bwMode="auto">
          <a:xfrm>
            <a:off x="9070975" y="1988897"/>
            <a:ext cx="2538413" cy="478152"/>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SaaS </a:t>
            </a:r>
            <a:r>
              <a:rPr kumimoji="0" lang="en-US" sz="1200" b="1"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developer experiences </a:t>
            </a:r>
            <a:r>
              <a:rPr kumimoji="0" lang="en-US" sz="12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for code free and code first</a:t>
            </a:r>
            <a:endParaRPr kumimoji="0" lang="en-US" sz="2400" b="1"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endParaRPr>
          </a:p>
        </p:txBody>
      </p:sp>
      <p:cxnSp>
        <p:nvCxnSpPr>
          <p:cNvPr id="77" name="Straight Connector 76">
            <a:extLst>
              <a:ext uri="{FF2B5EF4-FFF2-40B4-BE49-F238E27FC236}">
                <a16:creationId xmlns:a16="http://schemas.microsoft.com/office/drawing/2014/main" id="{56995DF9-D656-4DE0-BDF7-692A2FD26A0B}"/>
              </a:ext>
              <a:ext uri="{C183D7F6-B498-43B3-948B-1728B52AA6E4}">
                <adec:decorative xmlns:adec="http://schemas.microsoft.com/office/drawing/2017/decorative" val="1"/>
              </a:ext>
            </a:extLst>
          </p:cNvPr>
          <p:cNvCxnSpPr>
            <a:cxnSpLocks/>
          </p:cNvCxnSpPr>
          <p:nvPr/>
        </p:nvCxnSpPr>
        <p:spPr>
          <a:xfrm>
            <a:off x="1877839" y="2257467"/>
            <a:ext cx="0" cy="228371"/>
          </a:xfrm>
          <a:prstGeom prst="line">
            <a:avLst/>
          </a:prstGeom>
          <a:ln w="25400">
            <a:gradFill>
              <a:gsLst>
                <a:gs pos="0">
                  <a:schemeClr val="accent1"/>
                </a:gs>
                <a:gs pos="100000">
                  <a:srgbClr val="50E6FF"/>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8" name="TextBox 4">
            <a:extLst>
              <a:ext uri="{FF2B5EF4-FFF2-40B4-BE49-F238E27FC236}">
                <a16:creationId xmlns:a16="http://schemas.microsoft.com/office/drawing/2014/main" id="{D1DCCB60-6ECC-4659-9D23-B522271D68F8}"/>
              </a:ext>
            </a:extLst>
          </p:cNvPr>
          <p:cNvSpPr txBox="1"/>
          <p:nvPr/>
        </p:nvSpPr>
        <p:spPr>
          <a:xfrm>
            <a:off x="3814170" y="1558439"/>
            <a:ext cx="4090536" cy="387414"/>
          </a:xfrm>
          <a:prstGeom prst="rect">
            <a:avLst/>
          </a:prstGeom>
          <a:noFill/>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100" b="1" i="0" u="none" strike="noStrike" kern="1200" cap="none" spc="0" normalizeH="0" baseline="0" noProof="0">
                <a:ln>
                  <a:noFill/>
                </a:ln>
                <a:solidFill>
                  <a:srgbClr val="0070C3"/>
                </a:solidFill>
                <a:effectLst/>
                <a:uLnTx/>
                <a:uFillTx/>
                <a:latin typeface="Segoe UI Semibold"/>
                <a:ea typeface="+mn-ea"/>
                <a:cs typeface="+mn-cs"/>
              </a:rPr>
              <a:t>Artificial Intelligence / Machine Learning / Internet of Things</a:t>
            </a: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100" b="1" i="0" u="none" strike="noStrike" kern="1200" cap="none" spc="0" normalizeH="0" baseline="0" noProof="0">
                <a:ln>
                  <a:noFill/>
                </a:ln>
                <a:solidFill>
                  <a:srgbClr val="0070C3"/>
                </a:solidFill>
                <a:effectLst/>
                <a:uLnTx/>
                <a:uFillTx/>
                <a:latin typeface="Segoe UI Semibold"/>
                <a:ea typeface="+mn-ea"/>
                <a:cs typeface="+mn-cs"/>
              </a:rPr>
              <a:t>Intelligent Apps / Business Intelligence</a:t>
            </a:r>
          </a:p>
        </p:txBody>
      </p:sp>
      <p:sp>
        <p:nvSpPr>
          <p:cNvPr id="79" name="Rectangle 78">
            <a:extLst>
              <a:ext uri="{FF2B5EF4-FFF2-40B4-BE49-F238E27FC236}">
                <a16:creationId xmlns:a16="http://schemas.microsoft.com/office/drawing/2014/main" id="{CB424E2C-F29B-4D82-83BA-BA7878441F1C}"/>
              </a:ext>
            </a:extLst>
          </p:cNvPr>
          <p:cNvSpPr/>
          <p:nvPr/>
        </p:nvSpPr>
        <p:spPr bwMode="auto">
          <a:xfrm>
            <a:off x="9070975" y="1440811"/>
            <a:ext cx="2538413" cy="455537"/>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Designed for analytics </a:t>
            </a:r>
            <a:r>
              <a:rPr kumimoji="0" lang="en-US" sz="1200" b="1"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workloads at any scale</a:t>
            </a:r>
            <a:endParaRPr kumimoji="0" lang="en-US" sz="2400" b="1"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endParaRPr>
          </a:p>
        </p:txBody>
      </p:sp>
      <p:cxnSp>
        <p:nvCxnSpPr>
          <p:cNvPr id="80" name="Straight Connector 79">
            <a:extLst>
              <a:ext uri="{FF2B5EF4-FFF2-40B4-BE49-F238E27FC236}">
                <a16:creationId xmlns:a16="http://schemas.microsoft.com/office/drawing/2014/main" id="{300F791C-19BC-4423-B30C-BCF87167F5F8}"/>
              </a:ext>
            </a:extLst>
          </p:cNvPr>
          <p:cNvCxnSpPr>
            <a:cxnSpLocks/>
            <a:endCxn id="79" idx="1"/>
          </p:cNvCxnSpPr>
          <p:nvPr/>
        </p:nvCxnSpPr>
        <p:spPr>
          <a:xfrm>
            <a:off x="8427197" y="1664937"/>
            <a:ext cx="643778" cy="3643"/>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81" name="Rectangle 80">
            <a:extLst>
              <a:ext uri="{FF2B5EF4-FFF2-40B4-BE49-F238E27FC236}">
                <a16:creationId xmlns:a16="http://schemas.microsoft.com/office/drawing/2014/main" id="{7677DF5E-6766-4A6A-9F68-B1B9F2645E3E}"/>
              </a:ext>
            </a:extLst>
          </p:cNvPr>
          <p:cNvSpPr/>
          <p:nvPr/>
        </p:nvSpPr>
        <p:spPr bwMode="auto">
          <a:xfrm>
            <a:off x="2088114" y="4424534"/>
            <a:ext cx="1612367" cy="43650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a:ln>
                  <a:noFill/>
                </a:ln>
                <a:solidFill>
                  <a:srgbClr val="FFFFFF"/>
                </a:solidFill>
                <a:effectLst/>
                <a:uLnTx/>
                <a:uFillTx/>
                <a:latin typeface="Segoe UI"/>
                <a:ea typeface="Segoe UI" pitchFamily="34" charset="0"/>
                <a:cs typeface="Segoe UI" pitchFamily="34" charset="0"/>
              </a:rPr>
              <a:t>METASTORE</a:t>
            </a:r>
          </a:p>
        </p:txBody>
      </p:sp>
      <p:sp>
        <p:nvSpPr>
          <p:cNvPr id="82" name="Rectangle 81">
            <a:extLst>
              <a:ext uri="{FF2B5EF4-FFF2-40B4-BE49-F238E27FC236}">
                <a16:creationId xmlns:a16="http://schemas.microsoft.com/office/drawing/2014/main" id="{D88D7BB1-BDF8-4775-AA26-B0590A51F615}"/>
              </a:ext>
            </a:extLst>
          </p:cNvPr>
          <p:cNvSpPr/>
          <p:nvPr/>
        </p:nvSpPr>
        <p:spPr bwMode="auto">
          <a:xfrm>
            <a:off x="2088114" y="3331416"/>
            <a:ext cx="1612366" cy="43048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a:ln>
                  <a:noFill/>
                </a:ln>
                <a:solidFill>
                  <a:srgbClr val="FFFFFF"/>
                </a:solidFill>
                <a:effectLst/>
                <a:uLnTx/>
                <a:uFillTx/>
                <a:latin typeface="Segoe UI"/>
                <a:ea typeface="Segoe UI" pitchFamily="34" charset="0"/>
                <a:cs typeface="Segoe UI" pitchFamily="34" charset="0"/>
              </a:rPr>
              <a:t>SECURITY</a:t>
            </a:r>
          </a:p>
        </p:txBody>
      </p:sp>
      <p:sp>
        <p:nvSpPr>
          <p:cNvPr id="83" name="Rectangle 82">
            <a:extLst>
              <a:ext uri="{FF2B5EF4-FFF2-40B4-BE49-F238E27FC236}">
                <a16:creationId xmlns:a16="http://schemas.microsoft.com/office/drawing/2014/main" id="{136D8A84-F510-4C10-94A5-7D017C5C9E26}"/>
              </a:ext>
            </a:extLst>
          </p:cNvPr>
          <p:cNvSpPr/>
          <p:nvPr/>
        </p:nvSpPr>
        <p:spPr bwMode="auto">
          <a:xfrm>
            <a:off x="2088114" y="2781843"/>
            <a:ext cx="1612366" cy="43650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a:ln>
                  <a:noFill/>
                </a:ln>
                <a:solidFill>
                  <a:srgbClr val="FFFFFF"/>
                </a:solidFill>
                <a:effectLst/>
                <a:uLnTx/>
                <a:uFillTx/>
                <a:latin typeface="Segoe UI"/>
                <a:ea typeface="Segoe UI" pitchFamily="34" charset="0"/>
                <a:cs typeface="Segoe UI" pitchFamily="34" charset="0"/>
              </a:rPr>
              <a:t>MANAGEMENT</a:t>
            </a:r>
          </a:p>
        </p:txBody>
      </p:sp>
      <p:sp>
        <p:nvSpPr>
          <p:cNvPr id="84" name="Rectangle 83">
            <a:extLst>
              <a:ext uri="{FF2B5EF4-FFF2-40B4-BE49-F238E27FC236}">
                <a16:creationId xmlns:a16="http://schemas.microsoft.com/office/drawing/2014/main" id="{0C0020B8-A67A-4478-8823-22B9CB98F106}"/>
              </a:ext>
            </a:extLst>
          </p:cNvPr>
          <p:cNvSpPr/>
          <p:nvPr/>
        </p:nvSpPr>
        <p:spPr bwMode="auto">
          <a:xfrm>
            <a:off x="2088114" y="3874962"/>
            <a:ext cx="1612366" cy="43650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a:ln>
                  <a:noFill/>
                </a:ln>
                <a:solidFill>
                  <a:srgbClr val="FFFFFF"/>
                </a:solidFill>
                <a:effectLst/>
                <a:uLnTx/>
                <a:uFillTx/>
                <a:latin typeface="Segoe UI"/>
                <a:ea typeface="Segoe UI" pitchFamily="34" charset="0"/>
                <a:cs typeface="Segoe UI" pitchFamily="34" charset="0"/>
              </a:rPr>
              <a:t>MONITORING</a:t>
            </a:r>
          </a:p>
        </p:txBody>
      </p:sp>
    </p:spTree>
    <p:extLst>
      <p:ext uri="{BB962C8B-B14F-4D97-AF65-F5344CB8AC3E}">
        <p14:creationId xmlns:p14="http://schemas.microsoft.com/office/powerpoint/2010/main" val="3456717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5"/>
                                        </p:tgtEl>
                                        <p:attrNameLst>
                                          <p:attrName>style.visibility</p:attrName>
                                        </p:attrNameLst>
                                      </p:cBhvr>
                                      <p:to>
                                        <p:strVal val="visible"/>
                                      </p:to>
                                    </p:set>
                                    <p:animEffect transition="in" filter="fade">
                                      <p:cBhvr>
                                        <p:cTn id="23" dur="500"/>
                                        <p:tgtEl>
                                          <p:spTgt spid="45"/>
                                        </p:tgtEl>
                                      </p:cBhvr>
                                    </p:animEffect>
                                  </p:childTnLst>
                                </p:cTn>
                              </p:par>
                              <p:par>
                                <p:cTn id="24" presetID="10" presetClass="entr" presetSubtype="0" fill="hold" nodeType="withEffect">
                                  <p:stCondLst>
                                    <p:cond delay="0"/>
                                  </p:stCondLst>
                                  <p:childTnLst>
                                    <p:set>
                                      <p:cBhvr>
                                        <p:cTn id="25" dur="1" fill="hold">
                                          <p:stCondLst>
                                            <p:cond delay="0"/>
                                          </p:stCondLst>
                                        </p:cTn>
                                        <p:tgtEl>
                                          <p:spTgt spid="44"/>
                                        </p:tgtEl>
                                        <p:attrNameLst>
                                          <p:attrName>style.visibility</p:attrName>
                                        </p:attrNameLst>
                                      </p:cBhvr>
                                      <p:to>
                                        <p:strVal val="visible"/>
                                      </p:to>
                                    </p:set>
                                    <p:animEffect transition="in" filter="fade">
                                      <p:cBhvr>
                                        <p:cTn id="26" dur="500"/>
                                        <p:tgtEl>
                                          <p:spTgt spid="4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48"/>
                                        </p:tgtEl>
                                        <p:attrNameLst>
                                          <p:attrName>style.visibility</p:attrName>
                                        </p:attrNameLst>
                                      </p:cBhvr>
                                      <p:to>
                                        <p:strVal val="visible"/>
                                      </p:to>
                                    </p:set>
                                    <p:animEffect transition="in" filter="fade">
                                      <p:cBhvr>
                                        <p:cTn id="31" dur="200"/>
                                        <p:tgtEl>
                                          <p:spTgt spid="48"/>
                                        </p:tgtEl>
                                      </p:cBhvr>
                                    </p:animEffect>
                                  </p:childTnLst>
                                </p:cTn>
                              </p:par>
                            </p:childTnLst>
                          </p:cTn>
                        </p:par>
                        <p:par>
                          <p:cTn id="32" fill="hold">
                            <p:stCondLst>
                              <p:cond delay="200"/>
                            </p:stCondLst>
                            <p:childTnLst>
                              <p:par>
                                <p:cTn id="33" presetID="10" presetClass="entr" presetSubtype="0" fill="hold" grpId="0" nodeType="afterEffect">
                                  <p:stCondLst>
                                    <p:cond delay="200"/>
                                  </p:stCondLst>
                                  <p:childTnLst>
                                    <p:set>
                                      <p:cBhvr>
                                        <p:cTn id="34" dur="1" fill="hold">
                                          <p:stCondLst>
                                            <p:cond delay="0"/>
                                          </p:stCondLst>
                                        </p:cTn>
                                        <p:tgtEl>
                                          <p:spTgt spid="47"/>
                                        </p:tgtEl>
                                        <p:attrNameLst>
                                          <p:attrName>style.visibility</p:attrName>
                                        </p:attrNameLst>
                                      </p:cBhvr>
                                      <p:to>
                                        <p:strVal val="visible"/>
                                      </p:to>
                                    </p:set>
                                    <p:animEffect transition="in" filter="fade">
                                      <p:cBhvr>
                                        <p:cTn id="35" dur="200"/>
                                        <p:tgtEl>
                                          <p:spTgt spid="47"/>
                                        </p:tgtEl>
                                      </p:cBhvr>
                                    </p:animEffect>
                                  </p:childTnLst>
                                </p:cTn>
                              </p:par>
                            </p:childTnLst>
                          </p:cTn>
                        </p:par>
                        <p:par>
                          <p:cTn id="36" fill="hold">
                            <p:stCondLst>
                              <p:cond delay="600"/>
                            </p:stCondLst>
                            <p:childTnLst>
                              <p:par>
                                <p:cTn id="37" presetID="10" presetClass="entr" presetSubtype="0" fill="hold" grpId="0" nodeType="afterEffect">
                                  <p:stCondLst>
                                    <p:cond delay="200"/>
                                  </p:stCondLst>
                                  <p:childTnLst>
                                    <p:set>
                                      <p:cBhvr>
                                        <p:cTn id="38" dur="1" fill="hold">
                                          <p:stCondLst>
                                            <p:cond delay="0"/>
                                          </p:stCondLst>
                                        </p:cTn>
                                        <p:tgtEl>
                                          <p:spTgt spid="49"/>
                                        </p:tgtEl>
                                        <p:attrNameLst>
                                          <p:attrName>style.visibility</p:attrName>
                                        </p:attrNameLst>
                                      </p:cBhvr>
                                      <p:to>
                                        <p:strVal val="visible"/>
                                      </p:to>
                                    </p:set>
                                    <p:animEffect transition="in" filter="fade">
                                      <p:cBhvr>
                                        <p:cTn id="39" dur="200"/>
                                        <p:tgtEl>
                                          <p:spTgt spid="49"/>
                                        </p:tgtEl>
                                      </p:cBhvr>
                                    </p:animEffect>
                                  </p:childTnLst>
                                </p:cTn>
                              </p:par>
                            </p:childTnLst>
                          </p:cTn>
                        </p:par>
                        <p:par>
                          <p:cTn id="40" fill="hold">
                            <p:stCondLst>
                              <p:cond delay="1000"/>
                            </p:stCondLst>
                            <p:childTnLst>
                              <p:par>
                                <p:cTn id="41" presetID="10" presetClass="entr" presetSubtype="0" fill="hold" grpId="0" nodeType="afterEffect">
                                  <p:stCondLst>
                                    <p:cond delay="200"/>
                                  </p:stCondLst>
                                  <p:childTnLst>
                                    <p:set>
                                      <p:cBhvr>
                                        <p:cTn id="42" dur="1" fill="hold">
                                          <p:stCondLst>
                                            <p:cond delay="0"/>
                                          </p:stCondLst>
                                        </p:cTn>
                                        <p:tgtEl>
                                          <p:spTgt spid="46"/>
                                        </p:tgtEl>
                                        <p:attrNameLst>
                                          <p:attrName>style.visibility</p:attrName>
                                        </p:attrNameLst>
                                      </p:cBhvr>
                                      <p:to>
                                        <p:strVal val="visible"/>
                                      </p:to>
                                    </p:set>
                                    <p:animEffect transition="in" filter="fade">
                                      <p:cBhvr>
                                        <p:cTn id="43" dur="200"/>
                                        <p:tgtEl>
                                          <p:spTgt spid="46"/>
                                        </p:tgtEl>
                                      </p:cBhvr>
                                    </p:animEffect>
                                  </p:childTnLst>
                                </p:cTn>
                              </p:par>
                              <p:par>
                                <p:cTn id="44" presetID="16" presetClass="entr" presetSubtype="42" fill="hold" nodeType="withEffect">
                                  <p:stCondLst>
                                    <p:cond delay="0"/>
                                  </p:stCondLst>
                                  <p:childTnLst>
                                    <p:set>
                                      <p:cBhvr>
                                        <p:cTn id="45" dur="1" fill="hold">
                                          <p:stCondLst>
                                            <p:cond delay="0"/>
                                          </p:stCondLst>
                                        </p:cTn>
                                        <p:tgtEl>
                                          <p:spTgt spid="52"/>
                                        </p:tgtEl>
                                        <p:attrNameLst>
                                          <p:attrName>style.visibility</p:attrName>
                                        </p:attrNameLst>
                                      </p:cBhvr>
                                      <p:to>
                                        <p:strVal val="visible"/>
                                      </p:to>
                                    </p:set>
                                    <p:animEffect transition="in" filter="barn(outHorizontal)">
                                      <p:cBhvr>
                                        <p:cTn id="46" dur="500"/>
                                        <p:tgtEl>
                                          <p:spTgt spid="52"/>
                                        </p:tgtEl>
                                      </p:cBhvr>
                                    </p:animEffect>
                                  </p:childTnLst>
                                </p:cTn>
                              </p:par>
                            </p:childTnLst>
                          </p:cTn>
                        </p:par>
                        <p:par>
                          <p:cTn id="47" fill="hold">
                            <p:stCondLst>
                              <p:cond delay="1500"/>
                            </p:stCondLst>
                            <p:childTnLst>
                              <p:par>
                                <p:cTn id="48" presetID="10" presetClass="entr" presetSubtype="0" fill="hold" grpId="0" nodeType="afterEffect">
                                  <p:stCondLst>
                                    <p:cond delay="700"/>
                                  </p:stCondLst>
                                  <p:childTnLst>
                                    <p:set>
                                      <p:cBhvr>
                                        <p:cTn id="49" dur="1" fill="hold">
                                          <p:stCondLst>
                                            <p:cond delay="0"/>
                                          </p:stCondLst>
                                        </p:cTn>
                                        <p:tgtEl>
                                          <p:spTgt spid="50"/>
                                        </p:tgtEl>
                                        <p:attrNameLst>
                                          <p:attrName>style.visibility</p:attrName>
                                        </p:attrNameLst>
                                      </p:cBhvr>
                                      <p:to>
                                        <p:strVal val="visible"/>
                                      </p:to>
                                    </p:set>
                                    <p:animEffect transition="in" filter="fade">
                                      <p:cBhvr>
                                        <p:cTn id="50" dur="500"/>
                                        <p:tgtEl>
                                          <p:spTgt spid="50"/>
                                        </p:tgtEl>
                                      </p:cBhvr>
                                    </p:animEffect>
                                  </p:childTnLst>
                                </p:cTn>
                              </p:par>
                              <p:par>
                                <p:cTn id="51" presetID="10" presetClass="entr" presetSubtype="0" fill="hold" nodeType="withEffect">
                                  <p:stCondLst>
                                    <p:cond delay="700"/>
                                  </p:stCondLst>
                                  <p:childTnLst>
                                    <p:set>
                                      <p:cBhvr>
                                        <p:cTn id="52" dur="1" fill="hold">
                                          <p:stCondLst>
                                            <p:cond delay="0"/>
                                          </p:stCondLst>
                                        </p:cTn>
                                        <p:tgtEl>
                                          <p:spTgt spid="51"/>
                                        </p:tgtEl>
                                        <p:attrNameLst>
                                          <p:attrName>style.visibility</p:attrName>
                                        </p:attrNameLst>
                                      </p:cBhvr>
                                      <p:to>
                                        <p:strVal val="visible"/>
                                      </p:to>
                                    </p:set>
                                    <p:animEffect transition="in" filter="fade">
                                      <p:cBhvr>
                                        <p:cTn id="53" dur="500"/>
                                        <p:tgtEl>
                                          <p:spTgt spid="51"/>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53"/>
                                        </p:tgtEl>
                                        <p:attrNameLst>
                                          <p:attrName>style.visibility</p:attrName>
                                        </p:attrNameLst>
                                      </p:cBhvr>
                                      <p:to>
                                        <p:strVal val="visible"/>
                                      </p:to>
                                    </p:set>
                                    <p:animEffect transition="in" filter="fade">
                                      <p:cBhvr>
                                        <p:cTn id="58" dur="500"/>
                                        <p:tgtEl>
                                          <p:spTgt spid="53"/>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58"/>
                                        </p:tgtEl>
                                        <p:attrNameLst>
                                          <p:attrName>style.visibility</p:attrName>
                                        </p:attrNameLst>
                                      </p:cBhvr>
                                      <p:to>
                                        <p:strVal val="visible"/>
                                      </p:to>
                                    </p:set>
                                    <p:animEffect transition="in" filter="fade">
                                      <p:cBhvr>
                                        <p:cTn id="63" dur="500"/>
                                        <p:tgtEl>
                                          <p:spTgt spid="58"/>
                                        </p:tgtEl>
                                      </p:cBhvr>
                                    </p:animEffect>
                                  </p:childTnLst>
                                </p:cTn>
                              </p:par>
                            </p:childTnLst>
                          </p:cTn>
                        </p:par>
                        <p:par>
                          <p:cTn id="64" fill="hold">
                            <p:stCondLst>
                              <p:cond delay="500"/>
                            </p:stCondLst>
                            <p:childTnLst>
                              <p:par>
                                <p:cTn id="65" presetID="10" presetClass="entr" presetSubtype="0" fill="hold" grpId="0" nodeType="afterEffect">
                                  <p:stCondLst>
                                    <p:cond delay="0"/>
                                  </p:stCondLst>
                                  <p:childTnLst>
                                    <p:set>
                                      <p:cBhvr>
                                        <p:cTn id="66" dur="1" fill="hold">
                                          <p:stCondLst>
                                            <p:cond delay="0"/>
                                          </p:stCondLst>
                                        </p:cTn>
                                        <p:tgtEl>
                                          <p:spTgt spid="57"/>
                                        </p:tgtEl>
                                        <p:attrNameLst>
                                          <p:attrName>style.visibility</p:attrName>
                                        </p:attrNameLst>
                                      </p:cBhvr>
                                      <p:to>
                                        <p:strVal val="visible"/>
                                      </p:to>
                                    </p:set>
                                    <p:animEffect transition="in" filter="fade">
                                      <p:cBhvr>
                                        <p:cTn id="67" dur="400"/>
                                        <p:tgtEl>
                                          <p:spTgt spid="57"/>
                                        </p:tgtEl>
                                      </p:cBhvr>
                                    </p:animEffect>
                                  </p:childTnLst>
                                </p:cTn>
                              </p:par>
                            </p:childTnLst>
                          </p:cTn>
                        </p:par>
                        <p:par>
                          <p:cTn id="68" fill="hold">
                            <p:stCondLst>
                              <p:cond delay="900"/>
                            </p:stCondLst>
                            <p:childTnLst>
                              <p:par>
                                <p:cTn id="69" presetID="10" presetClass="entr" presetSubtype="0" fill="hold" nodeType="afterEffect">
                                  <p:stCondLst>
                                    <p:cond delay="200"/>
                                  </p:stCondLst>
                                  <p:childTnLst>
                                    <p:set>
                                      <p:cBhvr>
                                        <p:cTn id="70" dur="1" fill="hold">
                                          <p:stCondLst>
                                            <p:cond delay="0"/>
                                          </p:stCondLst>
                                        </p:cTn>
                                        <p:tgtEl>
                                          <p:spTgt spid="54"/>
                                        </p:tgtEl>
                                        <p:attrNameLst>
                                          <p:attrName>style.visibility</p:attrName>
                                        </p:attrNameLst>
                                      </p:cBhvr>
                                      <p:to>
                                        <p:strVal val="visible"/>
                                      </p:to>
                                    </p:set>
                                    <p:animEffect transition="in" filter="fade">
                                      <p:cBhvr>
                                        <p:cTn id="71" dur="400"/>
                                        <p:tgtEl>
                                          <p:spTgt spid="54"/>
                                        </p:tgtEl>
                                      </p:cBhvr>
                                    </p:animEffect>
                                  </p:childTnLst>
                                </p:cTn>
                              </p:par>
                            </p:childTnLst>
                          </p:cTn>
                        </p:par>
                        <p:par>
                          <p:cTn id="72" fill="hold">
                            <p:stCondLst>
                              <p:cond delay="1500"/>
                            </p:stCondLst>
                            <p:childTnLst>
                              <p:par>
                                <p:cTn id="73" presetID="10" presetClass="entr" presetSubtype="0" fill="hold" grpId="0" nodeType="afterEffect">
                                  <p:stCondLst>
                                    <p:cond delay="300"/>
                                  </p:stCondLst>
                                  <p:childTnLst>
                                    <p:set>
                                      <p:cBhvr>
                                        <p:cTn id="74" dur="1" fill="hold">
                                          <p:stCondLst>
                                            <p:cond delay="0"/>
                                          </p:stCondLst>
                                        </p:cTn>
                                        <p:tgtEl>
                                          <p:spTgt spid="59"/>
                                        </p:tgtEl>
                                        <p:attrNameLst>
                                          <p:attrName>style.visibility</p:attrName>
                                        </p:attrNameLst>
                                      </p:cBhvr>
                                      <p:to>
                                        <p:strVal val="visible"/>
                                      </p:to>
                                    </p:set>
                                    <p:animEffect transition="in" filter="fade">
                                      <p:cBhvr>
                                        <p:cTn id="75" dur="200"/>
                                        <p:tgtEl>
                                          <p:spTgt spid="59"/>
                                        </p:tgtEl>
                                      </p:cBhvr>
                                    </p:animEffect>
                                  </p:childTnLst>
                                </p:cTn>
                              </p:par>
                              <p:par>
                                <p:cTn id="76" presetID="10" presetClass="entr" presetSubtype="0" fill="hold" nodeType="withEffect">
                                  <p:stCondLst>
                                    <p:cond delay="300"/>
                                  </p:stCondLst>
                                  <p:childTnLst>
                                    <p:set>
                                      <p:cBhvr>
                                        <p:cTn id="77" dur="1" fill="hold">
                                          <p:stCondLst>
                                            <p:cond delay="0"/>
                                          </p:stCondLst>
                                        </p:cTn>
                                        <p:tgtEl>
                                          <p:spTgt spid="60"/>
                                        </p:tgtEl>
                                        <p:attrNameLst>
                                          <p:attrName>style.visibility</p:attrName>
                                        </p:attrNameLst>
                                      </p:cBhvr>
                                      <p:to>
                                        <p:strVal val="visible"/>
                                      </p:to>
                                    </p:set>
                                    <p:animEffect transition="in" filter="fade">
                                      <p:cBhvr>
                                        <p:cTn id="78" dur="200"/>
                                        <p:tgtEl>
                                          <p:spTgt spid="60"/>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grpId="0" nodeType="clickEffect">
                                  <p:stCondLst>
                                    <p:cond delay="0"/>
                                  </p:stCondLst>
                                  <p:childTnLst>
                                    <p:set>
                                      <p:cBhvr>
                                        <p:cTn id="82" dur="1" fill="hold">
                                          <p:stCondLst>
                                            <p:cond delay="0"/>
                                          </p:stCondLst>
                                        </p:cTn>
                                        <p:tgtEl>
                                          <p:spTgt spid="63"/>
                                        </p:tgtEl>
                                        <p:attrNameLst>
                                          <p:attrName>style.visibility</p:attrName>
                                        </p:attrNameLst>
                                      </p:cBhvr>
                                      <p:to>
                                        <p:strVal val="visible"/>
                                      </p:to>
                                    </p:set>
                                    <p:animEffect transition="in" filter="fade">
                                      <p:cBhvr>
                                        <p:cTn id="83" dur="500"/>
                                        <p:tgtEl>
                                          <p:spTgt spid="63"/>
                                        </p:tgtEl>
                                      </p:cBhvr>
                                    </p:animEffect>
                                  </p:childTnLst>
                                </p:cTn>
                              </p:par>
                            </p:childTnLst>
                          </p:cTn>
                        </p:par>
                        <p:par>
                          <p:cTn id="84" fill="hold">
                            <p:stCondLst>
                              <p:cond delay="500"/>
                            </p:stCondLst>
                            <p:childTnLst>
                              <p:par>
                                <p:cTn id="85" presetID="10" presetClass="entr" presetSubtype="0" fill="hold" grpId="0" nodeType="afterEffect">
                                  <p:stCondLst>
                                    <p:cond delay="0"/>
                                  </p:stCondLst>
                                  <p:childTnLst>
                                    <p:set>
                                      <p:cBhvr>
                                        <p:cTn id="86" dur="1" fill="hold">
                                          <p:stCondLst>
                                            <p:cond delay="0"/>
                                          </p:stCondLst>
                                        </p:cTn>
                                        <p:tgtEl>
                                          <p:spTgt spid="61"/>
                                        </p:tgtEl>
                                        <p:attrNameLst>
                                          <p:attrName>style.visibility</p:attrName>
                                        </p:attrNameLst>
                                      </p:cBhvr>
                                      <p:to>
                                        <p:strVal val="visible"/>
                                      </p:to>
                                    </p:set>
                                    <p:animEffect transition="in" filter="fade">
                                      <p:cBhvr>
                                        <p:cTn id="87" dur="400"/>
                                        <p:tgtEl>
                                          <p:spTgt spid="61"/>
                                        </p:tgtEl>
                                      </p:cBhvr>
                                    </p:animEffect>
                                  </p:childTnLst>
                                </p:cTn>
                              </p:par>
                            </p:childTnLst>
                          </p:cTn>
                        </p:par>
                        <p:par>
                          <p:cTn id="88" fill="hold">
                            <p:stCondLst>
                              <p:cond delay="900"/>
                            </p:stCondLst>
                            <p:childTnLst>
                              <p:par>
                                <p:cTn id="89" presetID="10" presetClass="entr" presetSubtype="0" fill="hold" grpId="0" nodeType="afterEffect">
                                  <p:stCondLst>
                                    <p:cond delay="200"/>
                                  </p:stCondLst>
                                  <p:childTnLst>
                                    <p:set>
                                      <p:cBhvr>
                                        <p:cTn id="90" dur="1" fill="hold">
                                          <p:stCondLst>
                                            <p:cond delay="0"/>
                                          </p:stCondLst>
                                        </p:cTn>
                                        <p:tgtEl>
                                          <p:spTgt spid="62"/>
                                        </p:tgtEl>
                                        <p:attrNameLst>
                                          <p:attrName>style.visibility</p:attrName>
                                        </p:attrNameLst>
                                      </p:cBhvr>
                                      <p:to>
                                        <p:strVal val="visible"/>
                                      </p:to>
                                    </p:set>
                                    <p:animEffect transition="in" filter="fade">
                                      <p:cBhvr>
                                        <p:cTn id="91" dur="400"/>
                                        <p:tgtEl>
                                          <p:spTgt spid="62"/>
                                        </p:tgtEl>
                                      </p:cBhvr>
                                    </p:animEffect>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grpId="0" nodeType="clickEffect">
                                  <p:stCondLst>
                                    <p:cond delay="0"/>
                                  </p:stCondLst>
                                  <p:childTnLst>
                                    <p:set>
                                      <p:cBhvr>
                                        <p:cTn id="95" dur="1" fill="hold">
                                          <p:stCondLst>
                                            <p:cond delay="0"/>
                                          </p:stCondLst>
                                        </p:cTn>
                                        <p:tgtEl>
                                          <p:spTgt spid="65"/>
                                        </p:tgtEl>
                                        <p:attrNameLst>
                                          <p:attrName>style.visibility</p:attrName>
                                        </p:attrNameLst>
                                      </p:cBhvr>
                                      <p:to>
                                        <p:strVal val="visible"/>
                                      </p:to>
                                    </p:set>
                                    <p:animEffect transition="in" filter="fade">
                                      <p:cBhvr>
                                        <p:cTn id="96" dur="500"/>
                                        <p:tgtEl>
                                          <p:spTgt spid="65"/>
                                        </p:tgtEl>
                                      </p:cBhvr>
                                    </p:animEffect>
                                  </p:childTnLst>
                                </p:cTn>
                              </p:par>
                            </p:childTnLst>
                          </p:cTn>
                        </p:par>
                        <p:par>
                          <p:cTn id="97" fill="hold">
                            <p:stCondLst>
                              <p:cond delay="500"/>
                            </p:stCondLst>
                            <p:childTnLst>
                              <p:par>
                                <p:cTn id="98" presetID="10" presetClass="entr" presetSubtype="0" fill="hold" grpId="0" nodeType="afterEffect">
                                  <p:stCondLst>
                                    <p:cond delay="0"/>
                                  </p:stCondLst>
                                  <p:childTnLst>
                                    <p:set>
                                      <p:cBhvr>
                                        <p:cTn id="99" dur="1" fill="hold">
                                          <p:stCondLst>
                                            <p:cond delay="0"/>
                                          </p:stCondLst>
                                        </p:cTn>
                                        <p:tgtEl>
                                          <p:spTgt spid="64"/>
                                        </p:tgtEl>
                                        <p:attrNameLst>
                                          <p:attrName>style.visibility</p:attrName>
                                        </p:attrNameLst>
                                      </p:cBhvr>
                                      <p:to>
                                        <p:strVal val="visible"/>
                                      </p:to>
                                    </p:set>
                                    <p:animEffect transition="in" filter="fade">
                                      <p:cBhvr>
                                        <p:cTn id="100" dur="400"/>
                                        <p:tgtEl>
                                          <p:spTgt spid="64"/>
                                        </p:tgtEl>
                                      </p:cBhvr>
                                    </p:animEffect>
                                  </p:childTnLst>
                                </p:cTn>
                              </p:par>
                            </p:childTnLst>
                          </p:cTn>
                        </p:par>
                        <p:par>
                          <p:cTn id="101" fill="hold">
                            <p:stCondLst>
                              <p:cond delay="900"/>
                            </p:stCondLst>
                            <p:childTnLst>
                              <p:par>
                                <p:cTn id="102" presetID="10" presetClass="entr" presetSubtype="0" fill="hold" grpId="0" nodeType="afterEffect">
                                  <p:stCondLst>
                                    <p:cond delay="0"/>
                                  </p:stCondLst>
                                  <p:childTnLst>
                                    <p:set>
                                      <p:cBhvr>
                                        <p:cTn id="103" dur="1" fill="hold">
                                          <p:stCondLst>
                                            <p:cond delay="0"/>
                                          </p:stCondLst>
                                        </p:cTn>
                                        <p:tgtEl>
                                          <p:spTgt spid="66"/>
                                        </p:tgtEl>
                                        <p:attrNameLst>
                                          <p:attrName>style.visibility</p:attrName>
                                        </p:attrNameLst>
                                      </p:cBhvr>
                                      <p:to>
                                        <p:strVal val="visible"/>
                                      </p:to>
                                    </p:set>
                                    <p:animEffect transition="in" filter="fade">
                                      <p:cBhvr>
                                        <p:cTn id="104" dur="400"/>
                                        <p:tgtEl>
                                          <p:spTgt spid="66"/>
                                        </p:tgtEl>
                                      </p:cBhvr>
                                    </p:animEffect>
                                  </p:childTnLst>
                                </p:cTn>
                              </p:par>
                            </p:childTnLst>
                          </p:cTn>
                        </p:par>
                        <p:par>
                          <p:cTn id="105" fill="hold">
                            <p:stCondLst>
                              <p:cond delay="1300"/>
                            </p:stCondLst>
                            <p:childTnLst>
                              <p:par>
                                <p:cTn id="106" presetID="10" presetClass="entr" presetSubtype="0" fill="hold" grpId="0" nodeType="afterEffect">
                                  <p:stCondLst>
                                    <p:cond delay="0"/>
                                  </p:stCondLst>
                                  <p:childTnLst>
                                    <p:set>
                                      <p:cBhvr>
                                        <p:cTn id="107" dur="1" fill="hold">
                                          <p:stCondLst>
                                            <p:cond delay="0"/>
                                          </p:stCondLst>
                                        </p:cTn>
                                        <p:tgtEl>
                                          <p:spTgt spid="67"/>
                                        </p:tgtEl>
                                        <p:attrNameLst>
                                          <p:attrName>style.visibility</p:attrName>
                                        </p:attrNameLst>
                                      </p:cBhvr>
                                      <p:to>
                                        <p:strVal val="visible"/>
                                      </p:to>
                                    </p:set>
                                    <p:animEffect transition="in" filter="fade">
                                      <p:cBhvr>
                                        <p:cTn id="108" dur="400"/>
                                        <p:tgtEl>
                                          <p:spTgt spid="67"/>
                                        </p:tgtEl>
                                      </p:cBhvr>
                                    </p:animEffect>
                                  </p:childTnLst>
                                </p:cTn>
                              </p:par>
                            </p:childTnLst>
                          </p:cTn>
                        </p:par>
                        <p:par>
                          <p:cTn id="109" fill="hold">
                            <p:stCondLst>
                              <p:cond delay="1700"/>
                            </p:stCondLst>
                            <p:childTnLst>
                              <p:par>
                                <p:cTn id="110" presetID="10" presetClass="entr" presetSubtype="0" fill="hold" grpId="0" nodeType="afterEffect">
                                  <p:stCondLst>
                                    <p:cond delay="0"/>
                                  </p:stCondLst>
                                  <p:childTnLst>
                                    <p:set>
                                      <p:cBhvr>
                                        <p:cTn id="111" dur="1" fill="hold">
                                          <p:stCondLst>
                                            <p:cond delay="0"/>
                                          </p:stCondLst>
                                        </p:cTn>
                                        <p:tgtEl>
                                          <p:spTgt spid="68"/>
                                        </p:tgtEl>
                                        <p:attrNameLst>
                                          <p:attrName>style.visibility</p:attrName>
                                        </p:attrNameLst>
                                      </p:cBhvr>
                                      <p:to>
                                        <p:strVal val="visible"/>
                                      </p:to>
                                    </p:set>
                                    <p:animEffect transition="in" filter="fade">
                                      <p:cBhvr>
                                        <p:cTn id="112" dur="400"/>
                                        <p:tgtEl>
                                          <p:spTgt spid="68"/>
                                        </p:tgtEl>
                                      </p:cBhvr>
                                    </p:animEffect>
                                  </p:childTnLst>
                                </p:cTn>
                              </p:par>
                            </p:childTnLst>
                          </p:cTn>
                        </p:par>
                        <p:par>
                          <p:cTn id="113" fill="hold">
                            <p:stCondLst>
                              <p:cond delay="2100"/>
                            </p:stCondLst>
                            <p:childTnLst>
                              <p:par>
                                <p:cTn id="114" presetID="10" presetClass="entr" presetSubtype="0" fill="hold" grpId="0" nodeType="afterEffect">
                                  <p:stCondLst>
                                    <p:cond delay="0"/>
                                  </p:stCondLst>
                                  <p:childTnLst>
                                    <p:set>
                                      <p:cBhvr>
                                        <p:cTn id="115" dur="1" fill="hold">
                                          <p:stCondLst>
                                            <p:cond delay="0"/>
                                          </p:stCondLst>
                                        </p:cTn>
                                        <p:tgtEl>
                                          <p:spTgt spid="69"/>
                                        </p:tgtEl>
                                        <p:attrNameLst>
                                          <p:attrName>style.visibility</p:attrName>
                                        </p:attrNameLst>
                                      </p:cBhvr>
                                      <p:to>
                                        <p:strVal val="visible"/>
                                      </p:to>
                                    </p:set>
                                    <p:animEffect transition="in" filter="fade">
                                      <p:cBhvr>
                                        <p:cTn id="116" dur="400"/>
                                        <p:tgtEl>
                                          <p:spTgt spid="69"/>
                                        </p:tgtEl>
                                      </p:cBhvr>
                                    </p:animEffect>
                                  </p:childTnLst>
                                </p:cTn>
                              </p:par>
                            </p:childTnLst>
                          </p:cTn>
                        </p:par>
                        <p:par>
                          <p:cTn id="117" fill="hold">
                            <p:stCondLst>
                              <p:cond delay="2500"/>
                            </p:stCondLst>
                            <p:childTnLst>
                              <p:par>
                                <p:cTn id="118" presetID="10" presetClass="entr" presetSubtype="0" fill="hold" grpId="0" nodeType="afterEffect">
                                  <p:stCondLst>
                                    <p:cond delay="200"/>
                                  </p:stCondLst>
                                  <p:childTnLst>
                                    <p:set>
                                      <p:cBhvr>
                                        <p:cTn id="119" dur="1" fill="hold">
                                          <p:stCondLst>
                                            <p:cond delay="0"/>
                                          </p:stCondLst>
                                        </p:cTn>
                                        <p:tgtEl>
                                          <p:spTgt spid="72"/>
                                        </p:tgtEl>
                                        <p:attrNameLst>
                                          <p:attrName>style.visibility</p:attrName>
                                        </p:attrNameLst>
                                      </p:cBhvr>
                                      <p:to>
                                        <p:strVal val="visible"/>
                                      </p:to>
                                    </p:set>
                                    <p:animEffect transition="in" filter="fade">
                                      <p:cBhvr>
                                        <p:cTn id="120" dur="200"/>
                                        <p:tgtEl>
                                          <p:spTgt spid="72"/>
                                        </p:tgtEl>
                                      </p:cBhvr>
                                    </p:animEffect>
                                  </p:childTnLst>
                                </p:cTn>
                              </p:par>
                              <p:par>
                                <p:cTn id="121" presetID="10" presetClass="entr" presetSubtype="0" fill="hold" nodeType="withEffect">
                                  <p:stCondLst>
                                    <p:cond delay="0"/>
                                  </p:stCondLst>
                                  <p:childTnLst>
                                    <p:set>
                                      <p:cBhvr>
                                        <p:cTn id="122" dur="1" fill="hold">
                                          <p:stCondLst>
                                            <p:cond delay="0"/>
                                          </p:stCondLst>
                                        </p:cTn>
                                        <p:tgtEl>
                                          <p:spTgt spid="71"/>
                                        </p:tgtEl>
                                        <p:attrNameLst>
                                          <p:attrName>style.visibility</p:attrName>
                                        </p:attrNameLst>
                                      </p:cBhvr>
                                      <p:to>
                                        <p:strVal val="visible"/>
                                      </p:to>
                                    </p:set>
                                    <p:animEffect transition="in" filter="fade">
                                      <p:cBhvr>
                                        <p:cTn id="123" dur="200"/>
                                        <p:tgtEl>
                                          <p:spTgt spid="71"/>
                                        </p:tgtEl>
                                      </p:cBhvr>
                                    </p:animEffect>
                                  </p:childTnLst>
                                </p:cTn>
                              </p:par>
                            </p:childTnLst>
                          </p:cTn>
                        </p:par>
                      </p:childTnLst>
                    </p:cTn>
                  </p:par>
                  <p:par>
                    <p:cTn id="124" fill="hold">
                      <p:stCondLst>
                        <p:cond delay="indefinite"/>
                      </p:stCondLst>
                      <p:childTnLst>
                        <p:par>
                          <p:cTn id="125" fill="hold">
                            <p:stCondLst>
                              <p:cond delay="0"/>
                            </p:stCondLst>
                            <p:childTnLst>
                              <p:par>
                                <p:cTn id="126" presetID="10" presetClass="entr" presetSubtype="0" fill="hold" grpId="0" nodeType="clickEffect">
                                  <p:stCondLst>
                                    <p:cond delay="0"/>
                                  </p:stCondLst>
                                  <p:childTnLst>
                                    <p:set>
                                      <p:cBhvr>
                                        <p:cTn id="127" dur="1" fill="hold">
                                          <p:stCondLst>
                                            <p:cond delay="0"/>
                                          </p:stCondLst>
                                        </p:cTn>
                                        <p:tgtEl>
                                          <p:spTgt spid="73"/>
                                        </p:tgtEl>
                                        <p:attrNameLst>
                                          <p:attrName>style.visibility</p:attrName>
                                        </p:attrNameLst>
                                      </p:cBhvr>
                                      <p:to>
                                        <p:strVal val="visible"/>
                                      </p:to>
                                    </p:set>
                                    <p:animEffect transition="in" filter="fade">
                                      <p:cBhvr>
                                        <p:cTn id="128" dur="500"/>
                                        <p:tgtEl>
                                          <p:spTgt spid="73"/>
                                        </p:tgtEl>
                                      </p:cBhvr>
                                    </p:animEffect>
                                  </p:childTnLst>
                                </p:cTn>
                              </p:par>
                              <p:par>
                                <p:cTn id="129" presetID="16" presetClass="entr" presetSubtype="42" fill="hold" nodeType="withEffect">
                                  <p:stCondLst>
                                    <p:cond delay="0"/>
                                  </p:stCondLst>
                                  <p:childTnLst>
                                    <p:set>
                                      <p:cBhvr>
                                        <p:cTn id="130" dur="1" fill="hold">
                                          <p:stCondLst>
                                            <p:cond delay="0"/>
                                          </p:stCondLst>
                                        </p:cTn>
                                        <p:tgtEl>
                                          <p:spTgt spid="77"/>
                                        </p:tgtEl>
                                        <p:attrNameLst>
                                          <p:attrName>style.visibility</p:attrName>
                                        </p:attrNameLst>
                                      </p:cBhvr>
                                      <p:to>
                                        <p:strVal val="visible"/>
                                      </p:to>
                                    </p:set>
                                    <p:animEffect transition="in" filter="barn(outHorizontal)">
                                      <p:cBhvr>
                                        <p:cTn id="131" dur="500"/>
                                        <p:tgtEl>
                                          <p:spTgt spid="77"/>
                                        </p:tgtEl>
                                      </p:cBhvr>
                                    </p:animEffect>
                                  </p:childTnLst>
                                </p:cTn>
                              </p:par>
                            </p:childTnLst>
                          </p:cTn>
                        </p:par>
                        <p:par>
                          <p:cTn id="132" fill="hold">
                            <p:stCondLst>
                              <p:cond delay="500"/>
                            </p:stCondLst>
                            <p:childTnLst>
                              <p:par>
                                <p:cTn id="133" presetID="10" presetClass="entr" presetSubtype="0" fill="hold" grpId="0" nodeType="afterEffect">
                                  <p:stCondLst>
                                    <p:cond delay="0"/>
                                  </p:stCondLst>
                                  <p:childTnLst>
                                    <p:set>
                                      <p:cBhvr>
                                        <p:cTn id="134" dur="1" fill="hold">
                                          <p:stCondLst>
                                            <p:cond delay="0"/>
                                          </p:stCondLst>
                                        </p:cTn>
                                        <p:tgtEl>
                                          <p:spTgt spid="74"/>
                                        </p:tgtEl>
                                        <p:attrNameLst>
                                          <p:attrName>style.visibility</p:attrName>
                                        </p:attrNameLst>
                                      </p:cBhvr>
                                      <p:to>
                                        <p:strVal val="visible"/>
                                      </p:to>
                                    </p:set>
                                    <p:animEffect transition="in" filter="fade">
                                      <p:cBhvr>
                                        <p:cTn id="135" dur="500"/>
                                        <p:tgtEl>
                                          <p:spTgt spid="74"/>
                                        </p:tgtEl>
                                      </p:cBhvr>
                                    </p:animEffect>
                                  </p:childTnLst>
                                </p:cTn>
                              </p:par>
                            </p:childTnLst>
                          </p:cTn>
                        </p:par>
                        <p:par>
                          <p:cTn id="136" fill="hold">
                            <p:stCondLst>
                              <p:cond delay="1000"/>
                            </p:stCondLst>
                            <p:childTnLst>
                              <p:par>
                                <p:cTn id="137" presetID="10" presetClass="entr" presetSubtype="0" fill="hold" grpId="0" nodeType="afterEffect">
                                  <p:stCondLst>
                                    <p:cond delay="200"/>
                                  </p:stCondLst>
                                  <p:childTnLst>
                                    <p:set>
                                      <p:cBhvr>
                                        <p:cTn id="138" dur="1" fill="hold">
                                          <p:stCondLst>
                                            <p:cond delay="0"/>
                                          </p:stCondLst>
                                        </p:cTn>
                                        <p:tgtEl>
                                          <p:spTgt spid="76"/>
                                        </p:tgtEl>
                                        <p:attrNameLst>
                                          <p:attrName>style.visibility</p:attrName>
                                        </p:attrNameLst>
                                      </p:cBhvr>
                                      <p:to>
                                        <p:strVal val="visible"/>
                                      </p:to>
                                    </p:set>
                                    <p:animEffect transition="in" filter="fade">
                                      <p:cBhvr>
                                        <p:cTn id="139" dur="200"/>
                                        <p:tgtEl>
                                          <p:spTgt spid="76"/>
                                        </p:tgtEl>
                                      </p:cBhvr>
                                    </p:animEffect>
                                  </p:childTnLst>
                                </p:cTn>
                              </p:par>
                              <p:par>
                                <p:cTn id="140" presetID="10" presetClass="entr" presetSubtype="0" fill="hold" nodeType="withEffect">
                                  <p:stCondLst>
                                    <p:cond delay="0"/>
                                  </p:stCondLst>
                                  <p:childTnLst>
                                    <p:set>
                                      <p:cBhvr>
                                        <p:cTn id="141" dur="1" fill="hold">
                                          <p:stCondLst>
                                            <p:cond delay="0"/>
                                          </p:stCondLst>
                                        </p:cTn>
                                        <p:tgtEl>
                                          <p:spTgt spid="75"/>
                                        </p:tgtEl>
                                        <p:attrNameLst>
                                          <p:attrName>style.visibility</p:attrName>
                                        </p:attrNameLst>
                                      </p:cBhvr>
                                      <p:to>
                                        <p:strVal val="visible"/>
                                      </p:to>
                                    </p:set>
                                    <p:animEffect transition="in" filter="fade">
                                      <p:cBhvr>
                                        <p:cTn id="142" dur="200"/>
                                        <p:tgtEl>
                                          <p:spTgt spid="75"/>
                                        </p:tgtEl>
                                      </p:cBhvr>
                                    </p:animEffect>
                                  </p:childTnLst>
                                </p:cTn>
                              </p:par>
                            </p:childTnLst>
                          </p:cTn>
                        </p:par>
                      </p:childTnLst>
                    </p:cTn>
                  </p:par>
                  <p:par>
                    <p:cTn id="143" fill="hold">
                      <p:stCondLst>
                        <p:cond delay="indefinite"/>
                      </p:stCondLst>
                      <p:childTnLst>
                        <p:par>
                          <p:cTn id="144" fill="hold">
                            <p:stCondLst>
                              <p:cond delay="0"/>
                            </p:stCondLst>
                            <p:childTnLst>
                              <p:par>
                                <p:cTn id="145" presetID="10" presetClass="entr" presetSubtype="0" fill="hold" grpId="0" nodeType="clickEffect">
                                  <p:stCondLst>
                                    <p:cond delay="0"/>
                                  </p:stCondLst>
                                  <p:childTnLst>
                                    <p:set>
                                      <p:cBhvr>
                                        <p:cTn id="146" dur="1" fill="hold">
                                          <p:stCondLst>
                                            <p:cond delay="0"/>
                                          </p:stCondLst>
                                        </p:cTn>
                                        <p:tgtEl>
                                          <p:spTgt spid="78"/>
                                        </p:tgtEl>
                                        <p:attrNameLst>
                                          <p:attrName>style.visibility</p:attrName>
                                        </p:attrNameLst>
                                      </p:cBhvr>
                                      <p:to>
                                        <p:strVal val="visible"/>
                                      </p:to>
                                    </p:set>
                                    <p:animEffect transition="in" filter="fade">
                                      <p:cBhvr>
                                        <p:cTn id="147" dur="500"/>
                                        <p:tgtEl>
                                          <p:spTgt spid="78"/>
                                        </p:tgtEl>
                                      </p:cBhvr>
                                    </p:animEffect>
                                  </p:childTnLst>
                                </p:cTn>
                              </p:par>
                            </p:childTnLst>
                          </p:cTn>
                        </p:par>
                        <p:par>
                          <p:cTn id="148" fill="hold">
                            <p:stCondLst>
                              <p:cond delay="500"/>
                            </p:stCondLst>
                            <p:childTnLst>
                              <p:par>
                                <p:cTn id="149" presetID="10" presetClass="entr" presetSubtype="0" fill="hold" grpId="0" nodeType="afterEffect">
                                  <p:stCondLst>
                                    <p:cond delay="500"/>
                                  </p:stCondLst>
                                  <p:childTnLst>
                                    <p:set>
                                      <p:cBhvr>
                                        <p:cTn id="150" dur="1" fill="hold">
                                          <p:stCondLst>
                                            <p:cond delay="0"/>
                                          </p:stCondLst>
                                        </p:cTn>
                                        <p:tgtEl>
                                          <p:spTgt spid="79"/>
                                        </p:tgtEl>
                                        <p:attrNameLst>
                                          <p:attrName>style.visibility</p:attrName>
                                        </p:attrNameLst>
                                      </p:cBhvr>
                                      <p:to>
                                        <p:strVal val="visible"/>
                                      </p:to>
                                    </p:set>
                                    <p:animEffect transition="in" filter="fade">
                                      <p:cBhvr>
                                        <p:cTn id="151" dur="200"/>
                                        <p:tgtEl>
                                          <p:spTgt spid="79"/>
                                        </p:tgtEl>
                                      </p:cBhvr>
                                    </p:animEffect>
                                  </p:childTnLst>
                                </p:cTn>
                              </p:par>
                              <p:par>
                                <p:cTn id="152" presetID="10" presetClass="entr" presetSubtype="0" fill="hold" nodeType="withEffect">
                                  <p:stCondLst>
                                    <p:cond delay="500"/>
                                  </p:stCondLst>
                                  <p:childTnLst>
                                    <p:set>
                                      <p:cBhvr>
                                        <p:cTn id="153" dur="1" fill="hold">
                                          <p:stCondLst>
                                            <p:cond delay="0"/>
                                          </p:stCondLst>
                                        </p:cTn>
                                        <p:tgtEl>
                                          <p:spTgt spid="80"/>
                                        </p:tgtEl>
                                        <p:attrNameLst>
                                          <p:attrName>style.visibility</p:attrName>
                                        </p:attrNameLst>
                                      </p:cBhvr>
                                      <p:to>
                                        <p:strVal val="visible"/>
                                      </p:to>
                                    </p:set>
                                    <p:animEffect transition="in" filter="fade">
                                      <p:cBhvr>
                                        <p:cTn id="154" dur="200"/>
                                        <p:tgtEl>
                                          <p:spTgt spid="80"/>
                                        </p:tgtEl>
                                      </p:cBhvr>
                                    </p:animEffect>
                                  </p:childTnLst>
                                </p:cTn>
                              </p:par>
                            </p:childTnLst>
                          </p:cTn>
                        </p:par>
                      </p:childTnLst>
                    </p:cTn>
                  </p:par>
                  <p:par>
                    <p:cTn id="155" fill="hold">
                      <p:stCondLst>
                        <p:cond delay="indefinite"/>
                      </p:stCondLst>
                      <p:childTnLst>
                        <p:par>
                          <p:cTn id="156" fill="hold">
                            <p:stCondLst>
                              <p:cond delay="0"/>
                            </p:stCondLst>
                            <p:childTnLst>
                              <p:par>
                                <p:cTn id="157" presetID="10" presetClass="entr" presetSubtype="0" fill="hold" grpId="0" nodeType="clickEffect">
                                  <p:stCondLst>
                                    <p:cond delay="0"/>
                                  </p:stCondLst>
                                  <p:childTnLst>
                                    <p:set>
                                      <p:cBhvr>
                                        <p:cTn id="158" dur="1" fill="hold">
                                          <p:stCondLst>
                                            <p:cond delay="0"/>
                                          </p:stCondLst>
                                        </p:cTn>
                                        <p:tgtEl>
                                          <p:spTgt spid="83"/>
                                        </p:tgtEl>
                                        <p:attrNameLst>
                                          <p:attrName>style.visibility</p:attrName>
                                        </p:attrNameLst>
                                      </p:cBhvr>
                                      <p:to>
                                        <p:strVal val="visible"/>
                                      </p:to>
                                    </p:set>
                                    <p:animEffect transition="in" filter="fade">
                                      <p:cBhvr>
                                        <p:cTn id="159" dur="200"/>
                                        <p:tgtEl>
                                          <p:spTgt spid="83"/>
                                        </p:tgtEl>
                                      </p:cBhvr>
                                    </p:animEffect>
                                  </p:childTnLst>
                                </p:cTn>
                              </p:par>
                            </p:childTnLst>
                          </p:cTn>
                        </p:par>
                        <p:par>
                          <p:cTn id="160" fill="hold">
                            <p:stCondLst>
                              <p:cond delay="200"/>
                            </p:stCondLst>
                            <p:childTnLst>
                              <p:par>
                                <p:cTn id="161" presetID="10" presetClass="entr" presetSubtype="0" fill="hold" grpId="0" nodeType="afterEffect">
                                  <p:stCondLst>
                                    <p:cond delay="200"/>
                                  </p:stCondLst>
                                  <p:childTnLst>
                                    <p:set>
                                      <p:cBhvr>
                                        <p:cTn id="162" dur="1" fill="hold">
                                          <p:stCondLst>
                                            <p:cond delay="0"/>
                                          </p:stCondLst>
                                        </p:cTn>
                                        <p:tgtEl>
                                          <p:spTgt spid="82"/>
                                        </p:tgtEl>
                                        <p:attrNameLst>
                                          <p:attrName>style.visibility</p:attrName>
                                        </p:attrNameLst>
                                      </p:cBhvr>
                                      <p:to>
                                        <p:strVal val="visible"/>
                                      </p:to>
                                    </p:set>
                                    <p:animEffect transition="in" filter="fade">
                                      <p:cBhvr>
                                        <p:cTn id="163" dur="200"/>
                                        <p:tgtEl>
                                          <p:spTgt spid="82"/>
                                        </p:tgtEl>
                                      </p:cBhvr>
                                    </p:animEffect>
                                  </p:childTnLst>
                                </p:cTn>
                              </p:par>
                            </p:childTnLst>
                          </p:cTn>
                        </p:par>
                        <p:par>
                          <p:cTn id="164" fill="hold">
                            <p:stCondLst>
                              <p:cond delay="600"/>
                            </p:stCondLst>
                            <p:childTnLst>
                              <p:par>
                                <p:cTn id="165" presetID="10" presetClass="entr" presetSubtype="0" fill="hold" grpId="0" nodeType="afterEffect">
                                  <p:stCondLst>
                                    <p:cond delay="200"/>
                                  </p:stCondLst>
                                  <p:childTnLst>
                                    <p:set>
                                      <p:cBhvr>
                                        <p:cTn id="166" dur="1" fill="hold">
                                          <p:stCondLst>
                                            <p:cond delay="0"/>
                                          </p:stCondLst>
                                        </p:cTn>
                                        <p:tgtEl>
                                          <p:spTgt spid="84"/>
                                        </p:tgtEl>
                                        <p:attrNameLst>
                                          <p:attrName>style.visibility</p:attrName>
                                        </p:attrNameLst>
                                      </p:cBhvr>
                                      <p:to>
                                        <p:strVal val="visible"/>
                                      </p:to>
                                    </p:set>
                                    <p:animEffect transition="in" filter="fade">
                                      <p:cBhvr>
                                        <p:cTn id="167" dur="200"/>
                                        <p:tgtEl>
                                          <p:spTgt spid="84"/>
                                        </p:tgtEl>
                                      </p:cBhvr>
                                    </p:animEffect>
                                  </p:childTnLst>
                                </p:cTn>
                              </p:par>
                            </p:childTnLst>
                          </p:cTn>
                        </p:par>
                        <p:par>
                          <p:cTn id="168" fill="hold">
                            <p:stCondLst>
                              <p:cond delay="1000"/>
                            </p:stCondLst>
                            <p:childTnLst>
                              <p:par>
                                <p:cTn id="169" presetID="10" presetClass="entr" presetSubtype="0" fill="hold" grpId="0" nodeType="afterEffect">
                                  <p:stCondLst>
                                    <p:cond delay="200"/>
                                  </p:stCondLst>
                                  <p:childTnLst>
                                    <p:set>
                                      <p:cBhvr>
                                        <p:cTn id="170" dur="1" fill="hold">
                                          <p:stCondLst>
                                            <p:cond delay="0"/>
                                          </p:stCondLst>
                                        </p:cTn>
                                        <p:tgtEl>
                                          <p:spTgt spid="81"/>
                                        </p:tgtEl>
                                        <p:attrNameLst>
                                          <p:attrName>style.visibility</p:attrName>
                                        </p:attrNameLst>
                                      </p:cBhvr>
                                      <p:to>
                                        <p:strVal val="visible"/>
                                      </p:to>
                                    </p:set>
                                    <p:animEffect transition="in" filter="fade">
                                      <p:cBhvr>
                                        <p:cTn id="171" dur="2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animBg="1"/>
      <p:bldP spid="45" grpId="0" animBg="1"/>
      <p:bldP spid="46" grpId="0" animBg="1"/>
      <p:bldP spid="47" grpId="0" animBg="1"/>
      <p:bldP spid="48" grpId="0" animBg="1"/>
      <p:bldP spid="49" grpId="0" animBg="1"/>
      <p:bldP spid="50" grpId="0" animBg="1"/>
      <p:bldP spid="53" grpId="0" animBg="1"/>
      <p:bldP spid="57" grpId="0" animBg="1"/>
      <p:bldP spid="58" grpId="0"/>
      <p:bldP spid="59" grpId="0" animBg="1"/>
      <p:bldP spid="61" grpId="0" animBg="1"/>
      <p:bldP spid="62" grpId="0" animBg="1"/>
      <p:bldP spid="63" grpId="0"/>
      <p:bldP spid="64" grpId="0" animBg="1"/>
      <p:bldP spid="65" grpId="0"/>
      <p:bldP spid="66" grpId="0" animBg="1"/>
      <p:bldP spid="67" grpId="0" animBg="1"/>
      <p:bldP spid="68" grpId="0" animBg="1"/>
      <p:bldP spid="69" grpId="0" animBg="1"/>
      <p:bldP spid="72" grpId="0" animBg="1"/>
      <p:bldP spid="73" grpId="0" animBg="1"/>
      <p:bldP spid="74" grpId="0"/>
      <p:bldP spid="76" grpId="0" animBg="1"/>
      <p:bldP spid="78" grpId="0"/>
      <p:bldP spid="79" grpId="0" animBg="1"/>
      <p:bldP spid="81" grpId="0" animBg="1"/>
      <p:bldP spid="82" grpId="0" animBg="1"/>
      <p:bldP spid="83" grpId="0" animBg="1"/>
      <p:bldP spid="84"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8E0DD-B5C0-42BD-AD53-C285EF2A376F}"/>
              </a:ext>
            </a:extLst>
          </p:cNvPr>
          <p:cNvSpPr>
            <a:spLocks noGrp="1"/>
          </p:cNvSpPr>
          <p:nvPr>
            <p:ph type="title"/>
          </p:nvPr>
        </p:nvSpPr>
        <p:spPr>
          <a:xfrm>
            <a:off x="585764" y="2579733"/>
            <a:ext cx="2033814" cy="553998"/>
          </a:xfrm>
        </p:spPr>
        <p:txBody>
          <a:bodyPr/>
          <a:lstStyle/>
          <a:p>
            <a:r>
              <a:rPr lang="en-US"/>
              <a:t>Pop Quiz</a:t>
            </a:r>
          </a:p>
        </p:txBody>
      </p:sp>
      <p:sp>
        <p:nvSpPr>
          <p:cNvPr id="3" name="Text Placeholder 2">
            <a:extLst>
              <a:ext uri="{FF2B5EF4-FFF2-40B4-BE49-F238E27FC236}">
                <a16:creationId xmlns:a16="http://schemas.microsoft.com/office/drawing/2014/main" id="{719A5F27-4C6F-40AD-8655-81C0D6D686A0}"/>
              </a:ext>
            </a:extLst>
          </p:cNvPr>
          <p:cNvSpPr>
            <a:spLocks noGrp="1"/>
          </p:cNvSpPr>
          <p:nvPr>
            <p:ph type="body" sz="quarter" idx="10"/>
          </p:nvPr>
        </p:nvSpPr>
        <p:spPr>
          <a:xfrm>
            <a:off x="585765" y="3535511"/>
            <a:ext cx="4161244" cy="1230757"/>
          </a:xfrm>
        </p:spPr>
        <p:txBody>
          <a:bodyPr>
            <a:normAutofit/>
          </a:bodyPr>
          <a:lstStyle/>
          <a:p>
            <a:r>
              <a:rPr lang="en-US" sz="2745"/>
              <a:t>Match the tables with their recommended index!</a:t>
            </a:r>
          </a:p>
        </p:txBody>
      </p:sp>
      <p:grpSp>
        <p:nvGrpSpPr>
          <p:cNvPr id="115" name="Group 114">
            <a:extLst>
              <a:ext uri="{FF2B5EF4-FFF2-40B4-BE49-F238E27FC236}">
                <a16:creationId xmlns:a16="http://schemas.microsoft.com/office/drawing/2014/main" id="{A1035425-A41A-48BB-B83C-A2E4CACAEA59}"/>
              </a:ext>
            </a:extLst>
          </p:cNvPr>
          <p:cNvGrpSpPr/>
          <p:nvPr/>
        </p:nvGrpSpPr>
        <p:grpSpPr>
          <a:xfrm>
            <a:off x="2488845" y="2513989"/>
            <a:ext cx="703664" cy="703664"/>
            <a:chOff x="2470513" y="2378140"/>
            <a:chExt cx="933687" cy="933687"/>
          </a:xfrm>
        </p:grpSpPr>
        <p:sp>
          <p:nvSpPr>
            <p:cNvPr id="9" name="Oval 8">
              <a:extLst>
                <a:ext uri="{FF2B5EF4-FFF2-40B4-BE49-F238E27FC236}">
                  <a16:creationId xmlns:a16="http://schemas.microsoft.com/office/drawing/2014/main" id="{60CB7193-285B-44C5-923E-CFF3A02BDBD7}"/>
                </a:ext>
              </a:extLst>
            </p:cNvPr>
            <p:cNvSpPr/>
            <p:nvPr/>
          </p:nvSpPr>
          <p:spPr bwMode="auto">
            <a:xfrm>
              <a:off x="2470513" y="2378140"/>
              <a:ext cx="933687" cy="933687"/>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a:gradFill>
                  <a:gsLst>
                    <a:gs pos="0">
                      <a:srgbClr val="FFFFFF"/>
                    </a:gs>
                    <a:gs pos="100000">
                      <a:srgbClr val="FFFFFF"/>
                    </a:gs>
                  </a:gsLst>
                  <a:lin ang="5400000" scaled="0"/>
                </a:gradFill>
                <a:latin typeface="Segoe UI Semilight"/>
              </a:endParaRPr>
            </a:p>
          </p:txBody>
        </p:sp>
        <p:sp>
          <p:nvSpPr>
            <p:cNvPr id="11" name="Freeform: Shape 10">
              <a:extLst>
                <a:ext uri="{FF2B5EF4-FFF2-40B4-BE49-F238E27FC236}">
                  <a16:creationId xmlns:a16="http://schemas.microsoft.com/office/drawing/2014/main" id="{96030A08-D618-4B8E-AFD7-997C4DFB56E1}"/>
                </a:ext>
              </a:extLst>
            </p:cNvPr>
            <p:cNvSpPr/>
            <p:nvPr/>
          </p:nvSpPr>
          <p:spPr bwMode="auto">
            <a:xfrm>
              <a:off x="2575510" y="3038226"/>
              <a:ext cx="723693" cy="229372"/>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 name="Graphic 146">
              <a:extLst>
                <a:ext uri="{FF2B5EF4-FFF2-40B4-BE49-F238E27FC236}">
                  <a16:creationId xmlns:a16="http://schemas.microsoft.com/office/drawing/2014/main" id="{4D8BC4DA-6384-4FBF-9B3C-C3E07CD45882}"/>
                </a:ext>
              </a:extLst>
            </p:cNvPr>
            <p:cNvGrpSpPr/>
            <p:nvPr/>
          </p:nvGrpSpPr>
          <p:grpSpPr>
            <a:xfrm>
              <a:off x="2808080" y="2600140"/>
              <a:ext cx="258552" cy="503496"/>
              <a:chOff x="5767390" y="4295776"/>
              <a:chExt cx="401079" cy="781050"/>
            </a:xfrm>
          </p:grpSpPr>
          <p:sp>
            <p:nvSpPr>
              <p:cNvPr id="13" name="Freeform: Shape 12">
                <a:extLst>
                  <a:ext uri="{FF2B5EF4-FFF2-40B4-BE49-F238E27FC236}">
                    <a16:creationId xmlns:a16="http://schemas.microsoft.com/office/drawing/2014/main" id="{B72C69A0-A632-4572-9984-3BD416964651}"/>
                  </a:ext>
                </a:extLst>
              </p:cNvPr>
              <p:cNvSpPr/>
              <p:nvPr/>
            </p:nvSpPr>
            <p:spPr>
              <a:xfrm>
                <a:off x="5751558" y="4279944"/>
                <a:ext cx="422188" cy="802159"/>
              </a:xfrm>
              <a:custGeom>
                <a:avLst/>
                <a:gdLst/>
                <a:ahLst/>
                <a:cxnLst/>
                <a:rect l="0" t="0" r="0" b="0"/>
                <a:pathLst>
                  <a:path w="422188" h="802159">
                    <a:moveTo>
                      <a:pt x="182597" y="792660"/>
                    </a:moveTo>
                    <a:lnTo>
                      <a:pt x="182597" y="245925"/>
                    </a:lnTo>
                    <a:cubicBezTo>
                      <a:pt x="157265" y="260702"/>
                      <a:pt x="131934" y="271257"/>
                      <a:pt x="106603" y="279700"/>
                    </a:cubicBezTo>
                    <a:cubicBezTo>
                      <a:pt x="79160" y="286033"/>
                      <a:pt x="49607" y="292366"/>
                      <a:pt x="15832" y="294477"/>
                    </a:cubicBezTo>
                    <a:lnTo>
                      <a:pt x="15832" y="125601"/>
                    </a:lnTo>
                    <a:cubicBezTo>
                      <a:pt x="64384" y="117158"/>
                      <a:pt x="108714" y="104492"/>
                      <a:pt x="148821" y="87604"/>
                    </a:cubicBezTo>
                    <a:cubicBezTo>
                      <a:pt x="188929" y="70717"/>
                      <a:pt x="231148" y="45385"/>
                      <a:pt x="275478" y="15832"/>
                    </a:cubicBezTo>
                    <a:lnTo>
                      <a:pt x="408467" y="15832"/>
                    </a:lnTo>
                    <a:lnTo>
                      <a:pt x="408467" y="792660"/>
                    </a:lnTo>
                    <a:lnTo>
                      <a:pt x="182597" y="792660"/>
                    </a:lnTo>
                    <a:close/>
                  </a:path>
                </a:pathLst>
              </a:custGeom>
              <a:solidFill>
                <a:schemeClr val="bg1"/>
              </a:solidFill>
              <a:ln w="9525" cap="flat">
                <a:noFill/>
                <a:prstDash val="solid"/>
                <a:miter/>
              </a:ln>
            </p:spPr>
            <p:txBody>
              <a:bodyPr/>
              <a:lstStyle/>
              <a:p>
                <a:pPr defTabSz="932026">
                  <a:defRPr/>
                </a:pPr>
                <a:endParaRPr lang="en-US" sz="1764">
                  <a:solidFill>
                    <a:srgbClr val="353535"/>
                  </a:solidFill>
                  <a:latin typeface="Segoe UI Semilight"/>
                </a:endParaRPr>
              </a:p>
            </p:txBody>
          </p:sp>
          <p:sp>
            <p:nvSpPr>
              <p:cNvPr id="14" name="Freeform: Shape 13">
                <a:extLst>
                  <a:ext uri="{FF2B5EF4-FFF2-40B4-BE49-F238E27FC236}">
                    <a16:creationId xmlns:a16="http://schemas.microsoft.com/office/drawing/2014/main" id="{CD5344D7-4A35-49AB-A340-A9982B45EFC2}"/>
                  </a:ext>
                </a:extLst>
              </p:cNvPr>
              <p:cNvSpPr/>
              <p:nvPr/>
            </p:nvSpPr>
            <p:spPr>
              <a:xfrm>
                <a:off x="6038646" y="4279944"/>
                <a:ext cx="126657" cy="802159"/>
              </a:xfrm>
              <a:custGeom>
                <a:avLst/>
                <a:gdLst/>
                <a:ahLst/>
                <a:cxnLst/>
                <a:rect l="0" t="0" r="0" b="0"/>
                <a:pathLst>
                  <a:path w="126656" h="802159">
                    <a:moveTo>
                      <a:pt x="15832" y="15832"/>
                    </a:moveTo>
                    <a:lnTo>
                      <a:pt x="119268" y="15832"/>
                    </a:lnTo>
                    <a:lnTo>
                      <a:pt x="119268" y="792660"/>
                    </a:lnTo>
                    <a:lnTo>
                      <a:pt x="24276" y="792660"/>
                    </a:lnTo>
                    <a:lnTo>
                      <a:pt x="15832" y="15832"/>
                    </a:lnTo>
                    <a:close/>
                  </a:path>
                </a:pathLst>
              </a:custGeom>
              <a:solidFill>
                <a:schemeClr val="bg1">
                  <a:lumMod val="65000"/>
                </a:schemeClr>
              </a:solidFill>
              <a:ln w="9525" cap="flat">
                <a:noFill/>
                <a:prstDash val="solid"/>
                <a:miter/>
              </a:ln>
            </p:spPr>
            <p:txBody>
              <a:bodyPr/>
              <a:lstStyle/>
              <a:p>
                <a:pPr defTabSz="932026">
                  <a:defRPr/>
                </a:pPr>
                <a:endParaRPr lang="en-US" sz="1764">
                  <a:solidFill>
                    <a:srgbClr val="353535"/>
                  </a:solidFill>
                  <a:latin typeface="Segoe UI Semilight"/>
                </a:endParaRPr>
              </a:p>
            </p:txBody>
          </p:sp>
        </p:grpSp>
      </p:grpSp>
      <p:grpSp>
        <p:nvGrpSpPr>
          <p:cNvPr id="17" name="Group 16">
            <a:extLst>
              <a:ext uri="{FF2B5EF4-FFF2-40B4-BE49-F238E27FC236}">
                <a16:creationId xmlns:a16="http://schemas.microsoft.com/office/drawing/2014/main" id="{0D13AA83-851D-47A1-AD24-9FAED143ECA2}"/>
              </a:ext>
            </a:extLst>
          </p:cNvPr>
          <p:cNvGrpSpPr/>
          <p:nvPr/>
        </p:nvGrpSpPr>
        <p:grpSpPr>
          <a:xfrm>
            <a:off x="5510554" y="3752345"/>
            <a:ext cx="4077295" cy="1133861"/>
            <a:chOff x="5621051" y="628165"/>
            <a:chExt cx="4159053" cy="1156597"/>
          </a:xfrm>
        </p:grpSpPr>
        <p:pic>
          <p:nvPicPr>
            <p:cNvPr id="5" name="Graphic 4" descr="Table">
              <a:extLst>
                <a:ext uri="{FF2B5EF4-FFF2-40B4-BE49-F238E27FC236}">
                  <a16:creationId xmlns:a16="http://schemas.microsoft.com/office/drawing/2014/main" id="{E94024BE-ECCA-4FE7-830D-707108162FD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621051" y="628165"/>
              <a:ext cx="1166447" cy="1156597"/>
            </a:xfrm>
            <a:prstGeom prst="rect">
              <a:avLst/>
            </a:prstGeom>
          </p:spPr>
        </p:pic>
        <p:sp>
          <p:nvSpPr>
            <p:cNvPr id="6" name="TextBox 5">
              <a:extLst>
                <a:ext uri="{FF2B5EF4-FFF2-40B4-BE49-F238E27FC236}">
                  <a16:creationId xmlns:a16="http://schemas.microsoft.com/office/drawing/2014/main" id="{FC454187-54CE-4371-9240-A5B232E61B16}"/>
                </a:ext>
              </a:extLst>
            </p:cNvPr>
            <p:cNvSpPr txBox="1"/>
            <p:nvPr/>
          </p:nvSpPr>
          <p:spPr>
            <a:xfrm>
              <a:off x="6787498" y="744798"/>
              <a:ext cx="2992606" cy="923330"/>
            </a:xfrm>
            <a:prstGeom prst="rect">
              <a:avLst/>
            </a:prstGeom>
            <a:noFill/>
          </p:spPr>
          <p:txBody>
            <a:bodyPr wrap="square" rtlCol="0">
              <a:spAutoFit/>
            </a:bodyPr>
            <a:lstStyle/>
            <a:p>
              <a:r>
                <a:rPr lang="en-US" sz="1765" b="1" err="1"/>
                <a:t>dbo.LineItem</a:t>
              </a:r>
              <a:endParaRPr lang="en-US" sz="1765" b="1"/>
            </a:p>
            <a:p>
              <a:r>
                <a:rPr lang="en-US" sz="1765"/>
                <a:t>30B rows</a:t>
              </a:r>
            </a:p>
            <a:p>
              <a:r>
                <a:rPr lang="en-US" sz="1765"/>
                <a:t>Primary fact table</a:t>
              </a:r>
            </a:p>
          </p:txBody>
        </p:sp>
      </p:grpSp>
      <p:grpSp>
        <p:nvGrpSpPr>
          <p:cNvPr id="19" name="Group 18">
            <a:extLst>
              <a:ext uri="{FF2B5EF4-FFF2-40B4-BE49-F238E27FC236}">
                <a16:creationId xmlns:a16="http://schemas.microsoft.com/office/drawing/2014/main" id="{D8E25659-B3DB-4D94-8E71-6A8DB0A0D82D}"/>
              </a:ext>
            </a:extLst>
          </p:cNvPr>
          <p:cNvGrpSpPr/>
          <p:nvPr/>
        </p:nvGrpSpPr>
        <p:grpSpPr>
          <a:xfrm>
            <a:off x="5510554" y="2214060"/>
            <a:ext cx="4077295" cy="1133861"/>
            <a:chOff x="5621051" y="5093130"/>
            <a:chExt cx="4159053" cy="1156597"/>
          </a:xfrm>
        </p:grpSpPr>
        <p:pic>
          <p:nvPicPr>
            <p:cNvPr id="117" name="Graphic 116" descr="Table">
              <a:extLst>
                <a:ext uri="{FF2B5EF4-FFF2-40B4-BE49-F238E27FC236}">
                  <a16:creationId xmlns:a16="http://schemas.microsoft.com/office/drawing/2014/main" id="{A7A84875-8724-4297-A4EC-2BA419F94FE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21051" y="5093130"/>
              <a:ext cx="1166447" cy="1156597"/>
            </a:xfrm>
            <a:prstGeom prst="rect">
              <a:avLst/>
            </a:prstGeom>
          </p:spPr>
        </p:pic>
        <p:sp>
          <p:nvSpPr>
            <p:cNvPr id="118" name="TextBox 117">
              <a:extLst>
                <a:ext uri="{FF2B5EF4-FFF2-40B4-BE49-F238E27FC236}">
                  <a16:creationId xmlns:a16="http://schemas.microsoft.com/office/drawing/2014/main" id="{D804CB6F-9033-40E3-93DA-4BC420444308}"/>
                </a:ext>
              </a:extLst>
            </p:cNvPr>
            <p:cNvSpPr txBox="1"/>
            <p:nvPr/>
          </p:nvSpPr>
          <p:spPr>
            <a:xfrm>
              <a:off x="6787498" y="5209763"/>
              <a:ext cx="2992606" cy="923330"/>
            </a:xfrm>
            <a:prstGeom prst="rect">
              <a:avLst/>
            </a:prstGeom>
            <a:noFill/>
          </p:spPr>
          <p:txBody>
            <a:bodyPr wrap="square" rtlCol="0">
              <a:spAutoFit/>
            </a:bodyPr>
            <a:lstStyle/>
            <a:p>
              <a:r>
                <a:rPr lang="en-US" sz="1765" b="1" err="1"/>
                <a:t>dbo.Sales</a:t>
              </a:r>
              <a:endParaRPr lang="en-US" sz="1765" b="1"/>
            </a:p>
            <a:p>
              <a:r>
                <a:rPr lang="en-US" sz="1765"/>
                <a:t>150M rows</a:t>
              </a:r>
            </a:p>
            <a:p>
              <a:r>
                <a:rPr lang="en-US" sz="1765"/>
                <a:t>Single sales lookups</a:t>
              </a:r>
            </a:p>
          </p:txBody>
        </p:sp>
      </p:grpSp>
      <p:grpSp>
        <p:nvGrpSpPr>
          <p:cNvPr id="18" name="Group 17">
            <a:extLst>
              <a:ext uri="{FF2B5EF4-FFF2-40B4-BE49-F238E27FC236}">
                <a16:creationId xmlns:a16="http://schemas.microsoft.com/office/drawing/2014/main" id="{FBCF22D3-A771-4F8F-873D-A83C7FE935DA}"/>
              </a:ext>
            </a:extLst>
          </p:cNvPr>
          <p:cNvGrpSpPr/>
          <p:nvPr/>
        </p:nvGrpSpPr>
        <p:grpSpPr>
          <a:xfrm>
            <a:off x="5510553" y="5290630"/>
            <a:ext cx="3687545" cy="1133861"/>
            <a:chOff x="5621051" y="3625402"/>
            <a:chExt cx="3761488" cy="1156597"/>
          </a:xfrm>
        </p:grpSpPr>
        <p:pic>
          <p:nvPicPr>
            <p:cNvPr id="120" name="Graphic 119" descr="Table">
              <a:extLst>
                <a:ext uri="{FF2B5EF4-FFF2-40B4-BE49-F238E27FC236}">
                  <a16:creationId xmlns:a16="http://schemas.microsoft.com/office/drawing/2014/main" id="{73FEF83F-24CD-482E-9B10-3CA36319A91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621051" y="3625402"/>
              <a:ext cx="1166447" cy="1156597"/>
            </a:xfrm>
            <a:prstGeom prst="rect">
              <a:avLst/>
            </a:prstGeom>
          </p:spPr>
        </p:pic>
        <p:sp>
          <p:nvSpPr>
            <p:cNvPr id="121" name="TextBox 120">
              <a:extLst>
                <a:ext uri="{FF2B5EF4-FFF2-40B4-BE49-F238E27FC236}">
                  <a16:creationId xmlns:a16="http://schemas.microsoft.com/office/drawing/2014/main" id="{0C9822F2-BDF0-4AB3-9896-61CE549654E9}"/>
                </a:ext>
              </a:extLst>
            </p:cNvPr>
            <p:cNvSpPr txBox="1"/>
            <p:nvPr/>
          </p:nvSpPr>
          <p:spPr>
            <a:xfrm>
              <a:off x="6787498" y="3742035"/>
              <a:ext cx="2595041" cy="923330"/>
            </a:xfrm>
            <a:prstGeom prst="rect">
              <a:avLst/>
            </a:prstGeom>
            <a:noFill/>
          </p:spPr>
          <p:txBody>
            <a:bodyPr wrap="square" rtlCol="0">
              <a:spAutoFit/>
            </a:bodyPr>
            <a:lstStyle/>
            <a:p>
              <a:r>
                <a:rPr lang="en-US" sz="1765" b="1" err="1"/>
                <a:t>stg.stagingLineItem</a:t>
              </a:r>
              <a:endParaRPr lang="en-US" sz="1765" b="1"/>
            </a:p>
            <a:p>
              <a:r>
                <a:rPr lang="en-US" sz="1765"/>
                <a:t>10k rows</a:t>
              </a:r>
            </a:p>
            <a:p>
              <a:r>
                <a:rPr lang="en-US" sz="1765"/>
                <a:t>Staging table for loads</a:t>
              </a:r>
            </a:p>
          </p:txBody>
        </p:sp>
      </p:grpSp>
      <p:grpSp>
        <p:nvGrpSpPr>
          <p:cNvPr id="16" name="Group 15">
            <a:extLst>
              <a:ext uri="{FF2B5EF4-FFF2-40B4-BE49-F238E27FC236}">
                <a16:creationId xmlns:a16="http://schemas.microsoft.com/office/drawing/2014/main" id="{A15155EA-C678-44A8-B69F-0E3BE9EB8EDD}"/>
              </a:ext>
            </a:extLst>
          </p:cNvPr>
          <p:cNvGrpSpPr/>
          <p:nvPr/>
        </p:nvGrpSpPr>
        <p:grpSpPr>
          <a:xfrm>
            <a:off x="5510554" y="675776"/>
            <a:ext cx="4077295" cy="1133861"/>
            <a:chOff x="5621051" y="2148422"/>
            <a:chExt cx="4159053" cy="1156597"/>
          </a:xfrm>
        </p:grpSpPr>
        <p:pic>
          <p:nvPicPr>
            <p:cNvPr id="123" name="Graphic 122" descr="Table">
              <a:extLst>
                <a:ext uri="{FF2B5EF4-FFF2-40B4-BE49-F238E27FC236}">
                  <a16:creationId xmlns:a16="http://schemas.microsoft.com/office/drawing/2014/main" id="{958A058B-DC10-499B-97EF-70D0D0F6C5C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621051" y="2148422"/>
              <a:ext cx="1166447" cy="1156597"/>
            </a:xfrm>
            <a:prstGeom prst="rect">
              <a:avLst/>
            </a:prstGeom>
          </p:spPr>
        </p:pic>
        <p:sp>
          <p:nvSpPr>
            <p:cNvPr id="124" name="TextBox 123">
              <a:extLst>
                <a:ext uri="{FF2B5EF4-FFF2-40B4-BE49-F238E27FC236}">
                  <a16:creationId xmlns:a16="http://schemas.microsoft.com/office/drawing/2014/main" id="{4E386284-2FC6-450B-BB74-C17C3852146F}"/>
                </a:ext>
              </a:extLst>
            </p:cNvPr>
            <p:cNvSpPr txBox="1"/>
            <p:nvPr/>
          </p:nvSpPr>
          <p:spPr>
            <a:xfrm>
              <a:off x="6787498" y="2265055"/>
              <a:ext cx="2992606" cy="923330"/>
            </a:xfrm>
            <a:prstGeom prst="rect">
              <a:avLst/>
            </a:prstGeom>
            <a:noFill/>
          </p:spPr>
          <p:txBody>
            <a:bodyPr wrap="square" rtlCol="0">
              <a:spAutoFit/>
            </a:bodyPr>
            <a:lstStyle/>
            <a:p>
              <a:r>
                <a:rPr lang="en-US" sz="1765" b="1" err="1"/>
                <a:t>dbo.dimProduct</a:t>
              </a:r>
              <a:endParaRPr lang="en-US" sz="1765" b="1"/>
            </a:p>
            <a:p>
              <a:r>
                <a:rPr lang="en-US" sz="1765"/>
                <a:t>1.5k rows</a:t>
              </a:r>
            </a:p>
            <a:p>
              <a:r>
                <a:rPr lang="en-US" sz="1765"/>
                <a:t>Product information</a:t>
              </a:r>
            </a:p>
          </p:txBody>
        </p:sp>
      </p:grpSp>
      <p:sp>
        <p:nvSpPr>
          <p:cNvPr id="21" name="Rectangle: Rounded Corners 20">
            <a:extLst>
              <a:ext uri="{FF2B5EF4-FFF2-40B4-BE49-F238E27FC236}">
                <a16:creationId xmlns:a16="http://schemas.microsoft.com/office/drawing/2014/main" id="{23628999-0DD3-44DB-8014-4FC9309C8D42}"/>
              </a:ext>
            </a:extLst>
          </p:cNvPr>
          <p:cNvSpPr/>
          <p:nvPr/>
        </p:nvSpPr>
        <p:spPr bwMode="auto">
          <a:xfrm>
            <a:off x="10495997" y="2914292"/>
            <a:ext cx="1110239"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1961">
                <a:gradFill>
                  <a:gsLst>
                    <a:gs pos="0">
                      <a:srgbClr val="FFFFFF"/>
                    </a:gs>
                    <a:gs pos="100000">
                      <a:srgbClr val="FFFFFF"/>
                    </a:gs>
                  </a:gsLst>
                  <a:lin ang="5400000" scaled="0"/>
                </a:gradFill>
                <a:latin typeface="Segoe UI"/>
                <a:ea typeface="Segoe UI" pitchFamily="34" charset="0"/>
                <a:cs typeface="Segoe UI" pitchFamily="34" charset="0"/>
              </a:rPr>
              <a:t>Heap</a:t>
            </a:r>
          </a:p>
        </p:txBody>
      </p:sp>
      <p:sp>
        <p:nvSpPr>
          <p:cNvPr id="22" name="Rectangle: Rounded Corners 21">
            <a:extLst>
              <a:ext uri="{FF2B5EF4-FFF2-40B4-BE49-F238E27FC236}">
                <a16:creationId xmlns:a16="http://schemas.microsoft.com/office/drawing/2014/main" id="{6433F6FB-FDFD-4B5E-BE92-E3B17089A54B}"/>
              </a:ext>
            </a:extLst>
          </p:cNvPr>
          <p:cNvSpPr/>
          <p:nvPr/>
        </p:nvSpPr>
        <p:spPr bwMode="auto">
          <a:xfrm>
            <a:off x="10495997" y="1396560"/>
            <a:ext cx="1110239"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a:gradFill>
                  <a:gsLst>
                    <a:gs pos="0">
                      <a:srgbClr val="FFFFFF"/>
                    </a:gs>
                    <a:gs pos="100000">
                      <a:srgbClr val="FFFFFF"/>
                    </a:gs>
                  </a:gsLst>
                  <a:lin ang="5400000" scaled="0"/>
                </a:gradFill>
                <a:latin typeface="Segoe UI"/>
                <a:ea typeface="Segoe UI" pitchFamily="34" charset="0"/>
                <a:cs typeface="Segoe UI" pitchFamily="34" charset="0"/>
              </a:rPr>
              <a:t>CCI</a:t>
            </a:r>
          </a:p>
        </p:txBody>
      </p:sp>
      <p:sp>
        <p:nvSpPr>
          <p:cNvPr id="23" name="Rectangle: Rounded Corners 22">
            <a:extLst>
              <a:ext uri="{FF2B5EF4-FFF2-40B4-BE49-F238E27FC236}">
                <a16:creationId xmlns:a16="http://schemas.microsoft.com/office/drawing/2014/main" id="{32EA6678-96BE-44E0-8687-ED4A28284CDB}"/>
              </a:ext>
            </a:extLst>
          </p:cNvPr>
          <p:cNvSpPr/>
          <p:nvPr/>
        </p:nvSpPr>
        <p:spPr bwMode="auto">
          <a:xfrm>
            <a:off x="10495997" y="4432025"/>
            <a:ext cx="1110239"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a:gradFill>
                  <a:gsLst>
                    <a:gs pos="0">
                      <a:srgbClr val="FFFFFF"/>
                    </a:gs>
                    <a:gs pos="100000">
                      <a:srgbClr val="FFFFFF"/>
                    </a:gs>
                  </a:gsLst>
                  <a:lin ang="5400000" scaled="0"/>
                </a:gradFill>
                <a:latin typeface="Segoe UI"/>
                <a:ea typeface="Segoe UI" pitchFamily="34" charset="0"/>
                <a:cs typeface="Segoe UI" pitchFamily="34" charset="0"/>
              </a:rPr>
              <a:t>CI</a:t>
            </a:r>
          </a:p>
        </p:txBody>
      </p:sp>
    </p:spTree>
    <p:extLst>
      <p:ext uri="{BB962C8B-B14F-4D97-AF65-F5344CB8AC3E}">
        <p14:creationId xmlns:p14="http://schemas.microsoft.com/office/powerpoint/2010/main" val="179681928"/>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8E0DD-B5C0-42BD-AD53-C285EF2A376F}"/>
              </a:ext>
            </a:extLst>
          </p:cNvPr>
          <p:cNvSpPr>
            <a:spLocks noGrp="1"/>
          </p:cNvSpPr>
          <p:nvPr>
            <p:ph type="title"/>
          </p:nvPr>
        </p:nvSpPr>
        <p:spPr>
          <a:xfrm>
            <a:off x="585764" y="2579733"/>
            <a:ext cx="2033814" cy="553998"/>
          </a:xfrm>
        </p:spPr>
        <p:txBody>
          <a:bodyPr/>
          <a:lstStyle/>
          <a:p>
            <a:r>
              <a:rPr lang="en-US"/>
              <a:t>Pop Quiz</a:t>
            </a:r>
          </a:p>
        </p:txBody>
      </p:sp>
      <p:sp>
        <p:nvSpPr>
          <p:cNvPr id="3" name="Text Placeholder 2">
            <a:extLst>
              <a:ext uri="{FF2B5EF4-FFF2-40B4-BE49-F238E27FC236}">
                <a16:creationId xmlns:a16="http://schemas.microsoft.com/office/drawing/2014/main" id="{719A5F27-4C6F-40AD-8655-81C0D6D686A0}"/>
              </a:ext>
            </a:extLst>
          </p:cNvPr>
          <p:cNvSpPr>
            <a:spLocks noGrp="1"/>
          </p:cNvSpPr>
          <p:nvPr>
            <p:ph type="body" sz="quarter" idx="10"/>
          </p:nvPr>
        </p:nvSpPr>
        <p:spPr>
          <a:xfrm>
            <a:off x="585765" y="3535511"/>
            <a:ext cx="4161244" cy="1230757"/>
          </a:xfrm>
        </p:spPr>
        <p:txBody>
          <a:bodyPr>
            <a:normAutofit/>
          </a:bodyPr>
          <a:lstStyle/>
          <a:p>
            <a:r>
              <a:rPr lang="en-US" sz="2745"/>
              <a:t>Match the tables with their recommended index!</a:t>
            </a:r>
          </a:p>
        </p:txBody>
      </p:sp>
      <p:grpSp>
        <p:nvGrpSpPr>
          <p:cNvPr id="115" name="Group 114">
            <a:extLst>
              <a:ext uri="{FF2B5EF4-FFF2-40B4-BE49-F238E27FC236}">
                <a16:creationId xmlns:a16="http://schemas.microsoft.com/office/drawing/2014/main" id="{A1035425-A41A-48BB-B83C-A2E4CACAEA59}"/>
              </a:ext>
            </a:extLst>
          </p:cNvPr>
          <p:cNvGrpSpPr/>
          <p:nvPr/>
        </p:nvGrpSpPr>
        <p:grpSpPr>
          <a:xfrm>
            <a:off x="2488845" y="2513989"/>
            <a:ext cx="703664" cy="703664"/>
            <a:chOff x="2470513" y="2378140"/>
            <a:chExt cx="933687" cy="933687"/>
          </a:xfrm>
        </p:grpSpPr>
        <p:sp>
          <p:nvSpPr>
            <p:cNvPr id="9" name="Oval 8">
              <a:extLst>
                <a:ext uri="{FF2B5EF4-FFF2-40B4-BE49-F238E27FC236}">
                  <a16:creationId xmlns:a16="http://schemas.microsoft.com/office/drawing/2014/main" id="{60CB7193-285B-44C5-923E-CFF3A02BDBD7}"/>
                </a:ext>
              </a:extLst>
            </p:cNvPr>
            <p:cNvSpPr/>
            <p:nvPr/>
          </p:nvSpPr>
          <p:spPr bwMode="auto">
            <a:xfrm>
              <a:off x="2470513" y="2378140"/>
              <a:ext cx="933687" cy="933687"/>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a:gradFill>
                  <a:gsLst>
                    <a:gs pos="0">
                      <a:srgbClr val="FFFFFF"/>
                    </a:gs>
                    <a:gs pos="100000">
                      <a:srgbClr val="FFFFFF"/>
                    </a:gs>
                  </a:gsLst>
                  <a:lin ang="5400000" scaled="0"/>
                </a:gradFill>
                <a:latin typeface="Segoe UI Semilight"/>
              </a:endParaRPr>
            </a:p>
          </p:txBody>
        </p:sp>
        <p:sp>
          <p:nvSpPr>
            <p:cNvPr id="11" name="Freeform: Shape 10">
              <a:extLst>
                <a:ext uri="{FF2B5EF4-FFF2-40B4-BE49-F238E27FC236}">
                  <a16:creationId xmlns:a16="http://schemas.microsoft.com/office/drawing/2014/main" id="{96030A08-D618-4B8E-AFD7-997C4DFB56E1}"/>
                </a:ext>
              </a:extLst>
            </p:cNvPr>
            <p:cNvSpPr/>
            <p:nvPr/>
          </p:nvSpPr>
          <p:spPr bwMode="auto">
            <a:xfrm>
              <a:off x="2575510" y="3038226"/>
              <a:ext cx="723693" cy="229372"/>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 name="Graphic 146">
              <a:extLst>
                <a:ext uri="{FF2B5EF4-FFF2-40B4-BE49-F238E27FC236}">
                  <a16:creationId xmlns:a16="http://schemas.microsoft.com/office/drawing/2014/main" id="{4D8BC4DA-6384-4FBF-9B3C-C3E07CD45882}"/>
                </a:ext>
              </a:extLst>
            </p:cNvPr>
            <p:cNvGrpSpPr/>
            <p:nvPr/>
          </p:nvGrpSpPr>
          <p:grpSpPr>
            <a:xfrm>
              <a:off x="2808080" y="2600140"/>
              <a:ext cx="258552" cy="503496"/>
              <a:chOff x="5767390" y="4295776"/>
              <a:chExt cx="401079" cy="781050"/>
            </a:xfrm>
          </p:grpSpPr>
          <p:sp>
            <p:nvSpPr>
              <p:cNvPr id="13" name="Freeform: Shape 12">
                <a:extLst>
                  <a:ext uri="{FF2B5EF4-FFF2-40B4-BE49-F238E27FC236}">
                    <a16:creationId xmlns:a16="http://schemas.microsoft.com/office/drawing/2014/main" id="{B72C69A0-A632-4572-9984-3BD416964651}"/>
                  </a:ext>
                </a:extLst>
              </p:cNvPr>
              <p:cNvSpPr/>
              <p:nvPr/>
            </p:nvSpPr>
            <p:spPr>
              <a:xfrm>
                <a:off x="5751558" y="4279944"/>
                <a:ext cx="422188" cy="802159"/>
              </a:xfrm>
              <a:custGeom>
                <a:avLst/>
                <a:gdLst/>
                <a:ahLst/>
                <a:cxnLst/>
                <a:rect l="0" t="0" r="0" b="0"/>
                <a:pathLst>
                  <a:path w="422188" h="802159">
                    <a:moveTo>
                      <a:pt x="182597" y="792660"/>
                    </a:moveTo>
                    <a:lnTo>
                      <a:pt x="182597" y="245925"/>
                    </a:lnTo>
                    <a:cubicBezTo>
                      <a:pt x="157265" y="260702"/>
                      <a:pt x="131934" y="271257"/>
                      <a:pt x="106603" y="279700"/>
                    </a:cubicBezTo>
                    <a:cubicBezTo>
                      <a:pt x="79160" y="286033"/>
                      <a:pt x="49607" y="292366"/>
                      <a:pt x="15832" y="294477"/>
                    </a:cubicBezTo>
                    <a:lnTo>
                      <a:pt x="15832" y="125601"/>
                    </a:lnTo>
                    <a:cubicBezTo>
                      <a:pt x="64384" y="117158"/>
                      <a:pt x="108714" y="104492"/>
                      <a:pt x="148821" y="87604"/>
                    </a:cubicBezTo>
                    <a:cubicBezTo>
                      <a:pt x="188929" y="70717"/>
                      <a:pt x="231148" y="45385"/>
                      <a:pt x="275478" y="15832"/>
                    </a:cubicBezTo>
                    <a:lnTo>
                      <a:pt x="408467" y="15832"/>
                    </a:lnTo>
                    <a:lnTo>
                      <a:pt x="408467" y="792660"/>
                    </a:lnTo>
                    <a:lnTo>
                      <a:pt x="182597" y="792660"/>
                    </a:lnTo>
                    <a:close/>
                  </a:path>
                </a:pathLst>
              </a:custGeom>
              <a:solidFill>
                <a:schemeClr val="bg1"/>
              </a:solidFill>
              <a:ln w="9525" cap="flat">
                <a:noFill/>
                <a:prstDash val="solid"/>
                <a:miter/>
              </a:ln>
            </p:spPr>
            <p:txBody>
              <a:bodyPr/>
              <a:lstStyle/>
              <a:p>
                <a:pPr defTabSz="932026">
                  <a:defRPr/>
                </a:pPr>
                <a:endParaRPr lang="en-US" sz="1764">
                  <a:solidFill>
                    <a:srgbClr val="353535"/>
                  </a:solidFill>
                  <a:latin typeface="Segoe UI Semilight"/>
                </a:endParaRPr>
              </a:p>
            </p:txBody>
          </p:sp>
          <p:sp>
            <p:nvSpPr>
              <p:cNvPr id="14" name="Freeform: Shape 13">
                <a:extLst>
                  <a:ext uri="{FF2B5EF4-FFF2-40B4-BE49-F238E27FC236}">
                    <a16:creationId xmlns:a16="http://schemas.microsoft.com/office/drawing/2014/main" id="{CD5344D7-4A35-49AB-A340-A9982B45EFC2}"/>
                  </a:ext>
                </a:extLst>
              </p:cNvPr>
              <p:cNvSpPr/>
              <p:nvPr/>
            </p:nvSpPr>
            <p:spPr>
              <a:xfrm>
                <a:off x="6038646" y="4279944"/>
                <a:ext cx="126657" cy="802159"/>
              </a:xfrm>
              <a:custGeom>
                <a:avLst/>
                <a:gdLst/>
                <a:ahLst/>
                <a:cxnLst/>
                <a:rect l="0" t="0" r="0" b="0"/>
                <a:pathLst>
                  <a:path w="126656" h="802159">
                    <a:moveTo>
                      <a:pt x="15832" y="15832"/>
                    </a:moveTo>
                    <a:lnTo>
                      <a:pt x="119268" y="15832"/>
                    </a:lnTo>
                    <a:lnTo>
                      <a:pt x="119268" y="792660"/>
                    </a:lnTo>
                    <a:lnTo>
                      <a:pt x="24276" y="792660"/>
                    </a:lnTo>
                    <a:lnTo>
                      <a:pt x="15832" y="15832"/>
                    </a:lnTo>
                    <a:close/>
                  </a:path>
                </a:pathLst>
              </a:custGeom>
              <a:solidFill>
                <a:schemeClr val="bg1">
                  <a:lumMod val="65000"/>
                </a:schemeClr>
              </a:solidFill>
              <a:ln w="9525" cap="flat">
                <a:noFill/>
                <a:prstDash val="solid"/>
                <a:miter/>
              </a:ln>
            </p:spPr>
            <p:txBody>
              <a:bodyPr/>
              <a:lstStyle/>
              <a:p>
                <a:pPr defTabSz="932026">
                  <a:defRPr/>
                </a:pPr>
                <a:endParaRPr lang="en-US" sz="1764">
                  <a:solidFill>
                    <a:srgbClr val="353535"/>
                  </a:solidFill>
                  <a:latin typeface="Segoe UI Semilight"/>
                </a:endParaRPr>
              </a:p>
            </p:txBody>
          </p:sp>
        </p:grpSp>
      </p:grpSp>
      <p:grpSp>
        <p:nvGrpSpPr>
          <p:cNvPr id="17" name="Group 16">
            <a:extLst>
              <a:ext uri="{FF2B5EF4-FFF2-40B4-BE49-F238E27FC236}">
                <a16:creationId xmlns:a16="http://schemas.microsoft.com/office/drawing/2014/main" id="{0D13AA83-851D-47A1-AD24-9FAED143ECA2}"/>
              </a:ext>
            </a:extLst>
          </p:cNvPr>
          <p:cNvGrpSpPr/>
          <p:nvPr/>
        </p:nvGrpSpPr>
        <p:grpSpPr>
          <a:xfrm>
            <a:off x="5510554" y="3752345"/>
            <a:ext cx="4077295" cy="1133861"/>
            <a:chOff x="5621051" y="628165"/>
            <a:chExt cx="4159053" cy="1156597"/>
          </a:xfrm>
        </p:grpSpPr>
        <p:pic>
          <p:nvPicPr>
            <p:cNvPr id="5" name="Graphic 4" descr="Table">
              <a:extLst>
                <a:ext uri="{FF2B5EF4-FFF2-40B4-BE49-F238E27FC236}">
                  <a16:creationId xmlns:a16="http://schemas.microsoft.com/office/drawing/2014/main" id="{E94024BE-ECCA-4FE7-830D-707108162FD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621051" y="628165"/>
              <a:ext cx="1166447" cy="1156597"/>
            </a:xfrm>
            <a:prstGeom prst="rect">
              <a:avLst/>
            </a:prstGeom>
          </p:spPr>
        </p:pic>
        <p:sp>
          <p:nvSpPr>
            <p:cNvPr id="6" name="TextBox 5">
              <a:extLst>
                <a:ext uri="{FF2B5EF4-FFF2-40B4-BE49-F238E27FC236}">
                  <a16:creationId xmlns:a16="http://schemas.microsoft.com/office/drawing/2014/main" id="{FC454187-54CE-4371-9240-A5B232E61B16}"/>
                </a:ext>
              </a:extLst>
            </p:cNvPr>
            <p:cNvSpPr txBox="1"/>
            <p:nvPr/>
          </p:nvSpPr>
          <p:spPr>
            <a:xfrm>
              <a:off x="6787498" y="744798"/>
              <a:ext cx="2992606" cy="923330"/>
            </a:xfrm>
            <a:prstGeom prst="rect">
              <a:avLst/>
            </a:prstGeom>
            <a:noFill/>
          </p:spPr>
          <p:txBody>
            <a:bodyPr wrap="square" rtlCol="0">
              <a:spAutoFit/>
            </a:bodyPr>
            <a:lstStyle/>
            <a:p>
              <a:r>
                <a:rPr lang="en-US" sz="1765" b="1" err="1"/>
                <a:t>dbo.LineItem</a:t>
              </a:r>
              <a:endParaRPr lang="en-US" sz="1765" b="1"/>
            </a:p>
            <a:p>
              <a:r>
                <a:rPr lang="en-US" sz="1765"/>
                <a:t>30B rows</a:t>
              </a:r>
            </a:p>
            <a:p>
              <a:r>
                <a:rPr lang="en-US" sz="1765"/>
                <a:t>Primary fact table</a:t>
              </a:r>
            </a:p>
          </p:txBody>
        </p:sp>
      </p:grpSp>
      <p:grpSp>
        <p:nvGrpSpPr>
          <p:cNvPr id="19" name="Group 18">
            <a:extLst>
              <a:ext uri="{FF2B5EF4-FFF2-40B4-BE49-F238E27FC236}">
                <a16:creationId xmlns:a16="http://schemas.microsoft.com/office/drawing/2014/main" id="{D8E25659-B3DB-4D94-8E71-6A8DB0A0D82D}"/>
              </a:ext>
            </a:extLst>
          </p:cNvPr>
          <p:cNvGrpSpPr/>
          <p:nvPr/>
        </p:nvGrpSpPr>
        <p:grpSpPr>
          <a:xfrm>
            <a:off x="5510554" y="2214060"/>
            <a:ext cx="4077295" cy="1133861"/>
            <a:chOff x="5621051" y="5093130"/>
            <a:chExt cx="4159053" cy="1156597"/>
          </a:xfrm>
        </p:grpSpPr>
        <p:pic>
          <p:nvPicPr>
            <p:cNvPr id="117" name="Graphic 116" descr="Table">
              <a:extLst>
                <a:ext uri="{FF2B5EF4-FFF2-40B4-BE49-F238E27FC236}">
                  <a16:creationId xmlns:a16="http://schemas.microsoft.com/office/drawing/2014/main" id="{A7A84875-8724-4297-A4EC-2BA419F94FE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21051" y="5093130"/>
              <a:ext cx="1166447" cy="1156597"/>
            </a:xfrm>
            <a:prstGeom prst="rect">
              <a:avLst/>
            </a:prstGeom>
          </p:spPr>
        </p:pic>
        <p:sp>
          <p:nvSpPr>
            <p:cNvPr id="118" name="TextBox 117">
              <a:extLst>
                <a:ext uri="{FF2B5EF4-FFF2-40B4-BE49-F238E27FC236}">
                  <a16:creationId xmlns:a16="http://schemas.microsoft.com/office/drawing/2014/main" id="{D804CB6F-9033-40E3-93DA-4BC420444308}"/>
                </a:ext>
              </a:extLst>
            </p:cNvPr>
            <p:cNvSpPr txBox="1"/>
            <p:nvPr/>
          </p:nvSpPr>
          <p:spPr>
            <a:xfrm>
              <a:off x="6787498" y="5209763"/>
              <a:ext cx="2992606" cy="923330"/>
            </a:xfrm>
            <a:prstGeom prst="rect">
              <a:avLst/>
            </a:prstGeom>
            <a:noFill/>
          </p:spPr>
          <p:txBody>
            <a:bodyPr wrap="square" rtlCol="0">
              <a:spAutoFit/>
            </a:bodyPr>
            <a:lstStyle/>
            <a:p>
              <a:r>
                <a:rPr lang="en-US" sz="1765" b="1" err="1"/>
                <a:t>dbo.Sales</a:t>
              </a:r>
              <a:endParaRPr lang="en-US" sz="1765" b="1"/>
            </a:p>
            <a:p>
              <a:r>
                <a:rPr lang="en-US" sz="1765"/>
                <a:t>150M rows</a:t>
              </a:r>
            </a:p>
            <a:p>
              <a:r>
                <a:rPr lang="en-US" sz="1765"/>
                <a:t>Single sales lookups</a:t>
              </a:r>
            </a:p>
          </p:txBody>
        </p:sp>
      </p:grpSp>
      <p:grpSp>
        <p:nvGrpSpPr>
          <p:cNvPr id="18" name="Group 17">
            <a:extLst>
              <a:ext uri="{FF2B5EF4-FFF2-40B4-BE49-F238E27FC236}">
                <a16:creationId xmlns:a16="http://schemas.microsoft.com/office/drawing/2014/main" id="{FBCF22D3-A771-4F8F-873D-A83C7FE935DA}"/>
              </a:ext>
            </a:extLst>
          </p:cNvPr>
          <p:cNvGrpSpPr/>
          <p:nvPr/>
        </p:nvGrpSpPr>
        <p:grpSpPr>
          <a:xfrm>
            <a:off x="5510553" y="5290630"/>
            <a:ext cx="3687545" cy="1133861"/>
            <a:chOff x="5621051" y="3625402"/>
            <a:chExt cx="3761488" cy="1156597"/>
          </a:xfrm>
        </p:grpSpPr>
        <p:pic>
          <p:nvPicPr>
            <p:cNvPr id="120" name="Graphic 119" descr="Table">
              <a:extLst>
                <a:ext uri="{FF2B5EF4-FFF2-40B4-BE49-F238E27FC236}">
                  <a16:creationId xmlns:a16="http://schemas.microsoft.com/office/drawing/2014/main" id="{73FEF83F-24CD-482E-9B10-3CA36319A91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621051" y="3625402"/>
              <a:ext cx="1166447" cy="1156597"/>
            </a:xfrm>
            <a:prstGeom prst="rect">
              <a:avLst/>
            </a:prstGeom>
          </p:spPr>
        </p:pic>
        <p:sp>
          <p:nvSpPr>
            <p:cNvPr id="121" name="TextBox 120">
              <a:extLst>
                <a:ext uri="{FF2B5EF4-FFF2-40B4-BE49-F238E27FC236}">
                  <a16:creationId xmlns:a16="http://schemas.microsoft.com/office/drawing/2014/main" id="{0C9822F2-BDF0-4AB3-9896-61CE549654E9}"/>
                </a:ext>
              </a:extLst>
            </p:cNvPr>
            <p:cNvSpPr txBox="1"/>
            <p:nvPr/>
          </p:nvSpPr>
          <p:spPr>
            <a:xfrm>
              <a:off x="6787498" y="3742035"/>
              <a:ext cx="2595041" cy="923330"/>
            </a:xfrm>
            <a:prstGeom prst="rect">
              <a:avLst/>
            </a:prstGeom>
            <a:noFill/>
          </p:spPr>
          <p:txBody>
            <a:bodyPr wrap="square" rtlCol="0">
              <a:spAutoFit/>
            </a:bodyPr>
            <a:lstStyle/>
            <a:p>
              <a:r>
                <a:rPr lang="en-US" sz="1765" b="1" err="1"/>
                <a:t>stg.stagingLineItem</a:t>
              </a:r>
              <a:endParaRPr lang="en-US" sz="1765" b="1"/>
            </a:p>
            <a:p>
              <a:r>
                <a:rPr lang="en-US" sz="1765"/>
                <a:t>10k rows</a:t>
              </a:r>
            </a:p>
            <a:p>
              <a:r>
                <a:rPr lang="en-US" sz="1765"/>
                <a:t>Staging table for loads</a:t>
              </a:r>
            </a:p>
          </p:txBody>
        </p:sp>
      </p:grpSp>
      <p:grpSp>
        <p:nvGrpSpPr>
          <p:cNvPr id="16" name="Group 15">
            <a:extLst>
              <a:ext uri="{FF2B5EF4-FFF2-40B4-BE49-F238E27FC236}">
                <a16:creationId xmlns:a16="http://schemas.microsoft.com/office/drawing/2014/main" id="{A15155EA-C678-44A8-B69F-0E3BE9EB8EDD}"/>
              </a:ext>
            </a:extLst>
          </p:cNvPr>
          <p:cNvGrpSpPr/>
          <p:nvPr/>
        </p:nvGrpSpPr>
        <p:grpSpPr>
          <a:xfrm>
            <a:off x="5510554" y="675776"/>
            <a:ext cx="4077295" cy="1133861"/>
            <a:chOff x="5621051" y="2148422"/>
            <a:chExt cx="4159053" cy="1156597"/>
          </a:xfrm>
        </p:grpSpPr>
        <p:pic>
          <p:nvPicPr>
            <p:cNvPr id="123" name="Graphic 122" descr="Table">
              <a:extLst>
                <a:ext uri="{FF2B5EF4-FFF2-40B4-BE49-F238E27FC236}">
                  <a16:creationId xmlns:a16="http://schemas.microsoft.com/office/drawing/2014/main" id="{958A058B-DC10-499B-97EF-70D0D0F6C5C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621051" y="2148422"/>
              <a:ext cx="1166447" cy="1156597"/>
            </a:xfrm>
            <a:prstGeom prst="rect">
              <a:avLst/>
            </a:prstGeom>
          </p:spPr>
        </p:pic>
        <p:sp>
          <p:nvSpPr>
            <p:cNvPr id="124" name="TextBox 123">
              <a:extLst>
                <a:ext uri="{FF2B5EF4-FFF2-40B4-BE49-F238E27FC236}">
                  <a16:creationId xmlns:a16="http://schemas.microsoft.com/office/drawing/2014/main" id="{4E386284-2FC6-450B-BB74-C17C3852146F}"/>
                </a:ext>
              </a:extLst>
            </p:cNvPr>
            <p:cNvSpPr txBox="1"/>
            <p:nvPr/>
          </p:nvSpPr>
          <p:spPr>
            <a:xfrm>
              <a:off x="6787498" y="2265055"/>
              <a:ext cx="2992606" cy="923330"/>
            </a:xfrm>
            <a:prstGeom prst="rect">
              <a:avLst/>
            </a:prstGeom>
            <a:noFill/>
          </p:spPr>
          <p:txBody>
            <a:bodyPr wrap="square" rtlCol="0">
              <a:spAutoFit/>
            </a:bodyPr>
            <a:lstStyle/>
            <a:p>
              <a:r>
                <a:rPr lang="en-US" sz="1765" b="1" err="1"/>
                <a:t>dbo.dimProduct</a:t>
              </a:r>
              <a:endParaRPr lang="en-US" sz="1765" b="1"/>
            </a:p>
            <a:p>
              <a:r>
                <a:rPr lang="en-US" sz="1765"/>
                <a:t>1.5k rows</a:t>
              </a:r>
            </a:p>
            <a:p>
              <a:r>
                <a:rPr lang="en-US" sz="1765"/>
                <a:t>Product information</a:t>
              </a:r>
            </a:p>
          </p:txBody>
        </p:sp>
      </p:grpSp>
      <p:sp>
        <p:nvSpPr>
          <p:cNvPr id="21" name="Rectangle: Rounded Corners 20">
            <a:extLst>
              <a:ext uri="{FF2B5EF4-FFF2-40B4-BE49-F238E27FC236}">
                <a16:creationId xmlns:a16="http://schemas.microsoft.com/office/drawing/2014/main" id="{23628999-0DD3-44DB-8014-4FC9309C8D42}"/>
              </a:ext>
            </a:extLst>
          </p:cNvPr>
          <p:cNvSpPr/>
          <p:nvPr/>
        </p:nvSpPr>
        <p:spPr bwMode="auto">
          <a:xfrm>
            <a:off x="10495997" y="2914292"/>
            <a:ext cx="1110239"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1961">
                <a:gradFill>
                  <a:gsLst>
                    <a:gs pos="0">
                      <a:srgbClr val="FFFFFF"/>
                    </a:gs>
                    <a:gs pos="100000">
                      <a:srgbClr val="FFFFFF"/>
                    </a:gs>
                  </a:gsLst>
                  <a:lin ang="5400000" scaled="0"/>
                </a:gradFill>
                <a:latin typeface="Segoe UI"/>
                <a:ea typeface="Segoe UI" pitchFamily="34" charset="0"/>
                <a:cs typeface="Segoe UI" pitchFamily="34" charset="0"/>
              </a:rPr>
              <a:t>Heap</a:t>
            </a:r>
          </a:p>
        </p:txBody>
      </p:sp>
      <p:sp>
        <p:nvSpPr>
          <p:cNvPr id="22" name="Rectangle: Rounded Corners 21">
            <a:extLst>
              <a:ext uri="{FF2B5EF4-FFF2-40B4-BE49-F238E27FC236}">
                <a16:creationId xmlns:a16="http://schemas.microsoft.com/office/drawing/2014/main" id="{6433F6FB-FDFD-4B5E-BE92-E3B17089A54B}"/>
              </a:ext>
            </a:extLst>
          </p:cNvPr>
          <p:cNvSpPr/>
          <p:nvPr/>
        </p:nvSpPr>
        <p:spPr bwMode="auto">
          <a:xfrm>
            <a:off x="10495997" y="1396560"/>
            <a:ext cx="1110239"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a:gradFill>
                  <a:gsLst>
                    <a:gs pos="0">
                      <a:srgbClr val="FFFFFF"/>
                    </a:gs>
                    <a:gs pos="100000">
                      <a:srgbClr val="FFFFFF"/>
                    </a:gs>
                  </a:gsLst>
                  <a:lin ang="5400000" scaled="0"/>
                </a:gradFill>
                <a:latin typeface="Segoe UI"/>
                <a:ea typeface="Segoe UI" pitchFamily="34" charset="0"/>
                <a:cs typeface="Segoe UI" pitchFamily="34" charset="0"/>
              </a:rPr>
              <a:t>CCI</a:t>
            </a:r>
          </a:p>
        </p:txBody>
      </p:sp>
      <p:sp>
        <p:nvSpPr>
          <p:cNvPr id="23" name="Rectangle: Rounded Corners 22">
            <a:extLst>
              <a:ext uri="{FF2B5EF4-FFF2-40B4-BE49-F238E27FC236}">
                <a16:creationId xmlns:a16="http://schemas.microsoft.com/office/drawing/2014/main" id="{32EA6678-96BE-44E0-8687-ED4A28284CDB}"/>
              </a:ext>
            </a:extLst>
          </p:cNvPr>
          <p:cNvSpPr/>
          <p:nvPr/>
        </p:nvSpPr>
        <p:spPr bwMode="auto">
          <a:xfrm>
            <a:off x="10495997" y="4432025"/>
            <a:ext cx="1110239"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a:gradFill>
                  <a:gsLst>
                    <a:gs pos="0">
                      <a:srgbClr val="FFFFFF"/>
                    </a:gs>
                    <a:gs pos="100000">
                      <a:srgbClr val="FFFFFF"/>
                    </a:gs>
                  </a:gsLst>
                  <a:lin ang="5400000" scaled="0"/>
                </a:gradFill>
                <a:latin typeface="Segoe UI"/>
                <a:ea typeface="Segoe UI" pitchFamily="34" charset="0"/>
                <a:cs typeface="Segoe UI" pitchFamily="34" charset="0"/>
              </a:rPr>
              <a:t>CI</a:t>
            </a:r>
          </a:p>
        </p:txBody>
      </p:sp>
      <p:cxnSp>
        <p:nvCxnSpPr>
          <p:cNvPr id="7" name="Straight Arrow Connector 6">
            <a:extLst>
              <a:ext uri="{FF2B5EF4-FFF2-40B4-BE49-F238E27FC236}">
                <a16:creationId xmlns:a16="http://schemas.microsoft.com/office/drawing/2014/main" id="{8E605372-9375-4897-836D-6E5579A6F970}"/>
              </a:ext>
            </a:extLst>
          </p:cNvPr>
          <p:cNvCxnSpPr>
            <a:endCxn id="21" idx="1"/>
          </p:cNvCxnSpPr>
          <p:nvPr/>
        </p:nvCxnSpPr>
        <p:spPr>
          <a:xfrm>
            <a:off x="8548515" y="1234695"/>
            <a:ext cx="1947482" cy="2092674"/>
          </a:xfrm>
          <a:prstGeom prst="straightConnector1">
            <a:avLst/>
          </a:prstGeom>
          <a:ln w="57150">
            <a:solidFill>
              <a:srgbClr val="333F5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00105C25-8C89-4C16-A3B2-CAC9BD238A29}"/>
              </a:ext>
            </a:extLst>
          </p:cNvPr>
          <p:cNvCxnSpPr>
            <a:cxnSpLocks/>
            <a:endCxn id="23" idx="1"/>
          </p:cNvCxnSpPr>
          <p:nvPr/>
        </p:nvCxnSpPr>
        <p:spPr>
          <a:xfrm>
            <a:off x="8601553" y="2762029"/>
            <a:ext cx="1894444" cy="2083073"/>
          </a:xfrm>
          <a:prstGeom prst="straightConnector1">
            <a:avLst/>
          </a:prstGeom>
          <a:ln w="57150">
            <a:solidFill>
              <a:srgbClr val="7F6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9111D96B-ECDB-41B6-9B22-454FC6738852}"/>
              </a:ext>
            </a:extLst>
          </p:cNvPr>
          <p:cNvCxnSpPr>
            <a:cxnSpLocks/>
            <a:endCxn id="22" idx="1"/>
          </p:cNvCxnSpPr>
          <p:nvPr/>
        </p:nvCxnSpPr>
        <p:spPr>
          <a:xfrm flipV="1">
            <a:off x="8601553" y="1809637"/>
            <a:ext cx="1894444" cy="2584466"/>
          </a:xfrm>
          <a:prstGeom prst="straightConnector1">
            <a:avLst/>
          </a:prstGeom>
          <a:ln w="57150">
            <a:solidFill>
              <a:srgbClr val="0078D4"/>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5DB1D8C1-146A-44A3-A0E2-C4F5D2549DF8}"/>
              </a:ext>
            </a:extLst>
          </p:cNvPr>
          <p:cNvCxnSpPr>
            <a:cxnSpLocks/>
            <a:endCxn id="21" idx="1"/>
          </p:cNvCxnSpPr>
          <p:nvPr/>
        </p:nvCxnSpPr>
        <p:spPr>
          <a:xfrm flipV="1">
            <a:off x="8601553" y="3327369"/>
            <a:ext cx="1894444" cy="2622388"/>
          </a:xfrm>
          <a:prstGeom prst="straightConnector1">
            <a:avLst/>
          </a:prstGeom>
          <a:ln w="57150">
            <a:solidFill>
              <a:srgbClr val="C55A1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22427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wipe(down)">
                                      <p:cBhvr>
                                        <p:cTn id="17" dur="500"/>
                                        <p:tgtEl>
                                          <p:spTgt spid="2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wipe(down)">
                                      <p:cBhvr>
                                        <p:cTn id="22"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Rectangle 94">
            <a:extLst>
              <a:ext uri="{FF2B5EF4-FFF2-40B4-BE49-F238E27FC236}">
                <a16:creationId xmlns:a16="http://schemas.microsoft.com/office/drawing/2014/main" id="{FCF14BDF-B452-4D32-A5A0-A1AD4F6B15FD}"/>
              </a:ext>
            </a:extLst>
          </p:cNvPr>
          <p:cNvSpPr/>
          <p:nvPr/>
        </p:nvSpPr>
        <p:spPr bwMode="auto">
          <a:xfrm>
            <a:off x="1578426" y="5021696"/>
            <a:ext cx="10485728" cy="1706097"/>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STORE</a:t>
            </a:r>
            <a:endParaRPr lang="en-US" sz="2400" b="1">
              <a:solidFill>
                <a:schemeClr val="tx1">
                  <a:lumMod val="50000"/>
                  <a:lumOff val="50000"/>
                </a:schemeClr>
              </a:solidFill>
              <a:ea typeface="Segoe UI" pitchFamily="34" charset="0"/>
              <a:cs typeface="Segoe UI" pitchFamily="34" charset="0"/>
            </a:endParaRPr>
          </a:p>
        </p:txBody>
      </p:sp>
      <p:sp>
        <p:nvSpPr>
          <p:cNvPr id="91" name="Rectangle 90">
            <a:extLst>
              <a:ext uri="{FF2B5EF4-FFF2-40B4-BE49-F238E27FC236}">
                <a16:creationId xmlns:a16="http://schemas.microsoft.com/office/drawing/2014/main" id="{D1CDC214-4E1D-40C7-AE60-10304584D57A}"/>
              </a:ext>
            </a:extLst>
          </p:cNvPr>
          <p:cNvSpPr/>
          <p:nvPr/>
        </p:nvSpPr>
        <p:spPr bwMode="auto">
          <a:xfrm>
            <a:off x="10650944" y="437281"/>
            <a:ext cx="1413210"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VISUALIZE</a:t>
            </a:r>
            <a:endParaRPr lang="en-US" sz="2400" b="1">
              <a:solidFill>
                <a:schemeClr val="tx1">
                  <a:lumMod val="50000"/>
                  <a:lumOff val="50000"/>
                </a:schemeClr>
              </a:solidFill>
              <a:ea typeface="Segoe UI" pitchFamily="34" charset="0"/>
              <a:cs typeface="Segoe UI" pitchFamily="34" charset="0"/>
            </a:endParaRPr>
          </a:p>
        </p:txBody>
      </p:sp>
      <p:sp>
        <p:nvSpPr>
          <p:cNvPr id="5" name="Title 2">
            <a:extLst>
              <a:ext uri="{FF2B5EF4-FFF2-40B4-BE49-F238E27FC236}">
                <a16:creationId xmlns:a16="http://schemas.microsoft.com/office/drawing/2014/main" id="{8AD66CDD-4D30-458A-B0C3-3DDB42D5EF03}"/>
              </a:ext>
            </a:extLst>
          </p:cNvPr>
          <p:cNvSpPr txBox="1">
            <a:spLocks/>
          </p:cNvSpPr>
          <p:nvPr/>
        </p:nvSpPr>
        <p:spPr>
          <a:xfrm>
            <a:off x="489425" y="-757915"/>
            <a:ext cx="5555178" cy="757914"/>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r>
              <a:rPr lang="en-US"/>
              <a:t>Modern Data Warehouse</a:t>
            </a:r>
          </a:p>
        </p:txBody>
      </p:sp>
      <p:sp>
        <p:nvSpPr>
          <p:cNvPr id="6" name="Rectangle 5">
            <a:extLst>
              <a:ext uri="{FF2B5EF4-FFF2-40B4-BE49-F238E27FC236}">
                <a16:creationId xmlns:a16="http://schemas.microsoft.com/office/drawing/2014/main" id="{F608A9AF-2172-430A-A048-0E42E62E1535}"/>
              </a:ext>
            </a:extLst>
          </p:cNvPr>
          <p:cNvSpPr/>
          <p:nvPr/>
        </p:nvSpPr>
        <p:spPr bwMode="auto">
          <a:xfrm>
            <a:off x="1582950"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INGEST</a:t>
            </a:r>
            <a:endParaRPr lang="en-US" sz="2400" b="1">
              <a:solidFill>
                <a:schemeClr val="tx1">
                  <a:lumMod val="50000"/>
                  <a:lumOff val="50000"/>
                </a:schemeClr>
              </a:solidFill>
              <a:ea typeface="Segoe UI" pitchFamily="34" charset="0"/>
              <a:cs typeface="Segoe UI" pitchFamily="34" charset="0"/>
            </a:endParaRPr>
          </a:p>
        </p:txBody>
      </p:sp>
      <p:sp>
        <p:nvSpPr>
          <p:cNvPr id="8" name="Rectangle 7">
            <a:extLst>
              <a:ext uri="{FF2B5EF4-FFF2-40B4-BE49-F238E27FC236}">
                <a16:creationId xmlns:a16="http://schemas.microsoft.com/office/drawing/2014/main" id="{170FB63E-99E9-43E4-A4D5-CCB5FD9A85F1}"/>
              </a:ext>
            </a:extLst>
          </p:cNvPr>
          <p:cNvSpPr/>
          <p:nvPr/>
        </p:nvSpPr>
        <p:spPr bwMode="auto">
          <a:xfrm>
            <a:off x="3849948"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PREPARE</a:t>
            </a:r>
            <a:endParaRPr lang="en-US" sz="2400" b="1">
              <a:solidFill>
                <a:schemeClr val="tx1">
                  <a:lumMod val="50000"/>
                  <a:lumOff val="50000"/>
                </a:schemeClr>
              </a:solidFill>
              <a:ea typeface="Segoe UI" pitchFamily="34" charset="0"/>
              <a:cs typeface="Segoe UI" pitchFamily="34" charset="0"/>
            </a:endParaRPr>
          </a:p>
        </p:txBody>
      </p:sp>
      <p:sp>
        <p:nvSpPr>
          <p:cNvPr id="9" name="Rectangle 8">
            <a:extLst>
              <a:ext uri="{FF2B5EF4-FFF2-40B4-BE49-F238E27FC236}">
                <a16:creationId xmlns:a16="http://schemas.microsoft.com/office/drawing/2014/main" id="{07F387B8-1A81-4F0D-9875-3BB4223648CB}"/>
              </a:ext>
            </a:extLst>
          </p:cNvPr>
          <p:cNvSpPr/>
          <p:nvPr/>
        </p:nvSpPr>
        <p:spPr bwMode="auto">
          <a:xfrm>
            <a:off x="6116947"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TRANSFORM &amp; ENRICH</a:t>
            </a:r>
            <a:endParaRPr lang="en-US" sz="2400" b="1">
              <a:solidFill>
                <a:schemeClr val="tx1">
                  <a:lumMod val="50000"/>
                  <a:lumOff val="50000"/>
                </a:schemeClr>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2C66B68D-EBC5-4D15-868A-0320583AE1E5}"/>
              </a:ext>
            </a:extLst>
          </p:cNvPr>
          <p:cNvSpPr/>
          <p:nvPr/>
        </p:nvSpPr>
        <p:spPr bwMode="auto">
          <a:xfrm>
            <a:off x="8383945"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SERVE</a:t>
            </a:r>
            <a:endParaRPr lang="en-US" sz="2400" b="1">
              <a:solidFill>
                <a:schemeClr val="tx1">
                  <a:lumMod val="50000"/>
                  <a:lumOff val="50000"/>
                </a:schemeClr>
              </a:soli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AFCE4EC1-6377-4916-8D27-3F2064FED3B1}"/>
              </a:ext>
            </a:extLst>
          </p:cNvPr>
          <p:cNvSpPr/>
          <p:nvPr/>
        </p:nvSpPr>
        <p:spPr bwMode="auto">
          <a:xfrm>
            <a:off x="1642571" y="1122995"/>
            <a:ext cx="10421582" cy="3605226"/>
          </a:xfrm>
          <a:prstGeom prst="rect">
            <a:avLst/>
          </a:prstGeom>
          <a:solidFill>
            <a:schemeClr val="bg1"/>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endParaRPr lang="en-US" b="1">
              <a:solidFill>
                <a:schemeClr val="tx2"/>
              </a:solidFill>
              <a:ea typeface="Segoe UI" pitchFamily="34" charset="0"/>
              <a:cs typeface="Segoe UI" pitchFamily="34" charset="0"/>
            </a:endParaRPr>
          </a:p>
        </p:txBody>
      </p:sp>
      <p:grpSp>
        <p:nvGrpSpPr>
          <p:cNvPr id="25" name="Group 24">
            <a:extLst>
              <a:ext uri="{FF2B5EF4-FFF2-40B4-BE49-F238E27FC236}">
                <a16:creationId xmlns:a16="http://schemas.microsoft.com/office/drawing/2014/main" id="{97F35014-8B23-4101-9AE6-F2FA710E841D}"/>
              </a:ext>
            </a:extLst>
          </p:cNvPr>
          <p:cNvGrpSpPr/>
          <p:nvPr/>
        </p:nvGrpSpPr>
        <p:grpSpPr>
          <a:xfrm>
            <a:off x="2150973" y="2578970"/>
            <a:ext cx="1017287" cy="1185864"/>
            <a:chOff x="2750837" y="5038424"/>
            <a:chExt cx="1017432" cy="1186032"/>
          </a:xfrm>
        </p:grpSpPr>
        <p:pic>
          <p:nvPicPr>
            <p:cNvPr id="22" name="Graphic 21">
              <a:extLst>
                <a:ext uri="{FF2B5EF4-FFF2-40B4-BE49-F238E27FC236}">
                  <a16:creationId xmlns:a16="http://schemas.microsoft.com/office/drawing/2014/main" id="{03A1B42A-E30F-44B1-915B-1061F8D53F2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016480" y="5038424"/>
              <a:ext cx="468443" cy="468443"/>
            </a:xfrm>
            <a:prstGeom prst="rect">
              <a:avLst/>
            </a:prstGeom>
          </p:spPr>
        </p:pic>
        <p:sp>
          <p:nvSpPr>
            <p:cNvPr id="23" name="TextBox 22">
              <a:extLst>
                <a:ext uri="{FF2B5EF4-FFF2-40B4-BE49-F238E27FC236}">
                  <a16:creationId xmlns:a16="http://schemas.microsoft.com/office/drawing/2014/main" id="{500CB214-A98C-4970-8799-FBD3E177BFEE}"/>
                </a:ext>
              </a:extLst>
            </p:cNvPr>
            <p:cNvSpPr txBox="1"/>
            <p:nvPr/>
          </p:nvSpPr>
          <p:spPr>
            <a:xfrm>
              <a:off x="2750837" y="5596540"/>
              <a:ext cx="1017432"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Pipelines</a:t>
              </a:r>
            </a:p>
          </p:txBody>
        </p:sp>
      </p:grpSp>
      <p:grpSp>
        <p:nvGrpSpPr>
          <p:cNvPr id="26" name="Group 25">
            <a:extLst>
              <a:ext uri="{FF2B5EF4-FFF2-40B4-BE49-F238E27FC236}">
                <a16:creationId xmlns:a16="http://schemas.microsoft.com/office/drawing/2014/main" id="{0B486371-1101-42D3-8694-480A4B427C1A}"/>
              </a:ext>
            </a:extLst>
          </p:cNvPr>
          <p:cNvGrpSpPr/>
          <p:nvPr/>
        </p:nvGrpSpPr>
        <p:grpSpPr>
          <a:xfrm>
            <a:off x="2936880" y="5188132"/>
            <a:ext cx="1747118" cy="1519759"/>
            <a:chOff x="2397239" y="5034521"/>
            <a:chExt cx="1747365" cy="1519974"/>
          </a:xfrm>
        </p:grpSpPr>
        <p:pic>
          <p:nvPicPr>
            <p:cNvPr id="27" name="Graphic 26">
              <a:extLst>
                <a:ext uri="{FF2B5EF4-FFF2-40B4-BE49-F238E27FC236}">
                  <a16:creationId xmlns:a16="http://schemas.microsoft.com/office/drawing/2014/main" id="{BC27C63B-4760-4E7F-9590-A9307913871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3012577" y="5034521"/>
              <a:ext cx="476250" cy="476250"/>
            </a:xfrm>
            <a:prstGeom prst="rect">
              <a:avLst/>
            </a:prstGeom>
          </p:spPr>
        </p:pic>
        <p:sp>
          <p:nvSpPr>
            <p:cNvPr id="28" name="TextBox 27">
              <a:extLst>
                <a:ext uri="{FF2B5EF4-FFF2-40B4-BE49-F238E27FC236}">
                  <a16:creationId xmlns:a16="http://schemas.microsoft.com/office/drawing/2014/main" id="{C2E213C4-75C5-4D90-9720-E3FC51B7B67F}"/>
                </a:ext>
              </a:extLst>
            </p:cNvPr>
            <p:cNvSpPr txBox="1"/>
            <p:nvPr/>
          </p:nvSpPr>
          <p:spPr>
            <a:xfrm>
              <a:off x="2397239" y="5596540"/>
              <a:ext cx="1747365" cy="957955"/>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ADLS Gen 2</a:t>
              </a:r>
            </a:p>
            <a:p>
              <a:pPr algn="ctr">
                <a:lnSpc>
                  <a:spcPct val="90000"/>
                </a:lnSpc>
                <a:spcAft>
                  <a:spcPts val="600"/>
                </a:spcAft>
              </a:pPr>
              <a:r>
                <a:rPr lang="en-US" sz="1200">
                  <a:gradFill>
                    <a:gsLst>
                      <a:gs pos="2917">
                        <a:schemeClr val="tx1"/>
                      </a:gs>
                      <a:gs pos="30000">
                        <a:schemeClr val="tx1"/>
                      </a:gs>
                    </a:gsLst>
                    <a:lin ang="5400000" scaled="0"/>
                  </a:gradFill>
                </a:rPr>
                <a:t>Storage Account</a:t>
              </a:r>
            </a:p>
            <a:p>
              <a:pPr algn="ctr">
                <a:lnSpc>
                  <a:spcPct val="90000"/>
                </a:lnSpc>
                <a:spcAft>
                  <a:spcPts val="600"/>
                </a:spcAft>
              </a:pPr>
              <a:r>
                <a:rPr lang="en-US" sz="1200">
                  <a:gradFill>
                    <a:gsLst>
                      <a:gs pos="2917">
                        <a:schemeClr val="tx1"/>
                      </a:gs>
                      <a:gs pos="30000">
                        <a:schemeClr val="tx1"/>
                      </a:gs>
                    </a:gsLst>
                    <a:lin ang="5400000" scaled="0"/>
                  </a:gradFill>
                </a:rPr>
                <a:t>Data Lake</a:t>
              </a:r>
            </a:p>
          </p:txBody>
        </p:sp>
      </p:grpSp>
      <p:cxnSp>
        <p:nvCxnSpPr>
          <p:cNvPr id="30" name="Connector: Elbow 29">
            <a:extLst>
              <a:ext uri="{FF2B5EF4-FFF2-40B4-BE49-F238E27FC236}">
                <a16:creationId xmlns:a16="http://schemas.microsoft.com/office/drawing/2014/main" id="{AB75EFE7-9EA2-4AE9-8102-747456F64FD8}"/>
              </a:ext>
            </a:extLst>
          </p:cNvPr>
          <p:cNvCxnSpPr>
            <a:cxnSpLocks/>
            <a:stCxn id="6" idx="2"/>
            <a:endCxn id="27" idx="0"/>
          </p:cNvCxnSpPr>
          <p:nvPr/>
        </p:nvCxnSpPr>
        <p:spPr>
          <a:xfrm rot="16200000" flipH="1">
            <a:off x="3052901" y="4450809"/>
            <a:ext cx="295927" cy="1178718"/>
          </a:xfrm>
          <a:prstGeom prst="bentConnector3">
            <a:avLst>
              <a:gd name="adj1" fmla="val 43564"/>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57" name="Group 56">
            <a:extLst>
              <a:ext uri="{FF2B5EF4-FFF2-40B4-BE49-F238E27FC236}">
                <a16:creationId xmlns:a16="http://schemas.microsoft.com/office/drawing/2014/main" id="{E37DF3F3-047F-4326-80F2-25E2F1AC6B02}"/>
              </a:ext>
            </a:extLst>
          </p:cNvPr>
          <p:cNvGrpSpPr/>
          <p:nvPr/>
        </p:nvGrpSpPr>
        <p:grpSpPr>
          <a:xfrm>
            <a:off x="3826091" y="1901404"/>
            <a:ext cx="1274462" cy="1189766"/>
            <a:chOff x="2612382" y="5034521"/>
            <a:chExt cx="1274643" cy="1189935"/>
          </a:xfrm>
        </p:grpSpPr>
        <p:pic>
          <p:nvPicPr>
            <p:cNvPr id="58" name="Graphic 57">
              <a:extLst>
                <a:ext uri="{FF2B5EF4-FFF2-40B4-BE49-F238E27FC236}">
                  <a16:creationId xmlns:a16="http://schemas.microsoft.com/office/drawing/2014/main" id="{A4161551-D0FC-4BCD-9411-B1F875C5DFA9}"/>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59" name="TextBox 58">
              <a:extLst>
                <a:ext uri="{FF2B5EF4-FFF2-40B4-BE49-F238E27FC236}">
                  <a16:creationId xmlns:a16="http://schemas.microsoft.com/office/drawing/2014/main" id="{7BE3CC81-352C-4062-94CC-851CBD91D2B6}"/>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(Serverless)</a:t>
              </a:r>
            </a:p>
          </p:txBody>
        </p:sp>
      </p:grpSp>
      <p:grpSp>
        <p:nvGrpSpPr>
          <p:cNvPr id="60" name="Group 59">
            <a:extLst>
              <a:ext uri="{FF2B5EF4-FFF2-40B4-BE49-F238E27FC236}">
                <a16:creationId xmlns:a16="http://schemas.microsoft.com/office/drawing/2014/main" id="{E81D1BA8-5794-4540-8FD9-0BFFF822E388}"/>
              </a:ext>
            </a:extLst>
          </p:cNvPr>
          <p:cNvGrpSpPr/>
          <p:nvPr/>
        </p:nvGrpSpPr>
        <p:grpSpPr>
          <a:xfrm>
            <a:off x="4745429" y="1891507"/>
            <a:ext cx="1274462" cy="1193329"/>
            <a:chOff x="2612382" y="5037574"/>
            <a:chExt cx="1274643" cy="1193499"/>
          </a:xfrm>
        </p:grpSpPr>
        <p:pic>
          <p:nvPicPr>
            <p:cNvPr id="61" name="Graphic 60">
              <a:extLst>
                <a:ext uri="{FF2B5EF4-FFF2-40B4-BE49-F238E27FC236}">
                  <a16:creationId xmlns:a16="http://schemas.microsoft.com/office/drawing/2014/main" id="{B334DE59-6BC9-4D05-BA1B-CF5A724C2898}"/>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3015630" y="5037574"/>
              <a:ext cx="470144" cy="470144"/>
            </a:xfrm>
            <a:prstGeom prst="rect">
              <a:avLst/>
            </a:prstGeom>
          </p:spPr>
        </p:pic>
        <p:sp>
          <p:nvSpPr>
            <p:cNvPr id="62" name="TextBox 61">
              <a:extLst>
                <a:ext uri="{FF2B5EF4-FFF2-40B4-BE49-F238E27FC236}">
                  <a16:creationId xmlns:a16="http://schemas.microsoft.com/office/drawing/2014/main" id="{589AC76D-2121-48E5-981B-8F70F58E04CA}"/>
                </a:ext>
              </a:extLst>
            </p:cNvPr>
            <p:cNvSpPr txBox="1"/>
            <p:nvPr/>
          </p:nvSpPr>
          <p:spPr>
            <a:xfrm>
              <a:off x="2612382" y="5596540"/>
              <a:ext cx="1274643" cy="634533"/>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Pipeline</a:t>
              </a:r>
            </a:p>
          </p:txBody>
        </p:sp>
      </p:grpSp>
      <p:cxnSp>
        <p:nvCxnSpPr>
          <p:cNvPr id="63" name="Connector: Elbow 62">
            <a:extLst>
              <a:ext uri="{FF2B5EF4-FFF2-40B4-BE49-F238E27FC236}">
                <a16:creationId xmlns:a16="http://schemas.microsoft.com/office/drawing/2014/main" id="{266A887A-5443-4AA5-B8D1-69110B4B171F}"/>
              </a:ext>
            </a:extLst>
          </p:cNvPr>
          <p:cNvCxnSpPr>
            <a:cxnSpLocks/>
            <a:stCxn id="27" idx="3"/>
            <a:endCxn id="8" idx="2"/>
          </p:cNvCxnSpPr>
          <p:nvPr/>
        </p:nvCxnSpPr>
        <p:spPr>
          <a:xfrm flipV="1">
            <a:off x="4028314" y="4892205"/>
            <a:ext cx="850189"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67" name="Group 66">
            <a:extLst>
              <a:ext uri="{FF2B5EF4-FFF2-40B4-BE49-F238E27FC236}">
                <a16:creationId xmlns:a16="http://schemas.microsoft.com/office/drawing/2014/main" id="{B9D836E3-D771-49EF-99EE-61903CF97691}"/>
              </a:ext>
            </a:extLst>
          </p:cNvPr>
          <p:cNvGrpSpPr/>
          <p:nvPr/>
        </p:nvGrpSpPr>
        <p:grpSpPr>
          <a:xfrm>
            <a:off x="7125632" y="1641342"/>
            <a:ext cx="1148205" cy="1192480"/>
            <a:chOff x="2660684" y="5038424"/>
            <a:chExt cx="1148368" cy="1192649"/>
          </a:xfrm>
        </p:grpSpPr>
        <p:pic>
          <p:nvPicPr>
            <p:cNvPr id="68" name="Graphic 67">
              <a:extLst>
                <a:ext uri="{FF2B5EF4-FFF2-40B4-BE49-F238E27FC236}">
                  <a16:creationId xmlns:a16="http://schemas.microsoft.com/office/drawing/2014/main" id="{B0146FD3-1EFD-4864-AFB6-0A3DB12836C3}"/>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3016480" y="5038424"/>
              <a:ext cx="468443" cy="468443"/>
            </a:xfrm>
            <a:prstGeom prst="rect">
              <a:avLst/>
            </a:prstGeom>
          </p:spPr>
        </p:pic>
        <p:sp>
          <p:nvSpPr>
            <p:cNvPr id="69" name="TextBox 68">
              <a:extLst>
                <a:ext uri="{FF2B5EF4-FFF2-40B4-BE49-F238E27FC236}">
                  <a16:creationId xmlns:a16="http://schemas.microsoft.com/office/drawing/2014/main" id="{E490E254-3B21-48ED-BFAD-B666615E5EC4}"/>
                </a:ext>
              </a:extLst>
            </p:cNvPr>
            <p:cNvSpPr txBox="1"/>
            <p:nvPr/>
          </p:nvSpPr>
          <p:spPr>
            <a:xfrm>
              <a:off x="2660684" y="5596540"/>
              <a:ext cx="1148368" cy="634533"/>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Pipeline</a:t>
              </a:r>
            </a:p>
          </p:txBody>
        </p:sp>
      </p:grpSp>
      <p:cxnSp>
        <p:nvCxnSpPr>
          <p:cNvPr id="73" name="Connector: Elbow 72">
            <a:extLst>
              <a:ext uri="{FF2B5EF4-FFF2-40B4-BE49-F238E27FC236}">
                <a16:creationId xmlns:a16="http://schemas.microsoft.com/office/drawing/2014/main" id="{607F29EA-A1C6-4E2C-B4FC-B8CF3E119EF4}"/>
              </a:ext>
            </a:extLst>
          </p:cNvPr>
          <p:cNvCxnSpPr>
            <a:cxnSpLocks/>
            <a:stCxn id="27" idx="3"/>
            <a:endCxn id="9" idx="2"/>
          </p:cNvCxnSpPr>
          <p:nvPr/>
        </p:nvCxnSpPr>
        <p:spPr>
          <a:xfrm flipV="1">
            <a:off x="4028313" y="4892205"/>
            <a:ext cx="3117188"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80" name="Group 79">
            <a:extLst>
              <a:ext uri="{FF2B5EF4-FFF2-40B4-BE49-F238E27FC236}">
                <a16:creationId xmlns:a16="http://schemas.microsoft.com/office/drawing/2014/main" id="{ED03BDFD-1E44-444B-A8D3-451A3DE14274}"/>
              </a:ext>
            </a:extLst>
          </p:cNvPr>
          <p:cNvGrpSpPr/>
          <p:nvPr/>
        </p:nvGrpSpPr>
        <p:grpSpPr>
          <a:xfrm>
            <a:off x="8818091" y="1637364"/>
            <a:ext cx="1274462" cy="1189766"/>
            <a:chOff x="2612382" y="5034521"/>
            <a:chExt cx="1274643" cy="1189935"/>
          </a:xfrm>
        </p:grpSpPr>
        <p:pic>
          <p:nvPicPr>
            <p:cNvPr id="81" name="Graphic 80">
              <a:extLst>
                <a:ext uri="{FF2B5EF4-FFF2-40B4-BE49-F238E27FC236}">
                  <a16:creationId xmlns:a16="http://schemas.microsoft.com/office/drawing/2014/main" id="{2EB6997E-1BF1-4F0B-842A-F4DF33024582}"/>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82" name="TextBox 81">
              <a:extLst>
                <a:ext uri="{FF2B5EF4-FFF2-40B4-BE49-F238E27FC236}">
                  <a16:creationId xmlns:a16="http://schemas.microsoft.com/office/drawing/2014/main" id="{9CAB725A-178F-4846-AA74-19A1BEEAF3BF}"/>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(Dedicated)</a:t>
              </a:r>
            </a:p>
          </p:txBody>
        </p:sp>
      </p:grpSp>
      <p:grpSp>
        <p:nvGrpSpPr>
          <p:cNvPr id="88" name="Group 87">
            <a:extLst>
              <a:ext uri="{FF2B5EF4-FFF2-40B4-BE49-F238E27FC236}">
                <a16:creationId xmlns:a16="http://schemas.microsoft.com/office/drawing/2014/main" id="{C8CE92B3-8A38-4962-A1DA-EDB8EF6B9B00}"/>
              </a:ext>
            </a:extLst>
          </p:cNvPr>
          <p:cNvGrpSpPr/>
          <p:nvPr/>
        </p:nvGrpSpPr>
        <p:grpSpPr>
          <a:xfrm>
            <a:off x="10689860" y="2219706"/>
            <a:ext cx="1274462" cy="1229356"/>
            <a:chOff x="2612382" y="5071818"/>
            <a:chExt cx="1274643" cy="1229530"/>
          </a:xfrm>
        </p:grpSpPr>
        <p:pic>
          <p:nvPicPr>
            <p:cNvPr id="89" name="Graphic 88">
              <a:extLst>
                <a:ext uri="{FF2B5EF4-FFF2-40B4-BE49-F238E27FC236}">
                  <a16:creationId xmlns:a16="http://schemas.microsoft.com/office/drawing/2014/main" id="{7D4EE8C6-559E-482C-B9AA-BD8B44C485E3}"/>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3049874" y="5071818"/>
              <a:ext cx="401656" cy="401656"/>
            </a:xfrm>
            <a:prstGeom prst="rect">
              <a:avLst/>
            </a:prstGeom>
          </p:spPr>
        </p:pic>
        <p:sp>
          <p:nvSpPr>
            <p:cNvPr id="90" name="TextBox 89">
              <a:extLst>
                <a:ext uri="{FF2B5EF4-FFF2-40B4-BE49-F238E27FC236}">
                  <a16:creationId xmlns:a16="http://schemas.microsoft.com/office/drawing/2014/main" id="{2687718B-D561-4EEC-96AD-6263EECA15D3}"/>
                </a:ext>
              </a:extLst>
            </p:cNvPr>
            <p:cNvSpPr txBox="1"/>
            <p:nvPr/>
          </p:nvSpPr>
          <p:spPr>
            <a:xfrm>
              <a:off x="2612382" y="5596540"/>
              <a:ext cx="1274643" cy="704808"/>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Power BI</a:t>
              </a:r>
            </a:p>
            <a:p>
              <a:pPr algn="ctr">
                <a:lnSpc>
                  <a:spcPct val="90000"/>
                </a:lnSpc>
                <a:spcAft>
                  <a:spcPts val="600"/>
                </a:spcAft>
              </a:pPr>
              <a:endParaRPr lang="en-US" sz="1200">
                <a:gradFill>
                  <a:gsLst>
                    <a:gs pos="2917">
                      <a:schemeClr val="tx1"/>
                    </a:gs>
                    <a:gs pos="30000">
                      <a:schemeClr val="tx1"/>
                    </a:gs>
                  </a:gsLst>
                  <a:lin ang="5400000" scaled="0"/>
                </a:gradFill>
              </a:endParaRPr>
            </a:p>
          </p:txBody>
        </p:sp>
      </p:grpSp>
      <p:grpSp>
        <p:nvGrpSpPr>
          <p:cNvPr id="149" name="Group 148">
            <a:extLst>
              <a:ext uri="{FF2B5EF4-FFF2-40B4-BE49-F238E27FC236}">
                <a16:creationId xmlns:a16="http://schemas.microsoft.com/office/drawing/2014/main" id="{BE46F456-DB35-4301-8B3F-202F0BC8CB75}"/>
              </a:ext>
            </a:extLst>
          </p:cNvPr>
          <p:cNvGrpSpPr/>
          <p:nvPr/>
        </p:nvGrpSpPr>
        <p:grpSpPr>
          <a:xfrm>
            <a:off x="8818091" y="2978125"/>
            <a:ext cx="1274462" cy="1189766"/>
            <a:chOff x="2612382" y="5034521"/>
            <a:chExt cx="1274643" cy="1189935"/>
          </a:xfrm>
        </p:grpSpPr>
        <p:pic>
          <p:nvPicPr>
            <p:cNvPr id="150" name="Graphic 149">
              <a:extLst>
                <a:ext uri="{FF2B5EF4-FFF2-40B4-BE49-F238E27FC236}">
                  <a16:creationId xmlns:a16="http://schemas.microsoft.com/office/drawing/2014/main" id="{A0C6A189-9E83-440F-88C0-055D1C1A57DD}"/>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3015591" y="5034521"/>
              <a:ext cx="470221" cy="476250"/>
            </a:xfrm>
            <a:prstGeom prst="rect">
              <a:avLst/>
            </a:prstGeom>
          </p:spPr>
        </p:pic>
        <p:sp>
          <p:nvSpPr>
            <p:cNvPr id="151" name="TextBox 150">
              <a:extLst>
                <a:ext uri="{FF2B5EF4-FFF2-40B4-BE49-F238E27FC236}">
                  <a16:creationId xmlns:a16="http://schemas.microsoft.com/office/drawing/2014/main" id="{F885AA58-4BA7-4B73-9AB6-062C7339DF85}"/>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(Serverless)</a:t>
              </a:r>
            </a:p>
          </p:txBody>
        </p:sp>
      </p:grpSp>
      <p:cxnSp>
        <p:nvCxnSpPr>
          <p:cNvPr id="155" name="Connector: Elbow 154">
            <a:extLst>
              <a:ext uri="{FF2B5EF4-FFF2-40B4-BE49-F238E27FC236}">
                <a16:creationId xmlns:a16="http://schemas.microsoft.com/office/drawing/2014/main" id="{3947CB6D-34D9-4D7B-AF43-B99D0AD7029D}"/>
              </a:ext>
            </a:extLst>
          </p:cNvPr>
          <p:cNvCxnSpPr>
            <a:cxnSpLocks/>
            <a:stCxn id="27" idx="3"/>
            <a:endCxn id="10" idx="2"/>
          </p:cNvCxnSpPr>
          <p:nvPr/>
        </p:nvCxnSpPr>
        <p:spPr>
          <a:xfrm flipV="1">
            <a:off x="4028313" y="4892205"/>
            <a:ext cx="5384186"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C166E098-1CA3-4250-9653-2843C982B9D1}"/>
              </a:ext>
            </a:extLst>
          </p:cNvPr>
          <p:cNvSpPr txBox="1"/>
          <p:nvPr/>
        </p:nvSpPr>
        <p:spPr>
          <a:xfrm>
            <a:off x="4584021" y="2910451"/>
            <a:ext cx="595186" cy="461600"/>
          </a:xfrm>
          <a:prstGeom prst="rect">
            <a:avLst/>
          </a:prstGeom>
          <a:noFill/>
        </p:spPr>
        <p:txBody>
          <a:bodyPr wrap="square" lIns="182854" tIns="146284" rIns="182854" bIns="146284" rtlCol="0">
            <a:spAutoFit/>
          </a:bodyPr>
          <a:lstStyle/>
          <a:p>
            <a:pPr>
              <a:lnSpc>
                <a:spcPct val="90000"/>
              </a:lnSpc>
              <a:spcAft>
                <a:spcPts val="600"/>
              </a:spcAft>
            </a:pPr>
            <a:r>
              <a:rPr lang="en-US" sz="1200">
                <a:gradFill>
                  <a:gsLst>
                    <a:gs pos="2917">
                      <a:schemeClr val="tx1"/>
                    </a:gs>
                    <a:gs pos="30000">
                      <a:schemeClr val="tx1"/>
                    </a:gs>
                  </a:gsLst>
                  <a:lin ang="5400000" scaled="0"/>
                </a:gradFill>
              </a:rPr>
              <a:t>OR</a:t>
            </a:r>
          </a:p>
        </p:txBody>
      </p:sp>
      <p:grpSp>
        <p:nvGrpSpPr>
          <p:cNvPr id="85" name="Group 84">
            <a:extLst>
              <a:ext uri="{FF2B5EF4-FFF2-40B4-BE49-F238E27FC236}">
                <a16:creationId xmlns:a16="http://schemas.microsoft.com/office/drawing/2014/main" id="{5A5B0620-C0BB-4103-ACA2-4B9E440C4CA0}"/>
              </a:ext>
            </a:extLst>
          </p:cNvPr>
          <p:cNvGrpSpPr/>
          <p:nvPr/>
        </p:nvGrpSpPr>
        <p:grpSpPr>
          <a:xfrm>
            <a:off x="4248849" y="3311116"/>
            <a:ext cx="1274462" cy="1189763"/>
            <a:chOff x="2612382" y="5034521"/>
            <a:chExt cx="1274643" cy="1189932"/>
          </a:xfrm>
        </p:grpSpPr>
        <p:pic>
          <p:nvPicPr>
            <p:cNvPr id="86" name="Graphic 57">
              <a:extLst>
                <a:ext uri="{FF2B5EF4-FFF2-40B4-BE49-F238E27FC236}">
                  <a16:creationId xmlns:a16="http://schemas.microsoft.com/office/drawing/2014/main" id="{5791F666-1FE4-4725-9B63-6A2B13163684}"/>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87" name="TextBox 86">
              <a:extLst>
                <a:ext uri="{FF2B5EF4-FFF2-40B4-BE49-F238E27FC236}">
                  <a16:creationId xmlns:a16="http://schemas.microsoft.com/office/drawing/2014/main" id="{8A02CFCD-897A-47BC-A124-59E1B593246D}"/>
                </a:ext>
              </a:extLst>
            </p:cNvPr>
            <p:cNvSpPr txBox="1"/>
            <p:nvPr/>
          </p:nvSpPr>
          <p:spPr>
            <a:xfrm>
              <a:off x="2612382" y="5596540"/>
              <a:ext cx="1274643" cy="627913"/>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Apache Spark</a:t>
              </a:r>
            </a:p>
          </p:txBody>
        </p:sp>
      </p:grpSp>
      <p:pic>
        <p:nvPicPr>
          <p:cNvPr id="93" name="Graphic 92">
            <a:extLst>
              <a:ext uri="{FF2B5EF4-FFF2-40B4-BE49-F238E27FC236}">
                <a16:creationId xmlns:a16="http://schemas.microsoft.com/office/drawing/2014/main" id="{950BC18E-750C-4B71-B634-C55CB6AC12D7}"/>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p:blipFill>
        <p:spPr>
          <a:xfrm>
            <a:off x="1818413" y="1247195"/>
            <a:ext cx="476183" cy="476183"/>
          </a:xfrm>
          <a:prstGeom prst="rect">
            <a:avLst/>
          </a:prstGeom>
        </p:spPr>
      </p:pic>
      <p:cxnSp>
        <p:nvCxnSpPr>
          <p:cNvPr id="42" name="Straight Connector 41">
            <a:extLst>
              <a:ext uri="{FF2B5EF4-FFF2-40B4-BE49-F238E27FC236}">
                <a16:creationId xmlns:a16="http://schemas.microsoft.com/office/drawing/2014/main" id="{5245D802-EA6E-4B7C-9EE0-7817965E8594}"/>
              </a:ext>
            </a:extLst>
          </p:cNvPr>
          <p:cNvCxnSpPr>
            <a:cxnSpLocks/>
          </p:cNvCxnSpPr>
          <p:nvPr/>
        </p:nvCxnSpPr>
        <p:spPr>
          <a:xfrm>
            <a:off x="3640059" y="1130254"/>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6186E06-BDE4-4163-99CD-CE440F0BA125}"/>
              </a:ext>
            </a:extLst>
          </p:cNvPr>
          <p:cNvCxnSpPr>
            <a:cxnSpLocks/>
          </p:cNvCxnSpPr>
          <p:nvPr/>
        </p:nvCxnSpPr>
        <p:spPr>
          <a:xfrm>
            <a:off x="3831533" y="1130254"/>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C11E1227-F937-4C9E-BE48-65C75A1E6F56}"/>
              </a:ext>
            </a:extLst>
          </p:cNvPr>
          <p:cNvCxnSpPr>
            <a:cxnSpLocks/>
          </p:cNvCxnSpPr>
          <p:nvPr/>
        </p:nvCxnSpPr>
        <p:spPr>
          <a:xfrm>
            <a:off x="5903501" y="11112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7FE93577-B564-4770-89A7-0B8B3C85EDA2}"/>
              </a:ext>
            </a:extLst>
          </p:cNvPr>
          <p:cNvCxnSpPr>
            <a:cxnSpLocks/>
          </p:cNvCxnSpPr>
          <p:nvPr/>
        </p:nvCxnSpPr>
        <p:spPr>
          <a:xfrm>
            <a:off x="6123547" y="11112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C149FD07-CFC5-4D57-8866-889AA73061E9}"/>
              </a:ext>
            </a:extLst>
          </p:cNvPr>
          <p:cNvCxnSpPr>
            <a:cxnSpLocks/>
          </p:cNvCxnSpPr>
          <p:nvPr/>
        </p:nvCxnSpPr>
        <p:spPr>
          <a:xfrm>
            <a:off x="8192363" y="1111228"/>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F6D0BF86-2493-4424-A743-CF7E3C48176B}"/>
              </a:ext>
            </a:extLst>
          </p:cNvPr>
          <p:cNvCxnSpPr>
            <a:cxnSpLocks/>
          </p:cNvCxnSpPr>
          <p:nvPr/>
        </p:nvCxnSpPr>
        <p:spPr>
          <a:xfrm>
            <a:off x="8383837" y="1111228"/>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6940DB23-03D2-4087-A4E4-082508B1A27D}"/>
              </a:ext>
            </a:extLst>
          </p:cNvPr>
          <p:cNvCxnSpPr>
            <a:cxnSpLocks/>
          </p:cNvCxnSpPr>
          <p:nvPr/>
        </p:nvCxnSpPr>
        <p:spPr>
          <a:xfrm>
            <a:off x="10449944" y="11207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6A09E77D-9864-490A-82E1-39ED67BB9E9E}"/>
              </a:ext>
            </a:extLst>
          </p:cNvPr>
          <p:cNvCxnSpPr>
            <a:cxnSpLocks/>
          </p:cNvCxnSpPr>
          <p:nvPr/>
        </p:nvCxnSpPr>
        <p:spPr>
          <a:xfrm>
            <a:off x="10641419" y="11207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A0145A4B-040C-4CCC-BF27-EE50A211DE5E}"/>
              </a:ext>
            </a:extLst>
          </p:cNvPr>
          <p:cNvSpPr/>
          <p:nvPr/>
        </p:nvSpPr>
        <p:spPr>
          <a:xfrm>
            <a:off x="2306104" y="1317602"/>
            <a:ext cx="3360059" cy="346521"/>
          </a:xfrm>
          <a:prstGeom prst="rect">
            <a:avLst/>
          </a:prstGeom>
          <a:solidFill>
            <a:schemeClr val="bg1"/>
          </a:solidFill>
        </p:spPr>
        <p:txBody>
          <a:bodyPr wrap="none">
            <a:spAutoFit/>
          </a:bodyPr>
          <a:lstStyle/>
          <a:p>
            <a:pPr defTabSz="932293" fontAlgn="base">
              <a:lnSpc>
                <a:spcPct val="90000"/>
              </a:lnSpc>
              <a:spcBef>
                <a:spcPct val="0"/>
              </a:spcBef>
              <a:spcAft>
                <a:spcPct val="0"/>
              </a:spcAft>
            </a:pPr>
            <a:r>
              <a:rPr lang="en-US" b="1">
                <a:solidFill>
                  <a:schemeClr val="tx2"/>
                </a:solidFill>
                <a:ea typeface="Segoe UI" pitchFamily="34" charset="0"/>
                <a:cs typeface="Segoe UI" pitchFamily="34" charset="0"/>
              </a:rPr>
              <a:t>AZURE SYNAPSE ANALYTICS</a:t>
            </a:r>
          </a:p>
        </p:txBody>
      </p:sp>
      <p:sp>
        <p:nvSpPr>
          <p:cNvPr id="55" name="Arrow: Right 54">
            <a:extLst>
              <a:ext uri="{FF2B5EF4-FFF2-40B4-BE49-F238E27FC236}">
                <a16:creationId xmlns:a16="http://schemas.microsoft.com/office/drawing/2014/main" id="{761DC93B-B105-4642-B9E0-F29C47C3E526}"/>
              </a:ext>
            </a:extLst>
          </p:cNvPr>
          <p:cNvSpPr/>
          <p:nvPr/>
        </p:nvSpPr>
        <p:spPr bwMode="auto">
          <a:xfrm>
            <a:off x="3552131"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6" name="Arrow: Right 115">
            <a:extLst>
              <a:ext uri="{FF2B5EF4-FFF2-40B4-BE49-F238E27FC236}">
                <a16:creationId xmlns:a16="http://schemas.microsoft.com/office/drawing/2014/main" id="{8C011AB4-E0DF-4E22-904B-FBEE9119E3FC}"/>
              </a:ext>
            </a:extLst>
          </p:cNvPr>
          <p:cNvSpPr/>
          <p:nvPr/>
        </p:nvSpPr>
        <p:spPr bwMode="auto">
          <a:xfrm>
            <a:off x="5875580"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7" name="Arrow: Right 116">
            <a:extLst>
              <a:ext uri="{FF2B5EF4-FFF2-40B4-BE49-F238E27FC236}">
                <a16:creationId xmlns:a16="http://schemas.microsoft.com/office/drawing/2014/main" id="{A5AD10B9-C583-4572-94B0-D2255046662D}"/>
              </a:ext>
            </a:extLst>
          </p:cNvPr>
          <p:cNvSpPr/>
          <p:nvPr/>
        </p:nvSpPr>
        <p:spPr bwMode="auto">
          <a:xfrm>
            <a:off x="8085121"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8" name="Arrow: Right 117">
            <a:extLst>
              <a:ext uri="{FF2B5EF4-FFF2-40B4-BE49-F238E27FC236}">
                <a16:creationId xmlns:a16="http://schemas.microsoft.com/office/drawing/2014/main" id="{8C10096F-B147-452D-8A14-299BF96B6C6D}"/>
              </a:ext>
            </a:extLst>
          </p:cNvPr>
          <p:cNvSpPr/>
          <p:nvPr/>
        </p:nvSpPr>
        <p:spPr bwMode="auto">
          <a:xfrm>
            <a:off x="10385922"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0" name="Arrow: Right 119">
            <a:extLst>
              <a:ext uri="{FF2B5EF4-FFF2-40B4-BE49-F238E27FC236}">
                <a16:creationId xmlns:a16="http://schemas.microsoft.com/office/drawing/2014/main" id="{CE37F92E-E716-405A-B233-04C7090463A5}"/>
              </a:ext>
            </a:extLst>
          </p:cNvPr>
          <p:cNvSpPr/>
          <p:nvPr/>
        </p:nvSpPr>
        <p:spPr bwMode="auto">
          <a:xfrm>
            <a:off x="1253213" y="2705536"/>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24" name="Group 123">
            <a:extLst>
              <a:ext uri="{FF2B5EF4-FFF2-40B4-BE49-F238E27FC236}">
                <a16:creationId xmlns:a16="http://schemas.microsoft.com/office/drawing/2014/main" id="{7973E965-55D7-4B30-9745-B4502393E588}"/>
              </a:ext>
            </a:extLst>
          </p:cNvPr>
          <p:cNvGrpSpPr/>
          <p:nvPr/>
        </p:nvGrpSpPr>
        <p:grpSpPr>
          <a:xfrm>
            <a:off x="7067085" y="3305668"/>
            <a:ext cx="1274462" cy="1189766"/>
            <a:chOff x="2612382" y="5034521"/>
            <a:chExt cx="1274643" cy="1189935"/>
          </a:xfrm>
        </p:grpSpPr>
        <p:pic>
          <p:nvPicPr>
            <p:cNvPr id="125" name="Graphic 149">
              <a:extLst>
                <a:ext uri="{FF2B5EF4-FFF2-40B4-BE49-F238E27FC236}">
                  <a16:creationId xmlns:a16="http://schemas.microsoft.com/office/drawing/2014/main" id="{93CFEF97-B34E-4110-BF0B-413E70A052C2}"/>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3015591" y="5034521"/>
              <a:ext cx="470221" cy="476250"/>
            </a:xfrm>
            <a:prstGeom prst="rect">
              <a:avLst/>
            </a:prstGeom>
          </p:spPr>
        </p:pic>
        <p:sp>
          <p:nvSpPr>
            <p:cNvPr id="126" name="TextBox 125">
              <a:extLst>
                <a:ext uri="{FF2B5EF4-FFF2-40B4-BE49-F238E27FC236}">
                  <a16:creationId xmlns:a16="http://schemas.microsoft.com/office/drawing/2014/main" id="{8DF7044A-8746-43A3-86B9-5C22145D2E33}"/>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(Serverless)</a:t>
              </a:r>
            </a:p>
          </p:txBody>
        </p:sp>
      </p:grpSp>
      <p:grpSp>
        <p:nvGrpSpPr>
          <p:cNvPr id="127" name="Group 126">
            <a:extLst>
              <a:ext uri="{FF2B5EF4-FFF2-40B4-BE49-F238E27FC236}">
                <a16:creationId xmlns:a16="http://schemas.microsoft.com/office/drawing/2014/main" id="{A1288399-D5B4-43C4-8082-C6C5C18E4D08}"/>
              </a:ext>
            </a:extLst>
          </p:cNvPr>
          <p:cNvGrpSpPr/>
          <p:nvPr/>
        </p:nvGrpSpPr>
        <p:grpSpPr>
          <a:xfrm>
            <a:off x="6128563" y="3304551"/>
            <a:ext cx="1274462" cy="1189763"/>
            <a:chOff x="2612382" y="5034521"/>
            <a:chExt cx="1274643" cy="1189932"/>
          </a:xfrm>
        </p:grpSpPr>
        <p:pic>
          <p:nvPicPr>
            <p:cNvPr id="128" name="Graphic 57">
              <a:extLst>
                <a:ext uri="{FF2B5EF4-FFF2-40B4-BE49-F238E27FC236}">
                  <a16:creationId xmlns:a16="http://schemas.microsoft.com/office/drawing/2014/main" id="{FAE1090B-BB4D-43DD-8514-DEC363155D88}"/>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129" name="TextBox 128">
              <a:extLst>
                <a:ext uri="{FF2B5EF4-FFF2-40B4-BE49-F238E27FC236}">
                  <a16:creationId xmlns:a16="http://schemas.microsoft.com/office/drawing/2014/main" id="{8E90D64F-0D60-404D-BA6D-D37E95A0118B}"/>
                </a:ext>
              </a:extLst>
            </p:cNvPr>
            <p:cNvSpPr txBox="1"/>
            <p:nvPr/>
          </p:nvSpPr>
          <p:spPr>
            <a:xfrm>
              <a:off x="2612382" y="5596540"/>
              <a:ext cx="1274643" cy="627913"/>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Apache Spark</a:t>
              </a:r>
            </a:p>
          </p:txBody>
        </p:sp>
      </p:grpSp>
      <p:grpSp>
        <p:nvGrpSpPr>
          <p:cNvPr id="130" name="Group 129">
            <a:extLst>
              <a:ext uri="{FF2B5EF4-FFF2-40B4-BE49-F238E27FC236}">
                <a16:creationId xmlns:a16="http://schemas.microsoft.com/office/drawing/2014/main" id="{FAEBF8DC-3E16-4685-8EC2-99128EFB2B55}"/>
              </a:ext>
            </a:extLst>
          </p:cNvPr>
          <p:cNvGrpSpPr/>
          <p:nvPr/>
        </p:nvGrpSpPr>
        <p:grpSpPr>
          <a:xfrm>
            <a:off x="6091105" y="1637439"/>
            <a:ext cx="1274462" cy="1189766"/>
            <a:chOff x="2612382" y="5034521"/>
            <a:chExt cx="1274643" cy="1189935"/>
          </a:xfrm>
        </p:grpSpPr>
        <p:pic>
          <p:nvPicPr>
            <p:cNvPr id="131" name="Graphic 57">
              <a:extLst>
                <a:ext uri="{FF2B5EF4-FFF2-40B4-BE49-F238E27FC236}">
                  <a16:creationId xmlns:a16="http://schemas.microsoft.com/office/drawing/2014/main" id="{9152D512-4EB3-4303-97C0-80CC350783E6}"/>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132" name="TextBox 131">
              <a:extLst>
                <a:ext uri="{FF2B5EF4-FFF2-40B4-BE49-F238E27FC236}">
                  <a16:creationId xmlns:a16="http://schemas.microsoft.com/office/drawing/2014/main" id="{91F8165F-204A-4964-9FBF-780475E14A6A}"/>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(Dedicated)</a:t>
              </a:r>
            </a:p>
          </p:txBody>
        </p:sp>
      </p:grpSp>
      <p:sp>
        <p:nvSpPr>
          <p:cNvPr id="133" name="TextBox 132">
            <a:extLst>
              <a:ext uri="{FF2B5EF4-FFF2-40B4-BE49-F238E27FC236}">
                <a16:creationId xmlns:a16="http://schemas.microsoft.com/office/drawing/2014/main" id="{1CF54385-E716-4CBE-BC11-F0FE0C4EB928}"/>
              </a:ext>
            </a:extLst>
          </p:cNvPr>
          <p:cNvSpPr txBox="1"/>
          <p:nvPr/>
        </p:nvSpPr>
        <p:spPr>
          <a:xfrm>
            <a:off x="6909521" y="2913563"/>
            <a:ext cx="595186" cy="461600"/>
          </a:xfrm>
          <a:prstGeom prst="rect">
            <a:avLst/>
          </a:prstGeom>
          <a:noFill/>
        </p:spPr>
        <p:txBody>
          <a:bodyPr wrap="square" lIns="182854" tIns="146284" rIns="182854" bIns="146284" rtlCol="0">
            <a:spAutoFit/>
          </a:bodyPr>
          <a:lstStyle/>
          <a:p>
            <a:pPr>
              <a:lnSpc>
                <a:spcPct val="90000"/>
              </a:lnSpc>
              <a:spcAft>
                <a:spcPts val="600"/>
              </a:spcAft>
            </a:pPr>
            <a:r>
              <a:rPr lang="en-US" sz="1200">
                <a:gradFill>
                  <a:gsLst>
                    <a:gs pos="2917">
                      <a:schemeClr val="tx1"/>
                    </a:gs>
                    <a:gs pos="30000">
                      <a:schemeClr val="tx1"/>
                    </a:gs>
                  </a:gsLst>
                  <a:lin ang="5400000" scaled="0"/>
                </a:gradFill>
              </a:rPr>
              <a:t>OR</a:t>
            </a:r>
          </a:p>
        </p:txBody>
      </p:sp>
      <p:cxnSp>
        <p:nvCxnSpPr>
          <p:cNvPr id="3" name="Straight Connector 2">
            <a:extLst>
              <a:ext uri="{FF2B5EF4-FFF2-40B4-BE49-F238E27FC236}">
                <a16:creationId xmlns:a16="http://schemas.microsoft.com/office/drawing/2014/main" id="{238FEE79-B352-47EB-9B36-172EB8F6A4F0}"/>
              </a:ext>
            </a:extLst>
          </p:cNvPr>
          <p:cNvCxnSpPr/>
          <p:nvPr/>
        </p:nvCxnSpPr>
        <p:spPr>
          <a:xfrm>
            <a:off x="2404547" y="1577288"/>
            <a:ext cx="9547744" cy="0"/>
          </a:xfrm>
          <a:prstGeom prst="line">
            <a:avLst/>
          </a:prstGeom>
          <a:ln>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606C0F09-8878-4361-B3D0-D2E2DD2967B0}"/>
              </a:ext>
            </a:extLst>
          </p:cNvPr>
          <p:cNvSpPr txBox="1"/>
          <p:nvPr/>
        </p:nvSpPr>
        <p:spPr>
          <a:xfrm>
            <a:off x="-181628" y="2574514"/>
            <a:ext cx="1522474" cy="683143"/>
          </a:xfrm>
          <a:prstGeom prst="rect">
            <a:avLst/>
          </a:prstGeom>
          <a:noFill/>
        </p:spPr>
        <p:txBody>
          <a:bodyPr wrap="square" lIns="182854" tIns="146284" rIns="182854" bIns="146284" rtlCol="0">
            <a:spAutoFit/>
          </a:bodyPr>
          <a:lstStyle/>
          <a:p>
            <a:pPr algn="ctr">
              <a:lnSpc>
                <a:spcPct val="90000"/>
              </a:lnSpc>
              <a:spcAft>
                <a:spcPts val="600"/>
              </a:spcAft>
            </a:pPr>
            <a:r>
              <a:rPr lang="en-US" sz="1400" b="1">
                <a:gradFill>
                  <a:gsLst>
                    <a:gs pos="2917">
                      <a:schemeClr val="tx1"/>
                    </a:gs>
                    <a:gs pos="30000">
                      <a:schemeClr val="tx1"/>
                    </a:gs>
                  </a:gsLst>
                  <a:lin ang="5400000" scaled="0"/>
                </a:gradFill>
              </a:rPr>
              <a:t>Data </a:t>
            </a:r>
            <a:br>
              <a:rPr lang="en-US" sz="1400" b="1">
                <a:gradFill>
                  <a:gsLst>
                    <a:gs pos="2917">
                      <a:schemeClr val="tx1"/>
                    </a:gs>
                    <a:gs pos="30000">
                      <a:schemeClr val="tx1"/>
                    </a:gs>
                  </a:gsLst>
                  <a:lin ang="5400000" scaled="0"/>
                </a:gradFill>
              </a:rPr>
            </a:br>
            <a:r>
              <a:rPr lang="en-US" sz="1400" b="1">
                <a:gradFill>
                  <a:gsLst>
                    <a:gs pos="2917">
                      <a:schemeClr val="tx1"/>
                    </a:gs>
                    <a:gs pos="30000">
                      <a:schemeClr val="tx1"/>
                    </a:gs>
                  </a:gsLst>
                  <a:lin ang="5400000" scaled="0"/>
                </a:gradFill>
              </a:rPr>
              <a:t>Sources</a:t>
            </a:r>
            <a:endParaRPr lang="en-US" sz="140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8933673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6"/>
                                        </p:tgtEl>
                                        <p:attrNameLst>
                                          <p:attrName>style.visibility</p:attrName>
                                        </p:attrNameLst>
                                      </p:cBhvr>
                                      <p:to>
                                        <p:strVal val="visible"/>
                                      </p:to>
                                    </p:set>
                                    <p:anim calcmode="lin" valueType="num">
                                      <p:cBhvr additive="base">
                                        <p:cTn id="7" dur="500" fill="hold"/>
                                        <p:tgtEl>
                                          <p:spTgt spid="106"/>
                                        </p:tgtEl>
                                        <p:attrNameLst>
                                          <p:attrName>ppt_x</p:attrName>
                                        </p:attrNameLst>
                                      </p:cBhvr>
                                      <p:tavLst>
                                        <p:tav tm="0">
                                          <p:val>
                                            <p:strVal val="#ppt_x"/>
                                          </p:val>
                                        </p:tav>
                                        <p:tav tm="100000">
                                          <p:val>
                                            <p:strVal val="#ppt_x"/>
                                          </p:val>
                                        </p:tav>
                                      </p:tavLst>
                                    </p:anim>
                                    <p:anim calcmode="lin" valueType="num">
                                      <p:cBhvr additive="base">
                                        <p:cTn id="8" dur="500" fill="hold"/>
                                        <p:tgtEl>
                                          <p:spTgt spid="10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16"/>
                                        </p:tgtEl>
                                        <p:attrNameLst>
                                          <p:attrName>style.visibility</p:attrName>
                                        </p:attrNameLst>
                                      </p:cBhvr>
                                      <p:to>
                                        <p:strVal val="visible"/>
                                      </p:to>
                                    </p:set>
                                    <p:anim calcmode="lin" valueType="num">
                                      <p:cBhvr additive="base">
                                        <p:cTn id="11" dur="500" fill="hold"/>
                                        <p:tgtEl>
                                          <p:spTgt spid="116"/>
                                        </p:tgtEl>
                                        <p:attrNameLst>
                                          <p:attrName>ppt_x</p:attrName>
                                        </p:attrNameLst>
                                      </p:cBhvr>
                                      <p:tavLst>
                                        <p:tav tm="0">
                                          <p:val>
                                            <p:strVal val="#ppt_x"/>
                                          </p:val>
                                        </p:tav>
                                        <p:tav tm="100000">
                                          <p:val>
                                            <p:strVal val="#ppt_x"/>
                                          </p:val>
                                        </p:tav>
                                      </p:tavLst>
                                    </p:anim>
                                    <p:anim calcmode="lin" valueType="num">
                                      <p:cBhvr additive="base">
                                        <p:cTn id="12" dur="500" fill="hold"/>
                                        <p:tgtEl>
                                          <p:spTgt spid="116"/>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ppt_x"/>
                                          </p:val>
                                        </p:tav>
                                        <p:tav tm="100000">
                                          <p:val>
                                            <p:strVal val="#ppt_x"/>
                                          </p:val>
                                        </p:tav>
                                      </p:tavLst>
                                    </p:anim>
                                    <p:anim calcmode="lin" valueType="num">
                                      <p:cBhvr additive="base">
                                        <p:cTn id="16" dur="500" fill="hold"/>
                                        <p:tgtEl>
                                          <p:spTgt spid="9"/>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67"/>
                                        </p:tgtEl>
                                        <p:attrNameLst>
                                          <p:attrName>style.visibility</p:attrName>
                                        </p:attrNameLst>
                                      </p:cBhvr>
                                      <p:to>
                                        <p:strVal val="visible"/>
                                      </p:to>
                                    </p:set>
                                    <p:anim calcmode="lin" valueType="num">
                                      <p:cBhvr additive="base">
                                        <p:cTn id="19" dur="500" fill="hold"/>
                                        <p:tgtEl>
                                          <p:spTgt spid="67"/>
                                        </p:tgtEl>
                                        <p:attrNameLst>
                                          <p:attrName>ppt_x</p:attrName>
                                        </p:attrNameLst>
                                      </p:cBhvr>
                                      <p:tavLst>
                                        <p:tav tm="0">
                                          <p:val>
                                            <p:strVal val="#ppt_x"/>
                                          </p:val>
                                        </p:tav>
                                        <p:tav tm="100000">
                                          <p:val>
                                            <p:strVal val="#ppt_x"/>
                                          </p:val>
                                        </p:tav>
                                      </p:tavLst>
                                    </p:anim>
                                    <p:anim calcmode="lin" valueType="num">
                                      <p:cBhvr additive="base">
                                        <p:cTn id="20" dur="500" fill="hold"/>
                                        <p:tgtEl>
                                          <p:spTgt spid="67"/>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11"/>
                                        </p:tgtEl>
                                        <p:attrNameLst>
                                          <p:attrName>style.visibility</p:attrName>
                                        </p:attrNameLst>
                                      </p:cBhvr>
                                      <p:to>
                                        <p:strVal val="visible"/>
                                      </p:to>
                                    </p:set>
                                    <p:anim calcmode="lin" valueType="num">
                                      <p:cBhvr additive="base">
                                        <p:cTn id="23" dur="500" fill="hold"/>
                                        <p:tgtEl>
                                          <p:spTgt spid="111"/>
                                        </p:tgtEl>
                                        <p:attrNameLst>
                                          <p:attrName>ppt_x</p:attrName>
                                        </p:attrNameLst>
                                      </p:cBhvr>
                                      <p:tavLst>
                                        <p:tav tm="0">
                                          <p:val>
                                            <p:strVal val="#ppt_x"/>
                                          </p:val>
                                        </p:tav>
                                        <p:tav tm="100000">
                                          <p:val>
                                            <p:strVal val="#ppt_x"/>
                                          </p:val>
                                        </p:tav>
                                      </p:tavLst>
                                    </p:anim>
                                    <p:anim calcmode="lin" valueType="num">
                                      <p:cBhvr additive="base">
                                        <p:cTn id="24" dur="500" fill="hold"/>
                                        <p:tgtEl>
                                          <p:spTgt spid="111"/>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27"/>
                                        </p:tgtEl>
                                        <p:attrNameLst>
                                          <p:attrName>style.visibility</p:attrName>
                                        </p:attrNameLst>
                                      </p:cBhvr>
                                      <p:to>
                                        <p:strVal val="visible"/>
                                      </p:to>
                                    </p:set>
                                    <p:anim calcmode="lin" valueType="num">
                                      <p:cBhvr additive="base">
                                        <p:cTn id="27" dur="500" fill="hold"/>
                                        <p:tgtEl>
                                          <p:spTgt spid="127"/>
                                        </p:tgtEl>
                                        <p:attrNameLst>
                                          <p:attrName>ppt_x</p:attrName>
                                        </p:attrNameLst>
                                      </p:cBhvr>
                                      <p:tavLst>
                                        <p:tav tm="0">
                                          <p:val>
                                            <p:strVal val="#ppt_x"/>
                                          </p:val>
                                        </p:tav>
                                        <p:tav tm="100000">
                                          <p:val>
                                            <p:strVal val="#ppt_x"/>
                                          </p:val>
                                        </p:tav>
                                      </p:tavLst>
                                    </p:anim>
                                    <p:anim calcmode="lin" valueType="num">
                                      <p:cBhvr additive="base">
                                        <p:cTn id="28" dur="500" fill="hold"/>
                                        <p:tgtEl>
                                          <p:spTgt spid="127"/>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30"/>
                                        </p:tgtEl>
                                        <p:attrNameLst>
                                          <p:attrName>style.visibility</p:attrName>
                                        </p:attrNameLst>
                                      </p:cBhvr>
                                      <p:to>
                                        <p:strVal val="visible"/>
                                      </p:to>
                                    </p:set>
                                    <p:anim calcmode="lin" valueType="num">
                                      <p:cBhvr additive="base">
                                        <p:cTn id="31" dur="500" fill="hold"/>
                                        <p:tgtEl>
                                          <p:spTgt spid="130"/>
                                        </p:tgtEl>
                                        <p:attrNameLst>
                                          <p:attrName>ppt_x</p:attrName>
                                        </p:attrNameLst>
                                      </p:cBhvr>
                                      <p:tavLst>
                                        <p:tav tm="0">
                                          <p:val>
                                            <p:strVal val="#ppt_x"/>
                                          </p:val>
                                        </p:tav>
                                        <p:tav tm="100000">
                                          <p:val>
                                            <p:strVal val="#ppt_x"/>
                                          </p:val>
                                        </p:tav>
                                      </p:tavLst>
                                    </p:anim>
                                    <p:anim calcmode="lin" valueType="num">
                                      <p:cBhvr additive="base">
                                        <p:cTn id="32" dur="500" fill="hold"/>
                                        <p:tgtEl>
                                          <p:spTgt spid="130"/>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33"/>
                                        </p:tgtEl>
                                        <p:attrNameLst>
                                          <p:attrName>style.visibility</p:attrName>
                                        </p:attrNameLst>
                                      </p:cBhvr>
                                      <p:to>
                                        <p:strVal val="visible"/>
                                      </p:to>
                                    </p:set>
                                    <p:anim calcmode="lin" valueType="num">
                                      <p:cBhvr additive="base">
                                        <p:cTn id="35" dur="500" fill="hold"/>
                                        <p:tgtEl>
                                          <p:spTgt spid="133"/>
                                        </p:tgtEl>
                                        <p:attrNameLst>
                                          <p:attrName>ppt_x</p:attrName>
                                        </p:attrNameLst>
                                      </p:cBhvr>
                                      <p:tavLst>
                                        <p:tav tm="0">
                                          <p:val>
                                            <p:strVal val="#ppt_x"/>
                                          </p:val>
                                        </p:tav>
                                        <p:tav tm="100000">
                                          <p:val>
                                            <p:strVal val="#ppt_x"/>
                                          </p:val>
                                        </p:tav>
                                      </p:tavLst>
                                    </p:anim>
                                    <p:anim calcmode="lin" valueType="num">
                                      <p:cBhvr additive="base">
                                        <p:cTn id="36" dur="500" fill="hold"/>
                                        <p:tgtEl>
                                          <p:spTgt spid="133"/>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124"/>
                                        </p:tgtEl>
                                        <p:attrNameLst>
                                          <p:attrName>style.visibility</p:attrName>
                                        </p:attrNameLst>
                                      </p:cBhvr>
                                      <p:to>
                                        <p:strVal val="visible"/>
                                      </p:to>
                                    </p:set>
                                    <p:anim calcmode="lin" valueType="num">
                                      <p:cBhvr additive="base">
                                        <p:cTn id="39" dur="500" fill="hold"/>
                                        <p:tgtEl>
                                          <p:spTgt spid="124"/>
                                        </p:tgtEl>
                                        <p:attrNameLst>
                                          <p:attrName>ppt_x</p:attrName>
                                        </p:attrNameLst>
                                      </p:cBhvr>
                                      <p:tavLst>
                                        <p:tav tm="0">
                                          <p:val>
                                            <p:strVal val="#ppt_x"/>
                                          </p:val>
                                        </p:tav>
                                        <p:tav tm="100000">
                                          <p:val>
                                            <p:strVal val="#ppt_x"/>
                                          </p:val>
                                        </p:tav>
                                      </p:tavLst>
                                    </p:anim>
                                    <p:anim calcmode="lin" valueType="num">
                                      <p:cBhvr additive="base">
                                        <p:cTn id="40" dur="500" fill="hold"/>
                                        <p:tgtEl>
                                          <p:spTgt spid="124"/>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10"/>
                                        </p:tgtEl>
                                        <p:attrNameLst>
                                          <p:attrName>style.visibility</p:attrName>
                                        </p:attrNameLst>
                                      </p:cBhvr>
                                      <p:to>
                                        <p:strVal val="visible"/>
                                      </p:to>
                                    </p:set>
                                    <p:anim calcmode="lin" valueType="num">
                                      <p:cBhvr additive="base">
                                        <p:cTn id="45" dur="500" fill="hold"/>
                                        <p:tgtEl>
                                          <p:spTgt spid="10"/>
                                        </p:tgtEl>
                                        <p:attrNameLst>
                                          <p:attrName>ppt_x</p:attrName>
                                        </p:attrNameLst>
                                      </p:cBhvr>
                                      <p:tavLst>
                                        <p:tav tm="0">
                                          <p:val>
                                            <p:strVal val="#ppt_x"/>
                                          </p:val>
                                        </p:tav>
                                        <p:tav tm="100000">
                                          <p:val>
                                            <p:strVal val="#ppt_x"/>
                                          </p:val>
                                        </p:tav>
                                      </p:tavLst>
                                    </p:anim>
                                    <p:anim calcmode="lin" valueType="num">
                                      <p:cBhvr additive="base">
                                        <p:cTn id="46" dur="500" fill="hold"/>
                                        <p:tgtEl>
                                          <p:spTgt spid="10"/>
                                        </p:tgtEl>
                                        <p:attrNameLst>
                                          <p:attrName>ppt_y</p:attrName>
                                        </p:attrNameLst>
                                      </p:cBhvr>
                                      <p:tavLst>
                                        <p:tav tm="0">
                                          <p:val>
                                            <p:strVal val="1+#ppt_h/2"/>
                                          </p:val>
                                        </p:tav>
                                        <p:tav tm="100000">
                                          <p:val>
                                            <p:strVal val="#ppt_y"/>
                                          </p:val>
                                        </p:tav>
                                      </p:tavLst>
                                    </p:anim>
                                  </p:childTnLst>
                                </p:cTn>
                              </p:par>
                              <p:par>
                                <p:cTn id="47" presetID="2" presetClass="entr" presetSubtype="4" fill="hold" nodeType="withEffect">
                                  <p:stCondLst>
                                    <p:cond delay="0"/>
                                  </p:stCondLst>
                                  <p:childTnLst>
                                    <p:set>
                                      <p:cBhvr>
                                        <p:cTn id="48" dur="1" fill="hold">
                                          <p:stCondLst>
                                            <p:cond delay="0"/>
                                          </p:stCondLst>
                                        </p:cTn>
                                        <p:tgtEl>
                                          <p:spTgt spid="80"/>
                                        </p:tgtEl>
                                        <p:attrNameLst>
                                          <p:attrName>style.visibility</p:attrName>
                                        </p:attrNameLst>
                                      </p:cBhvr>
                                      <p:to>
                                        <p:strVal val="visible"/>
                                      </p:to>
                                    </p:set>
                                    <p:anim calcmode="lin" valueType="num">
                                      <p:cBhvr additive="base">
                                        <p:cTn id="49" dur="500" fill="hold"/>
                                        <p:tgtEl>
                                          <p:spTgt spid="80"/>
                                        </p:tgtEl>
                                        <p:attrNameLst>
                                          <p:attrName>ppt_x</p:attrName>
                                        </p:attrNameLst>
                                      </p:cBhvr>
                                      <p:tavLst>
                                        <p:tav tm="0">
                                          <p:val>
                                            <p:strVal val="#ppt_x"/>
                                          </p:val>
                                        </p:tav>
                                        <p:tav tm="100000">
                                          <p:val>
                                            <p:strVal val="#ppt_x"/>
                                          </p:val>
                                        </p:tav>
                                      </p:tavLst>
                                    </p:anim>
                                    <p:anim calcmode="lin" valueType="num">
                                      <p:cBhvr additive="base">
                                        <p:cTn id="50" dur="500" fill="hold"/>
                                        <p:tgtEl>
                                          <p:spTgt spid="80"/>
                                        </p:tgtEl>
                                        <p:attrNameLst>
                                          <p:attrName>ppt_y</p:attrName>
                                        </p:attrNameLst>
                                      </p:cBhvr>
                                      <p:tavLst>
                                        <p:tav tm="0">
                                          <p:val>
                                            <p:strVal val="1+#ppt_h/2"/>
                                          </p:val>
                                        </p:tav>
                                        <p:tav tm="100000">
                                          <p:val>
                                            <p:strVal val="#ppt_y"/>
                                          </p:val>
                                        </p:tav>
                                      </p:tavLst>
                                    </p:anim>
                                  </p:childTnLst>
                                </p:cTn>
                              </p:par>
                              <p:par>
                                <p:cTn id="51" presetID="2" presetClass="entr" presetSubtype="4" fill="hold" nodeType="withEffect">
                                  <p:stCondLst>
                                    <p:cond delay="0"/>
                                  </p:stCondLst>
                                  <p:childTnLst>
                                    <p:set>
                                      <p:cBhvr>
                                        <p:cTn id="52" dur="1" fill="hold">
                                          <p:stCondLst>
                                            <p:cond delay="0"/>
                                          </p:stCondLst>
                                        </p:cTn>
                                        <p:tgtEl>
                                          <p:spTgt spid="149"/>
                                        </p:tgtEl>
                                        <p:attrNameLst>
                                          <p:attrName>style.visibility</p:attrName>
                                        </p:attrNameLst>
                                      </p:cBhvr>
                                      <p:to>
                                        <p:strVal val="visible"/>
                                      </p:to>
                                    </p:set>
                                    <p:anim calcmode="lin" valueType="num">
                                      <p:cBhvr additive="base">
                                        <p:cTn id="53" dur="500" fill="hold"/>
                                        <p:tgtEl>
                                          <p:spTgt spid="149"/>
                                        </p:tgtEl>
                                        <p:attrNameLst>
                                          <p:attrName>ppt_x</p:attrName>
                                        </p:attrNameLst>
                                      </p:cBhvr>
                                      <p:tavLst>
                                        <p:tav tm="0">
                                          <p:val>
                                            <p:strVal val="#ppt_x"/>
                                          </p:val>
                                        </p:tav>
                                        <p:tav tm="100000">
                                          <p:val>
                                            <p:strVal val="#ppt_x"/>
                                          </p:val>
                                        </p:tav>
                                      </p:tavLst>
                                    </p:anim>
                                    <p:anim calcmode="lin" valueType="num">
                                      <p:cBhvr additive="base">
                                        <p:cTn id="54" dur="500" fill="hold"/>
                                        <p:tgtEl>
                                          <p:spTgt spid="149"/>
                                        </p:tgtEl>
                                        <p:attrNameLst>
                                          <p:attrName>ppt_y</p:attrName>
                                        </p:attrNameLst>
                                      </p:cBhvr>
                                      <p:tavLst>
                                        <p:tav tm="0">
                                          <p:val>
                                            <p:strVal val="1+#ppt_h/2"/>
                                          </p:val>
                                        </p:tav>
                                        <p:tav tm="100000">
                                          <p:val>
                                            <p:strVal val="#ppt_y"/>
                                          </p:val>
                                        </p:tav>
                                      </p:tavLst>
                                    </p:anim>
                                  </p:childTnLst>
                                </p:cTn>
                              </p:par>
                              <p:par>
                                <p:cTn id="55" presetID="2" presetClass="entr" presetSubtype="4" fill="hold" nodeType="withEffect">
                                  <p:stCondLst>
                                    <p:cond delay="0"/>
                                  </p:stCondLst>
                                  <p:childTnLst>
                                    <p:set>
                                      <p:cBhvr>
                                        <p:cTn id="56" dur="1" fill="hold">
                                          <p:stCondLst>
                                            <p:cond delay="0"/>
                                          </p:stCondLst>
                                        </p:cTn>
                                        <p:tgtEl>
                                          <p:spTgt spid="112"/>
                                        </p:tgtEl>
                                        <p:attrNameLst>
                                          <p:attrName>style.visibility</p:attrName>
                                        </p:attrNameLst>
                                      </p:cBhvr>
                                      <p:to>
                                        <p:strVal val="visible"/>
                                      </p:to>
                                    </p:set>
                                    <p:anim calcmode="lin" valueType="num">
                                      <p:cBhvr additive="base">
                                        <p:cTn id="57" dur="500" fill="hold"/>
                                        <p:tgtEl>
                                          <p:spTgt spid="112"/>
                                        </p:tgtEl>
                                        <p:attrNameLst>
                                          <p:attrName>ppt_x</p:attrName>
                                        </p:attrNameLst>
                                      </p:cBhvr>
                                      <p:tavLst>
                                        <p:tav tm="0">
                                          <p:val>
                                            <p:strVal val="#ppt_x"/>
                                          </p:val>
                                        </p:tav>
                                        <p:tav tm="100000">
                                          <p:val>
                                            <p:strVal val="#ppt_x"/>
                                          </p:val>
                                        </p:tav>
                                      </p:tavLst>
                                    </p:anim>
                                    <p:anim calcmode="lin" valueType="num">
                                      <p:cBhvr additive="base">
                                        <p:cTn id="58" dur="500" fill="hold"/>
                                        <p:tgtEl>
                                          <p:spTgt spid="112"/>
                                        </p:tgtEl>
                                        <p:attrNameLst>
                                          <p:attrName>ppt_y</p:attrName>
                                        </p:attrNameLst>
                                      </p:cBhvr>
                                      <p:tavLst>
                                        <p:tav tm="0">
                                          <p:val>
                                            <p:strVal val="1+#ppt_h/2"/>
                                          </p:val>
                                        </p:tav>
                                        <p:tav tm="100000">
                                          <p:val>
                                            <p:strVal val="#ppt_y"/>
                                          </p:val>
                                        </p:tav>
                                      </p:tavLst>
                                    </p:anim>
                                  </p:childTnLst>
                                </p:cTn>
                              </p:par>
                              <p:par>
                                <p:cTn id="59" presetID="2" presetClass="entr" presetSubtype="4" fill="hold" nodeType="withEffect">
                                  <p:stCondLst>
                                    <p:cond delay="0"/>
                                  </p:stCondLst>
                                  <p:childTnLst>
                                    <p:set>
                                      <p:cBhvr>
                                        <p:cTn id="60" dur="1" fill="hold">
                                          <p:stCondLst>
                                            <p:cond delay="0"/>
                                          </p:stCondLst>
                                        </p:cTn>
                                        <p:tgtEl>
                                          <p:spTgt spid="113"/>
                                        </p:tgtEl>
                                        <p:attrNameLst>
                                          <p:attrName>style.visibility</p:attrName>
                                        </p:attrNameLst>
                                      </p:cBhvr>
                                      <p:to>
                                        <p:strVal val="visible"/>
                                      </p:to>
                                    </p:set>
                                    <p:anim calcmode="lin" valueType="num">
                                      <p:cBhvr additive="base">
                                        <p:cTn id="61" dur="500" fill="hold"/>
                                        <p:tgtEl>
                                          <p:spTgt spid="113"/>
                                        </p:tgtEl>
                                        <p:attrNameLst>
                                          <p:attrName>ppt_x</p:attrName>
                                        </p:attrNameLst>
                                      </p:cBhvr>
                                      <p:tavLst>
                                        <p:tav tm="0">
                                          <p:val>
                                            <p:strVal val="#ppt_x"/>
                                          </p:val>
                                        </p:tav>
                                        <p:tav tm="100000">
                                          <p:val>
                                            <p:strVal val="#ppt_x"/>
                                          </p:val>
                                        </p:tav>
                                      </p:tavLst>
                                    </p:anim>
                                    <p:anim calcmode="lin" valueType="num">
                                      <p:cBhvr additive="base">
                                        <p:cTn id="62" dur="500" fill="hold"/>
                                        <p:tgtEl>
                                          <p:spTgt spid="113"/>
                                        </p:tgtEl>
                                        <p:attrNameLst>
                                          <p:attrName>ppt_y</p:attrName>
                                        </p:attrNameLst>
                                      </p:cBhvr>
                                      <p:tavLst>
                                        <p:tav tm="0">
                                          <p:val>
                                            <p:strVal val="1+#ppt_h/2"/>
                                          </p:val>
                                        </p:tav>
                                        <p:tav tm="100000">
                                          <p:val>
                                            <p:strVal val="#ppt_y"/>
                                          </p:val>
                                        </p:tav>
                                      </p:tavLst>
                                    </p:anim>
                                  </p:childTnLst>
                                </p:cTn>
                              </p:par>
                              <p:par>
                                <p:cTn id="63" presetID="2" presetClass="entr" presetSubtype="4" fill="hold" grpId="0" nodeType="withEffect">
                                  <p:stCondLst>
                                    <p:cond delay="0"/>
                                  </p:stCondLst>
                                  <p:childTnLst>
                                    <p:set>
                                      <p:cBhvr>
                                        <p:cTn id="64" dur="1" fill="hold">
                                          <p:stCondLst>
                                            <p:cond delay="0"/>
                                          </p:stCondLst>
                                        </p:cTn>
                                        <p:tgtEl>
                                          <p:spTgt spid="117"/>
                                        </p:tgtEl>
                                        <p:attrNameLst>
                                          <p:attrName>style.visibility</p:attrName>
                                        </p:attrNameLst>
                                      </p:cBhvr>
                                      <p:to>
                                        <p:strVal val="visible"/>
                                      </p:to>
                                    </p:set>
                                    <p:anim calcmode="lin" valueType="num">
                                      <p:cBhvr additive="base">
                                        <p:cTn id="65" dur="500" fill="hold"/>
                                        <p:tgtEl>
                                          <p:spTgt spid="117"/>
                                        </p:tgtEl>
                                        <p:attrNameLst>
                                          <p:attrName>ppt_x</p:attrName>
                                        </p:attrNameLst>
                                      </p:cBhvr>
                                      <p:tavLst>
                                        <p:tav tm="0">
                                          <p:val>
                                            <p:strVal val="#ppt_x"/>
                                          </p:val>
                                        </p:tav>
                                        <p:tav tm="100000">
                                          <p:val>
                                            <p:strVal val="#ppt_x"/>
                                          </p:val>
                                        </p:tav>
                                      </p:tavLst>
                                    </p:anim>
                                    <p:anim calcmode="lin" valueType="num">
                                      <p:cBhvr additive="base">
                                        <p:cTn id="66" dur="500" fill="hold"/>
                                        <p:tgtEl>
                                          <p:spTgt spid="117"/>
                                        </p:tgtEl>
                                        <p:attrNameLst>
                                          <p:attrName>ppt_y</p:attrName>
                                        </p:attrNameLst>
                                      </p:cBhvr>
                                      <p:tavLst>
                                        <p:tav tm="0">
                                          <p:val>
                                            <p:strVal val="1+#ppt_h/2"/>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2" presetClass="entr" presetSubtype="4" fill="hold" grpId="0" nodeType="clickEffect">
                                  <p:stCondLst>
                                    <p:cond delay="0"/>
                                  </p:stCondLst>
                                  <p:childTnLst>
                                    <p:set>
                                      <p:cBhvr>
                                        <p:cTn id="70" dur="1" fill="hold">
                                          <p:stCondLst>
                                            <p:cond delay="0"/>
                                          </p:stCondLst>
                                        </p:cTn>
                                        <p:tgtEl>
                                          <p:spTgt spid="91"/>
                                        </p:tgtEl>
                                        <p:attrNameLst>
                                          <p:attrName>style.visibility</p:attrName>
                                        </p:attrNameLst>
                                      </p:cBhvr>
                                      <p:to>
                                        <p:strVal val="visible"/>
                                      </p:to>
                                    </p:set>
                                    <p:anim calcmode="lin" valueType="num">
                                      <p:cBhvr additive="base">
                                        <p:cTn id="71" dur="500" fill="hold"/>
                                        <p:tgtEl>
                                          <p:spTgt spid="91"/>
                                        </p:tgtEl>
                                        <p:attrNameLst>
                                          <p:attrName>ppt_x</p:attrName>
                                        </p:attrNameLst>
                                      </p:cBhvr>
                                      <p:tavLst>
                                        <p:tav tm="0">
                                          <p:val>
                                            <p:strVal val="#ppt_x"/>
                                          </p:val>
                                        </p:tav>
                                        <p:tav tm="100000">
                                          <p:val>
                                            <p:strVal val="#ppt_x"/>
                                          </p:val>
                                        </p:tav>
                                      </p:tavLst>
                                    </p:anim>
                                    <p:anim calcmode="lin" valueType="num">
                                      <p:cBhvr additive="base">
                                        <p:cTn id="72" dur="500" fill="hold"/>
                                        <p:tgtEl>
                                          <p:spTgt spid="91"/>
                                        </p:tgtEl>
                                        <p:attrNameLst>
                                          <p:attrName>ppt_y</p:attrName>
                                        </p:attrNameLst>
                                      </p:cBhvr>
                                      <p:tavLst>
                                        <p:tav tm="0">
                                          <p:val>
                                            <p:strVal val="1+#ppt_h/2"/>
                                          </p:val>
                                        </p:tav>
                                        <p:tav tm="100000">
                                          <p:val>
                                            <p:strVal val="#ppt_y"/>
                                          </p:val>
                                        </p:tav>
                                      </p:tavLst>
                                    </p:anim>
                                  </p:childTnLst>
                                </p:cTn>
                              </p:par>
                              <p:par>
                                <p:cTn id="73" presetID="2" presetClass="entr" presetSubtype="4" fill="hold" nodeType="withEffect">
                                  <p:stCondLst>
                                    <p:cond delay="0"/>
                                  </p:stCondLst>
                                  <p:childTnLst>
                                    <p:set>
                                      <p:cBhvr>
                                        <p:cTn id="74" dur="1" fill="hold">
                                          <p:stCondLst>
                                            <p:cond delay="0"/>
                                          </p:stCondLst>
                                        </p:cTn>
                                        <p:tgtEl>
                                          <p:spTgt spid="88"/>
                                        </p:tgtEl>
                                        <p:attrNameLst>
                                          <p:attrName>style.visibility</p:attrName>
                                        </p:attrNameLst>
                                      </p:cBhvr>
                                      <p:to>
                                        <p:strVal val="visible"/>
                                      </p:to>
                                    </p:set>
                                    <p:anim calcmode="lin" valueType="num">
                                      <p:cBhvr additive="base">
                                        <p:cTn id="75" dur="500" fill="hold"/>
                                        <p:tgtEl>
                                          <p:spTgt spid="88"/>
                                        </p:tgtEl>
                                        <p:attrNameLst>
                                          <p:attrName>ppt_x</p:attrName>
                                        </p:attrNameLst>
                                      </p:cBhvr>
                                      <p:tavLst>
                                        <p:tav tm="0">
                                          <p:val>
                                            <p:strVal val="#ppt_x"/>
                                          </p:val>
                                        </p:tav>
                                        <p:tav tm="100000">
                                          <p:val>
                                            <p:strVal val="#ppt_x"/>
                                          </p:val>
                                        </p:tav>
                                      </p:tavLst>
                                    </p:anim>
                                    <p:anim calcmode="lin" valueType="num">
                                      <p:cBhvr additive="base">
                                        <p:cTn id="76" dur="500" fill="hold"/>
                                        <p:tgtEl>
                                          <p:spTgt spid="88"/>
                                        </p:tgtEl>
                                        <p:attrNameLst>
                                          <p:attrName>ppt_y</p:attrName>
                                        </p:attrNameLst>
                                      </p:cBhvr>
                                      <p:tavLst>
                                        <p:tav tm="0">
                                          <p:val>
                                            <p:strVal val="1+#ppt_h/2"/>
                                          </p:val>
                                        </p:tav>
                                        <p:tav tm="100000">
                                          <p:val>
                                            <p:strVal val="#ppt_y"/>
                                          </p:val>
                                        </p:tav>
                                      </p:tavLst>
                                    </p:anim>
                                  </p:childTnLst>
                                </p:cTn>
                              </p:par>
                              <p:par>
                                <p:cTn id="77" presetID="2" presetClass="entr" presetSubtype="4" fill="hold" nodeType="withEffect">
                                  <p:stCondLst>
                                    <p:cond delay="0"/>
                                  </p:stCondLst>
                                  <p:childTnLst>
                                    <p:set>
                                      <p:cBhvr>
                                        <p:cTn id="78" dur="1" fill="hold">
                                          <p:stCondLst>
                                            <p:cond delay="0"/>
                                          </p:stCondLst>
                                        </p:cTn>
                                        <p:tgtEl>
                                          <p:spTgt spid="115"/>
                                        </p:tgtEl>
                                        <p:attrNameLst>
                                          <p:attrName>style.visibility</p:attrName>
                                        </p:attrNameLst>
                                      </p:cBhvr>
                                      <p:to>
                                        <p:strVal val="visible"/>
                                      </p:to>
                                    </p:set>
                                    <p:anim calcmode="lin" valueType="num">
                                      <p:cBhvr additive="base">
                                        <p:cTn id="79" dur="500" fill="hold"/>
                                        <p:tgtEl>
                                          <p:spTgt spid="115"/>
                                        </p:tgtEl>
                                        <p:attrNameLst>
                                          <p:attrName>ppt_x</p:attrName>
                                        </p:attrNameLst>
                                      </p:cBhvr>
                                      <p:tavLst>
                                        <p:tav tm="0">
                                          <p:val>
                                            <p:strVal val="#ppt_x"/>
                                          </p:val>
                                        </p:tav>
                                        <p:tav tm="100000">
                                          <p:val>
                                            <p:strVal val="#ppt_x"/>
                                          </p:val>
                                        </p:tav>
                                      </p:tavLst>
                                    </p:anim>
                                    <p:anim calcmode="lin" valueType="num">
                                      <p:cBhvr additive="base">
                                        <p:cTn id="80" dur="500" fill="hold"/>
                                        <p:tgtEl>
                                          <p:spTgt spid="115"/>
                                        </p:tgtEl>
                                        <p:attrNameLst>
                                          <p:attrName>ppt_y</p:attrName>
                                        </p:attrNameLst>
                                      </p:cBhvr>
                                      <p:tavLst>
                                        <p:tav tm="0">
                                          <p:val>
                                            <p:strVal val="1+#ppt_h/2"/>
                                          </p:val>
                                        </p:tav>
                                        <p:tav tm="100000">
                                          <p:val>
                                            <p:strVal val="#ppt_y"/>
                                          </p:val>
                                        </p:tav>
                                      </p:tavLst>
                                    </p:anim>
                                  </p:childTnLst>
                                </p:cTn>
                              </p:par>
                              <p:par>
                                <p:cTn id="81" presetID="2" presetClass="entr" presetSubtype="4" fill="hold" grpId="0" nodeType="withEffect">
                                  <p:stCondLst>
                                    <p:cond delay="0"/>
                                  </p:stCondLst>
                                  <p:childTnLst>
                                    <p:set>
                                      <p:cBhvr>
                                        <p:cTn id="82" dur="1" fill="hold">
                                          <p:stCondLst>
                                            <p:cond delay="0"/>
                                          </p:stCondLst>
                                        </p:cTn>
                                        <p:tgtEl>
                                          <p:spTgt spid="118"/>
                                        </p:tgtEl>
                                        <p:attrNameLst>
                                          <p:attrName>style.visibility</p:attrName>
                                        </p:attrNameLst>
                                      </p:cBhvr>
                                      <p:to>
                                        <p:strVal val="visible"/>
                                      </p:to>
                                    </p:set>
                                    <p:anim calcmode="lin" valueType="num">
                                      <p:cBhvr additive="base">
                                        <p:cTn id="83" dur="500" fill="hold"/>
                                        <p:tgtEl>
                                          <p:spTgt spid="118"/>
                                        </p:tgtEl>
                                        <p:attrNameLst>
                                          <p:attrName>ppt_x</p:attrName>
                                        </p:attrNameLst>
                                      </p:cBhvr>
                                      <p:tavLst>
                                        <p:tav tm="0">
                                          <p:val>
                                            <p:strVal val="#ppt_x"/>
                                          </p:val>
                                        </p:tav>
                                        <p:tav tm="100000">
                                          <p:val>
                                            <p:strVal val="#ppt_x"/>
                                          </p:val>
                                        </p:tav>
                                      </p:tavLst>
                                    </p:anim>
                                    <p:anim calcmode="lin" valueType="num">
                                      <p:cBhvr additive="base">
                                        <p:cTn id="84" dur="500" fill="hold"/>
                                        <p:tgtEl>
                                          <p:spTgt spid="1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animBg="1"/>
      <p:bldP spid="9" grpId="0" animBg="1"/>
      <p:bldP spid="10" grpId="0" animBg="1"/>
      <p:bldP spid="116" grpId="0" animBg="1"/>
      <p:bldP spid="117" grpId="0" animBg="1"/>
      <p:bldP spid="118" grpId="0" animBg="1"/>
      <p:bldP spid="133"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86EC9-54A6-4E5E-BC02-F5A97CA22B36}"/>
              </a:ext>
            </a:extLst>
          </p:cNvPr>
          <p:cNvSpPr txBox="1"/>
          <p:nvPr/>
        </p:nvSpPr>
        <p:spPr>
          <a:xfrm>
            <a:off x="6537911" y="-754803"/>
            <a:ext cx="5654090" cy="561211"/>
          </a:xfrm>
          <a:prstGeom prst="rect">
            <a:avLst/>
          </a:prstGeom>
          <a:solidFill>
            <a:srgbClr val="FF0066"/>
          </a:solidFill>
        </p:spPr>
        <p:txBody>
          <a:bodyPr wrap="square" lIns="179285" tIns="143428" rIns="179285" bIns="143428" rtlCol="0">
            <a:spAutoFit/>
          </a:bodyPr>
          <a:lstStyle/>
          <a:p>
            <a:pPr>
              <a:lnSpc>
                <a:spcPct val="90000"/>
              </a:lnSpc>
              <a:spcAft>
                <a:spcPts val="588"/>
              </a:spcAft>
            </a:pPr>
            <a:r>
              <a:rPr lang="en-US" sz="1961">
                <a:solidFill>
                  <a:schemeClr val="bg1"/>
                </a:solidFill>
              </a:rPr>
              <a:t>Thank You slide</a:t>
            </a:r>
          </a:p>
        </p:txBody>
      </p:sp>
      <p:sp>
        <p:nvSpPr>
          <p:cNvPr id="3" name="Title 2">
            <a:extLst>
              <a:ext uri="{FF2B5EF4-FFF2-40B4-BE49-F238E27FC236}">
                <a16:creationId xmlns:a16="http://schemas.microsoft.com/office/drawing/2014/main" id="{581BBE84-9D13-41FD-AB94-48384D386832}"/>
              </a:ext>
            </a:extLst>
          </p:cNvPr>
          <p:cNvSpPr txBox="1">
            <a:spLocks/>
          </p:cNvSpPr>
          <p:nvPr/>
        </p:nvSpPr>
        <p:spPr>
          <a:xfrm>
            <a:off x="493345" y="3035864"/>
            <a:ext cx="9144000" cy="498527"/>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a:solidFill>
                  <a:schemeClr val="bg1"/>
                </a:solidFill>
              </a:rPr>
              <a:t>Thank you</a:t>
            </a:r>
          </a:p>
        </p:txBody>
      </p:sp>
    </p:spTree>
    <p:custDataLst>
      <p:tags r:id="rId1"/>
    </p:custDataLst>
    <p:extLst>
      <p:ext uri="{BB962C8B-B14F-4D97-AF65-F5344CB8AC3E}">
        <p14:creationId xmlns:p14="http://schemas.microsoft.com/office/powerpoint/2010/main" val="4112716236"/>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a:xfrm>
            <a:off x="584201" y="2990654"/>
            <a:ext cx="5083629" cy="543108"/>
          </a:xfrm>
        </p:spPr>
        <p:txBody>
          <a:bodyPr/>
          <a:lstStyle/>
          <a:p>
            <a:r>
              <a:rPr lang="en-US"/>
              <a:t>Security in Azure Synapse</a:t>
            </a:r>
          </a:p>
        </p:txBody>
      </p:sp>
    </p:spTree>
    <p:custDataLst>
      <p:tags r:id="rId1"/>
    </p:custDataLst>
    <p:extLst>
      <p:ext uri="{BB962C8B-B14F-4D97-AF65-F5344CB8AC3E}">
        <p14:creationId xmlns:p14="http://schemas.microsoft.com/office/powerpoint/2010/main" val="259600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821699" y="793244"/>
            <a:ext cx="3490781" cy="553920"/>
          </a:xfrm>
        </p:spPr>
        <p:txBody>
          <a:bodyPr/>
          <a:lstStyle/>
          <a:p>
            <a:r>
              <a:rPr lang="en-US"/>
              <a:t>Agenda</a:t>
            </a:r>
          </a:p>
        </p:txBody>
      </p:sp>
      <p:sp>
        <p:nvSpPr>
          <p:cNvPr id="16" name="Content Placeholder 3">
            <a:extLst>
              <a:ext uri="{FF2B5EF4-FFF2-40B4-BE49-F238E27FC236}">
                <a16:creationId xmlns:a16="http://schemas.microsoft.com/office/drawing/2014/main" id="{DB4BC256-5BF6-478C-99B0-0E86E5B6550E}"/>
              </a:ext>
            </a:extLst>
          </p:cNvPr>
          <p:cNvSpPr txBox="1">
            <a:spLocks/>
          </p:cNvSpPr>
          <p:nvPr/>
        </p:nvSpPr>
        <p:spPr>
          <a:xfrm>
            <a:off x="4704965" y="1666132"/>
            <a:ext cx="3781501" cy="1089650"/>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a:solidFill>
                  <a:schemeClr val="tx2"/>
                </a:solidFill>
              </a:rPr>
              <a:t>1</a:t>
            </a:r>
            <a:r>
              <a:rPr lang="en-US" sz="1961" b="1"/>
              <a:t>  Security baseline</a:t>
            </a:r>
          </a:p>
          <a:p>
            <a:pPr marL="281677" lvl="1" indent="0">
              <a:buNone/>
            </a:pPr>
            <a:r>
              <a:rPr lang="en-US" sz="1765">
                <a:solidFill>
                  <a:schemeClr val="tx1"/>
                </a:solidFill>
              </a:rPr>
              <a:t>Synapse Analytics security baseline</a:t>
            </a:r>
            <a:endParaRPr lang="en-US" sz="1961"/>
          </a:p>
        </p:txBody>
      </p:sp>
      <p:sp>
        <p:nvSpPr>
          <p:cNvPr id="24" name="Content Placeholder 3">
            <a:extLst>
              <a:ext uri="{FF2B5EF4-FFF2-40B4-BE49-F238E27FC236}">
                <a16:creationId xmlns:a16="http://schemas.microsoft.com/office/drawing/2014/main" id="{4E5BF6B2-0FE1-443B-9F1E-C7FD7C267DF1}"/>
              </a:ext>
            </a:extLst>
          </p:cNvPr>
          <p:cNvSpPr txBox="1">
            <a:spLocks/>
          </p:cNvSpPr>
          <p:nvPr/>
        </p:nvSpPr>
        <p:spPr>
          <a:xfrm>
            <a:off x="4806192" y="2906085"/>
            <a:ext cx="4007870"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a:solidFill>
                  <a:schemeClr val="tx2"/>
                </a:solidFill>
              </a:rPr>
              <a:t>2</a:t>
            </a:r>
            <a:r>
              <a:rPr lang="en-US" sz="1961" b="1"/>
              <a:t>  Network and data security</a:t>
            </a:r>
          </a:p>
          <a:p>
            <a:pPr marL="281677" lvl="1" indent="0">
              <a:buNone/>
            </a:pPr>
            <a:r>
              <a:rPr lang="en-US" sz="1765">
                <a:solidFill>
                  <a:schemeClr val="tx1"/>
                </a:solidFill>
              </a:rPr>
              <a:t>Synapse Managed Virtual Network and Managed private endpoints</a:t>
            </a:r>
          </a:p>
          <a:p>
            <a:pPr marL="281677" lvl="1" indent="0">
              <a:buNone/>
            </a:pPr>
            <a:r>
              <a:rPr lang="en-US" sz="1765">
                <a:solidFill>
                  <a:schemeClr val="tx1"/>
                </a:solidFill>
              </a:rPr>
              <a:t>Securing data</a:t>
            </a:r>
            <a:endParaRPr lang="en-US" sz="1961"/>
          </a:p>
        </p:txBody>
      </p:sp>
      <p:pic>
        <p:nvPicPr>
          <p:cNvPr id="4" name="Picture 3">
            <a:extLst>
              <a:ext uri="{FF2B5EF4-FFF2-40B4-BE49-F238E27FC236}">
                <a16:creationId xmlns:a16="http://schemas.microsoft.com/office/drawing/2014/main" id="{9057937D-6520-485B-8080-FB7259B664D8}"/>
              </a:ext>
            </a:extLst>
          </p:cNvPr>
          <p:cNvPicPr>
            <a:picLocks noChangeAspect="1"/>
          </p:cNvPicPr>
          <p:nvPr/>
        </p:nvPicPr>
        <p:blipFill rotWithShape="1">
          <a:blip r:embed="rId4"/>
          <a:srcRect l="34893" t="385" r="32121" b="385"/>
          <a:stretch/>
        </p:blipFill>
        <p:spPr>
          <a:xfrm flipH="1">
            <a:off x="0" y="487"/>
            <a:ext cx="4403009" cy="6857026"/>
          </a:xfrm>
          <a:prstGeom prst="rect">
            <a:avLst/>
          </a:prstGeom>
          <a:noFill/>
        </p:spPr>
      </p:pic>
    </p:spTree>
    <p:custDataLst>
      <p:tags r:id="rId1"/>
    </p:custDataLst>
    <p:extLst>
      <p:ext uri="{BB962C8B-B14F-4D97-AF65-F5344CB8AC3E}">
        <p14:creationId xmlns:p14="http://schemas.microsoft.com/office/powerpoint/2010/main" val="2461809254"/>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FF4406-B009-4B90-9AF7-67AB70516C96}"/>
              </a:ext>
            </a:extLst>
          </p:cNvPr>
          <p:cNvSpPr>
            <a:spLocks noGrp="1"/>
          </p:cNvSpPr>
          <p:nvPr>
            <p:ph type="title"/>
          </p:nvPr>
        </p:nvSpPr>
        <p:spPr>
          <a:xfrm>
            <a:off x="585217" y="3045595"/>
            <a:ext cx="9144000" cy="488797"/>
          </a:xfrm>
        </p:spPr>
        <p:txBody>
          <a:bodyPr/>
          <a:lstStyle/>
          <a:p>
            <a:r>
              <a:rPr lang="en-US" b="1"/>
              <a:t>Security baseline for Synapse Analytics</a:t>
            </a:r>
          </a:p>
        </p:txBody>
      </p:sp>
    </p:spTree>
    <p:extLst>
      <p:ext uri="{BB962C8B-B14F-4D97-AF65-F5344CB8AC3E}">
        <p14:creationId xmlns:p14="http://schemas.microsoft.com/office/powerpoint/2010/main" val="3445481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86740" y="180201"/>
            <a:ext cx="11018520" cy="553998"/>
          </a:xfrm>
          <a:prstGeom prst="rect">
            <a:avLst/>
          </a:prstGeom>
        </p:spPr>
        <p:txBody>
          <a:bodyPr vert="horz" wrap="square" lIns="0" tIns="13333" rIns="0" bIns="0" rtlCol="0" anchor="t">
            <a:spAutoFit/>
          </a:bodyPr>
          <a:lstStyle/>
          <a:p>
            <a:pPr marL="12698">
              <a:spcBef>
                <a:spcPts val="105"/>
              </a:spcBef>
            </a:pPr>
            <a:r>
              <a:rPr lang="en-US" b="1"/>
              <a:t>The Security Baseline for Synapse Analytics</a:t>
            </a:r>
            <a:endParaRPr spc="-40"/>
          </a:p>
        </p:txBody>
      </p:sp>
      <p:graphicFrame>
        <p:nvGraphicFramePr>
          <p:cNvPr id="9" name="Table 9">
            <a:extLst>
              <a:ext uri="{FF2B5EF4-FFF2-40B4-BE49-F238E27FC236}">
                <a16:creationId xmlns:a16="http://schemas.microsoft.com/office/drawing/2014/main" id="{1A88EE09-4018-44DC-ABBD-0F5F45A62D18}"/>
              </a:ext>
            </a:extLst>
          </p:cNvPr>
          <p:cNvGraphicFramePr>
            <a:graphicFrameLocks noGrp="1"/>
          </p:cNvGraphicFramePr>
          <p:nvPr/>
        </p:nvGraphicFramePr>
        <p:xfrm>
          <a:off x="566003" y="921592"/>
          <a:ext cx="11205310" cy="5936408"/>
        </p:xfrm>
        <a:graphic>
          <a:graphicData uri="http://schemas.openxmlformats.org/drawingml/2006/table">
            <a:tbl>
              <a:tblPr firstRow="1" bandRow="1">
                <a:tableStyleId>{5C22544A-7EE6-4342-B048-85BDC9FD1C3A}</a:tableStyleId>
              </a:tblPr>
              <a:tblGrid>
                <a:gridCol w="2539870">
                  <a:extLst>
                    <a:ext uri="{9D8B030D-6E8A-4147-A177-3AD203B41FA5}">
                      <a16:colId xmlns:a16="http://schemas.microsoft.com/office/drawing/2014/main" val="1146731886"/>
                    </a:ext>
                  </a:extLst>
                </a:gridCol>
                <a:gridCol w="8665440">
                  <a:extLst>
                    <a:ext uri="{9D8B030D-6E8A-4147-A177-3AD203B41FA5}">
                      <a16:colId xmlns:a16="http://schemas.microsoft.com/office/drawing/2014/main" val="1593663304"/>
                    </a:ext>
                  </a:extLst>
                </a:gridCol>
              </a:tblGrid>
              <a:tr h="358570">
                <a:tc gridSpan="2">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800"/>
                        <a:t>Contains recommendations that will help you improve the security posture of your deployment</a:t>
                      </a:r>
                    </a:p>
                  </a:txBody>
                  <a:tcPr marL="89642" marR="89642" marT="44821" marB="44821"/>
                </a:tc>
                <a:tc hMerge="1">
                  <a:txBody>
                    <a:bodyPr/>
                    <a:lstStyle/>
                    <a:p>
                      <a:endParaRPr lang="en-US"/>
                    </a:p>
                  </a:txBody>
                  <a:tcPr/>
                </a:tc>
                <a:extLst>
                  <a:ext uri="{0D108BD9-81ED-4DB2-BD59-A6C34878D82A}">
                    <a16:rowId xmlns:a16="http://schemas.microsoft.com/office/drawing/2014/main" val="1344869916"/>
                  </a:ext>
                </a:extLst>
              </a:tr>
              <a:tr h="988577">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600" b="0">
                          <a:solidFill>
                            <a:srgbClr val="171717"/>
                          </a:solidFill>
                          <a:latin typeface="Segoe UI" panose="020B0502040204020203" pitchFamily="34" charset="0"/>
                        </a:rPr>
                        <a:t>Network security</a:t>
                      </a:r>
                    </a:p>
                  </a:txBody>
                  <a:tcPr marL="89642" marR="89642" marT="44821" marB="44821"/>
                </a:tc>
                <a:tc>
                  <a:txBody>
                    <a:bodyPr/>
                    <a:lstStyle/>
                    <a:p>
                      <a:r>
                        <a:rPr lang="en-US" sz="1200"/>
                        <a:t>Protect with VNETs</a:t>
                      </a:r>
                    </a:p>
                    <a:p>
                      <a:r>
                        <a:rPr lang="en-US" sz="1200"/>
                        <a:t>Monitor configuration and traffic of VNETs, subnets and network interfaces Use Advanced Threat Protection (ATP) and DDoS Protection, </a:t>
                      </a:r>
                    </a:p>
                    <a:p>
                      <a:r>
                        <a:rPr lang="en-US" sz="1200"/>
                        <a:t>Record network packets, </a:t>
                      </a:r>
                    </a:p>
                    <a:p>
                      <a:r>
                        <a:rPr lang="en-US" sz="1200"/>
                        <a:t>Use tags for network security groups</a:t>
                      </a:r>
                    </a:p>
                  </a:txBody>
                  <a:tcPr marL="89642" marR="89642" marT="44821" marB="44821"/>
                </a:tc>
                <a:extLst>
                  <a:ext uri="{0D108BD9-81ED-4DB2-BD59-A6C34878D82A}">
                    <a16:rowId xmlns:a16="http://schemas.microsoft.com/office/drawing/2014/main" val="1405853040"/>
                  </a:ext>
                </a:extLst>
              </a:tr>
              <a:tr h="1165352">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600">
                          <a:solidFill>
                            <a:srgbClr val="171717"/>
                          </a:solidFill>
                          <a:latin typeface="Segoe UI" panose="020B0502040204020203" pitchFamily="34" charset="0"/>
                        </a:rPr>
                        <a:t>Logging and monitoring</a:t>
                      </a:r>
                    </a:p>
                  </a:txBody>
                  <a:tcPr marL="89642" marR="89642" marT="44821" marB="44821"/>
                </a:tc>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200" kern="1200">
                          <a:solidFill>
                            <a:schemeClr val="dk1"/>
                          </a:solidFill>
                          <a:latin typeface="+mn-lt"/>
                          <a:ea typeface="+mn-ea"/>
                          <a:cs typeface="+mn-cs"/>
                        </a:rPr>
                        <a:t>Update time synchronization for your compute deployments, </a:t>
                      </a:r>
                    </a:p>
                    <a:p>
                      <a:pPr marL="0" marR="0" lvl="0" indent="0" algn="l" defTabSz="951304" rtl="0" eaLnBrk="1" fontAlgn="auto" latinLnBrk="0" hangingPunct="1">
                        <a:lnSpc>
                          <a:spcPct val="100000"/>
                        </a:lnSpc>
                        <a:spcBef>
                          <a:spcPts val="0"/>
                        </a:spcBef>
                        <a:spcAft>
                          <a:spcPts val="0"/>
                        </a:spcAft>
                        <a:buClrTx/>
                        <a:buSzTx/>
                        <a:buFontTx/>
                        <a:buNone/>
                        <a:tabLst/>
                        <a:defRPr/>
                      </a:pPr>
                      <a:r>
                        <a:rPr lang="en-US" sz="1200" kern="1200">
                          <a:solidFill>
                            <a:schemeClr val="dk1"/>
                          </a:solidFill>
                          <a:latin typeface="+mn-lt"/>
                          <a:ea typeface="+mn-ea"/>
                          <a:cs typeface="+mn-cs"/>
                        </a:rPr>
                        <a:t>Central security log management, </a:t>
                      </a:r>
                    </a:p>
                    <a:p>
                      <a:pPr marL="0" marR="0" lvl="0" indent="0" algn="l" defTabSz="951304" rtl="0" eaLnBrk="1" fontAlgn="auto" latinLnBrk="0" hangingPunct="1">
                        <a:lnSpc>
                          <a:spcPct val="100000"/>
                        </a:lnSpc>
                        <a:spcBef>
                          <a:spcPts val="0"/>
                        </a:spcBef>
                        <a:spcAft>
                          <a:spcPts val="0"/>
                        </a:spcAft>
                        <a:buClrTx/>
                        <a:buSzTx/>
                        <a:buFontTx/>
                        <a:buNone/>
                        <a:tabLst/>
                        <a:defRPr/>
                      </a:pPr>
                      <a:r>
                        <a:rPr lang="en-US" sz="1200" kern="1200">
                          <a:solidFill>
                            <a:schemeClr val="dk1"/>
                          </a:solidFill>
                          <a:latin typeface="+mn-lt"/>
                          <a:ea typeface="+mn-ea"/>
                          <a:cs typeface="+mn-cs"/>
                        </a:rPr>
                        <a:t>Enable auditing on the Azure SQL server-level, </a:t>
                      </a:r>
                    </a:p>
                    <a:p>
                      <a:pPr marL="0" marR="0" lvl="0" indent="0" algn="l" defTabSz="951304" rtl="0" eaLnBrk="1" fontAlgn="auto" latinLnBrk="0" hangingPunct="1">
                        <a:lnSpc>
                          <a:spcPct val="100000"/>
                        </a:lnSpc>
                        <a:spcBef>
                          <a:spcPts val="0"/>
                        </a:spcBef>
                        <a:spcAft>
                          <a:spcPts val="0"/>
                        </a:spcAft>
                        <a:buClrTx/>
                        <a:buSzTx/>
                        <a:buFontTx/>
                        <a:buNone/>
                        <a:tabLst/>
                        <a:defRPr/>
                      </a:pPr>
                      <a:r>
                        <a:rPr lang="en-US" sz="1200" kern="1200">
                          <a:solidFill>
                            <a:schemeClr val="dk1"/>
                          </a:solidFill>
                          <a:latin typeface="+mn-lt"/>
                          <a:ea typeface="+mn-ea"/>
                          <a:cs typeface="+mn-cs"/>
                        </a:rPr>
                        <a:t>Configure security log storage retention, </a:t>
                      </a:r>
                    </a:p>
                    <a:p>
                      <a:pPr marL="0" marR="0" lvl="0" indent="0" algn="l" defTabSz="951304" rtl="0" eaLnBrk="1" fontAlgn="auto" latinLnBrk="0" hangingPunct="1">
                        <a:lnSpc>
                          <a:spcPct val="100000"/>
                        </a:lnSpc>
                        <a:spcBef>
                          <a:spcPts val="0"/>
                        </a:spcBef>
                        <a:spcAft>
                          <a:spcPts val="0"/>
                        </a:spcAft>
                        <a:buClrTx/>
                        <a:buSzTx/>
                        <a:buFontTx/>
                        <a:buNone/>
                        <a:tabLst/>
                        <a:defRPr/>
                      </a:pPr>
                      <a:r>
                        <a:rPr lang="en-US" sz="1200" kern="1200">
                          <a:solidFill>
                            <a:schemeClr val="dk1"/>
                          </a:solidFill>
                          <a:latin typeface="+mn-lt"/>
                          <a:ea typeface="+mn-ea"/>
                          <a:cs typeface="+mn-cs"/>
                        </a:rPr>
                        <a:t>Use advanced Threat Protection (ATP) for Azure SQL Database in conjunction with Azure Security Center to monitor and alert on anomalous activity</a:t>
                      </a:r>
                    </a:p>
                  </a:txBody>
                  <a:tcPr marL="89642" marR="89642" marT="44821" marB="44821"/>
                </a:tc>
                <a:extLst>
                  <a:ext uri="{0D108BD9-81ED-4DB2-BD59-A6C34878D82A}">
                    <a16:rowId xmlns:a16="http://schemas.microsoft.com/office/drawing/2014/main" val="2639256789"/>
                  </a:ext>
                </a:extLst>
              </a:tr>
              <a:tr h="3137487">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600" u="none">
                          <a:solidFill>
                            <a:srgbClr val="171717"/>
                          </a:solidFill>
                          <a:latin typeface="Segoe UI" panose="020B0502040204020203" pitchFamily="34" charset="0"/>
                        </a:rPr>
                        <a:t>Identity and access control</a:t>
                      </a:r>
                    </a:p>
                  </a:txBody>
                  <a:tcPr marL="89642" marR="89642" marT="44821" marB="44821"/>
                </a:tc>
                <a:tc>
                  <a:txBody>
                    <a:bodyPr/>
                    <a:lstStyle/>
                    <a:p>
                      <a:r>
                        <a:rPr lang="en-US" sz="1200" kern="1200">
                          <a:solidFill>
                            <a:schemeClr val="dk1"/>
                          </a:solidFill>
                          <a:latin typeface="+mn-lt"/>
                          <a:ea typeface="+mn-ea"/>
                          <a:cs typeface="+mn-cs"/>
                        </a:rPr>
                        <a:t>Maintain an inventory of administrative accounts</a:t>
                      </a:r>
                    </a:p>
                    <a:p>
                      <a:r>
                        <a:rPr lang="en-US" sz="1200" kern="1200">
                          <a:solidFill>
                            <a:schemeClr val="dk1"/>
                          </a:solidFill>
                          <a:latin typeface="+mn-lt"/>
                          <a:ea typeface="+mn-ea"/>
                          <a:cs typeface="+mn-cs"/>
                        </a:rPr>
                        <a:t>Change default passwords where applicable</a:t>
                      </a:r>
                    </a:p>
                    <a:p>
                      <a:r>
                        <a:rPr lang="en-US" sz="1200" kern="1200">
                          <a:solidFill>
                            <a:schemeClr val="dk1"/>
                          </a:solidFill>
                          <a:latin typeface="+mn-lt"/>
                          <a:ea typeface="+mn-ea"/>
                          <a:cs typeface="+mn-cs"/>
                        </a:rPr>
                        <a:t>Use dedicated administrative accounts, Use AAD single sign-on</a:t>
                      </a:r>
                    </a:p>
                    <a:p>
                      <a:r>
                        <a:rPr lang="en-US" sz="1200" kern="1200">
                          <a:solidFill>
                            <a:schemeClr val="dk1"/>
                          </a:solidFill>
                          <a:latin typeface="+mn-lt"/>
                          <a:ea typeface="+mn-ea"/>
                          <a:cs typeface="+mn-cs"/>
                        </a:rPr>
                        <a:t>Use multi-factor authentication for all AAD-based access</a:t>
                      </a:r>
                    </a:p>
                    <a:p>
                      <a:r>
                        <a:rPr lang="en-US" sz="1200" kern="1200">
                          <a:solidFill>
                            <a:schemeClr val="dk1"/>
                          </a:solidFill>
                          <a:latin typeface="+mn-lt"/>
                          <a:ea typeface="+mn-ea"/>
                          <a:cs typeface="+mn-cs"/>
                        </a:rPr>
                        <a:t>Use a Privileged Access Workstation (PAW) with Multi-Factor Authentication (MFA) configured to log into and configure Azure resources</a:t>
                      </a:r>
                    </a:p>
                    <a:p>
                      <a:r>
                        <a:rPr lang="en-US" sz="1200" kern="1200">
                          <a:solidFill>
                            <a:schemeClr val="dk1"/>
                          </a:solidFill>
                          <a:latin typeface="+mn-lt"/>
                          <a:ea typeface="+mn-ea"/>
                          <a:cs typeface="+mn-cs"/>
                        </a:rPr>
                        <a:t>Use Azure Active Directory security reports for generation of logs and alerts when suspicious or unsafe activity occurs in the environment.</a:t>
                      </a:r>
                    </a:p>
                    <a:p>
                      <a:r>
                        <a:rPr lang="en-US" sz="1200" kern="1200">
                          <a:solidFill>
                            <a:schemeClr val="dk1"/>
                          </a:solidFill>
                          <a:latin typeface="+mn-lt"/>
                          <a:ea typeface="+mn-ea"/>
                          <a:cs typeface="+mn-cs"/>
                        </a:rPr>
                        <a:t>Manage Azure resources from only approved locations</a:t>
                      </a:r>
                    </a:p>
                    <a:p>
                      <a:pPr marL="0" marR="0" lvl="0" indent="0" algn="l" defTabSz="951304" rtl="0" eaLnBrk="1" fontAlgn="auto" latinLnBrk="0" hangingPunct="1">
                        <a:lnSpc>
                          <a:spcPct val="100000"/>
                        </a:lnSpc>
                        <a:spcBef>
                          <a:spcPts val="0"/>
                        </a:spcBef>
                        <a:spcAft>
                          <a:spcPts val="0"/>
                        </a:spcAft>
                        <a:buClrTx/>
                        <a:buSzTx/>
                        <a:buFontTx/>
                        <a:buNone/>
                        <a:tabLst/>
                        <a:defRPr/>
                      </a:pPr>
                      <a:r>
                        <a:rPr lang="en-US" sz="1200" kern="1200">
                          <a:solidFill>
                            <a:schemeClr val="dk1"/>
                          </a:solidFill>
                          <a:latin typeface="+mn-lt"/>
                          <a:ea typeface="+mn-ea"/>
                          <a:cs typeface="+mn-cs"/>
                        </a:rPr>
                        <a:t>Create an Azure Active Directory (AD) administrator for the Azure SQL Database server in your Synapse SQL pool. </a:t>
                      </a:r>
                    </a:p>
                    <a:p>
                      <a:pPr marL="0" marR="0" lvl="0" indent="0" algn="l" defTabSz="951304" rtl="0" eaLnBrk="1" fontAlgn="auto" latinLnBrk="0" hangingPunct="1">
                        <a:lnSpc>
                          <a:spcPct val="100000"/>
                        </a:lnSpc>
                        <a:spcBef>
                          <a:spcPts val="0"/>
                        </a:spcBef>
                        <a:spcAft>
                          <a:spcPts val="0"/>
                        </a:spcAft>
                        <a:buClrTx/>
                        <a:buSzTx/>
                        <a:buFontTx/>
                        <a:buNone/>
                        <a:tabLst/>
                        <a:defRPr/>
                      </a:pPr>
                      <a:r>
                        <a:rPr lang="en-US" sz="1200" kern="1200">
                          <a:solidFill>
                            <a:schemeClr val="dk1"/>
                          </a:solidFill>
                          <a:latin typeface="+mn-lt"/>
                          <a:ea typeface="+mn-ea"/>
                          <a:cs typeface="+mn-cs"/>
                        </a:rPr>
                        <a:t>Regularly review and reconcile user access</a:t>
                      </a:r>
                    </a:p>
                    <a:p>
                      <a:pPr marL="0" marR="0" lvl="0" indent="0" algn="l" defTabSz="951304" rtl="0" eaLnBrk="1" fontAlgn="auto" latinLnBrk="0" hangingPunct="1">
                        <a:lnSpc>
                          <a:spcPct val="100000"/>
                        </a:lnSpc>
                        <a:spcBef>
                          <a:spcPts val="0"/>
                        </a:spcBef>
                        <a:spcAft>
                          <a:spcPts val="0"/>
                        </a:spcAft>
                        <a:buClrTx/>
                        <a:buSzTx/>
                        <a:buFontTx/>
                        <a:buNone/>
                        <a:tabLst/>
                        <a:defRPr/>
                      </a:pPr>
                      <a:r>
                        <a:rPr lang="en-US" sz="1200" kern="1200">
                          <a:solidFill>
                            <a:schemeClr val="dk1"/>
                          </a:solidFill>
                          <a:latin typeface="+mn-lt"/>
                          <a:ea typeface="+mn-ea"/>
                          <a:cs typeface="+mn-cs"/>
                        </a:rPr>
                        <a:t>In support scenarios where Microsoft needs to access data related to the Azure SQL Database in your Synapse SQL pool, Azure Customer Lockbox provides an interface for you to review and approve or reject data access requests</a:t>
                      </a:r>
                    </a:p>
                    <a:p>
                      <a:pPr marL="0" marR="0" lvl="0" indent="0" algn="l" defTabSz="951304" rtl="0" eaLnBrk="1" fontAlgn="auto" latinLnBrk="0" hangingPunct="1">
                        <a:lnSpc>
                          <a:spcPct val="100000"/>
                        </a:lnSpc>
                        <a:spcBef>
                          <a:spcPts val="0"/>
                        </a:spcBef>
                        <a:spcAft>
                          <a:spcPts val="0"/>
                        </a:spcAft>
                        <a:buClrTx/>
                        <a:buSzTx/>
                        <a:buFontTx/>
                        <a:buNone/>
                        <a:tabLst/>
                        <a:defRPr/>
                      </a:pPr>
                      <a:r>
                        <a:rPr lang="en-US" sz="1200" kern="1200">
                          <a:solidFill>
                            <a:schemeClr val="dk1"/>
                          </a:solidFill>
                          <a:latin typeface="+mn-lt"/>
                          <a:ea typeface="+mn-ea"/>
                          <a:cs typeface="+mn-cs"/>
                        </a:rPr>
                        <a:t>Use Azure Active Directory (Azure AD) Identity Protection and risk detection features to configure automated responses to detected suspicious actions related to user identities.</a:t>
                      </a:r>
                    </a:p>
                    <a:p>
                      <a:r>
                        <a:rPr lang="en-US" sz="1200" kern="1200">
                          <a:solidFill>
                            <a:schemeClr val="dk1"/>
                          </a:solidFill>
                          <a:latin typeface="+mn-lt"/>
                          <a:ea typeface="+mn-ea"/>
                          <a:cs typeface="+mn-cs"/>
                        </a:rPr>
                        <a:t>Configure Azure Active Directory (AD) authentication with Azure SQL and enable diagnostic settings for Azure Active Directory user accounts, sending the audit logs and sign-in logs to a Log Analytics workspace. Configure desired alerts within Log Analytics</a:t>
                      </a:r>
                    </a:p>
                  </a:txBody>
                  <a:tcPr marL="89642" marR="89642" marT="44821" marB="44821"/>
                </a:tc>
                <a:extLst>
                  <a:ext uri="{0D108BD9-81ED-4DB2-BD59-A6C34878D82A}">
                    <a16:rowId xmlns:a16="http://schemas.microsoft.com/office/drawing/2014/main" val="3316683679"/>
                  </a:ext>
                </a:extLst>
              </a:tr>
            </a:tbl>
          </a:graphicData>
        </a:graphic>
      </p:graphicFrame>
    </p:spTree>
    <p:extLst>
      <p:ext uri="{BB962C8B-B14F-4D97-AF65-F5344CB8AC3E}">
        <p14:creationId xmlns:p14="http://schemas.microsoft.com/office/powerpoint/2010/main" val="2646090158"/>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333" rIns="0" bIns="0" rtlCol="0" anchor="t">
            <a:spAutoFit/>
          </a:bodyPr>
          <a:lstStyle/>
          <a:p>
            <a:pPr marL="12698">
              <a:spcBef>
                <a:spcPts val="105"/>
              </a:spcBef>
            </a:pPr>
            <a:r>
              <a:rPr lang="en-US" b="1"/>
              <a:t>Security Baseline for Synapse Analytics</a:t>
            </a:r>
            <a:endParaRPr spc="-40"/>
          </a:p>
        </p:txBody>
      </p:sp>
      <p:graphicFrame>
        <p:nvGraphicFramePr>
          <p:cNvPr id="9" name="Table 9">
            <a:extLst>
              <a:ext uri="{FF2B5EF4-FFF2-40B4-BE49-F238E27FC236}">
                <a16:creationId xmlns:a16="http://schemas.microsoft.com/office/drawing/2014/main" id="{1A88EE09-4018-44DC-ABBD-0F5F45A62D18}"/>
              </a:ext>
            </a:extLst>
          </p:cNvPr>
          <p:cNvGraphicFramePr>
            <a:graphicFrameLocks noGrp="1"/>
          </p:cNvGraphicFramePr>
          <p:nvPr/>
        </p:nvGraphicFramePr>
        <p:xfrm>
          <a:off x="607909" y="1337342"/>
          <a:ext cx="10667871" cy="5477410"/>
        </p:xfrm>
        <a:graphic>
          <a:graphicData uri="http://schemas.openxmlformats.org/drawingml/2006/table">
            <a:tbl>
              <a:tblPr firstRow="1" bandRow="1">
                <a:tableStyleId>{5C22544A-7EE6-4342-B048-85BDC9FD1C3A}</a:tableStyleId>
              </a:tblPr>
              <a:tblGrid>
                <a:gridCol w="1827690">
                  <a:extLst>
                    <a:ext uri="{9D8B030D-6E8A-4147-A177-3AD203B41FA5}">
                      <a16:colId xmlns:a16="http://schemas.microsoft.com/office/drawing/2014/main" val="1146731886"/>
                    </a:ext>
                  </a:extLst>
                </a:gridCol>
                <a:gridCol w="8840181">
                  <a:extLst>
                    <a:ext uri="{9D8B030D-6E8A-4147-A177-3AD203B41FA5}">
                      <a16:colId xmlns:a16="http://schemas.microsoft.com/office/drawing/2014/main" val="1593663304"/>
                    </a:ext>
                  </a:extLst>
                </a:gridCol>
              </a:tblGrid>
              <a:tr h="358570">
                <a:tc gridSpan="2">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800" b="1" kern="1200">
                          <a:solidFill>
                            <a:schemeClr val="lt1"/>
                          </a:solidFill>
                          <a:latin typeface="+mn-lt"/>
                          <a:ea typeface="+mn-ea"/>
                          <a:cs typeface="+mn-cs"/>
                        </a:rPr>
                        <a:t>Contains recommendations that will help you improve the security posture of your deployment</a:t>
                      </a:r>
                    </a:p>
                  </a:txBody>
                  <a:tcPr marL="89642" marR="89642" marT="44821" marB="44821"/>
                </a:tc>
                <a:tc hMerge="1">
                  <a:txBody>
                    <a:bodyPr/>
                    <a:lstStyle/>
                    <a:p>
                      <a:endParaRPr lang="en-US"/>
                    </a:p>
                  </a:txBody>
                  <a:tcPr/>
                </a:tc>
                <a:extLst>
                  <a:ext uri="{0D108BD9-81ED-4DB2-BD59-A6C34878D82A}">
                    <a16:rowId xmlns:a16="http://schemas.microsoft.com/office/drawing/2014/main" val="1344869916"/>
                  </a:ext>
                </a:extLst>
              </a:tr>
              <a:tr h="1703207">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600"/>
                        <a:t>Data protection</a:t>
                      </a:r>
                    </a:p>
                  </a:txBody>
                  <a:tcPr marL="89642" marR="89642" marT="44821" marB="44821"/>
                </a:tc>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200" kern="1200">
                          <a:solidFill>
                            <a:schemeClr val="dk1"/>
                          </a:solidFill>
                          <a:latin typeface="+mn-lt"/>
                          <a:ea typeface="+mn-ea"/>
                          <a:cs typeface="+mn-cs"/>
                        </a:rPr>
                        <a:t>Maintain an inventory of sensitive Information; Isolate systems storing or processing sensitive information; For any Azure SQL Database in your Synapse SQL pool storing or processing sensitive information, mark the database and related resources as sensitive using tags. Configure Private Link in conjunction with network security group (NSG) service tags on your Azure SQL Database instances to prevent the exfiltration of sensitive information. Encrypt all sensitive information in transit. Use the Azure Synapse SQL Data Discovery &amp; Classification feature. Data Discovery &amp; Classification provides advanced capabilities built into Azure SQL Database for discovering, classifying, labeling &amp; protecting the sensitive data in your databases.</a:t>
                      </a:r>
                    </a:p>
                    <a:p>
                      <a:pPr marL="0" marR="0" lvl="0" indent="0" algn="l" defTabSz="951304" rtl="0" eaLnBrk="1" fontAlgn="auto" latinLnBrk="0" hangingPunct="1">
                        <a:lnSpc>
                          <a:spcPct val="100000"/>
                        </a:lnSpc>
                        <a:spcBef>
                          <a:spcPts val="0"/>
                        </a:spcBef>
                        <a:spcAft>
                          <a:spcPts val="0"/>
                        </a:spcAft>
                        <a:buClrTx/>
                        <a:buSzTx/>
                        <a:buFontTx/>
                        <a:buNone/>
                        <a:tabLst/>
                        <a:defRPr/>
                      </a:pPr>
                      <a:r>
                        <a:rPr lang="en-US" sz="1200" kern="1200">
                          <a:solidFill>
                            <a:schemeClr val="dk1"/>
                          </a:solidFill>
                          <a:latin typeface="+mn-lt"/>
                          <a:ea typeface="+mn-ea"/>
                          <a:cs typeface="+mn-cs"/>
                        </a:rPr>
                        <a:t>Use RBAC to manage access to Azure SQL databases in your Synapse SQL pool</a:t>
                      </a:r>
                    </a:p>
                    <a:p>
                      <a:pPr marL="0" marR="0" lvl="0" indent="0" algn="l" defTabSz="951304" rtl="0" eaLnBrk="1" fontAlgn="auto" latinLnBrk="0" hangingPunct="1">
                        <a:lnSpc>
                          <a:spcPct val="100000"/>
                        </a:lnSpc>
                        <a:spcBef>
                          <a:spcPts val="0"/>
                        </a:spcBef>
                        <a:spcAft>
                          <a:spcPts val="0"/>
                        </a:spcAft>
                        <a:buClrTx/>
                        <a:buSzTx/>
                        <a:buFontTx/>
                        <a:buNone/>
                        <a:tabLst/>
                        <a:defRPr/>
                      </a:pPr>
                      <a:r>
                        <a:rPr lang="en-US" sz="1200" kern="1200">
                          <a:solidFill>
                            <a:schemeClr val="dk1"/>
                          </a:solidFill>
                          <a:latin typeface="+mn-lt"/>
                          <a:ea typeface="+mn-ea"/>
                          <a:cs typeface="+mn-cs"/>
                        </a:rPr>
                        <a:t>Encrypt sensitive information at rest: use TDE (Transparent data encryption); Log and alert on changes to critical Azure resources (Azure Monitor : Activity Log and alerts on Synapse in the Azure portal)</a:t>
                      </a:r>
                    </a:p>
                  </a:txBody>
                  <a:tcPr marL="89642" marR="89642" marT="44821" marB="44821"/>
                </a:tc>
                <a:extLst>
                  <a:ext uri="{0D108BD9-81ED-4DB2-BD59-A6C34878D82A}">
                    <a16:rowId xmlns:a16="http://schemas.microsoft.com/office/drawing/2014/main" val="1948370352"/>
                  </a:ext>
                </a:extLst>
              </a:tr>
              <a:tr h="627497">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600">
                          <a:solidFill>
                            <a:srgbClr val="171717"/>
                          </a:solidFill>
                          <a:latin typeface="Segoe UI" panose="020B0502040204020203" pitchFamily="34" charset="0"/>
                        </a:rPr>
                        <a:t>Vulnerability management</a:t>
                      </a:r>
                      <a:endParaRPr lang="en-US" sz="1600"/>
                    </a:p>
                  </a:txBody>
                  <a:tcPr marL="89642" marR="89642" marT="44821" marB="44821"/>
                </a:tc>
                <a:tc>
                  <a:txBody>
                    <a:bodyPr/>
                    <a:lstStyle/>
                    <a:p>
                      <a:r>
                        <a:rPr lang="en-US" sz="1200" kern="1200">
                          <a:solidFill>
                            <a:schemeClr val="dk1"/>
                          </a:solidFill>
                          <a:latin typeface="+mn-lt"/>
                          <a:ea typeface="+mn-ea"/>
                          <a:cs typeface="+mn-cs"/>
                        </a:rPr>
                        <a:t>Run automated vulnerability scanning tools; Compare back-to-back vulnerability scans (Vulnerability Assessment is a scanning service built into Azure Synapse SQL.); Use a risk-rating process to prioritize the remediation of discovered vulnerabilities (Data Discovery &amp; Classification built into Azure Synapse SQL)</a:t>
                      </a:r>
                    </a:p>
                  </a:txBody>
                  <a:tcPr marL="89642" marR="89642" marT="44821" marB="44821"/>
                </a:tc>
                <a:extLst>
                  <a:ext uri="{0D108BD9-81ED-4DB2-BD59-A6C34878D82A}">
                    <a16:rowId xmlns:a16="http://schemas.microsoft.com/office/drawing/2014/main" val="269159401"/>
                  </a:ext>
                </a:extLst>
              </a:tr>
              <a:tr h="1344637">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600">
                          <a:solidFill>
                            <a:srgbClr val="171717"/>
                          </a:solidFill>
                          <a:latin typeface="Segoe UI" panose="020B0502040204020203" pitchFamily="34" charset="0"/>
                        </a:rPr>
                        <a:t>Inventory and asset management</a:t>
                      </a:r>
                      <a:endParaRPr lang="en-US" sz="1600"/>
                    </a:p>
                  </a:txBody>
                  <a:tcPr marL="89642" marR="89642" marT="44821" marB="44821"/>
                </a:tc>
                <a:tc>
                  <a:txBody>
                    <a:bodyPr/>
                    <a:lstStyle/>
                    <a:p>
                      <a:r>
                        <a:rPr lang="en-US" sz="1200" kern="1200">
                          <a:solidFill>
                            <a:schemeClr val="dk1"/>
                          </a:solidFill>
                          <a:latin typeface="+mn-lt"/>
                          <a:ea typeface="+mn-ea"/>
                          <a:cs typeface="+mn-cs"/>
                        </a:rPr>
                        <a:t>Use automated asset discovery solution (Azure Resource Graph); Maintain asset metadata (Apply tags to Azure resources). Delete unauthorized Azure resources. Define a list of approved Azure resources related to your Synapse SQL pool.</a:t>
                      </a:r>
                    </a:p>
                    <a:p>
                      <a:r>
                        <a:rPr lang="en-US" sz="1200" kern="1200">
                          <a:solidFill>
                            <a:schemeClr val="dk1"/>
                          </a:solidFill>
                          <a:latin typeface="+mn-lt"/>
                          <a:ea typeface="+mn-ea"/>
                          <a:cs typeface="+mn-cs"/>
                        </a:rPr>
                        <a:t>Monitor for unapproved Azure resources (use Azure Policy and Azure Resource Graph)</a:t>
                      </a:r>
                    </a:p>
                    <a:p>
                      <a:r>
                        <a:rPr lang="en-US" sz="1200" kern="1200">
                          <a:solidFill>
                            <a:schemeClr val="dk1"/>
                          </a:solidFill>
                          <a:latin typeface="+mn-lt"/>
                          <a:ea typeface="+mn-ea"/>
                          <a:cs typeface="+mn-cs"/>
                        </a:rPr>
                        <a:t>Use only approved Azure services</a:t>
                      </a:r>
                    </a:p>
                    <a:p>
                      <a:r>
                        <a:rPr lang="en-US" sz="1200" kern="1200">
                          <a:solidFill>
                            <a:schemeClr val="dk1"/>
                          </a:solidFill>
                          <a:latin typeface="+mn-lt"/>
                          <a:ea typeface="+mn-ea"/>
                          <a:cs typeface="+mn-cs"/>
                        </a:rPr>
                        <a:t>Any resource related to your Synapse SQL pool that is required for business operations, but may incur higher risk for the organization, should be isolated within its own virtual machine and/or virtual network and sufficiently secured with either an Azure Firewall or Network Security Group.</a:t>
                      </a:r>
                    </a:p>
                  </a:txBody>
                  <a:tcPr marL="89642" marR="89642" marT="44821" marB="44821"/>
                </a:tc>
                <a:extLst>
                  <a:ext uri="{0D108BD9-81ED-4DB2-BD59-A6C34878D82A}">
                    <a16:rowId xmlns:a16="http://schemas.microsoft.com/office/drawing/2014/main" val="2924426900"/>
                  </a:ext>
                </a:extLst>
              </a:tr>
              <a:tr h="1344637">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600">
                          <a:solidFill>
                            <a:srgbClr val="171717"/>
                          </a:solidFill>
                          <a:latin typeface="Segoe UI" panose="020B0502040204020203" pitchFamily="34" charset="0"/>
                        </a:rPr>
                        <a:t>Secure configuration</a:t>
                      </a:r>
                      <a:endParaRPr lang="en-US" sz="1600"/>
                    </a:p>
                  </a:txBody>
                  <a:tcPr marL="89642" marR="89642" marT="44821" marB="44821"/>
                </a:tc>
                <a:tc>
                  <a:txBody>
                    <a:bodyPr/>
                    <a:lstStyle/>
                    <a:p>
                      <a:r>
                        <a:rPr lang="en-US" sz="1200" kern="1200">
                          <a:solidFill>
                            <a:schemeClr val="dk1"/>
                          </a:solidFill>
                          <a:latin typeface="+mn-lt"/>
                          <a:ea typeface="+mn-ea"/>
                          <a:cs typeface="+mn-cs"/>
                        </a:rPr>
                        <a:t>Use Azure Policy aliases in the "</a:t>
                      </a:r>
                      <a:r>
                        <a:rPr lang="en-US" sz="1200" kern="1200" err="1">
                          <a:solidFill>
                            <a:schemeClr val="dk1"/>
                          </a:solidFill>
                          <a:latin typeface="+mn-lt"/>
                          <a:ea typeface="+mn-ea"/>
                          <a:cs typeface="+mn-cs"/>
                        </a:rPr>
                        <a:t>Microsoft.Sql</a:t>
                      </a:r>
                      <a:r>
                        <a:rPr lang="en-US" sz="1200" kern="1200">
                          <a:solidFill>
                            <a:schemeClr val="dk1"/>
                          </a:solidFill>
                          <a:latin typeface="+mn-lt"/>
                          <a:ea typeface="+mn-ea"/>
                          <a:cs typeface="+mn-cs"/>
                        </a:rPr>
                        <a:t>" namespace to create custom policies to audit or enforce the configuration of resources related to your Synapse SQL pool. You may also make use of built-in policy definitions for Azure Database/Server, such as: Deploy Threat Detection on SQL servers / SQL Server should use a virtual network service endpoint.</a:t>
                      </a:r>
                    </a:p>
                    <a:p>
                      <a:r>
                        <a:rPr lang="en-US" sz="1200" kern="1200">
                          <a:solidFill>
                            <a:schemeClr val="dk1"/>
                          </a:solidFill>
                          <a:latin typeface="+mn-lt"/>
                          <a:ea typeface="+mn-ea"/>
                          <a:cs typeface="+mn-cs"/>
                        </a:rPr>
                        <a:t>If using custom Azure Policy definitions, use Azure DevOps or Azure Repos to securely store and manage your code.</a:t>
                      </a:r>
                    </a:p>
                    <a:p>
                      <a:r>
                        <a:rPr lang="en-US" sz="1200" kern="1200">
                          <a:solidFill>
                            <a:schemeClr val="dk1"/>
                          </a:solidFill>
                          <a:latin typeface="+mn-lt"/>
                          <a:ea typeface="+mn-ea"/>
                          <a:cs typeface="+mn-cs"/>
                        </a:rPr>
                        <a:t>Implement automated configuration monitoring for Azure resources ( Azure Security Center)</a:t>
                      </a:r>
                    </a:p>
                    <a:p>
                      <a:r>
                        <a:rPr lang="en-US" sz="1200" kern="1200">
                          <a:solidFill>
                            <a:schemeClr val="dk1"/>
                          </a:solidFill>
                          <a:latin typeface="+mn-lt"/>
                          <a:ea typeface="+mn-ea"/>
                          <a:cs typeface="+mn-cs"/>
                        </a:rPr>
                        <a:t>Manage Azure secrets </a:t>
                      </a:r>
                      <a:r>
                        <a:rPr lang="en-US" sz="1200" kern="1200" err="1">
                          <a:solidFill>
                            <a:schemeClr val="dk1"/>
                          </a:solidFill>
                          <a:latin typeface="+mn-lt"/>
                          <a:ea typeface="+mn-ea"/>
                          <a:cs typeface="+mn-cs"/>
                        </a:rPr>
                        <a:t>securely:TDE</a:t>
                      </a:r>
                      <a:r>
                        <a:rPr lang="en-US" sz="1200" kern="1200">
                          <a:solidFill>
                            <a:schemeClr val="dk1"/>
                          </a:solidFill>
                          <a:latin typeface="+mn-lt"/>
                          <a:ea typeface="+mn-ea"/>
                          <a:cs typeface="+mn-cs"/>
                        </a:rPr>
                        <a:t>; Use Managed Identities to provide Azure services with an automatically managed identity in Azure Active Directory (AD); Implement Credential Scanner to identify credentials within your code</a:t>
                      </a:r>
                    </a:p>
                  </a:txBody>
                  <a:tcPr marL="89642" marR="89642" marT="44821" marB="44821"/>
                </a:tc>
                <a:extLst>
                  <a:ext uri="{0D108BD9-81ED-4DB2-BD59-A6C34878D82A}">
                    <a16:rowId xmlns:a16="http://schemas.microsoft.com/office/drawing/2014/main" val="3859662132"/>
                  </a:ext>
                </a:extLst>
              </a:tr>
            </a:tbl>
          </a:graphicData>
        </a:graphic>
      </p:graphicFrame>
    </p:spTree>
    <p:extLst>
      <p:ext uri="{BB962C8B-B14F-4D97-AF65-F5344CB8AC3E}">
        <p14:creationId xmlns:p14="http://schemas.microsoft.com/office/powerpoint/2010/main" val="4136792818"/>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333" rIns="0" bIns="0" rtlCol="0" anchor="t">
            <a:spAutoFit/>
          </a:bodyPr>
          <a:lstStyle/>
          <a:p>
            <a:pPr marL="12698">
              <a:spcBef>
                <a:spcPts val="105"/>
              </a:spcBef>
            </a:pPr>
            <a:r>
              <a:rPr lang="en-US" b="1"/>
              <a:t>Security Baseline for Synapse Analytics</a:t>
            </a:r>
            <a:endParaRPr spc="-40"/>
          </a:p>
        </p:txBody>
      </p:sp>
      <p:graphicFrame>
        <p:nvGraphicFramePr>
          <p:cNvPr id="9" name="Table 9">
            <a:extLst>
              <a:ext uri="{FF2B5EF4-FFF2-40B4-BE49-F238E27FC236}">
                <a16:creationId xmlns:a16="http://schemas.microsoft.com/office/drawing/2014/main" id="{1A88EE09-4018-44DC-ABBD-0F5F45A62D18}"/>
              </a:ext>
            </a:extLst>
          </p:cNvPr>
          <p:cNvGraphicFramePr>
            <a:graphicFrameLocks noGrp="1"/>
          </p:cNvGraphicFramePr>
          <p:nvPr/>
        </p:nvGraphicFramePr>
        <p:xfrm>
          <a:off x="607909" y="1337342"/>
          <a:ext cx="10667871" cy="2189166"/>
        </p:xfrm>
        <a:graphic>
          <a:graphicData uri="http://schemas.openxmlformats.org/drawingml/2006/table">
            <a:tbl>
              <a:tblPr firstRow="1" bandRow="1">
                <a:tableStyleId>{5C22544A-7EE6-4342-B048-85BDC9FD1C3A}</a:tableStyleId>
              </a:tblPr>
              <a:tblGrid>
                <a:gridCol w="2201200">
                  <a:extLst>
                    <a:ext uri="{9D8B030D-6E8A-4147-A177-3AD203B41FA5}">
                      <a16:colId xmlns:a16="http://schemas.microsoft.com/office/drawing/2014/main" val="1146731886"/>
                    </a:ext>
                  </a:extLst>
                </a:gridCol>
                <a:gridCol w="8466671">
                  <a:extLst>
                    <a:ext uri="{9D8B030D-6E8A-4147-A177-3AD203B41FA5}">
                      <a16:colId xmlns:a16="http://schemas.microsoft.com/office/drawing/2014/main" val="1593663304"/>
                    </a:ext>
                  </a:extLst>
                </a:gridCol>
              </a:tblGrid>
              <a:tr h="358570">
                <a:tc gridSpan="2">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800" b="1" kern="1200">
                          <a:solidFill>
                            <a:schemeClr val="lt1"/>
                          </a:solidFill>
                          <a:latin typeface="+mn-lt"/>
                          <a:ea typeface="+mn-ea"/>
                          <a:cs typeface="+mn-cs"/>
                        </a:rPr>
                        <a:t>Contains recommendations that will help you improve the security posture of your deployment</a:t>
                      </a:r>
                    </a:p>
                  </a:txBody>
                  <a:tcPr marL="89642" marR="89642" marT="44821" marB="44821"/>
                </a:tc>
                <a:tc hMerge="1">
                  <a:txBody>
                    <a:bodyPr/>
                    <a:lstStyle/>
                    <a:p>
                      <a:endParaRPr lang="en-US"/>
                    </a:p>
                  </a:txBody>
                  <a:tcPr/>
                </a:tc>
                <a:extLst>
                  <a:ext uri="{0D108BD9-81ED-4DB2-BD59-A6C34878D82A}">
                    <a16:rowId xmlns:a16="http://schemas.microsoft.com/office/drawing/2014/main" val="1344869916"/>
                  </a:ext>
                </a:extLst>
              </a:tr>
              <a:tr h="627497">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600">
                          <a:solidFill>
                            <a:srgbClr val="171717"/>
                          </a:solidFill>
                          <a:latin typeface="Segoe UI" panose="020B0502040204020203" pitchFamily="34" charset="0"/>
                        </a:rPr>
                        <a:t>Malware defense</a:t>
                      </a:r>
                      <a:endParaRPr lang="en-US" sz="1600"/>
                    </a:p>
                  </a:txBody>
                  <a:tcPr marL="89642" marR="89642" marT="44821" marB="44821"/>
                </a:tc>
                <a:tc>
                  <a:txBody>
                    <a:bodyPr/>
                    <a:lstStyle/>
                    <a:p>
                      <a:r>
                        <a:rPr lang="en-US" sz="1200" kern="1200">
                          <a:solidFill>
                            <a:schemeClr val="dk1"/>
                          </a:solidFill>
                          <a:latin typeface="+mn-lt"/>
                          <a:ea typeface="+mn-ea"/>
                          <a:cs typeface="+mn-cs"/>
                        </a:rPr>
                        <a:t>Pre-scan files to be uploaded to non-compute Azure resources (Microsoft anti-malware is enabled on the underlying host that supports Azure services. Pre-scan any content being uploaded to non-compute Azure resources, such as App Service, Data Lake Storage, Blob Storage, Azure SQL Server, etc. )</a:t>
                      </a:r>
                    </a:p>
                  </a:txBody>
                  <a:tcPr marL="89642" marR="89642" marT="44821" marB="44821"/>
                </a:tc>
                <a:extLst>
                  <a:ext uri="{0D108BD9-81ED-4DB2-BD59-A6C34878D82A}">
                    <a16:rowId xmlns:a16="http://schemas.microsoft.com/office/drawing/2014/main" val="788641159"/>
                  </a:ext>
                </a:extLst>
              </a:tr>
              <a:tr h="1165352">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600">
                          <a:solidFill>
                            <a:srgbClr val="171717"/>
                          </a:solidFill>
                          <a:latin typeface="Segoe UI" panose="020B0502040204020203" pitchFamily="34" charset="0"/>
                        </a:rPr>
                        <a:t>Data recovery</a:t>
                      </a:r>
                      <a:endParaRPr lang="en-US" sz="1600"/>
                    </a:p>
                  </a:txBody>
                  <a:tcPr marL="89642" marR="89642" marT="44821" marB="44821"/>
                </a:tc>
                <a:tc>
                  <a:txBody>
                    <a:bodyPr/>
                    <a:lstStyle/>
                    <a:p>
                      <a:r>
                        <a:rPr lang="en-US" sz="1200" kern="1200">
                          <a:solidFill>
                            <a:schemeClr val="dk1"/>
                          </a:solidFill>
                          <a:latin typeface="+mn-lt"/>
                          <a:ea typeface="+mn-ea"/>
                          <a:cs typeface="+mn-cs"/>
                        </a:rPr>
                        <a:t>Ensure regular automated back-ups: Snapshots of your Synapse SQL pool are automatically taken throughout the day creating restore points.</a:t>
                      </a:r>
                    </a:p>
                    <a:p>
                      <a:r>
                        <a:rPr lang="en-US" sz="1200" kern="1200">
                          <a:solidFill>
                            <a:schemeClr val="dk1"/>
                          </a:solidFill>
                          <a:latin typeface="+mn-lt"/>
                          <a:ea typeface="+mn-ea"/>
                          <a:cs typeface="+mn-cs"/>
                        </a:rPr>
                        <a:t>Periodically test your restore points to ensure your snapshots are valid. </a:t>
                      </a:r>
                    </a:p>
                    <a:p>
                      <a:r>
                        <a:rPr lang="en-US" sz="1200" kern="1200">
                          <a:solidFill>
                            <a:schemeClr val="dk1"/>
                          </a:solidFill>
                          <a:latin typeface="+mn-lt"/>
                          <a:ea typeface="+mn-ea"/>
                          <a:cs typeface="+mn-cs"/>
                        </a:rPr>
                        <a:t>Ensure protection of backups and customer-managed keys: By default, data in a storage account is encrypted with Microsoft-managed keys. You can rely on Microsoft-managed keys for the encryption of your data, or you can manage encryption with your own keys. If you are managing your own keys with Key Vault, ensure soft-delete is enabled</a:t>
                      </a:r>
                    </a:p>
                  </a:txBody>
                  <a:tcPr marL="89642" marR="89642" marT="44821" marB="44821"/>
                </a:tc>
                <a:extLst>
                  <a:ext uri="{0D108BD9-81ED-4DB2-BD59-A6C34878D82A}">
                    <a16:rowId xmlns:a16="http://schemas.microsoft.com/office/drawing/2014/main" val="3961777980"/>
                  </a:ext>
                </a:extLst>
              </a:tr>
            </a:tbl>
          </a:graphicData>
        </a:graphic>
      </p:graphicFrame>
    </p:spTree>
    <p:extLst>
      <p:ext uri="{BB962C8B-B14F-4D97-AF65-F5344CB8AC3E}">
        <p14:creationId xmlns:p14="http://schemas.microsoft.com/office/powerpoint/2010/main" val="98406442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5766" y="2579793"/>
            <a:ext cx="4160799" cy="553982"/>
          </a:xfrm>
        </p:spPr>
        <p:txBody>
          <a:bodyPr/>
          <a:lstStyle/>
          <a:p>
            <a:r>
              <a:rPr lang="en-US"/>
              <a:t>Question…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6546" y="3535496"/>
            <a:ext cx="4160654" cy="2092724"/>
          </a:xfrm>
        </p:spPr>
        <p:txBody>
          <a:bodyPr/>
          <a:lstStyle/>
          <a:p>
            <a:r>
              <a:rPr lang="en-US"/>
              <a:t>What is the primary factor for Azure Synapse winning a POC?</a:t>
            </a:r>
          </a:p>
          <a:p>
            <a:endParaRPr lang="en-US"/>
          </a:p>
          <a:p>
            <a:r>
              <a:rPr lang="en-US"/>
              <a:t>What about losing a POC?</a:t>
            </a:r>
          </a:p>
          <a:p>
            <a:endParaRPr lang="en-US"/>
          </a:p>
          <a:p>
            <a:endParaRPr lang="en-US"/>
          </a:p>
        </p:txBody>
      </p:sp>
      <p:grpSp>
        <p:nvGrpSpPr>
          <p:cNvPr id="85" name="Group 84">
            <a:extLst>
              <a:ext uri="{FF2B5EF4-FFF2-40B4-BE49-F238E27FC236}">
                <a16:creationId xmlns:a16="http://schemas.microsoft.com/office/drawing/2014/main" id="{4C9C32A9-34B3-4EE1-9676-AB2377E09779}"/>
              </a:ext>
            </a:extLst>
          </p:cNvPr>
          <p:cNvGrpSpPr/>
          <p:nvPr/>
        </p:nvGrpSpPr>
        <p:grpSpPr>
          <a:xfrm>
            <a:off x="6822489" y="1060688"/>
            <a:ext cx="4567355" cy="4551948"/>
            <a:chOff x="4619625" y="1828800"/>
            <a:chExt cx="1882776" cy="1876425"/>
          </a:xfrm>
        </p:grpSpPr>
        <p:sp>
          <p:nvSpPr>
            <p:cNvPr id="86" name="Line 410">
              <a:extLst>
                <a:ext uri="{FF2B5EF4-FFF2-40B4-BE49-F238E27FC236}">
                  <a16:creationId xmlns:a16="http://schemas.microsoft.com/office/drawing/2014/main" id="{99B41B36-482E-4206-A200-E2A08CEB17A4}"/>
                </a:ext>
              </a:extLst>
            </p:cNvPr>
            <p:cNvSpPr>
              <a:spLocks noChangeShapeType="1"/>
            </p:cNvSpPr>
            <p:nvPr/>
          </p:nvSpPr>
          <p:spPr bwMode="auto">
            <a:xfrm flipH="1" flipV="1">
              <a:off x="4964113" y="2908300"/>
              <a:ext cx="481013" cy="5127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7" name="Line 411">
              <a:extLst>
                <a:ext uri="{FF2B5EF4-FFF2-40B4-BE49-F238E27FC236}">
                  <a16:creationId xmlns:a16="http://schemas.microsoft.com/office/drawing/2014/main" id="{D00A0915-C57E-482D-AD62-51AF4E342593}"/>
                </a:ext>
              </a:extLst>
            </p:cNvPr>
            <p:cNvSpPr>
              <a:spLocks noChangeShapeType="1"/>
            </p:cNvSpPr>
            <p:nvPr/>
          </p:nvSpPr>
          <p:spPr bwMode="auto">
            <a:xfrm flipH="1">
              <a:off x="5280025" y="2111375"/>
              <a:ext cx="539750" cy="3476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8" name="Line 412">
              <a:extLst>
                <a:ext uri="{FF2B5EF4-FFF2-40B4-BE49-F238E27FC236}">
                  <a16:creationId xmlns:a16="http://schemas.microsoft.com/office/drawing/2014/main" id="{C2EBB12A-DEF6-45FC-893E-757802743017}"/>
                </a:ext>
              </a:extLst>
            </p:cNvPr>
            <p:cNvSpPr>
              <a:spLocks noChangeShapeType="1"/>
            </p:cNvSpPr>
            <p:nvPr/>
          </p:nvSpPr>
          <p:spPr bwMode="auto">
            <a:xfrm flipV="1">
              <a:off x="5448300" y="2722562"/>
              <a:ext cx="769938" cy="6985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9" name="Line 413">
              <a:extLst>
                <a:ext uri="{FF2B5EF4-FFF2-40B4-BE49-F238E27FC236}">
                  <a16:creationId xmlns:a16="http://schemas.microsoft.com/office/drawing/2014/main" id="{3ECF3F10-8F39-4AD1-8517-AC0E2C98A1F5}"/>
                </a:ext>
              </a:extLst>
            </p:cNvPr>
            <p:cNvSpPr>
              <a:spLocks noChangeShapeType="1"/>
            </p:cNvSpPr>
            <p:nvPr/>
          </p:nvSpPr>
          <p:spPr bwMode="auto">
            <a:xfrm>
              <a:off x="5819775" y="2111375"/>
              <a:ext cx="398463" cy="6096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0" name="Freeform 414">
              <a:extLst>
                <a:ext uri="{FF2B5EF4-FFF2-40B4-BE49-F238E27FC236}">
                  <a16:creationId xmlns:a16="http://schemas.microsoft.com/office/drawing/2014/main" id="{B7660BA5-A0C7-43A9-8BAA-205CE30164A6}"/>
                </a:ext>
              </a:extLst>
            </p:cNvPr>
            <p:cNvSpPr>
              <a:spLocks/>
            </p:cNvSpPr>
            <p:nvPr/>
          </p:nvSpPr>
          <p:spPr bwMode="auto">
            <a:xfrm>
              <a:off x="5935663" y="2436812"/>
              <a:ext cx="566738" cy="568325"/>
            </a:xfrm>
            <a:custGeom>
              <a:avLst/>
              <a:gdLst>
                <a:gd name="T0" fmla="*/ 63 w 351"/>
                <a:gd name="T1" fmla="*/ 288 h 351"/>
                <a:gd name="T2" fmla="*/ 288 w 351"/>
                <a:gd name="T3" fmla="*/ 288 h 351"/>
                <a:gd name="T4" fmla="*/ 288 w 351"/>
                <a:gd name="T5" fmla="*/ 63 h 351"/>
                <a:gd name="T6" fmla="*/ 63 w 351"/>
                <a:gd name="T7" fmla="*/ 63 h 351"/>
                <a:gd name="T8" fmla="*/ 63 w 351"/>
                <a:gd name="T9" fmla="*/ 288 h 351"/>
              </a:gdLst>
              <a:ahLst/>
              <a:cxnLst>
                <a:cxn ang="0">
                  <a:pos x="T0" y="T1"/>
                </a:cxn>
                <a:cxn ang="0">
                  <a:pos x="T2" y="T3"/>
                </a:cxn>
                <a:cxn ang="0">
                  <a:pos x="T4" y="T5"/>
                </a:cxn>
                <a:cxn ang="0">
                  <a:pos x="T6" y="T7"/>
                </a:cxn>
                <a:cxn ang="0">
                  <a:pos x="T8" y="T9"/>
                </a:cxn>
              </a:cxnLst>
              <a:rect l="0" t="0" r="r" b="b"/>
              <a:pathLst>
                <a:path w="351" h="351">
                  <a:moveTo>
                    <a:pt x="63" y="288"/>
                  </a:moveTo>
                  <a:cubicBezTo>
                    <a:pt x="125" y="351"/>
                    <a:pt x="226" y="351"/>
                    <a:pt x="288" y="288"/>
                  </a:cubicBezTo>
                  <a:cubicBezTo>
                    <a:pt x="351" y="226"/>
                    <a:pt x="351" y="125"/>
                    <a:pt x="288" y="63"/>
                  </a:cubicBezTo>
                  <a:cubicBezTo>
                    <a:pt x="226" y="0"/>
                    <a:pt x="125" y="0"/>
                    <a:pt x="63" y="63"/>
                  </a:cubicBezTo>
                  <a:cubicBezTo>
                    <a:pt x="0" y="125"/>
                    <a:pt x="0" y="226"/>
                    <a:pt x="63"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1" name="Freeform 415">
              <a:extLst>
                <a:ext uri="{FF2B5EF4-FFF2-40B4-BE49-F238E27FC236}">
                  <a16:creationId xmlns:a16="http://schemas.microsoft.com/office/drawing/2014/main" id="{E937DC75-36A4-426E-856E-19D8BA38525F}"/>
                </a:ext>
              </a:extLst>
            </p:cNvPr>
            <p:cNvSpPr>
              <a:spLocks/>
            </p:cNvSpPr>
            <p:nvPr/>
          </p:nvSpPr>
          <p:spPr bwMode="auto">
            <a:xfrm>
              <a:off x="5537200" y="1828800"/>
              <a:ext cx="566738" cy="566738"/>
            </a:xfrm>
            <a:custGeom>
              <a:avLst/>
              <a:gdLst>
                <a:gd name="T0" fmla="*/ 62 w 350"/>
                <a:gd name="T1" fmla="*/ 287 h 350"/>
                <a:gd name="T2" fmla="*/ 287 w 350"/>
                <a:gd name="T3" fmla="*/ 287 h 350"/>
                <a:gd name="T4" fmla="*/ 287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4" y="350"/>
                    <a:pt x="225" y="350"/>
                    <a:pt x="287" y="287"/>
                  </a:cubicBezTo>
                  <a:cubicBezTo>
                    <a:pt x="350" y="225"/>
                    <a:pt x="350" y="124"/>
                    <a:pt x="287" y="62"/>
                  </a:cubicBezTo>
                  <a:cubicBezTo>
                    <a:pt x="225" y="0"/>
                    <a:pt x="124" y="0"/>
                    <a:pt x="62" y="62"/>
                  </a:cubicBezTo>
                  <a:cubicBezTo>
                    <a:pt x="0" y="124"/>
                    <a:pt x="0" y="225"/>
                    <a:pt x="62" y="287"/>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2" name="Freeform 416">
              <a:extLst>
                <a:ext uri="{FF2B5EF4-FFF2-40B4-BE49-F238E27FC236}">
                  <a16:creationId xmlns:a16="http://schemas.microsoft.com/office/drawing/2014/main" id="{F848879F-9285-492C-9E10-9AAECB1E3A0F}"/>
                </a:ext>
              </a:extLst>
            </p:cNvPr>
            <p:cNvSpPr>
              <a:spLocks/>
            </p:cNvSpPr>
            <p:nvPr/>
          </p:nvSpPr>
          <p:spPr bwMode="auto">
            <a:xfrm>
              <a:off x="4619625" y="1992312"/>
              <a:ext cx="803275" cy="1041400"/>
            </a:xfrm>
            <a:custGeom>
              <a:avLst/>
              <a:gdLst>
                <a:gd name="T0" fmla="*/ 506 w 506"/>
                <a:gd name="T1" fmla="*/ 656 h 656"/>
                <a:gd name="T2" fmla="*/ 0 w 506"/>
                <a:gd name="T3" fmla="*/ 656 h 656"/>
                <a:gd name="T4" fmla="*/ 0 w 506"/>
                <a:gd name="T5" fmla="*/ 149 h 656"/>
                <a:gd name="T6" fmla="*/ 159 w 506"/>
                <a:gd name="T7" fmla="*/ 0 h 656"/>
                <a:gd name="T8" fmla="*/ 506 w 506"/>
                <a:gd name="T9" fmla="*/ 0 h 656"/>
                <a:gd name="T10" fmla="*/ 506 w 506"/>
                <a:gd name="T11" fmla="*/ 656 h 656"/>
              </a:gdLst>
              <a:ahLst/>
              <a:cxnLst>
                <a:cxn ang="0">
                  <a:pos x="T0" y="T1"/>
                </a:cxn>
                <a:cxn ang="0">
                  <a:pos x="T2" y="T3"/>
                </a:cxn>
                <a:cxn ang="0">
                  <a:pos x="T4" y="T5"/>
                </a:cxn>
                <a:cxn ang="0">
                  <a:pos x="T6" y="T7"/>
                </a:cxn>
                <a:cxn ang="0">
                  <a:pos x="T8" y="T9"/>
                </a:cxn>
                <a:cxn ang="0">
                  <a:pos x="T10" y="T11"/>
                </a:cxn>
              </a:cxnLst>
              <a:rect l="0" t="0" r="r" b="b"/>
              <a:pathLst>
                <a:path w="506" h="656">
                  <a:moveTo>
                    <a:pt x="506" y="656"/>
                  </a:moveTo>
                  <a:lnTo>
                    <a:pt x="0" y="656"/>
                  </a:lnTo>
                  <a:lnTo>
                    <a:pt x="0" y="149"/>
                  </a:lnTo>
                  <a:lnTo>
                    <a:pt x="159" y="0"/>
                  </a:lnTo>
                  <a:lnTo>
                    <a:pt x="506" y="0"/>
                  </a:lnTo>
                  <a:lnTo>
                    <a:pt x="506" y="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3" name="Freeform 417">
              <a:extLst>
                <a:ext uri="{FF2B5EF4-FFF2-40B4-BE49-F238E27FC236}">
                  <a16:creationId xmlns:a16="http://schemas.microsoft.com/office/drawing/2014/main" id="{F3FD086D-C029-49E4-9F99-AB7F2BF7FC11}"/>
                </a:ext>
              </a:extLst>
            </p:cNvPr>
            <p:cNvSpPr>
              <a:spLocks/>
            </p:cNvSpPr>
            <p:nvPr/>
          </p:nvSpPr>
          <p:spPr bwMode="auto">
            <a:xfrm>
              <a:off x="4619625" y="1992312"/>
              <a:ext cx="252413" cy="236538"/>
            </a:xfrm>
            <a:custGeom>
              <a:avLst/>
              <a:gdLst>
                <a:gd name="T0" fmla="*/ 159 w 159"/>
                <a:gd name="T1" fmla="*/ 149 h 149"/>
                <a:gd name="T2" fmla="*/ 0 w 159"/>
                <a:gd name="T3" fmla="*/ 149 h 149"/>
                <a:gd name="T4" fmla="*/ 159 w 159"/>
                <a:gd name="T5" fmla="*/ 0 h 149"/>
                <a:gd name="T6" fmla="*/ 159 w 159"/>
                <a:gd name="T7" fmla="*/ 149 h 149"/>
              </a:gdLst>
              <a:ahLst/>
              <a:cxnLst>
                <a:cxn ang="0">
                  <a:pos x="T0" y="T1"/>
                </a:cxn>
                <a:cxn ang="0">
                  <a:pos x="T2" y="T3"/>
                </a:cxn>
                <a:cxn ang="0">
                  <a:pos x="T4" y="T5"/>
                </a:cxn>
                <a:cxn ang="0">
                  <a:pos x="T6" y="T7"/>
                </a:cxn>
              </a:cxnLst>
              <a:rect l="0" t="0" r="r" b="b"/>
              <a:pathLst>
                <a:path w="159" h="149">
                  <a:moveTo>
                    <a:pt x="159" y="149"/>
                  </a:moveTo>
                  <a:lnTo>
                    <a:pt x="0" y="149"/>
                  </a:lnTo>
                  <a:lnTo>
                    <a:pt x="159" y="0"/>
                  </a:lnTo>
                  <a:lnTo>
                    <a:pt x="159" y="149"/>
                  </a:lnTo>
                  <a:close/>
                </a:path>
              </a:pathLst>
            </a:custGeom>
            <a:solidFill>
              <a:srgbClr val="D3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4" name="Rectangle 418">
              <a:extLst>
                <a:ext uri="{FF2B5EF4-FFF2-40B4-BE49-F238E27FC236}">
                  <a16:creationId xmlns:a16="http://schemas.microsoft.com/office/drawing/2014/main" id="{328C556D-FF82-4D5B-85FA-3EDE68F28DC1}"/>
                </a:ext>
              </a:extLst>
            </p:cNvPr>
            <p:cNvSpPr>
              <a:spLocks noChangeArrowheads="1"/>
            </p:cNvSpPr>
            <p:nvPr/>
          </p:nvSpPr>
          <p:spPr bwMode="auto">
            <a:xfrm>
              <a:off x="4733925" y="232886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5" name="Rectangle 419">
              <a:extLst>
                <a:ext uri="{FF2B5EF4-FFF2-40B4-BE49-F238E27FC236}">
                  <a16:creationId xmlns:a16="http://schemas.microsoft.com/office/drawing/2014/main" id="{3BEA3C1F-3EB5-4FDE-B535-80C59904B2B2}"/>
                </a:ext>
              </a:extLst>
            </p:cNvPr>
            <p:cNvSpPr>
              <a:spLocks noChangeArrowheads="1"/>
            </p:cNvSpPr>
            <p:nvPr/>
          </p:nvSpPr>
          <p:spPr bwMode="auto">
            <a:xfrm>
              <a:off x="4733925" y="2432050"/>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6" name="Rectangle 420">
              <a:extLst>
                <a:ext uri="{FF2B5EF4-FFF2-40B4-BE49-F238E27FC236}">
                  <a16:creationId xmlns:a16="http://schemas.microsoft.com/office/drawing/2014/main" id="{16961D26-D7D1-434B-A75A-55DB5FBAF0C5}"/>
                </a:ext>
              </a:extLst>
            </p:cNvPr>
            <p:cNvSpPr>
              <a:spLocks noChangeArrowheads="1"/>
            </p:cNvSpPr>
            <p:nvPr/>
          </p:nvSpPr>
          <p:spPr bwMode="auto">
            <a:xfrm>
              <a:off x="4733925" y="2535237"/>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7" name="Rectangle 421">
              <a:extLst>
                <a:ext uri="{FF2B5EF4-FFF2-40B4-BE49-F238E27FC236}">
                  <a16:creationId xmlns:a16="http://schemas.microsoft.com/office/drawing/2014/main" id="{6361F4F4-D16D-47B5-8398-6C4497FB36E2}"/>
                </a:ext>
              </a:extLst>
            </p:cNvPr>
            <p:cNvSpPr>
              <a:spLocks noChangeArrowheads="1"/>
            </p:cNvSpPr>
            <p:nvPr/>
          </p:nvSpPr>
          <p:spPr bwMode="auto">
            <a:xfrm>
              <a:off x="4733925" y="264001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8" name="Rectangle 422">
              <a:extLst>
                <a:ext uri="{FF2B5EF4-FFF2-40B4-BE49-F238E27FC236}">
                  <a16:creationId xmlns:a16="http://schemas.microsoft.com/office/drawing/2014/main" id="{C49DFEE2-A329-47F8-BCEC-0C793835D3EB}"/>
                </a:ext>
              </a:extLst>
            </p:cNvPr>
            <p:cNvSpPr>
              <a:spLocks noChangeArrowheads="1"/>
            </p:cNvSpPr>
            <p:nvPr/>
          </p:nvSpPr>
          <p:spPr bwMode="auto">
            <a:xfrm>
              <a:off x="4733925" y="2740025"/>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9" name="Freeform 423">
              <a:extLst>
                <a:ext uri="{FF2B5EF4-FFF2-40B4-BE49-F238E27FC236}">
                  <a16:creationId xmlns:a16="http://schemas.microsoft.com/office/drawing/2014/main" id="{A5BC700D-4025-49BA-853A-AC343CF3C1E3}"/>
                </a:ext>
              </a:extLst>
            </p:cNvPr>
            <p:cNvSpPr>
              <a:spLocks/>
            </p:cNvSpPr>
            <p:nvPr/>
          </p:nvSpPr>
          <p:spPr bwMode="auto">
            <a:xfrm>
              <a:off x="4976813" y="2189162"/>
              <a:ext cx="566738" cy="566738"/>
            </a:xfrm>
            <a:custGeom>
              <a:avLst/>
              <a:gdLst>
                <a:gd name="T0" fmla="*/ 62 w 350"/>
                <a:gd name="T1" fmla="*/ 287 h 350"/>
                <a:gd name="T2" fmla="*/ 288 w 350"/>
                <a:gd name="T3" fmla="*/ 287 h 350"/>
                <a:gd name="T4" fmla="*/ 288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5" y="350"/>
                    <a:pt x="225" y="350"/>
                    <a:pt x="288" y="287"/>
                  </a:cubicBezTo>
                  <a:cubicBezTo>
                    <a:pt x="350" y="225"/>
                    <a:pt x="350" y="124"/>
                    <a:pt x="288" y="62"/>
                  </a:cubicBezTo>
                  <a:cubicBezTo>
                    <a:pt x="225" y="0"/>
                    <a:pt x="125" y="0"/>
                    <a:pt x="62" y="62"/>
                  </a:cubicBezTo>
                  <a:cubicBezTo>
                    <a:pt x="0" y="124"/>
                    <a:pt x="0" y="225"/>
                    <a:pt x="62" y="28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0" name="Rectangle 424">
              <a:extLst>
                <a:ext uri="{FF2B5EF4-FFF2-40B4-BE49-F238E27FC236}">
                  <a16:creationId xmlns:a16="http://schemas.microsoft.com/office/drawing/2014/main" id="{1B1717D7-ED7A-4748-8683-3FBE286040ED}"/>
                </a:ext>
              </a:extLst>
            </p:cNvPr>
            <p:cNvSpPr>
              <a:spLocks noChangeArrowheads="1"/>
            </p:cNvSpPr>
            <p:nvPr/>
          </p:nvSpPr>
          <p:spPr bwMode="auto">
            <a:xfrm>
              <a:off x="4629150" y="2287587"/>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1" name="Rectangle 425">
              <a:extLst>
                <a:ext uri="{FF2B5EF4-FFF2-40B4-BE49-F238E27FC236}">
                  <a16:creationId xmlns:a16="http://schemas.microsoft.com/office/drawing/2014/main" id="{299FE854-A402-4505-AA49-9B2647CAA55A}"/>
                </a:ext>
              </a:extLst>
            </p:cNvPr>
            <p:cNvSpPr>
              <a:spLocks noChangeArrowheads="1"/>
            </p:cNvSpPr>
            <p:nvPr/>
          </p:nvSpPr>
          <p:spPr bwMode="auto">
            <a:xfrm>
              <a:off x="4629150" y="2435225"/>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2" name="Rectangle 426">
              <a:extLst>
                <a:ext uri="{FF2B5EF4-FFF2-40B4-BE49-F238E27FC236}">
                  <a16:creationId xmlns:a16="http://schemas.microsoft.com/office/drawing/2014/main" id="{CEDCE140-A139-47BF-94F8-BE26C272B1F0}"/>
                </a:ext>
              </a:extLst>
            </p:cNvPr>
            <p:cNvSpPr>
              <a:spLocks noChangeArrowheads="1"/>
            </p:cNvSpPr>
            <p:nvPr/>
          </p:nvSpPr>
          <p:spPr bwMode="auto">
            <a:xfrm>
              <a:off x="4629150" y="2578100"/>
              <a:ext cx="819150" cy="77788"/>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3" name="Freeform 427">
              <a:extLst>
                <a:ext uri="{FF2B5EF4-FFF2-40B4-BE49-F238E27FC236}">
                  <a16:creationId xmlns:a16="http://schemas.microsoft.com/office/drawing/2014/main" id="{77869824-C7D2-4F07-AE99-3DD09DB93D1F}"/>
                </a:ext>
              </a:extLst>
            </p:cNvPr>
            <p:cNvSpPr>
              <a:spLocks noEditPoints="1"/>
            </p:cNvSpPr>
            <p:nvPr/>
          </p:nvSpPr>
          <p:spPr bwMode="auto">
            <a:xfrm>
              <a:off x="4938713" y="2147887"/>
              <a:ext cx="647700" cy="650875"/>
            </a:xfrm>
            <a:custGeom>
              <a:avLst/>
              <a:gdLst>
                <a:gd name="T0" fmla="*/ 401 w 401"/>
                <a:gd name="T1" fmla="*/ 373 h 402"/>
                <a:gd name="T2" fmla="*/ 341 w 401"/>
                <a:gd name="T3" fmla="*/ 313 h 402"/>
                <a:gd name="T4" fmla="*/ 327 w 401"/>
                <a:gd name="T5" fmla="*/ 71 h 402"/>
                <a:gd name="T6" fmla="*/ 71 w 401"/>
                <a:gd name="T7" fmla="*/ 71 h 402"/>
                <a:gd name="T8" fmla="*/ 71 w 401"/>
                <a:gd name="T9" fmla="*/ 328 h 402"/>
                <a:gd name="T10" fmla="*/ 312 w 401"/>
                <a:gd name="T11" fmla="*/ 342 h 402"/>
                <a:gd name="T12" fmla="*/ 372 w 401"/>
                <a:gd name="T13" fmla="*/ 402 h 402"/>
                <a:gd name="T14" fmla="*/ 401 w 401"/>
                <a:gd name="T15" fmla="*/ 373 h 402"/>
                <a:gd name="T16" fmla="*/ 98 w 401"/>
                <a:gd name="T17" fmla="*/ 301 h 402"/>
                <a:gd name="T18" fmla="*/ 98 w 401"/>
                <a:gd name="T19" fmla="*/ 98 h 402"/>
                <a:gd name="T20" fmla="*/ 300 w 401"/>
                <a:gd name="T21" fmla="*/ 98 h 402"/>
                <a:gd name="T22" fmla="*/ 300 w 401"/>
                <a:gd name="T23" fmla="*/ 301 h 402"/>
                <a:gd name="T24" fmla="*/ 98 w 401"/>
                <a:gd name="T25" fmla="*/ 30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02">
                  <a:moveTo>
                    <a:pt x="401" y="373"/>
                  </a:moveTo>
                  <a:cubicBezTo>
                    <a:pt x="341" y="313"/>
                    <a:pt x="341" y="313"/>
                    <a:pt x="341" y="313"/>
                  </a:cubicBezTo>
                  <a:cubicBezTo>
                    <a:pt x="398" y="241"/>
                    <a:pt x="393" y="137"/>
                    <a:pt x="327" y="71"/>
                  </a:cubicBezTo>
                  <a:cubicBezTo>
                    <a:pt x="256" y="0"/>
                    <a:pt x="142" y="0"/>
                    <a:pt x="71" y="71"/>
                  </a:cubicBezTo>
                  <a:cubicBezTo>
                    <a:pt x="0" y="142"/>
                    <a:pt x="0" y="257"/>
                    <a:pt x="71" y="328"/>
                  </a:cubicBezTo>
                  <a:cubicBezTo>
                    <a:pt x="137" y="394"/>
                    <a:pt x="241" y="398"/>
                    <a:pt x="312" y="342"/>
                  </a:cubicBezTo>
                  <a:cubicBezTo>
                    <a:pt x="372" y="402"/>
                    <a:pt x="372" y="402"/>
                    <a:pt x="372" y="402"/>
                  </a:cubicBezTo>
                  <a:lnTo>
                    <a:pt x="401" y="373"/>
                  </a:lnTo>
                  <a:close/>
                  <a:moveTo>
                    <a:pt x="98" y="301"/>
                  </a:moveTo>
                  <a:cubicBezTo>
                    <a:pt x="41" y="245"/>
                    <a:pt x="41" y="154"/>
                    <a:pt x="98" y="98"/>
                  </a:cubicBezTo>
                  <a:cubicBezTo>
                    <a:pt x="154" y="42"/>
                    <a:pt x="244" y="42"/>
                    <a:pt x="300" y="98"/>
                  </a:cubicBezTo>
                  <a:cubicBezTo>
                    <a:pt x="357" y="154"/>
                    <a:pt x="357" y="245"/>
                    <a:pt x="300" y="301"/>
                  </a:cubicBezTo>
                  <a:cubicBezTo>
                    <a:pt x="244" y="357"/>
                    <a:pt x="154" y="357"/>
                    <a:pt x="98" y="30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4" name="Freeform 428">
              <a:extLst>
                <a:ext uri="{FF2B5EF4-FFF2-40B4-BE49-F238E27FC236}">
                  <a16:creationId xmlns:a16="http://schemas.microsoft.com/office/drawing/2014/main" id="{F03DD5C7-8953-4208-9270-82D12C2280F1}"/>
                </a:ext>
              </a:extLst>
            </p:cNvPr>
            <p:cNvSpPr>
              <a:spLocks/>
            </p:cNvSpPr>
            <p:nvPr/>
          </p:nvSpPr>
          <p:spPr bwMode="auto">
            <a:xfrm>
              <a:off x="5483225" y="2695575"/>
              <a:ext cx="352425" cy="352425"/>
            </a:xfrm>
            <a:custGeom>
              <a:avLst/>
              <a:gdLst>
                <a:gd name="T0" fmla="*/ 171 w 218"/>
                <a:gd name="T1" fmla="*/ 213 h 217"/>
                <a:gd name="T2" fmla="*/ 214 w 218"/>
                <a:gd name="T3" fmla="*/ 170 h 217"/>
                <a:gd name="T4" fmla="*/ 214 w 218"/>
                <a:gd name="T5" fmla="*/ 157 h 217"/>
                <a:gd name="T6" fmla="*/ 61 w 218"/>
                <a:gd name="T7" fmla="*/ 4 h 217"/>
                <a:gd name="T8" fmla="*/ 47 w 218"/>
                <a:gd name="T9" fmla="*/ 4 h 217"/>
                <a:gd name="T10" fmla="*/ 4 w 218"/>
                <a:gd name="T11" fmla="*/ 47 h 217"/>
                <a:gd name="T12" fmla="*/ 4 w 218"/>
                <a:gd name="T13" fmla="*/ 60 h 217"/>
                <a:gd name="T14" fmla="*/ 157 w 218"/>
                <a:gd name="T15" fmla="*/ 213 h 217"/>
                <a:gd name="T16" fmla="*/ 171 w 218"/>
                <a:gd name="T17" fmla="*/ 2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17">
                  <a:moveTo>
                    <a:pt x="171" y="213"/>
                  </a:moveTo>
                  <a:cubicBezTo>
                    <a:pt x="214" y="170"/>
                    <a:pt x="214" y="170"/>
                    <a:pt x="214" y="170"/>
                  </a:cubicBezTo>
                  <a:cubicBezTo>
                    <a:pt x="218" y="167"/>
                    <a:pt x="218" y="161"/>
                    <a:pt x="214" y="157"/>
                  </a:cubicBezTo>
                  <a:cubicBezTo>
                    <a:pt x="61" y="4"/>
                    <a:pt x="61" y="4"/>
                    <a:pt x="61" y="4"/>
                  </a:cubicBezTo>
                  <a:cubicBezTo>
                    <a:pt x="57" y="0"/>
                    <a:pt x="51" y="0"/>
                    <a:pt x="47" y="4"/>
                  </a:cubicBezTo>
                  <a:cubicBezTo>
                    <a:pt x="4" y="47"/>
                    <a:pt x="4" y="47"/>
                    <a:pt x="4" y="47"/>
                  </a:cubicBezTo>
                  <a:cubicBezTo>
                    <a:pt x="0" y="51"/>
                    <a:pt x="0" y="56"/>
                    <a:pt x="4" y="60"/>
                  </a:cubicBezTo>
                  <a:cubicBezTo>
                    <a:pt x="157" y="213"/>
                    <a:pt x="157" y="213"/>
                    <a:pt x="157" y="213"/>
                  </a:cubicBezTo>
                  <a:cubicBezTo>
                    <a:pt x="161" y="217"/>
                    <a:pt x="167" y="217"/>
                    <a:pt x="171" y="21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5" name="Freeform 429">
              <a:extLst>
                <a:ext uri="{FF2B5EF4-FFF2-40B4-BE49-F238E27FC236}">
                  <a16:creationId xmlns:a16="http://schemas.microsoft.com/office/drawing/2014/main" id="{8982D286-7CA3-49C3-9398-7CF9C707BF8F}"/>
                </a:ext>
              </a:extLst>
            </p:cNvPr>
            <p:cNvSpPr>
              <a:spLocks/>
            </p:cNvSpPr>
            <p:nvPr/>
          </p:nvSpPr>
          <p:spPr bwMode="auto">
            <a:xfrm>
              <a:off x="5118100" y="2295525"/>
              <a:ext cx="133350" cy="133350"/>
            </a:xfrm>
            <a:custGeom>
              <a:avLst/>
              <a:gdLst>
                <a:gd name="T0" fmla="*/ 15 w 83"/>
                <a:gd name="T1" fmla="*/ 68 h 82"/>
                <a:gd name="T2" fmla="*/ 68 w 83"/>
                <a:gd name="T3" fmla="*/ 68 h 82"/>
                <a:gd name="T4" fmla="*/ 68 w 83"/>
                <a:gd name="T5" fmla="*/ 14 h 82"/>
                <a:gd name="T6" fmla="*/ 15 w 83"/>
                <a:gd name="T7" fmla="*/ 14 h 82"/>
                <a:gd name="T8" fmla="*/ 15 w 83"/>
                <a:gd name="T9" fmla="*/ 68 h 82"/>
              </a:gdLst>
              <a:ahLst/>
              <a:cxnLst>
                <a:cxn ang="0">
                  <a:pos x="T0" y="T1"/>
                </a:cxn>
                <a:cxn ang="0">
                  <a:pos x="T2" y="T3"/>
                </a:cxn>
                <a:cxn ang="0">
                  <a:pos x="T4" y="T5"/>
                </a:cxn>
                <a:cxn ang="0">
                  <a:pos x="T6" y="T7"/>
                </a:cxn>
                <a:cxn ang="0">
                  <a:pos x="T8" y="T9"/>
                </a:cxn>
              </a:cxnLst>
              <a:rect l="0" t="0" r="r" b="b"/>
              <a:pathLst>
                <a:path w="83" h="82">
                  <a:moveTo>
                    <a:pt x="15" y="68"/>
                  </a:moveTo>
                  <a:cubicBezTo>
                    <a:pt x="30" y="82"/>
                    <a:pt x="54" y="82"/>
                    <a:pt x="68" y="68"/>
                  </a:cubicBezTo>
                  <a:cubicBezTo>
                    <a:pt x="83" y="53"/>
                    <a:pt x="83" y="29"/>
                    <a:pt x="68" y="14"/>
                  </a:cubicBezTo>
                  <a:cubicBezTo>
                    <a:pt x="54" y="0"/>
                    <a:pt x="30" y="0"/>
                    <a:pt x="15" y="14"/>
                  </a:cubicBezTo>
                  <a:cubicBezTo>
                    <a:pt x="0" y="29"/>
                    <a:pt x="0" y="53"/>
                    <a:pt x="15" y="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6" name="Freeform 430">
              <a:extLst>
                <a:ext uri="{FF2B5EF4-FFF2-40B4-BE49-F238E27FC236}">
                  <a16:creationId xmlns:a16="http://schemas.microsoft.com/office/drawing/2014/main" id="{309044C0-0D76-45FE-89C2-489F3E2B75E2}"/>
                </a:ext>
              </a:extLst>
            </p:cNvPr>
            <p:cNvSpPr>
              <a:spLocks/>
            </p:cNvSpPr>
            <p:nvPr/>
          </p:nvSpPr>
          <p:spPr bwMode="auto">
            <a:xfrm>
              <a:off x="5483225" y="2736850"/>
              <a:ext cx="352425" cy="311150"/>
            </a:xfrm>
            <a:custGeom>
              <a:avLst/>
              <a:gdLst>
                <a:gd name="T0" fmla="*/ 4 w 218"/>
                <a:gd name="T1" fmla="*/ 22 h 192"/>
                <a:gd name="T2" fmla="*/ 26 w 218"/>
                <a:gd name="T3" fmla="*/ 0 h 192"/>
                <a:gd name="T4" fmla="*/ 175 w 218"/>
                <a:gd name="T5" fmla="*/ 150 h 192"/>
                <a:gd name="T6" fmla="*/ 181 w 218"/>
                <a:gd name="T7" fmla="*/ 150 h 192"/>
                <a:gd name="T8" fmla="*/ 206 w 218"/>
                <a:gd name="T9" fmla="*/ 124 h 192"/>
                <a:gd name="T10" fmla="*/ 214 w 218"/>
                <a:gd name="T11" fmla="*/ 132 h 192"/>
                <a:gd name="T12" fmla="*/ 214 w 218"/>
                <a:gd name="T13" fmla="*/ 145 h 192"/>
                <a:gd name="T14" fmla="*/ 170 w 218"/>
                <a:gd name="T15" fmla="*/ 189 h 192"/>
                <a:gd name="T16" fmla="*/ 158 w 218"/>
                <a:gd name="T17" fmla="*/ 189 h 192"/>
                <a:gd name="T18" fmla="*/ 4 w 218"/>
                <a:gd name="T19" fmla="*/ 35 h 192"/>
                <a:gd name="T20" fmla="*/ 4 w 218"/>
                <a:gd name="T21"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4" y="22"/>
                  </a:moveTo>
                  <a:cubicBezTo>
                    <a:pt x="26" y="0"/>
                    <a:pt x="26" y="0"/>
                    <a:pt x="26" y="0"/>
                  </a:cubicBezTo>
                  <a:cubicBezTo>
                    <a:pt x="175" y="150"/>
                    <a:pt x="175" y="150"/>
                    <a:pt x="175" y="150"/>
                  </a:cubicBezTo>
                  <a:cubicBezTo>
                    <a:pt x="177" y="151"/>
                    <a:pt x="179" y="151"/>
                    <a:pt x="181" y="150"/>
                  </a:cubicBezTo>
                  <a:cubicBezTo>
                    <a:pt x="206" y="124"/>
                    <a:pt x="206" y="124"/>
                    <a:pt x="206" y="124"/>
                  </a:cubicBezTo>
                  <a:cubicBezTo>
                    <a:pt x="214" y="132"/>
                    <a:pt x="214" y="132"/>
                    <a:pt x="214" y="132"/>
                  </a:cubicBezTo>
                  <a:cubicBezTo>
                    <a:pt x="218" y="136"/>
                    <a:pt x="218" y="141"/>
                    <a:pt x="214" y="145"/>
                  </a:cubicBezTo>
                  <a:cubicBezTo>
                    <a:pt x="170" y="189"/>
                    <a:pt x="170" y="189"/>
                    <a:pt x="170" y="189"/>
                  </a:cubicBezTo>
                  <a:cubicBezTo>
                    <a:pt x="167" y="192"/>
                    <a:pt x="161" y="192"/>
                    <a:pt x="158" y="189"/>
                  </a:cubicBezTo>
                  <a:cubicBezTo>
                    <a:pt x="4" y="35"/>
                    <a:pt x="4" y="35"/>
                    <a:pt x="4" y="35"/>
                  </a:cubicBezTo>
                  <a:cubicBezTo>
                    <a:pt x="0" y="31"/>
                    <a:pt x="0" y="25"/>
                    <a:pt x="4" y="22"/>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7" name="Freeform 431">
              <a:extLst>
                <a:ext uri="{FF2B5EF4-FFF2-40B4-BE49-F238E27FC236}">
                  <a16:creationId xmlns:a16="http://schemas.microsoft.com/office/drawing/2014/main" id="{39164427-A194-4957-B58D-D794EB71867F}"/>
                </a:ext>
              </a:extLst>
            </p:cNvPr>
            <p:cNvSpPr>
              <a:spLocks/>
            </p:cNvSpPr>
            <p:nvPr/>
          </p:nvSpPr>
          <p:spPr bwMode="auto">
            <a:xfrm>
              <a:off x="5643563" y="2111375"/>
              <a:ext cx="307975" cy="185738"/>
            </a:xfrm>
            <a:custGeom>
              <a:avLst/>
              <a:gdLst>
                <a:gd name="T0" fmla="*/ 109 w 190"/>
                <a:gd name="T1" fmla="*/ 0 h 115"/>
                <a:gd name="T2" fmla="*/ 0 w 190"/>
                <a:gd name="T3" fmla="*/ 40 h 115"/>
                <a:gd name="T4" fmla="*/ 108 w 190"/>
                <a:gd name="T5" fmla="*/ 115 h 115"/>
                <a:gd name="T6" fmla="*/ 190 w 190"/>
                <a:gd name="T7" fmla="*/ 81 h 115"/>
                <a:gd name="T8" fmla="*/ 109 w 190"/>
                <a:gd name="T9" fmla="*/ 0 h 115"/>
              </a:gdLst>
              <a:ahLst/>
              <a:cxnLst>
                <a:cxn ang="0">
                  <a:pos x="T0" y="T1"/>
                </a:cxn>
                <a:cxn ang="0">
                  <a:pos x="T2" y="T3"/>
                </a:cxn>
                <a:cxn ang="0">
                  <a:pos x="T4" y="T5"/>
                </a:cxn>
                <a:cxn ang="0">
                  <a:pos x="T6" y="T7"/>
                </a:cxn>
                <a:cxn ang="0">
                  <a:pos x="T8" y="T9"/>
                </a:cxn>
              </a:cxnLst>
              <a:rect l="0" t="0" r="r" b="b"/>
              <a:pathLst>
                <a:path w="190" h="115">
                  <a:moveTo>
                    <a:pt x="109" y="0"/>
                  </a:moveTo>
                  <a:cubicBezTo>
                    <a:pt x="0" y="40"/>
                    <a:pt x="0" y="40"/>
                    <a:pt x="0" y="40"/>
                  </a:cubicBezTo>
                  <a:cubicBezTo>
                    <a:pt x="17" y="84"/>
                    <a:pt x="59" y="115"/>
                    <a:pt x="108" y="115"/>
                  </a:cubicBezTo>
                  <a:cubicBezTo>
                    <a:pt x="140" y="115"/>
                    <a:pt x="169" y="102"/>
                    <a:pt x="190" y="81"/>
                  </a:cubicBezTo>
                  <a:lnTo>
                    <a:pt x="109" y="0"/>
                  </a:lnTo>
                  <a:close/>
                </a:path>
              </a:pathLst>
            </a:custGeom>
            <a:solidFill>
              <a:srgbClr val="104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8" name="Freeform 432">
              <a:extLst>
                <a:ext uri="{FF2B5EF4-FFF2-40B4-BE49-F238E27FC236}">
                  <a16:creationId xmlns:a16="http://schemas.microsoft.com/office/drawing/2014/main" id="{391FCF2A-8FD3-4EA8-8FD5-20DD651D0C97}"/>
                </a:ext>
              </a:extLst>
            </p:cNvPr>
            <p:cNvSpPr>
              <a:spLocks/>
            </p:cNvSpPr>
            <p:nvPr/>
          </p:nvSpPr>
          <p:spPr bwMode="auto">
            <a:xfrm>
              <a:off x="5632450" y="1978025"/>
              <a:ext cx="187325" cy="133350"/>
            </a:xfrm>
            <a:custGeom>
              <a:avLst/>
              <a:gdLst>
                <a:gd name="T0" fmla="*/ 34 w 116"/>
                <a:gd name="T1" fmla="*/ 0 h 82"/>
                <a:gd name="T2" fmla="*/ 0 w 116"/>
                <a:gd name="T3" fmla="*/ 82 h 82"/>
                <a:gd name="T4" fmla="*/ 0 w 116"/>
                <a:gd name="T5" fmla="*/ 82 h 82"/>
                <a:gd name="T6" fmla="*/ 116 w 116"/>
                <a:gd name="T7" fmla="*/ 82 h 82"/>
                <a:gd name="T8" fmla="*/ 34 w 116"/>
                <a:gd name="T9" fmla="*/ 0 h 82"/>
              </a:gdLst>
              <a:ahLst/>
              <a:cxnLst>
                <a:cxn ang="0">
                  <a:pos x="T0" y="T1"/>
                </a:cxn>
                <a:cxn ang="0">
                  <a:pos x="T2" y="T3"/>
                </a:cxn>
                <a:cxn ang="0">
                  <a:pos x="T4" y="T5"/>
                </a:cxn>
                <a:cxn ang="0">
                  <a:pos x="T6" y="T7"/>
                </a:cxn>
                <a:cxn ang="0">
                  <a:pos x="T8" y="T9"/>
                </a:cxn>
              </a:cxnLst>
              <a:rect l="0" t="0" r="r" b="b"/>
              <a:pathLst>
                <a:path w="116" h="82">
                  <a:moveTo>
                    <a:pt x="34" y="0"/>
                  </a:moveTo>
                  <a:cubicBezTo>
                    <a:pt x="13" y="21"/>
                    <a:pt x="0" y="50"/>
                    <a:pt x="0" y="82"/>
                  </a:cubicBezTo>
                  <a:cubicBezTo>
                    <a:pt x="0" y="82"/>
                    <a:pt x="0" y="82"/>
                    <a:pt x="0" y="82"/>
                  </a:cubicBezTo>
                  <a:cubicBezTo>
                    <a:pt x="116" y="82"/>
                    <a:pt x="116" y="82"/>
                    <a:pt x="116" y="82"/>
                  </a:cubicBezTo>
                  <a:lnTo>
                    <a:pt x="34" y="0"/>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9" name="Freeform 433">
              <a:extLst>
                <a:ext uri="{FF2B5EF4-FFF2-40B4-BE49-F238E27FC236}">
                  <a16:creationId xmlns:a16="http://schemas.microsoft.com/office/drawing/2014/main" id="{50EBE9DB-4C31-411D-9D81-485D93E9EA07}"/>
                </a:ext>
              </a:extLst>
            </p:cNvPr>
            <p:cNvSpPr>
              <a:spLocks/>
            </p:cNvSpPr>
            <p:nvPr/>
          </p:nvSpPr>
          <p:spPr bwMode="auto">
            <a:xfrm>
              <a:off x="5632450" y="2111375"/>
              <a:ext cx="187325" cy="65088"/>
            </a:xfrm>
            <a:custGeom>
              <a:avLst/>
              <a:gdLst>
                <a:gd name="T0" fmla="*/ 0 w 116"/>
                <a:gd name="T1" fmla="*/ 0 h 40"/>
                <a:gd name="T2" fmla="*/ 7 w 116"/>
                <a:gd name="T3" fmla="*/ 40 h 40"/>
                <a:gd name="T4" fmla="*/ 116 w 116"/>
                <a:gd name="T5" fmla="*/ 0 h 40"/>
                <a:gd name="T6" fmla="*/ 0 w 116"/>
                <a:gd name="T7" fmla="*/ 0 h 40"/>
              </a:gdLst>
              <a:ahLst/>
              <a:cxnLst>
                <a:cxn ang="0">
                  <a:pos x="T0" y="T1"/>
                </a:cxn>
                <a:cxn ang="0">
                  <a:pos x="T2" y="T3"/>
                </a:cxn>
                <a:cxn ang="0">
                  <a:pos x="T4" y="T5"/>
                </a:cxn>
                <a:cxn ang="0">
                  <a:pos x="T6" y="T7"/>
                </a:cxn>
              </a:cxnLst>
              <a:rect l="0" t="0" r="r" b="b"/>
              <a:pathLst>
                <a:path w="116" h="40">
                  <a:moveTo>
                    <a:pt x="0" y="0"/>
                  </a:moveTo>
                  <a:cubicBezTo>
                    <a:pt x="0" y="14"/>
                    <a:pt x="3" y="28"/>
                    <a:pt x="7" y="40"/>
                  </a:cubicBezTo>
                  <a:cubicBezTo>
                    <a:pt x="116" y="0"/>
                    <a:pt x="116" y="0"/>
                    <a:pt x="11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0" name="Freeform 434">
              <a:extLst>
                <a:ext uri="{FF2B5EF4-FFF2-40B4-BE49-F238E27FC236}">
                  <a16:creationId xmlns:a16="http://schemas.microsoft.com/office/drawing/2014/main" id="{C4E12542-5165-4D72-9B5C-3126BD7F1889}"/>
                </a:ext>
              </a:extLst>
            </p:cNvPr>
            <p:cNvSpPr>
              <a:spLocks/>
            </p:cNvSpPr>
            <p:nvPr/>
          </p:nvSpPr>
          <p:spPr bwMode="auto">
            <a:xfrm>
              <a:off x="5688013" y="1924050"/>
              <a:ext cx="317500" cy="319088"/>
            </a:xfrm>
            <a:custGeom>
              <a:avLst/>
              <a:gdLst>
                <a:gd name="T0" fmla="*/ 163 w 197"/>
                <a:gd name="T1" fmla="*/ 197 h 197"/>
                <a:gd name="T2" fmla="*/ 197 w 197"/>
                <a:gd name="T3" fmla="*/ 116 h 197"/>
                <a:gd name="T4" fmla="*/ 81 w 197"/>
                <a:gd name="T5" fmla="*/ 0 h 197"/>
                <a:gd name="T6" fmla="*/ 0 w 197"/>
                <a:gd name="T7" fmla="*/ 34 h 197"/>
                <a:gd name="T8" fmla="*/ 82 w 197"/>
                <a:gd name="T9" fmla="*/ 116 h 197"/>
                <a:gd name="T10" fmla="*/ 163 w 197"/>
                <a:gd name="T11" fmla="*/ 197 h 197"/>
              </a:gdLst>
              <a:ahLst/>
              <a:cxnLst>
                <a:cxn ang="0">
                  <a:pos x="T0" y="T1"/>
                </a:cxn>
                <a:cxn ang="0">
                  <a:pos x="T2" y="T3"/>
                </a:cxn>
                <a:cxn ang="0">
                  <a:pos x="T4" y="T5"/>
                </a:cxn>
                <a:cxn ang="0">
                  <a:pos x="T6" y="T7"/>
                </a:cxn>
                <a:cxn ang="0">
                  <a:pos x="T8" y="T9"/>
                </a:cxn>
                <a:cxn ang="0">
                  <a:pos x="T10" y="T11"/>
                </a:cxn>
              </a:cxnLst>
              <a:rect l="0" t="0" r="r" b="b"/>
              <a:pathLst>
                <a:path w="197" h="197">
                  <a:moveTo>
                    <a:pt x="163" y="197"/>
                  </a:moveTo>
                  <a:cubicBezTo>
                    <a:pt x="184" y="176"/>
                    <a:pt x="197" y="147"/>
                    <a:pt x="197" y="116"/>
                  </a:cubicBezTo>
                  <a:cubicBezTo>
                    <a:pt x="197" y="52"/>
                    <a:pt x="145" y="0"/>
                    <a:pt x="81" y="0"/>
                  </a:cubicBezTo>
                  <a:cubicBezTo>
                    <a:pt x="50" y="0"/>
                    <a:pt x="21" y="13"/>
                    <a:pt x="0" y="34"/>
                  </a:cubicBezTo>
                  <a:cubicBezTo>
                    <a:pt x="82" y="116"/>
                    <a:pt x="82" y="116"/>
                    <a:pt x="82" y="116"/>
                  </a:cubicBezTo>
                  <a:lnTo>
                    <a:pt x="163" y="197"/>
                  </a:lnTo>
                  <a:close/>
                </a:path>
              </a:pathLst>
            </a:custGeom>
            <a:solidFill>
              <a:srgbClr val="4B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1" name="Rectangle 435">
              <a:extLst>
                <a:ext uri="{FF2B5EF4-FFF2-40B4-BE49-F238E27FC236}">
                  <a16:creationId xmlns:a16="http://schemas.microsoft.com/office/drawing/2014/main" id="{6BEA8C22-57E4-4606-A33E-FE914C89F350}"/>
                </a:ext>
              </a:extLst>
            </p:cNvPr>
            <p:cNvSpPr>
              <a:spLocks noChangeArrowheads="1"/>
            </p:cNvSpPr>
            <p:nvPr/>
          </p:nvSpPr>
          <p:spPr bwMode="auto">
            <a:xfrm>
              <a:off x="6080125" y="2743200"/>
              <a:ext cx="69850" cy="96838"/>
            </a:xfrm>
            <a:prstGeom prst="rect">
              <a:avLst/>
            </a:prstGeom>
            <a:solidFill>
              <a:srgbClr val="4BC8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2" name="Rectangle 436">
              <a:extLst>
                <a:ext uri="{FF2B5EF4-FFF2-40B4-BE49-F238E27FC236}">
                  <a16:creationId xmlns:a16="http://schemas.microsoft.com/office/drawing/2014/main" id="{6F8AB57F-8196-4909-97E1-AC27C6C1A5CA}"/>
                </a:ext>
              </a:extLst>
            </p:cNvPr>
            <p:cNvSpPr>
              <a:spLocks noChangeArrowheads="1"/>
            </p:cNvSpPr>
            <p:nvPr/>
          </p:nvSpPr>
          <p:spPr bwMode="auto">
            <a:xfrm>
              <a:off x="6184900" y="2633662"/>
              <a:ext cx="68263" cy="206375"/>
            </a:xfrm>
            <a:prstGeom prst="rect">
              <a:avLst/>
            </a:prstGeom>
            <a:solidFill>
              <a:srgbClr val="489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3" name="Rectangle 437">
              <a:extLst>
                <a:ext uri="{FF2B5EF4-FFF2-40B4-BE49-F238E27FC236}">
                  <a16:creationId xmlns:a16="http://schemas.microsoft.com/office/drawing/2014/main" id="{5DF34858-DEC5-4FED-8D61-69D6D2CFF087}"/>
                </a:ext>
              </a:extLst>
            </p:cNvPr>
            <p:cNvSpPr>
              <a:spLocks noChangeArrowheads="1"/>
            </p:cNvSpPr>
            <p:nvPr/>
          </p:nvSpPr>
          <p:spPr bwMode="auto">
            <a:xfrm>
              <a:off x="6288088" y="2543175"/>
              <a:ext cx="69850" cy="296863"/>
            </a:xfrm>
            <a:prstGeom prst="rect">
              <a:avLst/>
            </a:prstGeom>
            <a:solidFill>
              <a:srgbClr val="1049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4" name="Freeform 438">
              <a:extLst>
                <a:ext uri="{FF2B5EF4-FFF2-40B4-BE49-F238E27FC236}">
                  <a16:creationId xmlns:a16="http://schemas.microsoft.com/office/drawing/2014/main" id="{0D2A4FC3-04BD-4CCA-8AA1-F732DCED883C}"/>
                </a:ext>
              </a:extLst>
            </p:cNvPr>
            <p:cNvSpPr>
              <a:spLocks/>
            </p:cNvSpPr>
            <p:nvPr/>
          </p:nvSpPr>
          <p:spPr bwMode="auto">
            <a:xfrm>
              <a:off x="5160963" y="3138487"/>
              <a:ext cx="566738" cy="566738"/>
            </a:xfrm>
            <a:custGeom>
              <a:avLst/>
              <a:gdLst>
                <a:gd name="T0" fmla="*/ 62 w 350"/>
                <a:gd name="T1" fmla="*/ 288 h 350"/>
                <a:gd name="T2" fmla="*/ 288 w 350"/>
                <a:gd name="T3" fmla="*/ 288 h 350"/>
                <a:gd name="T4" fmla="*/ 288 w 350"/>
                <a:gd name="T5" fmla="*/ 62 h 350"/>
                <a:gd name="T6" fmla="*/ 62 w 350"/>
                <a:gd name="T7" fmla="*/ 62 h 350"/>
                <a:gd name="T8" fmla="*/ 62 w 350"/>
                <a:gd name="T9" fmla="*/ 288 h 350"/>
              </a:gdLst>
              <a:ahLst/>
              <a:cxnLst>
                <a:cxn ang="0">
                  <a:pos x="T0" y="T1"/>
                </a:cxn>
                <a:cxn ang="0">
                  <a:pos x="T2" y="T3"/>
                </a:cxn>
                <a:cxn ang="0">
                  <a:pos x="T4" y="T5"/>
                </a:cxn>
                <a:cxn ang="0">
                  <a:pos x="T6" y="T7"/>
                </a:cxn>
                <a:cxn ang="0">
                  <a:pos x="T8" y="T9"/>
                </a:cxn>
              </a:cxnLst>
              <a:rect l="0" t="0" r="r" b="b"/>
              <a:pathLst>
                <a:path w="350" h="350">
                  <a:moveTo>
                    <a:pt x="62" y="288"/>
                  </a:moveTo>
                  <a:cubicBezTo>
                    <a:pt x="125" y="350"/>
                    <a:pt x="226" y="350"/>
                    <a:pt x="288" y="288"/>
                  </a:cubicBezTo>
                  <a:cubicBezTo>
                    <a:pt x="350" y="226"/>
                    <a:pt x="350" y="125"/>
                    <a:pt x="288" y="62"/>
                  </a:cubicBezTo>
                  <a:cubicBezTo>
                    <a:pt x="226" y="0"/>
                    <a:pt x="125" y="0"/>
                    <a:pt x="62" y="62"/>
                  </a:cubicBezTo>
                  <a:cubicBezTo>
                    <a:pt x="0" y="125"/>
                    <a:pt x="0" y="226"/>
                    <a:pt x="62"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5" name="Rectangle 439">
              <a:extLst>
                <a:ext uri="{FF2B5EF4-FFF2-40B4-BE49-F238E27FC236}">
                  <a16:creationId xmlns:a16="http://schemas.microsoft.com/office/drawing/2014/main" id="{FCD36AD4-8343-4AE6-A468-2697CA580C13}"/>
                </a:ext>
              </a:extLst>
            </p:cNvPr>
            <p:cNvSpPr>
              <a:spLocks noChangeArrowheads="1"/>
            </p:cNvSpPr>
            <p:nvPr/>
          </p:nvSpPr>
          <p:spPr bwMode="auto">
            <a:xfrm>
              <a:off x="5302250" y="3495675"/>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6" name="Rectangle 440">
              <a:extLst>
                <a:ext uri="{FF2B5EF4-FFF2-40B4-BE49-F238E27FC236}">
                  <a16:creationId xmlns:a16="http://schemas.microsoft.com/office/drawing/2014/main" id="{188F2A0C-955C-489F-8D3E-4A687CB0FF46}"/>
                </a:ext>
              </a:extLst>
            </p:cNvPr>
            <p:cNvSpPr>
              <a:spLocks noChangeArrowheads="1"/>
            </p:cNvSpPr>
            <p:nvPr/>
          </p:nvSpPr>
          <p:spPr bwMode="auto">
            <a:xfrm>
              <a:off x="5302250" y="3435350"/>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7" name="Rectangle 441">
              <a:extLst>
                <a:ext uri="{FF2B5EF4-FFF2-40B4-BE49-F238E27FC236}">
                  <a16:creationId xmlns:a16="http://schemas.microsoft.com/office/drawing/2014/main" id="{DBADCFA6-4E0C-4ED7-BAC4-9E6D460B3635}"/>
                </a:ext>
              </a:extLst>
            </p:cNvPr>
            <p:cNvSpPr>
              <a:spLocks noChangeArrowheads="1"/>
            </p:cNvSpPr>
            <p:nvPr/>
          </p:nvSpPr>
          <p:spPr bwMode="auto">
            <a:xfrm>
              <a:off x="5302250" y="3316287"/>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8" name="Rectangle 442">
              <a:extLst>
                <a:ext uri="{FF2B5EF4-FFF2-40B4-BE49-F238E27FC236}">
                  <a16:creationId xmlns:a16="http://schemas.microsoft.com/office/drawing/2014/main" id="{9DF8EC42-A5B3-4474-9F16-6E030E59D0BF}"/>
                </a:ext>
              </a:extLst>
            </p:cNvPr>
            <p:cNvSpPr>
              <a:spLocks noChangeArrowheads="1"/>
            </p:cNvSpPr>
            <p:nvPr/>
          </p:nvSpPr>
          <p:spPr bwMode="auto">
            <a:xfrm>
              <a:off x="5302250" y="3376612"/>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9" name="Freeform 443">
              <a:extLst>
                <a:ext uri="{FF2B5EF4-FFF2-40B4-BE49-F238E27FC236}">
                  <a16:creationId xmlns:a16="http://schemas.microsoft.com/office/drawing/2014/main" id="{0F68C91E-E214-495E-8136-EA04727FD3BE}"/>
                </a:ext>
              </a:extLst>
            </p:cNvPr>
            <p:cNvSpPr>
              <a:spLocks/>
            </p:cNvSpPr>
            <p:nvPr/>
          </p:nvSpPr>
          <p:spPr bwMode="auto">
            <a:xfrm>
              <a:off x="5302250" y="3363912"/>
              <a:ext cx="269875" cy="133350"/>
            </a:xfrm>
            <a:custGeom>
              <a:avLst/>
              <a:gdLst>
                <a:gd name="T0" fmla="*/ 170 w 170"/>
                <a:gd name="T1" fmla="*/ 0 h 84"/>
                <a:gd name="T2" fmla="*/ 132 w 170"/>
                <a:gd name="T3" fmla="*/ 11 h 84"/>
                <a:gd name="T4" fmla="*/ 142 w 170"/>
                <a:gd name="T5" fmla="*/ 20 h 84"/>
                <a:gd name="T6" fmla="*/ 118 w 170"/>
                <a:gd name="T7" fmla="*/ 44 h 84"/>
                <a:gd name="T8" fmla="*/ 92 w 170"/>
                <a:gd name="T9" fmla="*/ 17 h 84"/>
                <a:gd name="T10" fmla="*/ 46 w 170"/>
                <a:gd name="T11" fmla="*/ 63 h 84"/>
                <a:gd name="T12" fmla="*/ 24 w 170"/>
                <a:gd name="T13" fmla="*/ 41 h 84"/>
                <a:gd name="T14" fmla="*/ 0 w 170"/>
                <a:gd name="T15" fmla="*/ 66 h 84"/>
                <a:gd name="T16" fmla="*/ 0 w 170"/>
                <a:gd name="T17" fmla="*/ 84 h 84"/>
                <a:gd name="T18" fmla="*/ 24 w 170"/>
                <a:gd name="T19" fmla="*/ 60 h 84"/>
                <a:gd name="T20" fmla="*/ 46 w 170"/>
                <a:gd name="T21" fmla="*/ 81 h 84"/>
                <a:gd name="T22" fmla="*/ 92 w 170"/>
                <a:gd name="T23" fmla="*/ 36 h 84"/>
                <a:gd name="T24" fmla="*/ 118 w 170"/>
                <a:gd name="T25" fmla="*/ 63 h 84"/>
                <a:gd name="T26" fmla="*/ 151 w 170"/>
                <a:gd name="T27" fmla="*/ 29 h 84"/>
                <a:gd name="T28" fmla="*/ 160 w 170"/>
                <a:gd name="T29" fmla="*/ 38 h 84"/>
                <a:gd name="T30" fmla="*/ 170 w 170"/>
                <a:gd name="T3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84">
                  <a:moveTo>
                    <a:pt x="170" y="0"/>
                  </a:moveTo>
                  <a:lnTo>
                    <a:pt x="132" y="11"/>
                  </a:lnTo>
                  <a:lnTo>
                    <a:pt x="142" y="20"/>
                  </a:lnTo>
                  <a:lnTo>
                    <a:pt x="118" y="44"/>
                  </a:lnTo>
                  <a:lnTo>
                    <a:pt x="92" y="17"/>
                  </a:lnTo>
                  <a:lnTo>
                    <a:pt x="46" y="63"/>
                  </a:lnTo>
                  <a:lnTo>
                    <a:pt x="24" y="41"/>
                  </a:lnTo>
                  <a:lnTo>
                    <a:pt x="0" y="66"/>
                  </a:lnTo>
                  <a:lnTo>
                    <a:pt x="0" y="84"/>
                  </a:lnTo>
                  <a:lnTo>
                    <a:pt x="24" y="60"/>
                  </a:lnTo>
                  <a:lnTo>
                    <a:pt x="46" y="81"/>
                  </a:lnTo>
                  <a:lnTo>
                    <a:pt x="92" y="36"/>
                  </a:lnTo>
                  <a:lnTo>
                    <a:pt x="118" y="63"/>
                  </a:lnTo>
                  <a:lnTo>
                    <a:pt x="151" y="29"/>
                  </a:lnTo>
                  <a:lnTo>
                    <a:pt x="160" y="38"/>
                  </a:lnTo>
                  <a:lnTo>
                    <a:pt x="170" y="0"/>
                  </a:lnTo>
                  <a:close/>
                </a:path>
              </a:pathLst>
            </a:custGeom>
            <a:solidFill>
              <a:srgbClr val="1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grpSp>
      <p:grpSp>
        <p:nvGrpSpPr>
          <p:cNvPr id="18" name="Group 17">
            <a:extLst>
              <a:ext uri="{FF2B5EF4-FFF2-40B4-BE49-F238E27FC236}">
                <a16:creationId xmlns:a16="http://schemas.microsoft.com/office/drawing/2014/main" id="{6ABC43EE-426A-47A7-9658-61ED8417DC01}"/>
              </a:ext>
            </a:extLst>
          </p:cNvPr>
          <p:cNvGrpSpPr/>
          <p:nvPr/>
        </p:nvGrpSpPr>
        <p:grpSpPr>
          <a:xfrm>
            <a:off x="2858596" y="2450171"/>
            <a:ext cx="703564" cy="7035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45" rIns="0" bIns="47545" numCol="1" rtlCol="0" anchor="ctr" anchorCtr="0" compatLnSpc="1">
              <a:prstTxWarp prst="textNoShape">
                <a:avLst/>
              </a:prstTxWarp>
            </a:bodyPr>
            <a:lstStyle/>
            <a:p>
              <a:pPr algn="ctr" defTabSz="950480" fontAlgn="base">
                <a:spcBef>
                  <a:spcPct val="0"/>
                </a:spcBef>
                <a:spcAft>
                  <a:spcPct val="0"/>
                </a:spcAft>
                <a:defRPr/>
              </a:pPr>
              <a:endParaRPr lang="en-US" sz="2040" kern="0">
                <a:gradFill>
                  <a:gsLst>
                    <a:gs pos="0">
                      <a:srgbClr val="FFFFFF"/>
                    </a:gs>
                    <a:gs pos="100000">
                      <a:srgbClr val="FFFFFF"/>
                    </a:gs>
                  </a:gsLst>
                  <a:lin ang="5400000" scaled="0"/>
                </a:gradFill>
                <a:latin typeface="Segoe UI Semilight"/>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41" tIns="149154" rIns="186441" bIns="149154" numCol="1" spcCol="0" rtlCol="0" fromWordArt="0" anchor="t" anchorCtr="0" forceAA="0" compatLnSpc="1">
              <a:prstTxWarp prst="textNoShape">
                <a:avLst/>
              </a:prstTxWarp>
              <a:noAutofit/>
            </a:bodyPr>
            <a:lstStyle/>
            <a:p>
              <a:pPr defTabSz="950480" fontAlgn="base">
                <a:spcBef>
                  <a:spcPct val="0"/>
                </a:spcBef>
                <a:spcAft>
                  <a:spcPct val="0"/>
                </a:spcAft>
                <a:defRPr/>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51987" y="2464902"/>
              <a:ext cx="493361" cy="493361"/>
            </a:xfrm>
            <a:prstGeom prst="rect">
              <a:avLst/>
            </a:prstGeom>
          </p:spPr>
        </p:pic>
      </p:grpSp>
    </p:spTree>
    <p:extLst>
      <p:ext uri="{BB962C8B-B14F-4D97-AF65-F5344CB8AC3E}">
        <p14:creationId xmlns:p14="http://schemas.microsoft.com/office/powerpoint/2010/main" val="652868605"/>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FF4406-B009-4B90-9AF7-67AB70516C96}"/>
              </a:ext>
            </a:extLst>
          </p:cNvPr>
          <p:cNvSpPr>
            <a:spLocks noGrp="1"/>
          </p:cNvSpPr>
          <p:nvPr>
            <p:ph type="title"/>
          </p:nvPr>
        </p:nvSpPr>
        <p:spPr>
          <a:xfrm>
            <a:off x="585217" y="3045595"/>
            <a:ext cx="9144000" cy="488797"/>
          </a:xfrm>
        </p:spPr>
        <p:txBody>
          <a:bodyPr/>
          <a:lstStyle/>
          <a:p>
            <a:r>
              <a:rPr lang="en-US" b="1"/>
              <a:t>Security in Azure Synapse Analytics</a:t>
            </a:r>
            <a:endParaRPr lang="en-US"/>
          </a:p>
        </p:txBody>
      </p:sp>
    </p:spTree>
    <p:extLst>
      <p:ext uri="{BB962C8B-B14F-4D97-AF65-F5344CB8AC3E}">
        <p14:creationId xmlns:p14="http://schemas.microsoft.com/office/powerpoint/2010/main" val="67631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5B328887-AC1E-49BD-8078-F2B757D061B7}"/>
              </a:ext>
            </a:extLst>
          </p:cNvPr>
          <p:cNvSpPr>
            <a:spLocks noGrp="1"/>
          </p:cNvSpPr>
          <p:nvPr>
            <p:ph type="body" sz="quarter" idx="10"/>
          </p:nvPr>
        </p:nvSpPr>
        <p:spPr>
          <a:xfrm>
            <a:off x="426424" y="1120572"/>
            <a:ext cx="5601326" cy="3202223"/>
          </a:xfrm>
        </p:spPr>
        <p:txBody>
          <a:bodyPr/>
          <a:lstStyle/>
          <a:p>
            <a:pPr>
              <a:spcAft>
                <a:spcPts val="1000"/>
              </a:spcAft>
            </a:pPr>
            <a:r>
              <a:rPr lang="en-US">
                <a:solidFill>
                  <a:schemeClr val="tx2"/>
                </a:solidFill>
              </a:rPr>
              <a:t>Overview</a:t>
            </a:r>
          </a:p>
          <a:p>
            <a:r>
              <a:rPr lang="en-US" sz="1600">
                <a:latin typeface="+mn-lt"/>
              </a:rPr>
              <a:t>Access to your Azure Synapse Analytics is blocked by the firewall.</a:t>
            </a:r>
          </a:p>
          <a:p>
            <a:pPr>
              <a:spcAft>
                <a:spcPts val="1200"/>
              </a:spcAft>
            </a:pPr>
            <a:r>
              <a:rPr lang="en-US" sz="1600">
                <a:latin typeface="+mn-lt"/>
              </a:rPr>
              <a:t>Firewall also manages virtual network rules that are based on virtual network service endpoints.</a:t>
            </a:r>
          </a:p>
          <a:p>
            <a:pPr>
              <a:spcAft>
                <a:spcPts val="1200"/>
              </a:spcAft>
            </a:pPr>
            <a:endParaRPr lang="en-US" sz="1600">
              <a:latin typeface="+mn-lt"/>
            </a:endParaRPr>
          </a:p>
          <a:p>
            <a:pPr>
              <a:spcAft>
                <a:spcPts val="1000"/>
              </a:spcAft>
            </a:pPr>
            <a:r>
              <a:rPr lang="en-US">
                <a:solidFill>
                  <a:schemeClr val="tx2"/>
                </a:solidFill>
              </a:rPr>
              <a:t>Rules</a:t>
            </a:r>
          </a:p>
          <a:p>
            <a:r>
              <a:rPr lang="en-US" sz="1600">
                <a:latin typeface="+mn-lt"/>
              </a:rPr>
              <a:t>Allow specific or range of allowed IP addresses.</a:t>
            </a:r>
          </a:p>
          <a:p>
            <a:r>
              <a:rPr lang="en-US" sz="1600">
                <a:latin typeface="+mn-lt"/>
              </a:rPr>
              <a:t>Allow Azure applications to connect.</a:t>
            </a:r>
          </a:p>
        </p:txBody>
      </p:sp>
      <p:sp>
        <p:nvSpPr>
          <p:cNvPr id="8" name="Title 7">
            <a:extLst>
              <a:ext uri="{FF2B5EF4-FFF2-40B4-BE49-F238E27FC236}">
                <a16:creationId xmlns:a16="http://schemas.microsoft.com/office/drawing/2014/main" id="{810F30A6-CA0F-40B5-8069-0345FB2D705A}"/>
              </a:ext>
            </a:extLst>
          </p:cNvPr>
          <p:cNvSpPr>
            <a:spLocks noGrp="1"/>
          </p:cNvSpPr>
          <p:nvPr>
            <p:ph type="title"/>
          </p:nvPr>
        </p:nvSpPr>
        <p:spPr/>
        <p:txBody>
          <a:bodyPr/>
          <a:lstStyle/>
          <a:p>
            <a:r>
              <a:rPr lang="en-US"/>
              <a:t>Securing with firewalls</a:t>
            </a:r>
          </a:p>
        </p:txBody>
      </p:sp>
      <p:sp>
        <p:nvSpPr>
          <p:cNvPr id="50" name="Rectangle 49">
            <a:extLst>
              <a:ext uri="{FF2B5EF4-FFF2-40B4-BE49-F238E27FC236}">
                <a16:creationId xmlns:a16="http://schemas.microsoft.com/office/drawing/2014/main" id="{C4080B4A-84F3-4523-AA7C-9B8F3FA7672B}"/>
              </a:ext>
            </a:extLst>
          </p:cNvPr>
          <p:cNvSpPr/>
          <p:nvPr/>
        </p:nvSpPr>
        <p:spPr bwMode="auto">
          <a:xfrm>
            <a:off x="7048553" y="4524343"/>
            <a:ext cx="764578" cy="29420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chemeClr val="tx1"/>
                </a:solidFill>
                <a:effectLst/>
                <a:uLnTx/>
                <a:uFillTx/>
                <a:latin typeface="Segoe UI Semibold" panose="020B0702040204020203" pitchFamily="34" charset="0"/>
                <a:ea typeface="Segoe UI" pitchFamily="34" charset="0"/>
                <a:cs typeface="Segoe UI Semibold" panose="020B0702040204020203" pitchFamily="34" charset="0"/>
              </a:rPr>
              <a:t>Yes</a:t>
            </a:r>
          </a:p>
        </p:txBody>
      </p:sp>
      <p:sp>
        <p:nvSpPr>
          <p:cNvPr id="55" name="Rectangle 54">
            <a:extLst>
              <a:ext uri="{FF2B5EF4-FFF2-40B4-BE49-F238E27FC236}">
                <a16:creationId xmlns:a16="http://schemas.microsoft.com/office/drawing/2014/main" id="{7A690D6B-6FFA-47AA-889F-333420662F22}"/>
              </a:ext>
            </a:extLst>
          </p:cNvPr>
          <p:cNvSpPr/>
          <p:nvPr/>
        </p:nvSpPr>
        <p:spPr bwMode="auto">
          <a:xfrm>
            <a:off x="9061602" y="3194402"/>
            <a:ext cx="343979" cy="38990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chemeClr val="tx1"/>
                </a:solidFill>
                <a:effectLst/>
                <a:uLnTx/>
                <a:uFillTx/>
                <a:latin typeface="Segoe UI Semibold" panose="020B0702040204020203" pitchFamily="34" charset="0"/>
                <a:ea typeface="Segoe UI" pitchFamily="34" charset="0"/>
                <a:cs typeface="Segoe UI Semibold" panose="020B0702040204020203" pitchFamily="34" charset="0"/>
              </a:rPr>
              <a:t>No</a:t>
            </a:r>
          </a:p>
        </p:txBody>
      </p:sp>
      <p:sp>
        <p:nvSpPr>
          <p:cNvPr id="57" name="Rectangle 56">
            <a:extLst>
              <a:ext uri="{FF2B5EF4-FFF2-40B4-BE49-F238E27FC236}">
                <a16:creationId xmlns:a16="http://schemas.microsoft.com/office/drawing/2014/main" id="{CF39893F-941F-4EC2-B648-F82DC2645E34}"/>
              </a:ext>
            </a:extLst>
          </p:cNvPr>
          <p:cNvSpPr/>
          <p:nvPr/>
        </p:nvSpPr>
        <p:spPr bwMode="auto">
          <a:xfrm>
            <a:off x="6647328" y="3399365"/>
            <a:ext cx="2145608" cy="2769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chemeClr val="tx1"/>
                </a:solidFill>
                <a:effectLst/>
                <a:uLnTx/>
                <a:uFillTx/>
                <a:latin typeface="Segoe UI Semibold" panose="020B0702040204020203" pitchFamily="34" charset="0"/>
                <a:cs typeface="Segoe UI Semibold" panose="020B0702040204020203" pitchFamily="34" charset="0"/>
              </a:rPr>
              <a:t>Client IP address in range?</a:t>
            </a:r>
          </a:p>
        </p:txBody>
      </p:sp>
      <p:sp>
        <p:nvSpPr>
          <p:cNvPr id="59" name="Rectangle 58">
            <a:extLst>
              <a:ext uri="{FF2B5EF4-FFF2-40B4-BE49-F238E27FC236}">
                <a16:creationId xmlns:a16="http://schemas.microsoft.com/office/drawing/2014/main" id="{F8ABB1A3-095F-4234-9D65-6E3BF2A696A2}"/>
              </a:ext>
            </a:extLst>
          </p:cNvPr>
          <p:cNvSpPr/>
          <p:nvPr/>
        </p:nvSpPr>
        <p:spPr bwMode="auto">
          <a:xfrm>
            <a:off x="8104283" y="2173191"/>
            <a:ext cx="2842288" cy="512961"/>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400"/>
              </a:spcBef>
              <a:spcAft>
                <a:spcPts val="0"/>
              </a:spcAft>
              <a:buClrTx/>
              <a:buSzTx/>
              <a:buFontTx/>
              <a:buNone/>
              <a:tabLst/>
              <a:defRPr/>
            </a:pPr>
            <a:r>
              <a:rPr kumimoji="0" lang="en-US" sz="1200" b="0" i="0" u="none" strike="noStrike" kern="1200" cap="none" spc="0" normalizeH="0" baseline="0" noProof="0">
                <a:ln>
                  <a:noFill/>
                </a:ln>
                <a:effectLst/>
                <a:uLnTx/>
                <a:uFillTx/>
                <a:latin typeface="Segoe UI Semibold" panose="020B0702040204020203" pitchFamily="34" charset="0"/>
                <a:cs typeface="Segoe UI Semibold" panose="020B0702040204020203" pitchFamily="34" charset="0"/>
              </a:rPr>
              <a:t>Azure Synapse firewall</a:t>
            </a:r>
          </a:p>
          <a:p>
            <a:pPr marL="0" marR="0" lvl="0" indent="0" algn="ctr" defTabSz="914400" rtl="0" eaLnBrk="1" fontAlgn="auto" latinLnBrk="0" hangingPunct="1">
              <a:lnSpc>
                <a:spcPct val="100000"/>
              </a:lnSpc>
              <a:spcBef>
                <a:spcPts val="400"/>
              </a:spcBef>
              <a:spcAft>
                <a:spcPts val="0"/>
              </a:spcAft>
              <a:buClrTx/>
              <a:buSzTx/>
              <a:buFontTx/>
              <a:buNone/>
              <a:tabLst/>
              <a:defRPr/>
            </a:pPr>
            <a:r>
              <a:rPr kumimoji="0" lang="en-US" sz="1200" b="0" i="0" u="none" strike="noStrike" kern="1200" cap="none" spc="0" normalizeH="0" baseline="0" noProof="0">
                <a:ln>
                  <a:noFill/>
                </a:ln>
                <a:effectLst/>
                <a:uLnTx/>
                <a:uFillTx/>
                <a:latin typeface="Segoe UI Semibold" panose="020B0702040204020203" pitchFamily="34" charset="0"/>
                <a:cs typeface="Segoe UI Semibold" panose="020B0702040204020203" pitchFamily="34" charset="0"/>
              </a:rPr>
              <a:t>Synapse workspace level firewall rules</a:t>
            </a:r>
          </a:p>
        </p:txBody>
      </p:sp>
      <p:sp>
        <p:nvSpPr>
          <p:cNvPr id="66" name="Rectangle 65">
            <a:extLst>
              <a:ext uri="{FF2B5EF4-FFF2-40B4-BE49-F238E27FC236}">
                <a16:creationId xmlns:a16="http://schemas.microsoft.com/office/drawing/2014/main" id="{AF730290-1F76-492F-A17B-3CF229A003D0}"/>
              </a:ext>
            </a:extLst>
          </p:cNvPr>
          <p:cNvSpPr/>
          <p:nvPr/>
        </p:nvSpPr>
        <p:spPr bwMode="auto">
          <a:xfrm>
            <a:off x="9714233" y="3425509"/>
            <a:ext cx="1487829" cy="2585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chemeClr val="tx1"/>
                </a:solidFill>
                <a:effectLst/>
                <a:uLnTx/>
                <a:uFillTx/>
                <a:latin typeface="Segoe UI Semibold" panose="020B0702040204020203" pitchFamily="34" charset="0"/>
                <a:cs typeface="Segoe UI Semibold" panose="020B0702040204020203" pitchFamily="34" charset="0"/>
              </a:rPr>
              <a:t>Connection fails</a:t>
            </a:r>
          </a:p>
        </p:txBody>
      </p:sp>
      <p:sp>
        <p:nvSpPr>
          <p:cNvPr id="68" name="Rectangle 67">
            <a:extLst>
              <a:ext uri="{FF2B5EF4-FFF2-40B4-BE49-F238E27FC236}">
                <a16:creationId xmlns:a16="http://schemas.microsoft.com/office/drawing/2014/main" id="{A9EE7EB3-0911-44E9-AB20-13C33DB82A08}"/>
              </a:ext>
            </a:extLst>
          </p:cNvPr>
          <p:cNvSpPr/>
          <p:nvPr/>
        </p:nvSpPr>
        <p:spPr bwMode="auto">
          <a:xfrm>
            <a:off x="9168657" y="1498295"/>
            <a:ext cx="1614831" cy="27607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4808" rIns="89617" bIns="45720" numCol="1" spcCol="0" rtlCol="0" fromWordArt="0" anchor="t" anchorCtr="0" forceAA="0" compatLnSpc="1">
            <a:prstTxWarp prst="textNoShape">
              <a:avLst/>
            </a:prstTxWarp>
            <a:spAutoFit/>
          </a:bodyPr>
          <a:lstStyle/>
          <a:p>
            <a:pPr marL="0" marR="0" lvl="0" indent="0" algn="ctr" defTabSz="1591755"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1"/>
                </a:solidFill>
                <a:effectLst/>
                <a:uLnTx/>
                <a:uFillTx/>
                <a:latin typeface="Segoe UI Semibold" panose="020B0702040204020203" pitchFamily="34" charset="0"/>
                <a:cs typeface="Segoe UI Semibold" panose="020B0702040204020203" pitchFamily="34" charset="0"/>
              </a:rPr>
              <a:t>Microsoft Azure</a:t>
            </a:r>
          </a:p>
        </p:txBody>
      </p:sp>
      <p:cxnSp>
        <p:nvCxnSpPr>
          <p:cNvPr id="69" name="Straight Arrow Connector 68">
            <a:extLst>
              <a:ext uri="{FF2B5EF4-FFF2-40B4-BE49-F238E27FC236}">
                <a16:creationId xmlns:a16="http://schemas.microsoft.com/office/drawing/2014/main" id="{E5D2A209-69BC-4827-B0C6-91853E6C8FA4}"/>
              </a:ext>
            </a:extLst>
          </p:cNvPr>
          <p:cNvCxnSpPr/>
          <p:nvPr/>
        </p:nvCxnSpPr>
        <p:spPr>
          <a:xfrm>
            <a:off x="9976071" y="1836317"/>
            <a:ext cx="0" cy="246561"/>
          </a:xfrm>
          <a:prstGeom prst="straightConnector1">
            <a:avLst/>
          </a:prstGeom>
          <a:ln w="12700">
            <a:solidFill>
              <a:schemeClr val="accent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6C40790B-E468-4C30-8876-F528E35C4156}"/>
              </a:ext>
            </a:extLst>
          </p:cNvPr>
          <p:cNvCxnSpPr/>
          <p:nvPr/>
        </p:nvCxnSpPr>
        <p:spPr>
          <a:xfrm>
            <a:off x="8707499" y="1836317"/>
            <a:ext cx="0" cy="246561"/>
          </a:xfrm>
          <a:prstGeom prst="straightConnector1">
            <a:avLst/>
          </a:prstGeom>
          <a:ln w="12700">
            <a:solidFill>
              <a:schemeClr val="accent4"/>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1" name="Rectangle 70">
            <a:extLst>
              <a:ext uri="{FF2B5EF4-FFF2-40B4-BE49-F238E27FC236}">
                <a16:creationId xmlns:a16="http://schemas.microsoft.com/office/drawing/2014/main" id="{6319D8A4-C6B2-4FD7-9246-5A16F8F1BEBE}"/>
              </a:ext>
            </a:extLst>
          </p:cNvPr>
          <p:cNvSpPr/>
          <p:nvPr/>
        </p:nvSpPr>
        <p:spPr bwMode="auto">
          <a:xfrm>
            <a:off x="8204336" y="1498295"/>
            <a:ext cx="980492" cy="27607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4808" rIns="89617" bIns="45720" numCol="1" spcCol="0" rtlCol="0" fromWordArt="0" anchor="t" anchorCtr="0" forceAA="0" compatLnSpc="1">
            <a:prstTxWarp prst="textNoShape">
              <a:avLst/>
            </a:prstTxWarp>
            <a:spAutoFit/>
          </a:bodyPr>
          <a:lstStyle/>
          <a:p>
            <a:pPr marL="0" marR="0" lvl="0" indent="0" algn="ctr" defTabSz="1591755"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1"/>
                </a:solidFill>
                <a:effectLst/>
                <a:uLnTx/>
                <a:uFillTx/>
                <a:latin typeface="Segoe UI Semibold" panose="020B0702040204020203" pitchFamily="34" charset="0"/>
                <a:cs typeface="Segoe UI Semibold" panose="020B0702040204020203" pitchFamily="34" charset="0"/>
              </a:rPr>
              <a:t>Internet</a:t>
            </a:r>
          </a:p>
        </p:txBody>
      </p:sp>
      <p:grpSp>
        <p:nvGrpSpPr>
          <p:cNvPr id="81" name="Group 80">
            <a:extLst>
              <a:ext uri="{FF2B5EF4-FFF2-40B4-BE49-F238E27FC236}">
                <a16:creationId xmlns:a16="http://schemas.microsoft.com/office/drawing/2014/main" id="{27E509B5-632E-440F-8EBF-A6A749E887CA}"/>
              </a:ext>
            </a:extLst>
          </p:cNvPr>
          <p:cNvGrpSpPr/>
          <p:nvPr/>
        </p:nvGrpSpPr>
        <p:grpSpPr>
          <a:xfrm>
            <a:off x="8452390" y="916053"/>
            <a:ext cx="510217" cy="510217"/>
            <a:chOff x="11679011" y="5307417"/>
            <a:chExt cx="457200" cy="457200"/>
          </a:xfrm>
        </p:grpSpPr>
        <p:sp>
          <p:nvSpPr>
            <p:cNvPr id="82" name="Oval 81">
              <a:extLst>
                <a:ext uri="{FF2B5EF4-FFF2-40B4-BE49-F238E27FC236}">
                  <a16:creationId xmlns:a16="http://schemas.microsoft.com/office/drawing/2014/main" id="{A76E6B90-B6FC-4EDB-BF1F-37401B7EFDF1}"/>
                </a:ext>
              </a:extLst>
            </p:cNvPr>
            <p:cNvSpPr/>
            <p:nvPr/>
          </p:nvSpPr>
          <p:spPr bwMode="auto">
            <a:xfrm>
              <a:off x="11679011" y="5307417"/>
              <a:ext cx="457200" cy="457200"/>
            </a:xfrm>
            <a:prstGeom prst="ellipse">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0" name="Oval 89">
              <a:extLst>
                <a:ext uri="{FF2B5EF4-FFF2-40B4-BE49-F238E27FC236}">
                  <a16:creationId xmlns:a16="http://schemas.microsoft.com/office/drawing/2014/main" id="{93BD4136-D863-443F-A968-946B704CA92C}"/>
                </a:ext>
              </a:extLst>
            </p:cNvPr>
            <p:cNvSpPr/>
            <p:nvPr/>
          </p:nvSpPr>
          <p:spPr bwMode="auto">
            <a:xfrm>
              <a:off x="11794036" y="5307417"/>
              <a:ext cx="228600" cy="457200"/>
            </a:xfrm>
            <a:prstGeom prst="ellipse">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91" name="Straight Connector 90">
              <a:extLst>
                <a:ext uri="{FF2B5EF4-FFF2-40B4-BE49-F238E27FC236}">
                  <a16:creationId xmlns:a16="http://schemas.microsoft.com/office/drawing/2014/main" id="{0AAB7D12-7E1F-442E-9150-C57AA3C1739C}"/>
                </a:ext>
              </a:extLst>
            </p:cNvPr>
            <p:cNvCxnSpPr/>
            <p:nvPr/>
          </p:nvCxnSpPr>
          <p:spPr>
            <a:xfrm>
              <a:off x="11679011" y="5536017"/>
              <a:ext cx="457200" cy="0"/>
            </a:xfrm>
            <a:prstGeom prst="line">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391777F4-D3DA-4FA7-A09F-8314AEA9127F}"/>
                </a:ext>
              </a:extLst>
            </p:cNvPr>
            <p:cNvCxnSpPr>
              <a:cxnSpLocks/>
            </p:cNvCxnSpPr>
            <p:nvPr/>
          </p:nvCxnSpPr>
          <p:spPr>
            <a:xfrm>
              <a:off x="11706226" y="5648676"/>
              <a:ext cx="402770" cy="0"/>
            </a:xfrm>
            <a:prstGeom prst="line">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0804752-02C7-4C4F-A7BC-70F5580F831E}"/>
                </a:ext>
              </a:extLst>
            </p:cNvPr>
            <p:cNvCxnSpPr>
              <a:cxnSpLocks/>
            </p:cNvCxnSpPr>
            <p:nvPr/>
          </p:nvCxnSpPr>
          <p:spPr>
            <a:xfrm>
              <a:off x="11706226" y="5422168"/>
              <a:ext cx="402770" cy="0"/>
            </a:xfrm>
            <a:prstGeom prst="line">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2E30F1EE-119A-4976-92BC-BD7717C73662}"/>
                </a:ext>
              </a:extLst>
            </p:cNvPr>
            <p:cNvCxnSpPr>
              <a:cxnSpLocks/>
            </p:cNvCxnSpPr>
            <p:nvPr/>
          </p:nvCxnSpPr>
          <p:spPr>
            <a:xfrm flipV="1">
              <a:off x="11908336" y="5307417"/>
              <a:ext cx="0" cy="457200"/>
            </a:xfrm>
            <a:prstGeom prst="line">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95" name="Group 94">
            <a:extLst>
              <a:ext uri="{FF2B5EF4-FFF2-40B4-BE49-F238E27FC236}">
                <a16:creationId xmlns:a16="http://schemas.microsoft.com/office/drawing/2014/main" id="{F1131F8B-BE32-49EC-816B-CF3B228EA374}"/>
              </a:ext>
            </a:extLst>
          </p:cNvPr>
          <p:cNvGrpSpPr/>
          <p:nvPr/>
        </p:nvGrpSpPr>
        <p:grpSpPr>
          <a:xfrm>
            <a:off x="7425754" y="2193401"/>
            <a:ext cx="630022" cy="576436"/>
            <a:chOff x="4475583" y="2774302"/>
            <a:chExt cx="954393" cy="873218"/>
          </a:xfrm>
        </p:grpSpPr>
        <p:grpSp>
          <p:nvGrpSpPr>
            <p:cNvPr id="96" name="Group 95">
              <a:extLst>
                <a:ext uri="{FF2B5EF4-FFF2-40B4-BE49-F238E27FC236}">
                  <a16:creationId xmlns:a16="http://schemas.microsoft.com/office/drawing/2014/main" id="{85D98130-5F3E-4704-93F5-78E7C52C13C9}"/>
                </a:ext>
              </a:extLst>
            </p:cNvPr>
            <p:cNvGrpSpPr/>
            <p:nvPr/>
          </p:nvGrpSpPr>
          <p:grpSpPr>
            <a:xfrm>
              <a:off x="4475583" y="2774302"/>
              <a:ext cx="867748" cy="807098"/>
              <a:chOff x="4475583" y="2774302"/>
              <a:chExt cx="867748" cy="807098"/>
            </a:xfrm>
          </p:grpSpPr>
          <p:sp>
            <p:nvSpPr>
              <p:cNvPr id="98" name="Rectangle 97">
                <a:extLst>
                  <a:ext uri="{FF2B5EF4-FFF2-40B4-BE49-F238E27FC236}">
                    <a16:creationId xmlns:a16="http://schemas.microsoft.com/office/drawing/2014/main" id="{41038B94-66AD-4E73-B0DE-F137F8DFF1D7}"/>
                  </a:ext>
                </a:extLst>
              </p:cNvPr>
              <p:cNvSpPr/>
              <p:nvPr/>
            </p:nvSpPr>
            <p:spPr bwMode="auto">
              <a:xfrm>
                <a:off x="4705548" y="2774302"/>
                <a:ext cx="407819" cy="239486"/>
              </a:xfrm>
              <a:prstGeom prst="rect">
                <a:avLst/>
              </a:prstGeom>
              <a:noFill/>
              <a:ln w="19050" cap="rnd">
                <a:solidFill>
                  <a:schemeClr val="tx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99" name="Rectangle 98">
                <a:extLst>
                  <a:ext uri="{FF2B5EF4-FFF2-40B4-BE49-F238E27FC236}">
                    <a16:creationId xmlns:a16="http://schemas.microsoft.com/office/drawing/2014/main" id="{A09B0DD7-97E5-4501-9CBB-EE22B18E6222}"/>
                  </a:ext>
                </a:extLst>
              </p:cNvPr>
              <p:cNvSpPr/>
              <p:nvPr/>
            </p:nvSpPr>
            <p:spPr bwMode="auto">
              <a:xfrm>
                <a:off x="4705548" y="3341914"/>
                <a:ext cx="407819" cy="239486"/>
              </a:xfrm>
              <a:prstGeom prst="rect">
                <a:avLst/>
              </a:prstGeom>
              <a:noFill/>
              <a:ln w="19050" cap="rnd">
                <a:solidFill>
                  <a:schemeClr val="tx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00" name="Rectangle 99">
                <a:extLst>
                  <a:ext uri="{FF2B5EF4-FFF2-40B4-BE49-F238E27FC236}">
                    <a16:creationId xmlns:a16="http://schemas.microsoft.com/office/drawing/2014/main" id="{34FF9876-EFFD-40BF-B2A8-CF79597B2A8E}"/>
                  </a:ext>
                </a:extLst>
              </p:cNvPr>
              <p:cNvSpPr/>
              <p:nvPr/>
            </p:nvSpPr>
            <p:spPr bwMode="auto">
              <a:xfrm>
                <a:off x="4475583" y="3058108"/>
                <a:ext cx="407819" cy="239486"/>
              </a:xfrm>
              <a:prstGeom prst="rect">
                <a:avLst/>
              </a:prstGeom>
              <a:noFill/>
              <a:ln w="19050" cap="rnd">
                <a:solidFill>
                  <a:schemeClr val="tx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01" name="Rectangle 100">
                <a:extLst>
                  <a:ext uri="{FF2B5EF4-FFF2-40B4-BE49-F238E27FC236}">
                    <a16:creationId xmlns:a16="http://schemas.microsoft.com/office/drawing/2014/main" id="{A7509277-E103-4BEB-B210-47EA1AD1A116}"/>
                  </a:ext>
                </a:extLst>
              </p:cNvPr>
              <p:cNvSpPr/>
              <p:nvPr/>
            </p:nvSpPr>
            <p:spPr bwMode="auto">
              <a:xfrm>
                <a:off x="4935512" y="3058108"/>
                <a:ext cx="407819" cy="239486"/>
              </a:xfrm>
              <a:prstGeom prst="rect">
                <a:avLst/>
              </a:prstGeom>
              <a:noFill/>
              <a:ln w="19050" cap="rnd">
                <a:solidFill>
                  <a:schemeClr val="tx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02" name="Rectangle 101">
                <a:extLst>
                  <a:ext uri="{FF2B5EF4-FFF2-40B4-BE49-F238E27FC236}">
                    <a16:creationId xmlns:a16="http://schemas.microsoft.com/office/drawing/2014/main" id="{B53A0160-06BE-4139-B558-C332B930B20C}"/>
                  </a:ext>
                </a:extLst>
              </p:cNvPr>
              <p:cNvSpPr/>
              <p:nvPr/>
            </p:nvSpPr>
            <p:spPr bwMode="auto">
              <a:xfrm>
                <a:off x="5162932" y="2774302"/>
                <a:ext cx="177855" cy="239486"/>
              </a:xfrm>
              <a:prstGeom prst="rect">
                <a:avLst/>
              </a:prstGeom>
              <a:noFill/>
              <a:ln w="19050" cap="rnd">
                <a:solidFill>
                  <a:schemeClr val="tx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03" name="Rectangle 102">
                <a:extLst>
                  <a:ext uri="{FF2B5EF4-FFF2-40B4-BE49-F238E27FC236}">
                    <a16:creationId xmlns:a16="http://schemas.microsoft.com/office/drawing/2014/main" id="{2EBD8BE8-BC54-4653-984A-F245C4EF1F89}"/>
                  </a:ext>
                </a:extLst>
              </p:cNvPr>
              <p:cNvSpPr/>
              <p:nvPr/>
            </p:nvSpPr>
            <p:spPr bwMode="auto">
              <a:xfrm>
                <a:off x="4475583" y="2774302"/>
                <a:ext cx="177855" cy="239486"/>
              </a:xfrm>
              <a:prstGeom prst="rect">
                <a:avLst/>
              </a:prstGeom>
              <a:noFill/>
              <a:ln w="19050" cap="rnd">
                <a:solidFill>
                  <a:schemeClr val="tx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04" name="Rectangle 103">
                <a:extLst>
                  <a:ext uri="{FF2B5EF4-FFF2-40B4-BE49-F238E27FC236}">
                    <a16:creationId xmlns:a16="http://schemas.microsoft.com/office/drawing/2014/main" id="{AB0F182E-B2E4-49FF-9C77-1EB77F4FC69D}"/>
                  </a:ext>
                </a:extLst>
              </p:cNvPr>
              <p:cNvSpPr/>
              <p:nvPr/>
            </p:nvSpPr>
            <p:spPr bwMode="auto">
              <a:xfrm>
                <a:off x="4475583" y="3341914"/>
                <a:ext cx="177855" cy="239486"/>
              </a:xfrm>
              <a:prstGeom prst="rect">
                <a:avLst/>
              </a:prstGeom>
              <a:noFill/>
              <a:ln w="19050" cap="rnd">
                <a:solidFill>
                  <a:schemeClr val="tx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sp>
          <p:nvSpPr>
            <p:cNvPr id="97" name="Freeform: Shape 96">
              <a:extLst>
                <a:ext uri="{FF2B5EF4-FFF2-40B4-BE49-F238E27FC236}">
                  <a16:creationId xmlns:a16="http://schemas.microsoft.com/office/drawing/2014/main" id="{3E6B3E29-4313-44D4-8A89-7E2760D10EE0}"/>
                </a:ext>
              </a:extLst>
            </p:cNvPr>
            <p:cNvSpPr/>
            <p:nvPr/>
          </p:nvSpPr>
          <p:spPr>
            <a:xfrm>
              <a:off x="5078027" y="3132218"/>
              <a:ext cx="351949" cy="515302"/>
            </a:xfrm>
            <a:custGeom>
              <a:avLst/>
              <a:gdLst>
                <a:gd name="connsiteX0" fmla="*/ 338211 w 361950"/>
                <a:gd name="connsiteY0" fmla="*/ 271939 h 523875"/>
                <a:gd name="connsiteX1" fmla="*/ 260106 w 361950"/>
                <a:gd name="connsiteY1" fmla="*/ 340519 h 523875"/>
                <a:gd name="connsiteX2" fmla="*/ 234388 w 361950"/>
                <a:gd name="connsiteY2" fmla="*/ 247174 h 523875"/>
                <a:gd name="connsiteX3" fmla="*/ 153426 w 361950"/>
                <a:gd name="connsiteY3" fmla="*/ 7144 h 523875"/>
                <a:gd name="connsiteX4" fmla="*/ 91513 w 361950"/>
                <a:gd name="connsiteY4" fmla="*/ 197644 h 523875"/>
                <a:gd name="connsiteX5" fmla="*/ 20076 w 361950"/>
                <a:gd name="connsiteY5" fmla="*/ 281464 h 523875"/>
                <a:gd name="connsiteX6" fmla="*/ 79131 w 361950"/>
                <a:gd name="connsiteY6" fmla="*/ 488156 h 523875"/>
                <a:gd name="connsiteX7" fmla="*/ 115326 w 361950"/>
                <a:gd name="connsiteY7" fmla="*/ 296704 h 523875"/>
                <a:gd name="connsiteX8" fmla="*/ 139138 w 361950"/>
                <a:gd name="connsiteY8" fmla="*/ 428149 h 523875"/>
                <a:gd name="connsiteX9" fmla="*/ 182953 w 361950"/>
                <a:gd name="connsiteY9" fmla="*/ 522446 h 523875"/>
                <a:gd name="connsiteX10" fmla="*/ 344878 w 361950"/>
                <a:gd name="connsiteY10" fmla="*/ 413861 h 523875"/>
                <a:gd name="connsiteX11" fmla="*/ 338211 w 361950"/>
                <a:gd name="connsiteY11" fmla="*/ 271939 h 523875"/>
                <a:gd name="connsiteX0" fmla="*/ 331068 w 351949"/>
                <a:gd name="connsiteY0" fmla="*/ 264795 h 515302"/>
                <a:gd name="connsiteX1" fmla="*/ 252963 w 351949"/>
                <a:gd name="connsiteY1" fmla="*/ 333375 h 515302"/>
                <a:gd name="connsiteX2" fmla="*/ 227245 w 351949"/>
                <a:gd name="connsiteY2" fmla="*/ 240030 h 515302"/>
                <a:gd name="connsiteX3" fmla="*/ 146283 w 351949"/>
                <a:gd name="connsiteY3" fmla="*/ 0 h 515302"/>
                <a:gd name="connsiteX4" fmla="*/ 84370 w 351949"/>
                <a:gd name="connsiteY4" fmla="*/ 190500 h 515302"/>
                <a:gd name="connsiteX5" fmla="*/ 12933 w 351949"/>
                <a:gd name="connsiteY5" fmla="*/ 274320 h 515302"/>
                <a:gd name="connsiteX6" fmla="*/ 71988 w 351949"/>
                <a:gd name="connsiteY6" fmla="*/ 481012 h 515302"/>
                <a:gd name="connsiteX7" fmla="*/ 108183 w 351949"/>
                <a:gd name="connsiteY7" fmla="*/ 289560 h 515302"/>
                <a:gd name="connsiteX8" fmla="*/ 131995 w 351949"/>
                <a:gd name="connsiteY8" fmla="*/ 421005 h 515302"/>
                <a:gd name="connsiteX9" fmla="*/ 175810 w 351949"/>
                <a:gd name="connsiteY9" fmla="*/ 515302 h 515302"/>
                <a:gd name="connsiteX10" fmla="*/ 337735 w 351949"/>
                <a:gd name="connsiteY10" fmla="*/ 406717 h 515302"/>
                <a:gd name="connsiteX11" fmla="*/ 331068 w 351949"/>
                <a:gd name="connsiteY11" fmla="*/ 264795 h 515302"/>
                <a:gd name="connsiteX12" fmla="*/ 331068 w 351949"/>
                <a:gd name="connsiteY12" fmla="*/ 264795 h 515302"/>
                <a:gd name="connsiteX0" fmla="*/ 331068 w 351949"/>
                <a:gd name="connsiteY0" fmla="*/ 264795 h 515302"/>
                <a:gd name="connsiteX1" fmla="*/ 252963 w 351949"/>
                <a:gd name="connsiteY1" fmla="*/ 333375 h 515302"/>
                <a:gd name="connsiteX2" fmla="*/ 227245 w 351949"/>
                <a:gd name="connsiteY2" fmla="*/ 240030 h 515302"/>
                <a:gd name="connsiteX3" fmla="*/ 146283 w 351949"/>
                <a:gd name="connsiteY3" fmla="*/ 0 h 515302"/>
                <a:gd name="connsiteX4" fmla="*/ 84370 w 351949"/>
                <a:gd name="connsiteY4" fmla="*/ 190500 h 515302"/>
                <a:gd name="connsiteX5" fmla="*/ 12933 w 351949"/>
                <a:gd name="connsiteY5" fmla="*/ 274320 h 515302"/>
                <a:gd name="connsiteX6" fmla="*/ 71988 w 351949"/>
                <a:gd name="connsiteY6" fmla="*/ 481012 h 515302"/>
                <a:gd name="connsiteX7" fmla="*/ 108183 w 351949"/>
                <a:gd name="connsiteY7" fmla="*/ 289560 h 515302"/>
                <a:gd name="connsiteX8" fmla="*/ 131995 w 351949"/>
                <a:gd name="connsiteY8" fmla="*/ 421005 h 515302"/>
                <a:gd name="connsiteX9" fmla="*/ 175810 w 351949"/>
                <a:gd name="connsiteY9" fmla="*/ 515302 h 515302"/>
                <a:gd name="connsiteX10" fmla="*/ 337735 w 351949"/>
                <a:gd name="connsiteY10" fmla="*/ 406717 h 515302"/>
                <a:gd name="connsiteX11" fmla="*/ 331068 w 351949"/>
                <a:gd name="connsiteY11" fmla="*/ 264795 h 515302"/>
                <a:gd name="connsiteX0" fmla="*/ 331068 w 351949"/>
                <a:gd name="connsiteY0" fmla="*/ 264795 h 515302"/>
                <a:gd name="connsiteX1" fmla="*/ 252963 w 351949"/>
                <a:gd name="connsiteY1" fmla="*/ 333375 h 515302"/>
                <a:gd name="connsiteX2" fmla="*/ 227245 w 351949"/>
                <a:gd name="connsiteY2" fmla="*/ 240030 h 515302"/>
                <a:gd name="connsiteX3" fmla="*/ 146283 w 351949"/>
                <a:gd name="connsiteY3" fmla="*/ 0 h 515302"/>
                <a:gd name="connsiteX4" fmla="*/ 84370 w 351949"/>
                <a:gd name="connsiteY4" fmla="*/ 190500 h 515302"/>
                <a:gd name="connsiteX5" fmla="*/ 12933 w 351949"/>
                <a:gd name="connsiteY5" fmla="*/ 274320 h 515302"/>
                <a:gd name="connsiteX6" fmla="*/ 71988 w 351949"/>
                <a:gd name="connsiteY6" fmla="*/ 481012 h 515302"/>
                <a:gd name="connsiteX7" fmla="*/ 108183 w 351949"/>
                <a:gd name="connsiteY7" fmla="*/ 289560 h 515302"/>
                <a:gd name="connsiteX8" fmla="*/ 131995 w 351949"/>
                <a:gd name="connsiteY8" fmla="*/ 421005 h 515302"/>
                <a:gd name="connsiteX9" fmla="*/ 175810 w 351949"/>
                <a:gd name="connsiteY9" fmla="*/ 515302 h 515302"/>
                <a:gd name="connsiteX10" fmla="*/ 337735 w 351949"/>
                <a:gd name="connsiteY10" fmla="*/ 406717 h 515302"/>
                <a:gd name="connsiteX11" fmla="*/ 331068 w 351949"/>
                <a:gd name="connsiteY11" fmla="*/ 264795 h 515302"/>
                <a:gd name="connsiteX0" fmla="*/ 331068 w 351949"/>
                <a:gd name="connsiteY0" fmla="*/ 264795 h 515302"/>
                <a:gd name="connsiteX1" fmla="*/ 252963 w 351949"/>
                <a:gd name="connsiteY1" fmla="*/ 333375 h 515302"/>
                <a:gd name="connsiteX2" fmla="*/ 227245 w 351949"/>
                <a:gd name="connsiteY2" fmla="*/ 240030 h 515302"/>
                <a:gd name="connsiteX3" fmla="*/ 146283 w 351949"/>
                <a:gd name="connsiteY3" fmla="*/ 0 h 515302"/>
                <a:gd name="connsiteX4" fmla="*/ 84370 w 351949"/>
                <a:gd name="connsiteY4" fmla="*/ 190500 h 515302"/>
                <a:gd name="connsiteX5" fmla="*/ 12933 w 351949"/>
                <a:gd name="connsiteY5" fmla="*/ 274320 h 515302"/>
                <a:gd name="connsiteX6" fmla="*/ 71988 w 351949"/>
                <a:gd name="connsiteY6" fmla="*/ 481012 h 515302"/>
                <a:gd name="connsiteX7" fmla="*/ 108183 w 351949"/>
                <a:gd name="connsiteY7" fmla="*/ 289560 h 515302"/>
                <a:gd name="connsiteX8" fmla="*/ 131995 w 351949"/>
                <a:gd name="connsiteY8" fmla="*/ 421005 h 515302"/>
                <a:gd name="connsiteX9" fmla="*/ 175810 w 351949"/>
                <a:gd name="connsiteY9" fmla="*/ 515302 h 515302"/>
                <a:gd name="connsiteX10" fmla="*/ 337735 w 351949"/>
                <a:gd name="connsiteY10" fmla="*/ 406717 h 515302"/>
                <a:gd name="connsiteX11" fmla="*/ 331068 w 351949"/>
                <a:gd name="connsiteY11" fmla="*/ 264795 h 515302"/>
                <a:gd name="connsiteX0" fmla="*/ 331068 w 351949"/>
                <a:gd name="connsiteY0" fmla="*/ 264795 h 515302"/>
                <a:gd name="connsiteX1" fmla="*/ 252963 w 351949"/>
                <a:gd name="connsiteY1" fmla="*/ 333375 h 515302"/>
                <a:gd name="connsiteX2" fmla="*/ 227245 w 351949"/>
                <a:gd name="connsiteY2" fmla="*/ 240030 h 515302"/>
                <a:gd name="connsiteX3" fmla="*/ 146283 w 351949"/>
                <a:gd name="connsiteY3" fmla="*/ 0 h 515302"/>
                <a:gd name="connsiteX4" fmla="*/ 84370 w 351949"/>
                <a:gd name="connsiteY4" fmla="*/ 190500 h 515302"/>
                <a:gd name="connsiteX5" fmla="*/ 12933 w 351949"/>
                <a:gd name="connsiteY5" fmla="*/ 274320 h 515302"/>
                <a:gd name="connsiteX6" fmla="*/ 71988 w 351949"/>
                <a:gd name="connsiteY6" fmla="*/ 481012 h 515302"/>
                <a:gd name="connsiteX7" fmla="*/ 108183 w 351949"/>
                <a:gd name="connsiteY7" fmla="*/ 289560 h 515302"/>
                <a:gd name="connsiteX8" fmla="*/ 131995 w 351949"/>
                <a:gd name="connsiteY8" fmla="*/ 421005 h 515302"/>
                <a:gd name="connsiteX9" fmla="*/ 175810 w 351949"/>
                <a:gd name="connsiteY9" fmla="*/ 515302 h 515302"/>
                <a:gd name="connsiteX10" fmla="*/ 337735 w 351949"/>
                <a:gd name="connsiteY10" fmla="*/ 406717 h 515302"/>
                <a:gd name="connsiteX11" fmla="*/ 331068 w 351949"/>
                <a:gd name="connsiteY11" fmla="*/ 264795 h 515302"/>
                <a:gd name="connsiteX0" fmla="*/ 331068 w 351949"/>
                <a:gd name="connsiteY0" fmla="*/ 264795 h 515302"/>
                <a:gd name="connsiteX1" fmla="*/ 252963 w 351949"/>
                <a:gd name="connsiteY1" fmla="*/ 333375 h 515302"/>
                <a:gd name="connsiteX2" fmla="*/ 227245 w 351949"/>
                <a:gd name="connsiteY2" fmla="*/ 240030 h 515302"/>
                <a:gd name="connsiteX3" fmla="*/ 146283 w 351949"/>
                <a:gd name="connsiteY3" fmla="*/ 0 h 515302"/>
                <a:gd name="connsiteX4" fmla="*/ 84370 w 351949"/>
                <a:gd name="connsiteY4" fmla="*/ 190500 h 515302"/>
                <a:gd name="connsiteX5" fmla="*/ 12933 w 351949"/>
                <a:gd name="connsiteY5" fmla="*/ 274320 h 515302"/>
                <a:gd name="connsiteX6" fmla="*/ 71988 w 351949"/>
                <a:gd name="connsiteY6" fmla="*/ 481012 h 515302"/>
                <a:gd name="connsiteX7" fmla="*/ 108183 w 351949"/>
                <a:gd name="connsiteY7" fmla="*/ 289560 h 515302"/>
                <a:gd name="connsiteX8" fmla="*/ 131995 w 351949"/>
                <a:gd name="connsiteY8" fmla="*/ 421005 h 515302"/>
                <a:gd name="connsiteX9" fmla="*/ 175810 w 351949"/>
                <a:gd name="connsiteY9" fmla="*/ 515302 h 515302"/>
                <a:gd name="connsiteX10" fmla="*/ 337735 w 351949"/>
                <a:gd name="connsiteY10" fmla="*/ 406717 h 515302"/>
                <a:gd name="connsiteX11" fmla="*/ 331068 w 351949"/>
                <a:gd name="connsiteY11" fmla="*/ 264795 h 515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1949" h="515302">
                  <a:moveTo>
                    <a:pt x="331068" y="264795"/>
                  </a:moveTo>
                  <a:cubicBezTo>
                    <a:pt x="332248" y="317591"/>
                    <a:pt x="284441" y="351336"/>
                    <a:pt x="252963" y="333375"/>
                  </a:cubicBezTo>
                  <a:cubicBezTo>
                    <a:pt x="215815" y="320040"/>
                    <a:pt x="201528" y="277177"/>
                    <a:pt x="227245" y="240030"/>
                  </a:cubicBezTo>
                  <a:cubicBezTo>
                    <a:pt x="285348" y="162877"/>
                    <a:pt x="242485" y="41910"/>
                    <a:pt x="146283" y="0"/>
                  </a:cubicBezTo>
                  <a:cubicBezTo>
                    <a:pt x="190098" y="82867"/>
                    <a:pt x="123423" y="158115"/>
                    <a:pt x="84370" y="190500"/>
                  </a:cubicBezTo>
                  <a:cubicBezTo>
                    <a:pt x="46270" y="221932"/>
                    <a:pt x="20553" y="255270"/>
                    <a:pt x="12933" y="274320"/>
                  </a:cubicBezTo>
                  <a:cubicBezTo>
                    <a:pt x="-26120" y="368617"/>
                    <a:pt x="31983" y="459105"/>
                    <a:pt x="71988" y="481012"/>
                  </a:cubicBezTo>
                  <a:cubicBezTo>
                    <a:pt x="53890" y="440055"/>
                    <a:pt x="37698" y="362902"/>
                    <a:pt x="108183" y="289560"/>
                  </a:cubicBezTo>
                  <a:cubicBezTo>
                    <a:pt x="108183" y="289560"/>
                    <a:pt x="88181" y="367665"/>
                    <a:pt x="131995" y="421005"/>
                  </a:cubicBezTo>
                  <a:cubicBezTo>
                    <a:pt x="175810" y="475297"/>
                    <a:pt x="175810" y="515302"/>
                    <a:pt x="175810" y="515302"/>
                  </a:cubicBezTo>
                  <a:cubicBezTo>
                    <a:pt x="244390" y="515302"/>
                    <a:pt x="310113" y="474345"/>
                    <a:pt x="337735" y="406717"/>
                  </a:cubicBezTo>
                  <a:cubicBezTo>
                    <a:pt x="356785" y="365760"/>
                    <a:pt x="358691" y="301942"/>
                    <a:pt x="331068" y="264795"/>
                  </a:cubicBezTo>
                  <a:close/>
                </a:path>
              </a:pathLst>
            </a:custGeom>
            <a:solidFill>
              <a:schemeClr val="bg1">
                <a:lumMod val="95000"/>
              </a:schemeClr>
            </a:solidFill>
            <a:ln w="19050" cap="flat">
              <a:solidFill>
                <a:schemeClr val="tx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cxnSp>
        <p:nvCxnSpPr>
          <p:cNvPr id="105" name="Straight Arrow Connector 104">
            <a:extLst>
              <a:ext uri="{FF2B5EF4-FFF2-40B4-BE49-F238E27FC236}">
                <a16:creationId xmlns:a16="http://schemas.microsoft.com/office/drawing/2014/main" id="{8E30EC28-BF95-4811-AAAC-571D89331458}"/>
              </a:ext>
            </a:extLst>
          </p:cNvPr>
          <p:cNvCxnSpPr>
            <a:cxnSpLocks/>
          </p:cNvCxnSpPr>
          <p:nvPr/>
        </p:nvCxnSpPr>
        <p:spPr>
          <a:xfrm>
            <a:off x="7712164" y="3846094"/>
            <a:ext cx="0" cy="1650704"/>
          </a:xfrm>
          <a:prstGeom prst="straightConnector1">
            <a:avLst/>
          </a:prstGeom>
          <a:ln w="12700">
            <a:solidFill>
              <a:schemeClr val="accent4"/>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06" name="Freeform 146">
            <a:extLst>
              <a:ext uri="{FF2B5EF4-FFF2-40B4-BE49-F238E27FC236}">
                <a16:creationId xmlns:a16="http://schemas.microsoft.com/office/drawing/2014/main" id="{F023D89B-B5C6-4B5D-8A08-2F6AD4D8D04E}"/>
              </a:ext>
            </a:extLst>
          </p:cNvPr>
          <p:cNvSpPr>
            <a:spLocks noChangeAspect="1"/>
          </p:cNvSpPr>
          <p:nvPr/>
        </p:nvSpPr>
        <p:spPr bwMode="auto">
          <a:xfrm>
            <a:off x="9582169" y="926786"/>
            <a:ext cx="756309" cy="478976"/>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IN" sz="1961" b="1" i="0" u="none" strike="noStrike" kern="1200" cap="none" spc="0" normalizeH="0" baseline="0" noProof="0">
              <a:ln>
                <a:noFill/>
              </a:ln>
              <a:solidFill>
                <a:srgbClr val="FFFFFF"/>
              </a:solidFill>
              <a:effectLst/>
              <a:uLnTx/>
              <a:uFillTx/>
              <a:latin typeface="Segoe UI Light"/>
              <a:ea typeface="Segoe UI" pitchFamily="34" charset="0"/>
              <a:cs typeface="Segoe UI" pitchFamily="34" charset="0"/>
            </a:endParaRPr>
          </a:p>
        </p:txBody>
      </p:sp>
      <p:cxnSp>
        <p:nvCxnSpPr>
          <p:cNvPr id="107" name="Straight Arrow Connector 106">
            <a:extLst>
              <a:ext uri="{FF2B5EF4-FFF2-40B4-BE49-F238E27FC236}">
                <a16:creationId xmlns:a16="http://schemas.microsoft.com/office/drawing/2014/main" id="{283E6156-9F03-4A21-9DE1-453D07DCD251}"/>
              </a:ext>
            </a:extLst>
          </p:cNvPr>
          <p:cNvCxnSpPr>
            <a:cxnSpLocks/>
          </p:cNvCxnSpPr>
          <p:nvPr/>
        </p:nvCxnSpPr>
        <p:spPr>
          <a:xfrm>
            <a:off x="8763570" y="3543415"/>
            <a:ext cx="949602" cy="0"/>
          </a:xfrm>
          <a:prstGeom prst="straightConnector1">
            <a:avLst/>
          </a:prstGeom>
          <a:ln w="12700">
            <a:solidFill>
              <a:schemeClr val="accent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9" name="Straight Arrow Connector 108">
            <a:extLst>
              <a:ext uri="{FF2B5EF4-FFF2-40B4-BE49-F238E27FC236}">
                <a16:creationId xmlns:a16="http://schemas.microsoft.com/office/drawing/2014/main" id="{3B8E9E9F-F12F-4574-B79E-C39EE199A4BF}"/>
              </a:ext>
            </a:extLst>
          </p:cNvPr>
          <p:cNvCxnSpPr>
            <a:cxnSpLocks/>
          </p:cNvCxnSpPr>
          <p:nvPr/>
        </p:nvCxnSpPr>
        <p:spPr>
          <a:xfrm flipH="1">
            <a:off x="7707112" y="2848197"/>
            <a:ext cx="4" cy="468413"/>
          </a:xfrm>
          <a:prstGeom prst="straightConnector1">
            <a:avLst/>
          </a:prstGeom>
          <a:ln w="12700">
            <a:solidFill>
              <a:schemeClr val="accent4"/>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EFABC23C-3BDB-43C5-BFBE-0736F9AEF947}"/>
              </a:ext>
            </a:extLst>
          </p:cNvPr>
          <p:cNvPicPr>
            <a:picLocks noChangeAspect="1"/>
          </p:cNvPicPr>
          <p:nvPr/>
        </p:nvPicPr>
        <p:blipFill>
          <a:blip r:embed="rId3"/>
          <a:stretch>
            <a:fillRect/>
          </a:stretch>
        </p:blipFill>
        <p:spPr>
          <a:xfrm>
            <a:off x="7262674" y="5666528"/>
            <a:ext cx="888876" cy="888876"/>
          </a:xfrm>
          <a:prstGeom prst="rect">
            <a:avLst/>
          </a:prstGeom>
        </p:spPr>
      </p:pic>
    </p:spTree>
    <p:extLst>
      <p:ext uri="{BB962C8B-B14F-4D97-AF65-F5344CB8AC3E}">
        <p14:creationId xmlns:p14="http://schemas.microsoft.com/office/powerpoint/2010/main" val="4237388887"/>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2E502E80-FC0C-4D1A-BC2B-E41846C378CC}"/>
              </a:ext>
            </a:extLst>
          </p:cNvPr>
          <p:cNvSpPr>
            <a:spLocks noGrp="1"/>
          </p:cNvSpPr>
          <p:nvPr>
            <p:ph type="title"/>
          </p:nvPr>
        </p:nvSpPr>
        <p:spPr>
          <a:xfrm>
            <a:off x="426424" y="326658"/>
            <a:ext cx="11336039" cy="752793"/>
          </a:xfrm>
        </p:spPr>
        <p:txBody>
          <a:bodyPr/>
          <a:lstStyle/>
          <a:p>
            <a:r>
              <a:rPr lang="en-US"/>
              <a:t>IP Firewall Rules</a:t>
            </a:r>
          </a:p>
        </p:txBody>
      </p:sp>
      <p:sp>
        <p:nvSpPr>
          <p:cNvPr id="3" name="Text Placeholder 2">
            <a:extLst>
              <a:ext uri="{FF2B5EF4-FFF2-40B4-BE49-F238E27FC236}">
                <a16:creationId xmlns:a16="http://schemas.microsoft.com/office/drawing/2014/main" id="{DB158F65-9180-4149-9D84-C0ACA371F4D7}"/>
              </a:ext>
            </a:extLst>
          </p:cNvPr>
          <p:cNvSpPr>
            <a:spLocks noGrp="1"/>
          </p:cNvSpPr>
          <p:nvPr>
            <p:ph type="body" sz="quarter" idx="10"/>
          </p:nvPr>
        </p:nvSpPr>
        <p:spPr>
          <a:xfrm>
            <a:off x="429537" y="1316182"/>
            <a:ext cx="11332925" cy="5309956"/>
          </a:xfrm>
        </p:spPr>
        <p:txBody>
          <a:bodyPr/>
          <a:lstStyle/>
          <a:p>
            <a:pPr marL="0" indent="0">
              <a:spcBef>
                <a:spcPts val="1248"/>
              </a:spcBef>
              <a:buClr>
                <a:schemeClr val="tx1"/>
              </a:buClr>
              <a:buNone/>
            </a:pPr>
            <a:r>
              <a:rPr lang="en-US">
                <a:solidFill>
                  <a:srgbClr val="0078D7"/>
                </a:solidFill>
              </a:rPr>
              <a:t>Overview</a:t>
            </a:r>
          </a:p>
          <a:p>
            <a:pPr marL="0" indent="0">
              <a:spcBef>
                <a:spcPts val="1248"/>
              </a:spcBef>
              <a:buClr>
                <a:schemeClr val="tx1"/>
              </a:buClr>
              <a:buNone/>
            </a:pPr>
            <a:r>
              <a:rPr lang="en-US" sz="1600">
                <a:solidFill>
                  <a:schemeClr val="tx1"/>
                </a:solidFill>
                <a:latin typeface="+mn-lt"/>
              </a:rPr>
              <a:t>IP firewall rules grant or deny access to user’s Synapse workspace based on the originating IP address of each request.</a:t>
            </a:r>
          </a:p>
          <a:p>
            <a:pPr marL="0" indent="0">
              <a:spcBef>
                <a:spcPts val="1248"/>
              </a:spcBef>
              <a:buClr>
                <a:schemeClr val="tx1"/>
              </a:buClr>
              <a:buNone/>
            </a:pPr>
            <a:r>
              <a:rPr lang="en-US" sz="1600">
                <a:solidFill>
                  <a:schemeClr val="tx1"/>
                </a:solidFill>
                <a:latin typeface="+mn-lt"/>
              </a:rPr>
              <a:t>IP firewall rules configured at the workspace level apply to all public endpoints of the workspace (dedicated SQL pool, serverless SQL pool, and Development).</a:t>
            </a:r>
          </a:p>
          <a:p>
            <a:pPr>
              <a:spcBef>
                <a:spcPts val="1248"/>
              </a:spcBef>
              <a:buClr>
                <a:schemeClr val="tx1"/>
              </a:buClr>
            </a:pPr>
            <a:r>
              <a:rPr lang="en-US">
                <a:solidFill>
                  <a:srgbClr val="0078D7"/>
                </a:solidFill>
              </a:rPr>
              <a:t>Key Points</a:t>
            </a:r>
          </a:p>
          <a:p>
            <a:pPr marL="285750" indent="-285750">
              <a:spcBef>
                <a:spcPts val="1248"/>
              </a:spcBef>
              <a:buClr>
                <a:schemeClr val="tx1"/>
              </a:buClr>
              <a:buFont typeface="Arial" panose="020B0604020202020204" pitchFamily="34" charset="0"/>
              <a:buChar char="•"/>
            </a:pPr>
            <a:r>
              <a:rPr lang="en-US" sz="1600">
                <a:solidFill>
                  <a:schemeClr val="tx1"/>
                </a:solidFill>
                <a:latin typeface="+mn-lt"/>
              </a:rPr>
              <a:t>Customers can also use SQL Server Management Studio (SSMS) to connect to the SQL resources (dedicated SQL pool and serverless SQL pool) in their workspace. </a:t>
            </a:r>
          </a:p>
          <a:p>
            <a:pPr marL="285750" indent="-285750">
              <a:spcBef>
                <a:spcPts val="1248"/>
              </a:spcBef>
              <a:buClr>
                <a:schemeClr val="tx1"/>
              </a:buClr>
              <a:buFont typeface="Arial" panose="020B0604020202020204" pitchFamily="34" charset="0"/>
              <a:buChar char="•"/>
            </a:pPr>
            <a:r>
              <a:rPr lang="en-US" sz="1600">
                <a:solidFill>
                  <a:schemeClr val="tx1"/>
                </a:solidFill>
                <a:latin typeface="+mn-lt"/>
              </a:rPr>
              <a:t>Customers must ensure that the firewall on the network and local computer allow outgoing communication on TCP ports 80, 443 and 1443 for Synapse Studio. </a:t>
            </a:r>
          </a:p>
          <a:p>
            <a:pPr marL="285750" indent="-285750">
              <a:spcBef>
                <a:spcPts val="1248"/>
              </a:spcBef>
              <a:buClr>
                <a:schemeClr val="tx1"/>
              </a:buClr>
              <a:buFont typeface="Arial" panose="020B0604020202020204" pitchFamily="34" charset="0"/>
              <a:buChar char="•"/>
            </a:pPr>
            <a:r>
              <a:rPr lang="en-US" sz="1600">
                <a:solidFill>
                  <a:schemeClr val="tx1"/>
                </a:solidFill>
                <a:latin typeface="+mn-lt"/>
              </a:rPr>
              <a:t>Customers must also allow outgoing communication on UDP port 53 for Synapse Studio. </a:t>
            </a:r>
          </a:p>
          <a:p>
            <a:pPr marL="285750" indent="-285750">
              <a:spcBef>
                <a:spcPts val="1248"/>
              </a:spcBef>
              <a:buClr>
                <a:schemeClr val="tx1"/>
              </a:buClr>
              <a:buFont typeface="Arial" panose="020B0604020202020204" pitchFamily="34" charset="0"/>
              <a:buChar char="•"/>
            </a:pPr>
            <a:r>
              <a:rPr lang="en-US" sz="1600">
                <a:solidFill>
                  <a:schemeClr val="tx1"/>
                </a:solidFill>
                <a:latin typeface="+mn-lt"/>
              </a:rPr>
              <a:t>To connect using tools such as SSMS and Power BI, user must allow outgoing communication on TCP port 1433.</a:t>
            </a:r>
          </a:p>
          <a:p>
            <a:pPr marL="0" indent="0">
              <a:spcBef>
                <a:spcPts val="1248"/>
              </a:spcBef>
              <a:buClr>
                <a:schemeClr val="tx1"/>
              </a:buClr>
              <a:buNone/>
            </a:pPr>
            <a:endParaRPr lang="en-US" sz="1600">
              <a:solidFill>
                <a:schemeClr val="tx1"/>
              </a:solidFill>
              <a:latin typeface="+mn-lt"/>
            </a:endParaRPr>
          </a:p>
        </p:txBody>
      </p:sp>
    </p:spTree>
    <p:extLst>
      <p:ext uri="{BB962C8B-B14F-4D97-AF65-F5344CB8AC3E}">
        <p14:creationId xmlns:p14="http://schemas.microsoft.com/office/powerpoint/2010/main" val="2326588077"/>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 Placeholder 31">
            <a:extLst>
              <a:ext uri="{FF2B5EF4-FFF2-40B4-BE49-F238E27FC236}">
                <a16:creationId xmlns:a16="http://schemas.microsoft.com/office/drawing/2014/main" id="{4EDF9AAD-923F-4E50-8B98-5977AB12E818}"/>
              </a:ext>
            </a:extLst>
          </p:cNvPr>
          <p:cNvSpPr>
            <a:spLocks noGrp="1"/>
          </p:cNvSpPr>
          <p:nvPr>
            <p:ph type="body" sz="quarter" idx="10"/>
          </p:nvPr>
        </p:nvSpPr>
        <p:spPr>
          <a:xfrm>
            <a:off x="426424" y="1120572"/>
            <a:ext cx="4266762" cy="2047035"/>
          </a:xfrm>
        </p:spPr>
        <p:txBody>
          <a:bodyPr/>
          <a:lstStyle/>
          <a:p>
            <a:pPr>
              <a:spcAft>
                <a:spcPts val="1200"/>
              </a:spcAft>
            </a:pPr>
            <a:r>
              <a:rPr lang="en-US">
                <a:solidFill>
                  <a:schemeClr val="tx2"/>
                </a:solidFill>
              </a:rPr>
              <a:t>By default, Azure blocks all external connections to port 1433</a:t>
            </a:r>
          </a:p>
          <a:p>
            <a:pPr>
              <a:spcAft>
                <a:spcPts val="600"/>
              </a:spcAft>
            </a:pPr>
            <a:endParaRPr lang="en-US">
              <a:solidFill>
                <a:schemeClr val="tx2"/>
              </a:solidFill>
            </a:endParaRPr>
          </a:p>
          <a:p>
            <a:pPr>
              <a:spcAft>
                <a:spcPts val="600"/>
              </a:spcAft>
            </a:pPr>
            <a:r>
              <a:rPr lang="en-US">
                <a:solidFill>
                  <a:schemeClr val="tx2"/>
                </a:solidFill>
              </a:rPr>
              <a:t>Configure with the following steps:</a:t>
            </a:r>
          </a:p>
          <a:p>
            <a:r>
              <a:rPr lang="en-US" sz="1600">
                <a:latin typeface="+mn-lt"/>
              </a:rPr>
              <a:t>Azure Synapse Analytics Resource: </a:t>
            </a:r>
            <a:br>
              <a:rPr lang="en-US" sz="1600">
                <a:latin typeface="+mn-lt"/>
              </a:rPr>
            </a:br>
            <a:r>
              <a:rPr lang="en-US" sz="1600">
                <a:latin typeface="+mn-lt"/>
              </a:rPr>
              <a:t>Server name &gt; Firewalls and virtual networks </a:t>
            </a:r>
          </a:p>
        </p:txBody>
      </p:sp>
      <p:sp>
        <p:nvSpPr>
          <p:cNvPr id="31" name="Title 30">
            <a:extLst>
              <a:ext uri="{FF2B5EF4-FFF2-40B4-BE49-F238E27FC236}">
                <a16:creationId xmlns:a16="http://schemas.microsoft.com/office/drawing/2014/main" id="{33B113EE-6C38-44BE-A556-9AE9059E62B9}"/>
              </a:ext>
            </a:extLst>
          </p:cNvPr>
          <p:cNvSpPr>
            <a:spLocks noGrp="1"/>
          </p:cNvSpPr>
          <p:nvPr>
            <p:ph type="title"/>
          </p:nvPr>
        </p:nvSpPr>
        <p:spPr/>
        <p:txBody>
          <a:bodyPr/>
          <a:lstStyle/>
          <a:p>
            <a:r>
              <a:rPr lang="en-US"/>
              <a:t>Firewall configuration on the portal</a:t>
            </a:r>
          </a:p>
        </p:txBody>
      </p:sp>
      <p:grpSp>
        <p:nvGrpSpPr>
          <p:cNvPr id="37" name="Group 36">
            <a:extLst>
              <a:ext uri="{FF2B5EF4-FFF2-40B4-BE49-F238E27FC236}">
                <a16:creationId xmlns:a16="http://schemas.microsoft.com/office/drawing/2014/main" id="{3AFF5773-0755-4FD0-A2ED-F76A6AAE069A}"/>
              </a:ext>
            </a:extLst>
          </p:cNvPr>
          <p:cNvGrpSpPr/>
          <p:nvPr/>
        </p:nvGrpSpPr>
        <p:grpSpPr>
          <a:xfrm>
            <a:off x="4606290" y="1120573"/>
            <a:ext cx="7585710" cy="5342845"/>
            <a:chOff x="1591429" y="1988820"/>
            <a:chExt cx="6549322" cy="4612885"/>
          </a:xfrm>
        </p:grpSpPr>
        <p:pic>
          <p:nvPicPr>
            <p:cNvPr id="36" name="Picture 35">
              <a:extLst>
                <a:ext uri="{FF2B5EF4-FFF2-40B4-BE49-F238E27FC236}">
                  <a16:creationId xmlns:a16="http://schemas.microsoft.com/office/drawing/2014/main" id="{8A40D673-D30E-44C6-B61E-84C01232DA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91429" y="1988820"/>
              <a:ext cx="6549322" cy="4612885"/>
            </a:xfrm>
            <a:prstGeom prst="rect">
              <a:avLst/>
            </a:prstGeom>
          </p:spPr>
        </p:pic>
        <p:pic>
          <p:nvPicPr>
            <p:cNvPr id="33" name="Picture 32" descr="A screenshot of a social media post&#10;&#10;Description automatically generated">
              <a:extLst>
                <a:ext uri="{FF2B5EF4-FFF2-40B4-BE49-F238E27FC236}">
                  <a16:creationId xmlns:a16="http://schemas.microsoft.com/office/drawing/2014/main" id="{B9D31DF6-F1D3-400B-AA5F-6416950466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37340" y="2942599"/>
              <a:ext cx="5657500" cy="2705326"/>
            </a:xfrm>
            <a:prstGeom prst="rect">
              <a:avLst/>
            </a:prstGeom>
          </p:spPr>
        </p:pic>
      </p:grpSp>
    </p:spTree>
    <p:extLst>
      <p:ext uri="{BB962C8B-B14F-4D97-AF65-F5344CB8AC3E}">
        <p14:creationId xmlns:p14="http://schemas.microsoft.com/office/powerpoint/2010/main" val="277598872"/>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3697D1E2-2E03-47A0-872B-11E13D53B5B6}"/>
              </a:ext>
            </a:extLst>
          </p:cNvPr>
          <p:cNvSpPr>
            <a:spLocks noGrp="1"/>
          </p:cNvSpPr>
          <p:nvPr>
            <p:ph type="body" sz="quarter" idx="10"/>
          </p:nvPr>
        </p:nvSpPr>
        <p:spPr>
          <a:xfrm>
            <a:off x="426424" y="1120573"/>
            <a:ext cx="5434549" cy="4029501"/>
          </a:xfrm>
        </p:spPr>
        <p:txBody>
          <a:bodyPr/>
          <a:lstStyle/>
          <a:p>
            <a:pPr>
              <a:spcBef>
                <a:spcPts val="600"/>
              </a:spcBef>
              <a:spcAft>
                <a:spcPts val="600"/>
              </a:spcAft>
            </a:pPr>
            <a:r>
              <a:rPr lang="en-US"/>
              <a:t>Managing firewall rules through REST API must be authenticated. </a:t>
            </a:r>
          </a:p>
          <a:p>
            <a:pPr>
              <a:spcBef>
                <a:spcPts val="600"/>
              </a:spcBef>
            </a:pPr>
            <a:r>
              <a:rPr lang="en-US" sz="1600">
                <a:latin typeface="+mn-lt"/>
              </a:rPr>
              <a:t>For information, see Authenticating Service Management Requests.</a:t>
            </a:r>
          </a:p>
          <a:p>
            <a:pPr>
              <a:spcBef>
                <a:spcPts val="600"/>
              </a:spcBef>
            </a:pPr>
            <a:r>
              <a:rPr lang="en-US"/>
              <a:t>Server-level rules can be created, updated, or deleted using </a:t>
            </a:r>
            <a:r>
              <a:rPr lang="en-US">
                <a:solidFill>
                  <a:schemeClr val="tx2"/>
                </a:solidFill>
                <a:ea typeface="Segoe UI Black" panose="020B0A02040204020203" pitchFamily="34" charset="0"/>
              </a:rPr>
              <a:t>REST API.</a:t>
            </a:r>
          </a:p>
          <a:p>
            <a:pPr>
              <a:spcBef>
                <a:spcPts val="600"/>
              </a:spcBef>
            </a:pPr>
            <a:r>
              <a:rPr lang="en-US"/>
              <a:t>To create or update a server-level firewall rule, execute the </a:t>
            </a:r>
            <a:r>
              <a:rPr lang="en-US">
                <a:solidFill>
                  <a:schemeClr val="tx2"/>
                </a:solidFill>
                <a:ea typeface="Segoe UI Black" panose="020B0A02040204020203" pitchFamily="34" charset="0"/>
              </a:rPr>
              <a:t>PUT</a:t>
            </a:r>
            <a:r>
              <a:rPr lang="en-US"/>
              <a:t> method. </a:t>
            </a:r>
          </a:p>
          <a:p>
            <a:pPr>
              <a:spcBef>
                <a:spcPts val="600"/>
              </a:spcBef>
            </a:pPr>
            <a:r>
              <a:rPr lang="en-US"/>
              <a:t>To remove an existing server-level firewall rule, execute the </a:t>
            </a:r>
            <a:r>
              <a:rPr lang="en-US">
                <a:solidFill>
                  <a:schemeClr val="tx2"/>
                </a:solidFill>
                <a:ea typeface="Segoe UI Black" panose="020B0A02040204020203" pitchFamily="34" charset="0"/>
              </a:rPr>
              <a:t>DELETE</a:t>
            </a:r>
            <a:r>
              <a:rPr lang="en-US"/>
              <a:t> method. </a:t>
            </a:r>
          </a:p>
          <a:p>
            <a:pPr>
              <a:spcBef>
                <a:spcPts val="600"/>
              </a:spcBef>
            </a:pPr>
            <a:r>
              <a:rPr lang="en-US"/>
              <a:t>To list firewall rules, execute the </a:t>
            </a:r>
            <a:r>
              <a:rPr lang="en-US">
                <a:solidFill>
                  <a:schemeClr val="tx2"/>
                </a:solidFill>
                <a:ea typeface="Segoe UI Black" panose="020B0A02040204020203" pitchFamily="34" charset="0"/>
              </a:rPr>
              <a:t>GET.</a:t>
            </a:r>
          </a:p>
        </p:txBody>
      </p:sp>
      <p:sp>
        <p:nvSpPr>
          <p:cNvPr id="9" name="Title 8">
            <a:extLst>
              <a:ext uri="{FF2B5EF4-FFF2-40B4-BE49-F238E27FC236}">
                <a16:creationId xmlns:a16="http://schemas.microsoft.com/office/drawing/2014/main" id="{2BC7A02F-E314-4554-884D-02A9EE8D48E7}"/>
              </a:ext>
            </a:extLst>
          </p:cNvPr>
          <p:cNvSpPr>
            <a:spLocks noGrp="1"/>
          </p:cNvSpPr>
          <p:nvPr>
            <p:ph type="title"/>
          </p:nvPr>
        </p:nvSpPr>
        <p:spPr/>
        <p:txBody>
          <a:bodyPr/>
          <a:lstStyle/>
          <a:p>
            <a:r>
              <a:rPr lang="en-US"/>
              <a:t>Firewall configuration using REST API</a:t>
            </a:r>
          </a:p>
        </p:txBody>
      </p:sp>
      <p:sp>
        <p:nvSpPr>
          <p:cNvPr id="15" name="Text Placeholder 2">
            <a:extLst>
              <a:ext uri="{FF2B5EF4-FFF2-40B4-BE49-F238E27FC236}">
                <a16:creationId xmlns:a16="http://schemas.microsoft.com/office/drawing/2014/main" id="{CC33D6C3-DE38-48FC-ABDA-61B9E690A897}"/>
              </a:ext>
            </a:extLst>
          </p:cNvPr>
          <p:cNvSpPr txBox="1">
            <a:spLocks/>
          </p:cNvSpPr>
          <p:nvPr/>
        </p:nvSpPr>
        <p:spPr>
          <a:xfrm>
            <a:off x="5995125" y="1428619"/>
            <a:ext cx="5927634" cy="5139869"/>
          </a:xfrm>
          <a:prstGeom prst="rect">
            <a:avLst/>
          </a:prstGeom>
          <a:noFill/>
          <a:ln w="12700">
            <a:solidFill>
              <a:schemeClr val="tx2"/>
            </a:solidFill>
          </a:ln>
        </p:spPr>
        <p:txBody>
          <a:bodyPr vert="horz" wrap="square" lIns="146304" tIns="91440" rIns="146304" bIns="91440" rtlCol="0">
            <a:spAutoFit/>
          </a:bodyPr>
          <a:lstStyle>
            <a:defPPr>
              <a:defRPr lang="en-US"/>
            </a:defPPr>
            <a:lvl1pPr marR="0" indent="0" defTabSz="914367" fontAlgn="auto">
              <a:lnSpc>
                <a:spcPct val="100000"/>
              </a:lnSpc>
              <a:spcBef>
                <a:spcPts val="0"/>
              </a:spcBef>
              <a:spcAft>
                <a:spcPts val="0"/>
              </a:spcAft>
              <a:buClrTx/>
              <a:buSzPct val="90000"/>
              <a:buFont typeface="Arial" pitchFamily="34" charset="0"/>
              <a:buNone/>
              <a:tabLst/>
              <a:defRPr sz="1400" spc="0" baseline="0">
                <a:latin typeface="Consolas" panose="020B0609020204030204" pitchFamily="49" charset="0"/>
              </a:defRPr>
            </a:lvl1pPr>
            <a:lvl2pPr marL="572691" marR="0" indent="-236546" defTabSz="914367" fontAlgn="auto">
              <a:lnSpc>
                <a:spcPct val="90000"/>
              </a:lnSpc>
              <a:spcBef>
                <a:spcPct val="20000"/>
              </a:spcBef>
              <a:spcAft>
                <a:spcPts val="0"/>
              </a:spcAft>
              <a:buClrTx/>
              <a:buSzPct val="90000"/>
              <a:buFont typeface="Arial" pitchFamily="34" charset="0"/>
              <a:buChar char="•"/>
              <a:tabLst/>
              <a:defRPr sz="2353" spc="0" baseline="0"/>
            </a:lvl2pPr>
            <a:lvl3pPr marL="784338" marR="0" indent="-224097" defTabSz="914367" fontAlgn="auto">
              <a:lnSpc>
                <a:spcPct val="90000"/>
              </a:lnSpc>
              <a:spcBef>
                <a:spcPct val="20000"/>
              </a:spcBef>
              <a:spcAft>
                <a:spcPts val="0"/>
              </a:spcAft>
              <a:buClrTx/>
              <a:buSzPct val="90000"/>
              <a:buFont typeface="Arial" pitchFamily="34" charset="0"/>
              <a:buChar char="•"/>
              <a:tabLst/>
              <a:defRPr sz="1961" spc="0" baseline="0"/>
            </a:lvl3pPr>
            <a:lvl4pPr marL="1008435" marR="0" indent="-224097" defTabSz="914367" fontAlgn="auto">
              <a:lnSpc>
                <a:spcPct val="90000"/>
              </a:lnSpc>
              <a:spcBef>
                <a:spcPct val="20000"/>
              </a:spcBef>
              <a:spcAft>
                <a:spcPts val="0"/>
              </a:spcAft>
              <a:buClrTx/>
              <a:buSzPct val="90000"/>
              <a:buFont typeface="Arial" pitchFamily="34" charset="0"/>
              <a:buChar char="•"/>
              <a:tabLst/>
              <a:defRPr sz="1765" spc="0" baseline="0"/>
            </a:lvl4pPr>
            <a:lvl5pPr marL="1232531" marR="0" indent="-224097" defTabSz="914367" fontAlgn="auto">
              <a:lnSpc>
                <a:spcPct val="90000"/>
              </a:lnSpc>
              <a:spcBef>
                <a:spcPct val="20000"/>
              </a:spcBef>
              <a:spcAft>
                <a:spcPts val="0"/>
              </a:spcAft>
              <a:buClrTx/>
              <a:buSzPct val="90000"/>
              <a:buFont typeface="Arial" pitchFamily="34" charset="0"/>
              <a:buChar char="•"/>
              <a:tabLst/>
              <a:defRPr sz="1765" spc="0" baseline="0"/>
            </a:lvl5pPr>
            <a:lvl6pPr marL="2514509" indent="-228592" defTabSz="914367">
              <a:spcBef>
                <a:spcPct val="20000"/>
              </a:spcBef>
              <a:buFont typeface="Arial" pitchFamily="34" charset="0"/>
              <a:buChar char="•"/>
              <a:defRPr sz="1961"/>
            </a:lvl6pPr>
            <a:lvl7pPr marL="2971693" indent="-228592" defTabSz="914367">
              <a:spcBef>
                <a:spcPct val="20000"/>
              </a:spcBef>
              <a:buFont typeface="Arial" pitchFamily="34" charset="0"/>
              <a:buChar char="•"/>
              <a:defRPr sz="1961"/>
            </a:lvl7pPr>
            <a:lvl8pPr marL="3428877" indent="-228592" defTabSz="914367">
              <a:spcBef>
                <a:spcPct val="20000"/>
              </a:spcBef>
              <a:buFont typeface="Arial" pitchFamily="34" charset="0"/>
              <a:buChar char="•"/>
              <a:defRPr sz="1961"/>
            </a:lvl8pPr>
            <a:lvl9pPr marL="3886061" indent="-228592" defTabSz="914367">
              <a:spcBef>
                <a:spcPct val="20000"/>
              </a:spcBef>
              <a:buFont typeface="Arial" pitchFamily="34" charset="0"/>
              <a:buChar char="•"/>
              <a:defRPr sz="1961"/>
            </a:lvl9pPr>
          </a:lstStyle>
          <a:p>
            <a:pPr lvl="0">
              <a:defRPr/>
            </a:pPr>
            <a:r>
              <a:rPr lang="en-US">
                <a:solidFill>
                  <a:srgbClr val="000000"/>
                </a:solidFill>
              </a:rPr>
              <a:t>PUT https://management.azure.com/subscriptions/{subscriptionId}/resourceGroups/{resourceGroupName}/providers/Microsoft.Sql/servers/{serverName}/firewallRules/{firewallRuleName}?api-version=2014-04-01REQUEST </a:t>
            </a: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BODY</a:t>
            </a:r>
          </a:p>
          <a:p>
            <a:pPr lvl="0">
              <a:defRPr/>
            </a:pPr>
            <a:r>
              <a:rPr lang="en-US"/>
              <a:t>{ </a:t>
            </a:r>
          </a:p>
          <a:p>
            <a:pPr lvl="0">
              <a:defRPr/>
            </a:pPr>
            <a:r>
              <a:rPr lang="en-US"/>
              <a:t>  "properties": { </a:t>
            </a:r>
          </a:p>
          <a:p>
            <a:pPr lvl="0">
              <a:defRPr/>
            </a:pPr>
            <a:r>
              <a:rPr lang="en-US"/>
              <a:t>    "</a:t>
            </a:r>
            <a:r>
              <a:rPr lang="en-US" err="1"/>
              <a:t>startIpAddress</a:t>
            </a:r>
            <a:r>
              <a:rPr lang="en-US"/>
              <a:t>": "0.0.0.3", </a:t>
            </a:r>
          </a:p>
          <a:p>
            <a:pPr lvl="0">
              <a:defRPr/>
            </a:pPr>
            <a:r>
              <a:rPr lang="en-US"/>
              <a:t>    "</a:t>
            </a:r>
            <a:r>
              <a:rPr lang="en-US" err="1"/>
              <a:t>endIpAddress</a:t>
            </a:r>
            <a:r>
              <a:rPr lang="en-US"/>
              <a:t>": "0.0.0.3" </a:t>
            </a:r>
          </a:p>
          <a:p>
            <a:pPr lvl="0">
              <a:defRPr/>
            </a:pPr>
            <a:r>
              <a:rPr lang="en-US"/>
              <a:t>  } </a:t>
            </a:r>
          </a:p>
          <a:p>
            <a:pPr lvl="0">
              <a:defRPr/>
            </a:pPr>
            <a:r>
              <a:rPr lang="en-US"/>
              <a:t>}</a:t>
            </a:r>
          </a:p>
          <a:p>
            <a:pPr lvl="0">
              <a:defRPr/>
            </a:pPr>
            <a:endPar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endParaRPr>
          </a:p>
          <a:p>
            <a:pPr lvl="0">
              <a:defRPr/>
            </a:pPr>
            <a:r>
              <a:rPr lang="en-US">
                <a:solidFill>
                  <a:srgbClr val="000000"/>
                </a:solidFill>
              </a:rPr>
              <a:t>DELETE https://management.azure.com/subscriptions/{subscriptionId}/resourceGroups/{resourceGroupName}/providers/Microsoft.Sql/servers/{serverName}/firewallRules/{firewallRuleName}?api-version=2014-04-01</a:t>
            </a:r>
            <a:endPar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endParaRPr>
          </a:p>
          <a:p>
            <a:pPr lvl="0">
              <a:defRPr/>
            </a:pPr>
            <a:endParaRPr lang="en-US">
              <a:solidFill>
                <a:srgbClr val="000000"/>
              </a:solidFill>
            </a:endParaRPr>
          </a:p>
          <a:p>
            <a:pPr lvl="0">
              <a:defRPr/>
            </a:pPr>
            <a:r>
              <a:rPr lang="en-US">
                <a:solidFill>
                  <a:srgbClr val="000000"/>
                </a:solidFill>
              </a:rPr>
              <a:t>GET https://management.azure.com/subscriptions/{subscriptionId}/resourceGroups/{resourceGroupName}/providers/Microsoft.Sql/servers/{serverName}/firewallRules/{firewallRuleName}?api-version=2014-04-01</a:t>
            </a:r>
          </a:p>
        </p:txBody>
      </p:sp>
    </p:spTree>
    <p:extLst>
      <p:ext uri="{BB962C8B-B14F-4D97-AF65-F5344CB8AC3E}">
        <p14:creationId xmlns:p14="http://schemas.microsoft.com/office/powerpoint/2010/main" val="2140041951"/>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C3AF4055-C13F-4A26-92C3-1AF0AA196F31}"/>
              </a:ext>
            </a:extLst>
          </p:cNvPr>
          <p:cNvSpPr>
            <a:spLocks noGrp="1"/>
          </p:cNvSpPr>
          <p:nvPr>
            <p:ph type="body" sz="quarter" idx="10"/>
          </p:nvPr>
        </p:nvSpPr>
        <p:spPr>
          <a:xfrm>
            <a:off x="426424" y="1120573"/>
            <a:ext cx="11339774" cy="2564228"/>
          </a:xfrm>
        </p:spPr>
        <p:txBody>
          <a:bodyPr/>
          <a:lstStyle/>
          <a:p>
            <a:pPr lvl="0"/>
            <a:r>
              <a:rPr lang="en-US">
                <a:solidFill>
                  <a:srgbClr val="0078D7"/>
                </a:solidFill>
              </a:rPr>
              <a:t>Windows PowerShell Azure cmdlets</a:t>
            </a:r>
          </a:p>
          <a:p>
            <a:pPr lvl="1" defTabSz="914367">
              <a:buClr>
                <a:srgbClr val="0078D7"/>
              </a:buClr>
            </a:pPr>
            <a:r>
              <a:rPr lang="en-US">
                <a:gradFill>
                  <a:gsLst>
                    <a:gs pos="1250">
                      <a:srgbClr val="000000"/>
                    </a:gs>
                    <a:gs pos="100000">
                      <a:srgbClr val="000000"/>
                    </a:gs>
                  </a:gsLst>
                  <a:lin ang="5400000" scaled="0"/>
                </a:gradFill>
                <a:latin typeface="Consolas" panose="020B0609020204030204" pitchFamily="49" charset="0"/>
                <a:cs typeface="Segoe UI Semilight" panose="020B0402040204020203" pitchFamily="34" charset="0"/>
              </a:rPr>
              <a:t>New-</a:t>
            </a:r>
            <a:r>
              <a:rPr lang="en-US" err="1">
                <a:gradFill>
                  <a:gsLst>
                    <a:gs pos="1250">
                      <a:srgbClr val="000000"/>
                    </a:gs>
                    <a:gs pos="100000">
                      <a:srgbClr val="000000"/>
                    </a:gs>
                  </a:gsLst>
                  <a:lin ang="5400000" scaled="0"/>
                </a:gradFill>
                <a:latin typeface="Consolas" panose="020B0609020204030204" pitchFamily="49" charset="0"/>
                <a:cs typeface="Segoe UI Semilight" panose="020B0402040204020203" pitchFamily="34" charset="0"/>
              </a:rPr>
              <a:t>AzureRmSqlServerFirewallRule</a:t>
            </a:r>
            <a:r>
              <a:rPr lang="en-US">
                <a:gradFill>
                  <a:gsLst>
                    <a:gs pos="1250">
                      <a:srgbClr val="000000"/>
                    </a:gs>
                    <a:gs pos="100000">
                      <a:srgbClr val="000000"/>
                    </a:gs>
                  </a:gsLst>
                  <a:lin ang="5400000" scaled="0"/>
                </a:gradFill>
                <a:latin typeface="Consolas" panose="020B0609020204030204" pitchFamily="49" charset="0"/>
                <a:cs typeface="Segoe UI Semilight" panose="020B0402040204020203" pitchFamily="34" charset="0"/>
              </a:rPr>
              <a:t> </a:t>
            </a:r>
          </a:p>
          <a:p>
            <a:pPr lvl="1" defTabSz="914367">
              <a:buClr>
                <a:srgbClr val="0078D7"/>
              </a:buClr>
            </a:pPr>
            <a:r>
              <a:rPr lang="en-US">
                <a:gradFill>
                  <a:gsLst>
                    <a:gs pos="1250">
                      <a:srgbClr val="000000"/>
                    </a:gs>
                    <a:gs pos="100000">
                      <a:srgbClr val="000000"/>
                    </a:gs>
                  </a:gsLst>
                  <a:lin ang="5400000" scaled="0"/>
                </a:gradFill>
                <a:latin typeface="Consolas" panose="020B0609020204030204" pitchFamily="49" charset="0"/>
                <a:cs typeface="Segoe UI Semilight" panose="020B0402040204020203" pitchFamily="34" charset="0"/>
              </a:rPr>
              <a:t>Get-</a:t>
            </a:r>
            <a:r>
              <a:rPr lang="en-US" err="1">
                <a:gradFill>
                  <a:gsLst>
                    <a:gs pos="1250">
                      <a:srgbClr val="000000"/>
                    </a:gs>
                    <a:gs pos="100000">
                      <a:srgbClr val="000000"/>
                    </a:gs>
                  </a:gsLst>
                  <a:lin ang="5400000" scaled="0"/>
                </a:gradFill>
                <a:latin typeface="Consolas" panose="020B0609020204030204" pitchFamily="49" charset="0"/>
                <a:cs typeface="Segoe UI Semilight" panose="020B0402040204020203" pitchFamily="34" charset="0"/>
              </a:rPr>
              <a:t>AzureRmSqlServerFirewallRule</a:t>
            </a:r>
            <a:r>
              <a:rPr lang="en-US">
                <a:gradFill>
                  <a:gsLst>
                    <a:gs pos="1250">
                      <a:srgbClr val="000000"/>
                    </a:gs>
                    <a:gs pos="100000">
                      <a:srgbClr val="000000"/>
                    </a:gs>
                  </a:gsLst>
                  <a:lin ang="5400000" scaled="0"/>
                </a:gradFill>
                <a:latin typeface="Consolas" panose="020B0609020204030204" pitchFamily="49" charset="0"/>
                <a:cs typeface="Segoe UI Semilight" panose="020B0402040204020203" pitchFamily="34" charset="0"/>
              </a:rPr>
              <a:t> </a:t>
            </a:r>
          </a:p>
          <a:p>
            <a:pPr lvl="1" defTabSz="914367">
              <a:spcAft>
                <a:spcPts val="1200"/>
              </a:spcAft>
              <a:buClr>
                <a:srgbClr val="0078D7"/>
              </a:buClr>
            </a:pPr>
            <a:r>
              <a:rPr lang="en-US">
                <a:gradFill>
                  <a:gsLst>
                    <a:gs pos="1250">
                      <a:srgbClr val="000000"/>
                    </a:gs>
                    <a:gs pos="100000">
                      <a:srgbClr val="000000"/>
                    </a:gs>
                  </a:gsLst>
                  <a:lin ang="5400000" scaled="0"/>
                </a:gradFill>
                <a:latin typeface="Consolas" panose="020B0609020204030204" pitchFamily="49" charset="0"/>
                <a:cs typeface="Segoe UI Semilight" panose="020B0402040204020203" pitchFamily="34" charset="0"/>
              </a:rPr>
              <a:t>Set-</a:t>
            </a:r>
            <a:r>
              <a:rPr lang="en-US" err="1">
                <a:gradFill>
                  <a:gsLst>
                    <a:gs pos="1250">
                      <a:srgbClr val="000000"/>
                    </a:gs>
                    <a:gs pos="100000">
                      <a:srgbClr val="000000"/>
                    </a:gs>
                  </a:gsLst>
                  <a:lin ang="5400000" scaled="0"/>
                </a:gradFill>
                <a:latin typeface="Consolas" panose="020B0609020204030204" pitchFamily="49" charset="0"/>
                <a:cs typeface="Segoe UI Semilight" panose="020B0402040204020203" pitchFamily="34" charset="0"/>
              </a:rPr>
              <a:t>AzureRmSqlServerFirewallRule</a:t>
            </a:r>
            <a:r>
              <a:rPr lang="en-US">
                <a:gradFill>
                  <a:gsLst>
                    <a:gs pos="1250">
                      <a:srgbClr val="000000"/>
                    </a:gs>
                    <a:gs pos="100000">
                      <a:srgbClr val="000000"/>
                    </a:gs>
                  </a:gsLst>
                  <a:lin ang="5400000" scaled="0"/>
                </a:gradFill>
                <a:latin typeface="Consolas" panose="020B0609020204030204" pitchFamily="49" charset="0"/>
                <a:cs typeface="Segoe UI Semilight" panose="020B0402040204020203" pitchFamily="34" charset="0"/>
              </a:rPr>
              <a:t> </a:t>
            </a:r>
            <a:endParaRPr lang="en-US" sz="1600">
              <a:latin typeface="Segoe UI"/>
            </a:endParaRPr>
          </a:p>
          <a:p>
            <a:pPr lvl="0"/>
            <a:r>
              <a:rPr lang="en-US">
                <a:solidFill>
                  <a:srgbClr val="0078D7"/>
                </a:solidFill>
              </a:rPr>
              <a:t>Transact SQL</a:t>
            </a:r>
          </a:p>
          <a:p>
            <a:pPr lvl="1" defTabSz="914367">
              <a:buClr>
                <a:srgbClr val="0078D7"/>
              </a:buClr>
            </a:pPr>
            <a:r>
              <a:rPr lang="en-US" err="1">
                <a:gradFill>
                  <a:gsLst>
                    <a:gs pos="1250">
                      <a:srgbClr val="000000"/>
                    </a:gs>
                    <a:gs pos="100000">
                      <a:srgbClr val="000000"/>
                    </a:gs>
                  </a:gsLst>
                  <a:lin ang="5400000" scaled="0"/>
                </a:gradFill>
                <a:latin typeface="Consolas" panose="020B0609020204030204" pitchFamily="49" charset="0"/>
                <a:cs typeface="Segoe UI Semilight" panose="020B0402040204020203" pitchFamily="34" charset="0"/>
              </a:rPr>
              <a:t>sp_set_firewall_rule</a:t>
            </a:r>
            <a:endParaRPr lang="en-US">
              <a:gradFill>
                <a:gsLst>
                  <a:gs pos="1250">
                    <a:srgbClr val="000000"/>
                  </a:gs>
                  <a:gs pos="100000">
                    <a:srgbClr val="000000"/>
                  </a:gs>
                </a:gsLst>
                <a:lin ang="5400000" scaled="0"/>
              </a:gradFill>
              <a:latin typeface="Consolas" panose="020B0609020204030204" pitchFamily="49" charset="0"/>
              <a:cs typeface="Segoe UI Semilight" panose="020B0402040204020203" pitchFamily="34" charset="0"/>
            </a:endParaRPr>
          </a:p>
          <a:p>
            <a:pPr lvl="1" defTabSz="914367">
              <a:spcBef>
                <a:spcPts val="600"/>
              </a:spcBef>
              <a:buClr>
                <a:srgbClr val="0078D7"/>
              </a:buClr>
            </a:pPr>
            <a:r>
              <a:rPr lang="en-US" err="1">
                <a:gradFill>
                  <a:gsLst>
                    <a:gs pos="1250">
                      <a:srgbClr val="000000"/>
                    </a:gs>
                    <a:gs pos="100000">
                      <a:srgbClr val="000000"/>
                    </a:gs>
                  </a:gsLst>
                  <a:lin ang="5400000" scaled="0"/>
                </a:gradFill>
                <a:latin typeface="Consolas" panose="020B0609020204030204" pitchFamily="49" charset="0"/>
                <a:cs typeface="Segoe UI Semilight" panose="020B0402040204020203" pitchFamily="34" charset="0"/>
              </a:rPr>
              <a:t>sp_delete_firewall_rule</a:t>
            </a:r>
            <a:endParaRPr lang="en-US">
              <a:gradFill>
                <a:gsLst>
                  <a:gs pos="1250">
                    <a:srgbClr val="000000"/>
                  </a:gs>
                  <a:gs pos="100000">
                    <a:srgbClr val="000000"/>
                  </a:gs>
                </a:gsLst>
                <a:lin ang="5400000" scaled="0"/>
              </a:gradFill>
              <a:latin typeface="Consolas" panose="020B0609020204030204" pitchFamily="49" charset="0"/>
              <a:cs typeface="Segoe UI Semilight" panose="020B0402040204020203" pitchFamily="34" charset="0"/>
            </a:endParaRPr>
          </a:p>
        </p:txBody>
      </p:sp>
      <p:sp>
        <p:nvSpPr>
          <p:cNvPr id="8" name="Title 7">
            <a:extLst>
              <a:ext uri="{FF2B5EF4-FFF2-40B4-BE49-F238E27FC236}">
                <a16:creationId xmlns:a16="http://schemas.microsoft.com/office/drawing/2014/main" id="{466B7F0A-CE11-494B-9463-A12043B14B11}"/>
              </a:ext>
            </a:extLst>
          </p:cNvPr>
          <p:cNvSpPr>
            <a:spLocks noGrp="1"/>
          </p:cNvSpPr>
          <p:nvPr>
            <p:ph type="title"/>
          </p:nvPr>
        </p:nvSpPr>
        <p:spPr/>
        <p:txBody>
          <a:bodyPr/>
          <a:lstStyle/>
          <a:p>
            <a:r>
              <a:rPr lang="en-US"/>
              <a:t>Firewall configuration using PowerShell/T-SQL</a:t>
            </a:r>
          </a:p>
        </p:txBody>
      </p:sp>
      <p:sp>
        <p:nvSpPr>
          <p:cNvPr id="14" name="Text Placeholder 2">
            <a:extLst>
              <a:ext uri="{FF2B5EF4-FFF2-40B4-BE49-F238E27FC236}">
                <a16:creationId xmlns:a16="http://schemas.microsoft.com/office/drawing/2014/main" id="{08CB4C10-7FFA-46E9-A3D3-C7D9E5437FDC}"/>
              </a:ext>
            </a:extLst>
          </p:cNvPr>
          <p:cNvSpPr txBox="1">
            <a:spLocks/>
          </p:cNvSpPr>
          <p:nvPr/>
        </p:nvSpPr>
        <p:spPr>
          <a:xfrm>
            <a:off x="5995125" y="1700352"/>
            <a:ext cx="5927634" cy="2985433"/>
          </a:xfrm>
          <a:prstGeom prst="rect">
            <a:avLst/>
          </a:prstGeom>
          <a:noFill/>
          <a:ln w="12700">
            <a:solidFill>
              <a:srgbClr val="0078D7"/>
            </a:solidFill>
          </a:ln>
        </p:spPr>
        <p:txBody>
          <a:bodyPr vert="horz" wrap="square" lIns="146304" tIns="91440" rIns="146304" bIns="91440" rtlCol="0">
            <a:spAutoFit/>
          </a:bodyPr>
          <a:lstStyle>
            <a:defPPr>
              <a:defRPr lang="en-US"/>
            </a:defPPr>
            <a:lvl1pPr marR="0" indent="0" defTabSz="914367" fontAlgn="auto">
              <a:lnSpc>
                <a:spcPct val="100000"/>
              </a:lnSpc>
              <a:spcBef>
                <a:spcPts val="0"/>
              </a:spcBef>
              <a:spcAft>
                <a:spcPts val="0"/>
              </a:spcAft>
              <a:buClrTx/>
              <a:buSzPct val="90000"/>
              <a:buFont typeface="Arial" pitchFamily="34" charset="0"/>
              <a:buNone/>
              <a:tabLst/>
              <a:defRPr sz="1200" spc="0" baseline="0">
                <a:latin typeface="Consolas" panose="020B0609020204030204" pitchFamily="49" charset="0"/>
              </a:defRPr>
            </a:lvl1pPr>
            <a:lvl2pPr marL="572691" marR="0" indent="-236546" defTabSz="914367" fontAlgn="auto">
              <a:lnSpc>
                <a:spcPct val="90000"/>
              </a:lnSpc>
              <a:spcBef>
                <a:spcPct val="20000"/>
              </a:spcBef>
              <a:spcAft>
                <a:spcPts val="0"/>
              </a:spcAft>
              <a:buClrTx/>
              <a:buSzPct val="90000"/>
              <a:buFont typeface="Arial" pitchFamily="34" charset="0"/>
              <a:buChar char="•"/>
              <a:tabLst/>
              <a:defRPr sz="2353" spc="0" baseline="0"/>
            </a:lvl2pPr>
            <a:lvl3pPr marL="784338" marR="0" indent="-224097" defTabSz="914367" fontAlgn="auto">
              <a:lnSpc>
                <a:spcPct val="90000"/>
              </a:lnSpc>
              <a:spcBef>
                <a:spcPct val="20000"/>
              </a:spcBef>
              <a:spcAft>
                <a:spcPts val="0"/>
              </a:spcAft>
              <a:buClrTx/>
              <a:buSzPct val="90000"/>
              <a:buFont typeface="Arial" pitchFamily="34" charset="0"/>
              <a:buChar char="•"/>
              <a:tabLst/>
              <a:defRPr sz="1961" spc="0" baseline="0"/>
            </a:lvl3pPr>
            <a:lvl4pPr marL="1008435" marR="0" indent="-224097" defTabSz="914367" fontAlgn="auto">
              <a:lnSpc>
                <a:spcPct val="90000"/>
              </a:lnSpc>
              <a:spcBef>
                <a:spcPct val="20000"/>
              </a:spcBef>
              <a:spcAft>
                <a:spcPts val="0"/>
              </a:spcAft>
              <a:buClrTx/>
              <a:buSzPct val="90000"/>
              <a:buFont typeface="Arial" pitchFamily="34" charset="0"/>
              <a:buChar char="•"/>
              <a:tabLst/>
              <a:defRPr sz="1765" spc="0" baseline="0"/>
            </a:lvl4pPr>
            <a:lvl5pPr marL="1232531" marR="0" indent="-224097" defTabSz="914367" fontAlgn="auto">
              <a:lnSpc>
                <a:spcPct val="90000"/>
              </a:lnSpc>
              <a:spcBef>
                <a:spcPct val="20000"/>
              </a:spcBef>
              <a:spcAft>
                <a:spcPts val="0"/>
              </a:spcAft>
              <a:buClrTx/>
              <a:buSzPct val="90000"/>
              <a:buFont typeface="Arial" pitchFamily="34" charset="0"/>
              <a:buChar char="•"/>
              <a:tabLst/>
              <a:defRPr sz="1765" spc="0" baseline="0"/>
            </a:lvl5pPr>
            <a:lvl6pPr marL="2514509" indent="-228592" defTabSz="914367">
              <a:spcBef>
                <a:spcPct val="20000"/>
              </a:spcBef>
              <a:buFont typeface="Arial" pitchFamily="34" charset="0"/>
              <a:buChar char="•"/>
              <a:defRPr sz="1961"/>
            </a:lvl6pPr>
            <a:lvl7pPr marL="2971693" indent="-228592" defTabSz="914367">
              <a:spcBef>
                <a:spcPct val="20000"/>
              </a:spcBef>
              <a:buFont typeface="Arial" pitchFamily="34" charset="0"/>
              <a:buChar char="•"/>
              <a:defRPr sz="1961"/>
            </a:lvl7pPr>
            <a:lvl8pPr marL="3428877" indent="-228592" defTabSz="914367">
              <a:spcBef>
                <a:spcPct val="20000"/>
              </a:spcBef>
              <a:buFont typeface="Arial" pitchFamily="34" charset="0"/>
              <a:buChar char="•"/>
              <a:defRPr sz="1961"/>
            </a:lvl8pPr>
            <a:lvl9pPr marL="3886061" indent="-228592" defTabSz="914367">
              <a:spcBef>
                <a:spcPct val="20000"/>
              </a:spcBef>
              <a:buFont typeface="Arial" pitchFamily="34" charset="0"/>
              <a:buChar char="•"/>
              <a:defRPr sz="1961"/>
            </a:lvl9pPr>
          </a:lstStyle>
          <a:p>
            <a:pPr marL="0" marR="0" lvl="0" indent="0" defTabSz="914367" eaLnBrk="1" fontAlgn="auto" latinLnBrk="0" hangingPunct="1">
              <a:lnSpc>
                <a:spcPct val="100000"/>
              </a:lnSpc>
              <a:spcBef>
                <a:spcPts val="0"/>
              </a:spcBef>
              <a:spcAft>
                <a:spcPts val="0"/>
              </a:spcAft>
              <a:buClrTx/>
              <a:buSzPct val="90000"/>
              <a:buFont typeface="Arial" pitchFamily="34" charset="0"/>
              <a:buNone/>
              <a:tabLst/>
              <a:defRPr/>
            </a:pPr>
            <a:r>
              <a:rPr kumimoji="0" lang="en-US" sz="1400" b="0" i="0" u="none" strike="noStrike" kern="0" cap="none" spc="0" normalizeH="0" baseline="0" noProof="0">
                <a:ln>
                  <a:noFill/>
                </a:ln>
                <a:solidFill>
                  <a:srgbClr val="000000"/>
                </a:solidFill>
                <a:effectLst/>
                <a:uLnTx/>
                <a:uFillTx/>
                <a:latin typeface="Consolas" panose="020B0609020204030204" pitchFamily="49" charset="0"/>
              </a:rPr>
              <a:t># PS Allow external IP access to SQL DW </a:t>
            </a:r>
          </a:p>
          <a:p>
            <a:pPr marL="0" marR="0" lvl="0" indent="0" defTabSz="914367" eaLnBrk="1" fontAlgn="auto" latinLnBrk="0" hangingPunct="1">
              <a:lnSpc>
                <a:spcPct val="100000"/>
              </a:lnSpc>
              <a:spcBef>
                <a:spcPts val="0"/>
              </a:spcBef>
              <a:spcAft>
                <a:spcPts val="0"/>
              </a:spcAft>
              <a:buClrTx/>
              <a:buSzPct val="90000"/>
              <a:buFont typeface="Arial" pitchFamily="34" charset="0"/>
              <a:buNone/>
              <a:tabLst/>
              <a:defRPr/>
            </a:pPr>
            <a:r>
              <a:rPr kumimoji="0" lang="en-US" sz="1400" b="0" i="0" u="none" strike="noStrike" kern="0" cap="none" spc="0" normalizeH="0" baseline="0" noProof="0">
                <a:ln>
                  <a:noFill/>
                </a:ln>
                <a:solidFill>
                  <a:srgbClr val="000000"/>
                </a:solidFill>
                <a:effectLst/>
                <a:uLnTx/>
                <a:uFillTx/>
                <a:latin typeface="Consolas" panose="020B0609020204030204" pitchFamily="49" charset="0"/>
              </a:rPr>
              <a:t>PS C:\&gt; New-</a:t>
            </a:r>
            <a:r>
              <a:rPr kumimoji="0" lang="en-US" sz="1400" b="0" i="0" u="none" strike="noStrike" kern="0" cap="none" spc="0" normalizeH="0" baseline="0" noProof="0" err="1">
                <a:ln>
                  <a:noFill/>
                </a:ln>
                <a:solidFill>
                  <a:srgbClr val="000000"/>
                </a:solidFill>
                <a:effectLst/>
                <a:uLnTx/>
                <a:uFillTx/>
                <a:latin typeface="Consolas" panose="020B0609020204030204" pitchFamily="49" charset="0"/>
              </a:rPr>
              <a:t>AzureRmSqlServerFirewallRule</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367" eaLnBrk="1" fontAlgn="auto" latinLnBrk="0" hangingPunct="1">
              <a:lnSpc>
                <a:spcPct val="100000"/>
              </a:lnSpc>
              <a:spcBef>
                <a:spcPts val="0"/>
              </a:spcBef>
              <a:spcAft>
                <a:spcPts val="0"/>
              </a:spcAft>
              <a:buClrTx/>
              <a:buSzPct val="90000"/>
              <a:buFont typeface="Arial" pitchFamily="34" charset="0"/>
              <a:buNone/>
              <a:tabLst/>
              <a:defRPr/>
            </a:pP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err="1">
                <a:ln>
                  <a:noFill/>
                </a:ln>
                <a:solidFill>
                  <a:srgbClr val="000000"/>
                </a:solidFill>
                <a:effectLst/>
                <a:uLnTx/>
                <a:uFillTx/>
                <a:latin typeface="Consolas" panose="020B0609020204030204" pitchFamily="49" charset="0"/>
              </a:rPr>
              <a:t>ResourceGroupName</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err="1">
                <a:ln>
                  <a:noFill/>
                </a:ln>
                <a:solidFill>
                  <a:srgbClr val="000000"/>
                </a:solidFill>
                <a:effectLst/>
                <a:uLnTx/>
                <a:uFillTx/>
                <a:latin typeface="Consolas" panose="020B0609020204030204" pitchFamily="49" charset="0"/>
              </a:rPr>
              <a:t>myResourceGroup</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 </a:t>
            </a:r>
          </a:p>
          <a:p>
            <a:pPr marL="0" marR="0" lvl="0" indent="0" defTabSz="914367" eaLnBrk="1" fontAlgn="auto" latinLnBrk="0" hangingPunct="1">
              <a:lnSpc>
                <a:spcPct val="100000"/>
              </a:lnSpc>
              <a:spcBef>
                <a:spcPts val="0"/>
              </a:spcBef>
              <a:spcAft>
                <a:spcPts val="0"/>
              </a:spcAft>
              <a:buClrTx/>
              <a:buSzPct val="90000"/>
              <a:buFont typeface="Arial" pitchFamily="34" charset="0"/>
              <a:buNone/>
              <a:tabLst/>
              <a:defRPr/>
            </a:pP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err="1">
                <a:ln>
                  <a:noFill/>
                </a:ln>
                <a:solidFill>
                  <a:srgbClr val="000000"/>
                </a:solidFill>
                <a:effectLst/>
                <a:uLnTx/>
                <a:uFillTx/>
                <a:latin typeface="Consolas" panose="020B0609020204030204" pitchFamily="49" charset="0"/>
              </a:rPr>
              <a:t>ServerName</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err="1">
                <a:ln>
                  <a:noFill/>
                </a:ln>
                <a:solidFill>
                  <a:srgbClr val="000000"/>
                </a:solidFill>
                <a:effectLst/>
                <a:uLnTx/>
                <a:uFillTx/>
                <a:latin typeface="Consolas" panose="020B0609020204030204" pitchFamily="49" charset="0"/>
              </a:rPr>
              <a:t>servername</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 </a:t>
            </a:r>
          </a:p>
          <a:p>
            <a:pPr marL="0" marR="0" lvl="0" indent="0" defTabSz="914367" eaLnBrk="1" fontAlgn="auto" latinLnBrk="0" hangingPunct="1">
              <a:lnSpc>
                <a:spcPct val="100000"/>
              </a:lnSpc>
              <a:spcBef>
                <a:spcPts val="0"/>
              </a:spcBef>
              <a:spcAft>
                <a:spcPts val="0"/>
              </a:spcAft>
              <a:buClrTx/>
              <a:buSzPct val="90000"/>
              <a:buFont typeface="Arial" pitchFamily="34" charset="0"/>
              <a:buNone/>
              <a:tabLst/>
              <a:defRPr/>
            </a:pP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err="1">
                <a:ln>
                  <a:noFill/>
                </a:ln>
                <a:solidFill>
                  <a:srgbClr val="000000"/>
                </a:solidFill>
                <a:effectLst/>
                <a:uLnTx/>
                <a:uFillTx/>
                <a:latin typeface="Consolas" panose="020B0609020204030204" pitchFamily="49" charset="0"/>
              </a:rPr>
              <a:t>FirewallRuleName</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err="1">
                <a:ln>
                  <a:noFill/>
                </a:ln>
                <a:solidFill>
                  <a:srgbClr val="000000"/>
                </a:solidFill>
                <a:effectLst/>
                <a:uLnTx/>
                <a:uFillTx/>
                <a:latin typeface="Consolas" panose="020B0609020204030204" pitchFamily="49" charset="0"/>
              </a:rPr>
              <a:t>AllowSome</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367" eaLnBrk="1" fontAlgn="auto" latinLnBrk="0" hangingPunct="1">
              <a:lnSpc>
                <a:spcPct val="100000"/>
              </a:lnSpc>
              <a:spcBef>
                <a:spcPts val="0"/>
              </a:spcBef>
              <a:spcAft>
                <a:spcPts val="0"/>
              </a:spcAft>
              <a:buClrTx/>
              <a:buSzPct val="90000"/>
              <a:buFont typeface="Arial" pitchFamily="34" charset="0"/>
              <a:buNone/>
              <a:tabLst/>
              <a:defRPr/>
            </a:pP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err="1">
                <a:ln>
                  <a:noFill/>
                </a:ln>
                <a:solidFill>
                  <a:srgbClr val="000000"/>
                </a:solidFill>
                <a:effectLst/>
                <a:uLnTx/>
                <a:uFillTx/>
                <a:latin typeface="Consolas" panose="020B0609020204030204" pitchFamily="49" charset="0"/>
              </a:rPr>
              <a:t>StartIpAddress</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"0.0.0.0" </a:t>
            </a:r>
          </a:p>
          <a:p>
            <a:pPr marL="0" marR="0" lvl="0" indent="0" defTabSz="914367" eaLnBrk="1" fontAlgn="auto" latinLnBrk="0" hangingPunct="1">
              <a:lnSpc>
                <a:spcPct val="100000"/>
              </a:lnSpc>
              <a:spcBef>
                <a:spcPts val="0"/>
              </a:spcBef>
              <a:spcAft>
                <a:spcPts val="0"/>
              </a:spcAft>
              <a:buClrTx/>
              <a:buSzPct val="90000"/>
              <a:buFont typeface="Arial" pitchFamily="34" charset="0"/>
              <a:buNone/>
              <a:tabLst/>
              <a:defRPr/>
            </a:pP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err="1">
                <a:ln>
                  <a:noFill/>
                </a:ln>
                <a:solidFill>
                  <a:srgbClr val="000000"/>
                </a:solidFill>
                <a:effectLst/>
                <a:uLnTx/>
                <a:uFillTx/>
                <a:latin typeface="Consolas" panose="020B0609020204030204" pitchFamily="49" charset="0"/>
              </a:rPr>
              <a:t>EndIpAddress</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"0.0.0.0“</a:t>
            </a:r>
          </a:p>
          <a:p>
            <a:pPr marL="0" marR="0" lvl="0" indent="0" defTabSz="914367" eaLnBrk="1" fontAlgn="auto" latinLnBrk="0" hangingPunct="1">
              <a:lnSpc>
                <a:spcPct val="100000"/>
              </a:lnSpc>
              <a:spcBef>
                <a:spcPts val="0"/>
              </a:spcBef>
              <a:spcAft>
                <a:spcPts val="0"/>
              </a:spcAft>
              <a:buClrTx/>
              <a:buSzPct val="90000"/>
              <a:buFont typeface="Arial" pitchFamily="34" charset="0"/>
              <a:buNone/>
              <a:tabLst/>
              <a:defRPr/>
            </a:pPr>
            <a:endParaRPr kumimoji="0" lang="en-US" sz="1400" b="0" i="0" u="none" strike="noStrike" kern="0" cap="none" spc="0" normalizeH="0" baseline="0" noProof="0">
              <a:ln>
                <a:noFill/>
              </a:ln>
              <a:solidFill>
                <a:srgbClr val="000000"/>
              </a:solidFill>
              <a:effectLst/>
              <a:uLnTx/>
              <a:uFillTx/>
              <a:latin typeface="Consolas" panose="020B0609020204030204" pitchFamily="49" charset="0"/>
            </a:endParaRPr>
          </a:p>
          <a:p>
            <a:pPr marL="0" marR="0" lvl="0" indent="0" defTabSz="914367" eaLnBrk="1" fontAlgn="auto" latinLnBrk="0" hangingPunct="1">
              <a:lnSpc>
                <a:spcPct val="100000"/>
              </a:lnSpc>
              <a:spcBef>
                <a:spcPts val="0"/>
              </a:spcBef>
              <a:spcAft>
                <a:spcPts val="0"/>
              </a:spcAft>
              <a:buClrTx/>
              <a:buSzPct val="90000"/>
              <a:buFont typeface="Arial" pitchFamily="34" charset="0"/>
              <a:buNone/>
              <a:tabLst/>
              <a:defRPr/>
            </a:pPr>
            <a:r>
              <a:rPr kumimoji="0" lang="en-US" sz="1400" b="0" i="0" u="none" strike="noStrike" kern="0" cap="none" spc="0" normalizeH="0" baseline="0" noProof="0">
                <a:ln>
                  <a:noFill/>
                </a:ln>
                <a:solidFill>
                  <a:srgbClr val="000000"/>
                </a:solidFill>
                <a:effectLst/>
                <a:uLnTx/>
                <a:uFillTx/>
                <a:latin typeface="Consolas" panose="020B0609020204030204" pitchFamily="49" charset="0"/>
              </a:rPr>
              <a:t>-- T-SQL Allow external IP access to SQL DW </a:t>
            </a:r>
          </a:p>
          <a:p>
            <a:pPr marL="0" marR="0" lvl="0" indent="0" defTabSz="914367" eaLnBrk="1" fontAlgn="auto" latinLnBrk="0" hangingPunct="1">
              <a:lnSpc>
                <a:spcPct val="100000"/>
              </a:lnSpc>
              <a:spcBef>
                <a:spcPts val="0"/>
              </a:spcBef>
              <a:spcAft>
                <a:spcPts val="0"/>
              </a:spcAft>
              <a:buClrTx/>
              <a:buSzPct val="90000"/>
              <a:buFont typeface="Arial" pitchFamily="34" charset="0"/>
              <a:buNone/>
              <a:tabLst/>
              <a:defRPr/>
            </a:pPr>
            <a:r>
              <a:rPr kumimoji="0" lang="en-US" sz="1400" b="0" i="0" u="none" strike="noStrike" kern="0" cap="none" spc="0" normalizeH="0" baseline="0" noProof="0">
                <a:ln>
                  <a:noFill/>
                </a:ln>
                <a:solidFill>
                  <a:srgbClr val="000000"/>
                </a:solidFill>
                <a:effectLst/>
                <a:uLnTx/>
                <a:uFillTx/>
                <a:latin typeface="Consolas" panose="020B0609020204030204" pitchFamily="49" charset="0"/>
              </a:rPr>
              <a:t>EXECUTE </a:t>
            </a:r>
            <a:r>
              <a:rPr kumimoji="0" lang="en-US" sz="1400" b="0" i="0" u="none" strike="noStrike" kern="0" cap="none" spc="0" normalizeH="0" baseline="0" noProof="0" err="1">
                <a:ln>
                  <a:noFill/>
                </a:ln>
                <a:solidFill>
                  <a:srgbClr val="000000"/>
                </a:solidFill>
                <a:effectLst/>
                <a:uLnTx/>
                <a:uFillTx/>
                <a:latin typeface="Consolas" panose="020B0609020204030204" pitchFamily="49" charset="0"/>
              </a:rPr>
              <a:t>sp_set_firewall_rule</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367" eaLnBrk="1" fontAlgn="auto" latinLnBrk="0" hangingPunct="1">
              <a:lnSpc>
                <a:spcPct val="100000"/>
              </a:lnSpc>
              <a:spcBef>
                <a:spcPts val="0"/>
              </a:spcBef>
              <a:spcAft>
                <a:spcPts val="0"/>
              </a:spcAft>
              <a:buClrTx/>
              <a:buSzPct val="90000"/>
              <a:buFont typeface="Arial" pitchFamily="34" charset="0"/>
              <a:buNone/>
              <a:tabLst/>
              <a:defRPr/>
            </a:pPr>
            <a:r>
              <a:rPr kumimoji="0" lang="en-US" sz="1400" b="0" i="0" u="none" strike="noStrike" kern="0" cap="none" spc="0" normalizeH="0" baseline="0" noProof="0">
                <a:ln>
                  <a:noFill/>
                </a:ln>
                <a:solidFill>
                  <a:srgbClr val="000000"/>
                </a:solidFill>
                <a:effectLst/>
                <a:uLnTx/>
                <a:uFillTx/>
                <a:latin typeface="Consolas" panose="020B0609020204030204" pitchFamily="49" charset="0"/>
              </a:rPr>
              <a:t>	@name = </a:t>
            </a:r>
            <a:r>
              <a:rPr kumimoji="0" lang="en-US" sz="1400" b="0" i="0" u="none" strike="noStrike" kern="0" cap="none" spc="0" normalizeH="0" baseline="0" noProof="0" err="1">
                <a:ln>
                  <a:noFill/>
                </a:ln>
                <a:solidFill>
                  <a:srgbClr val="000000"/>
                </a:solidFill>
                <a:effectLst/>
                <a:uLnTx/>
                <a:uFillTx/>
                <a:latin typeface="Consolas" panose="020B0609020204030204" pitchFamily="49" charset="0"/>
              </a:rPr>
              <a:t>N'ContosoFirewallRule</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@start_ip_address = '192.168.1.1’, 	@end_ip_address = '192.168.1.10'</a:t>
            </a:r>
          </a:p>
        </p:txBody>
      </p:sp>
    </p:spTree>
    <p:extLst>
      <p:ext uri="{BB962C8B-B14F-4D97-AF65-F5344CB8AC3E}">
        <p14:creationId xmlns:p14="http://schemas.microsoft.com/office/powerpoint/2010/main" val="1400520640"/>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2E502E80-FC0C-4D1A-BC2B-E41846C378CC}"/>
              </a:ext>
            </a:extLst>
          </p:cNvPr>
          <p:cNvSpPr>
            <a:spLocks noGrp="1"/>
          </p:cNvSpPr>
          <p:nvPr>
            <p:ph type="title"/>
          </p:nvPr>
        </p:nvSpPr>
        <p:spPr>
          <a:xfrm>
            <a:off x="426424" y="326658"/>
            <a:ext cx="11336039" cy="752793"/>
          </a:xfrm>
        </p:spPr>
        <p:txBody>
          <a:bodyPr/>
          <a:lstStyle/>
          <a:p>
            <a:r>
              <a:rPr lang="en-US"/>
              <a:t>Managed </a:t>
            </a:r>
            <a:r>
              <a:rPr lang="en-US" err="1"/>
              <a:t>VNet</a:t>
            </a:r>
            <a:endParaRPr lang="en-US"/>
          </a:p>
        </p:txBody>
      </p:sp>
      <p:sp>
        <p:nvSpPr>
          <p:cNvPr id="3" name="Text Placeholder 2">
            <a:extLst>
              <a:ext uri="{FF2B5EF4-FFF2-40B4-BE49-F238E27FC236}">
                <a16:creationId xmlns:a16="http://schemas.microsoft.com/office/drawing/2014/main" id="{DB158F65-9180-4149-9D84-C0ACA371F4D7}"/>
              </a:ext>
            </a:extLst>
          </p:cNvPr>
          <p:cNvSpPr>
            <a:spLocks noGrp="1"/>
          </p:cNvSpPr>
          <p:nvPr>
            <p:ph type="body" sz="quarter" idx="10"/>
          </p:nvPr>
        </p:nvSpPr>
        <p:spPr>
          <a:xfrm>
            <a:off x="429538" y="1516727"/>
            <a:ext cx="11166717" cy="5177123"/>
          </a:xfrm>
        </p:spPr>
        <p:txBody>
          <a:bodyPr/>
          <a:lstStyle/>
          <a:p>
            <a:pPr marL="0" indent="0">
              <a:spcBef>
                <a:spcPts val="1248"/>
              </a:spcBef>
              <a:buClr>
                <a:schemeClr val="tx1"/>
              </a:buClr>
              <a:buNone/>
            </a:pPr>
            <a:r>
              <a:rPr lang="en-US">
                <a:solidFill>
                  <a:srgbClr val="0078D7"/>
                </a:solidFill>
              </a:rPr>
              <a:t>Overview</a:t>
            </a:r>
          </a:p>
          <a:p>
            <a:pPr>
              <a:spcBef>
                <a:spcPts val="1248"/>
              </a:spcBef>
              <a:buClr>
                <a:schemeClr val="tx1"/>
              </a:buClr>
              <a:buSzPct val="100000"/>
            </a:pPr>
            <a:r>
              <a:rPr lang="en-US" sz="1600">
                <a:latin typeface="+mn-lt"/>
              </a:rPr>
              <a:t>Creating a workspace with a Managed workspace </a:t>
            </a:r>
            <a:r>
              <a:rPr lang="en-US" sz="1600" err="1">
                <a:latin typeface="+mn-lt"/>
              </a:rPr>
              <a:t>VNet</a:t>
            </a:r>
            <a:r>
              <a:rPr lang="en-US" sz="1600">
                <a:latin typeface="+mn-lt"/>
              </a:rPr>
              <a:t> associated with it ensures that user’s workspace is network isolated from other workspaces. The </a:t>
            </a:r>
            <a:r>
              <a:rPr lang="en-US" sz="1600" err="1">
                <a:latin typeface="+mn-lt"/>
              </a:rPr>
              <a:t>VNet</a:t>
            </a:r>
            <a:r>
              <a:rPr lang="en-US" sz="1600">
                <a:latin typeface="+mn-lt"/>
              </a:rPr>
              <a:t> associated with your workspace is managed by Azure Synapse. This </a:t>
            </a:r>
            <a:r>
              <a:rPr lang="en-US" sz="1600" err="1">
                <a:latin typeface="+mn-lt"/>
              </a:rPr>
              <a:t>VNet</a:t>
            </a:r>
            <a:r>
              <a:rPr lang="en-US" sz="1600">
                <a:latin typeface="+mn-lt"/>
              </a:rPr>
              <a:t> is called a Managed workspace </a:t>
            </a:r>
            <a:r>
              <a:rPr lang="en-US" sz="1600" err="1">
                <a:latin typeface="+mn-lt"/>
              </a:rPr>
              <a:t>VNet</a:t>
            </a:r>
            <a:r>
              <a:rPr lang="en-US" sz="1600">
                <a:latin typeface="+mn-lt"/>
              </a:rPr>
              <a:t>.</a:t>
            </a:r>
          </a:p>
          <a:p>
            <a:pPr>
              <a:spcBef>
                <a:spcPts val="1248"/>
              </a:spcBef>
              <a:buClr>
                <a:schemeClr val="tx1"/>
              </a:buClr>
            </a:pPr>
            <a:r>
              <a:rPr lang="en-US">
                <a:solidFill>
                  <a:srgbClr val="0078D7"/>
                </a:solidFill>
              </a:rPr>
              <a:t>Benefits</a:t>
            </a:r>
          </a:p>
          <a:p>
            <a:pPr marL="236387" indent="-236387">
              <a:spcBef>
                <a:spcPts val="1248"/>
              </a:spcBef>
              <a:buClr>
                <a:schemeClr val="tx1"/>
              </a:buClr>
              <a:buSzPct val="100000"/>
              <a:buFont typeface="Arial" panose="020B0604020202020204" pitchFamily="34" charset="0"/>
              <a:buChar char="•"/>
            </a:pPr>
            <a:r>
              <a:rPr lang="en-US" sz="1600">
                <a:latin typeface="+mn-lt"/>
              </a:rPr>
              <a:t>With a Managed workspace customers can offload the burden of managing the </a:t>
            </a:r>
            <a:r>
              <a:rPr lang="en-US" sz="1600" err="1">
                <a:latin typeface="+mn-lt"/>
              </a:rPr>
              <a:t>VNet</a:t>
            </a:r>
            <a:r>
              <a:rPr lang="en-US" sz="1600">
                <a:latin typeface="+mn-lt"/>
              </a:rPr>
              <a:t> to Azure Synapse.</a:t>
            </a:r>
          </a:p>
          <a:p>
            <a:pPr marL="236387" indent="-236387">
              <a:spcBef>
                <a:spcPts val="1248"/>
              </a:spcBef>
              <a:buClr>
                <a:schemeClr val="tx1"/>
              </a:buClr>
              <a:buSzPct val="100000"/>
              <a:buFont typeface="Arial" panose="020B0604020202020204" pitchFamily="34" charset="0"/>
              <a:buChar char="•"/>
            </a:pPr>
            <a:r>
              <a:rPr lang="en-US" sz="1600">
                <a:latin typeface="+mn-lt"/>
              </a:rPr>
              <a:t>Customers don’t have to configure inbound NSG rules on their own </a:t>
            </a:r>
            <a:r>
              <a:rPr lang="en-US" sz="1600" err="1">
                <a:latin typeface="+mn-lt"/>
              </a:rPr>
              <a:t>VNets</a:t>
            </a:r>
            <a:r>
              <a:rPr lang="en-US" sz="1600">
                <a:latin typeface="+mn-lt"/>
              </a:rPr>
              <a:t> to allow Azure Synapse management traffic to enter their </a:t>
            </a:r>
            <a:r>
              <a:rPr lang="en-US" sz="1600" err="1">
                <a:latin typeface="+mn-lt"/>
              </a:rPr>
              <a:t>VNet</a:t>
            </a:r>
            <a:r>
              <a:rPr lang="en-US" sz="1600">
                <a:latin typeface="+mn-lt"/>
              </a:rPr>
              <a:t>.</a:t>
            </a:r>
          </a:p>
          <a:p>
            <a:pPr marL="236387" indent="-236387">
              <a:spcBef>
                <a:spcPts val="1248"/>
              </a:spcBef>
              <a:buClr>
                <a:schemeClr val="tx1"/>
              </a:buClr>
              <a:buSzPct val="100000"/>
              <a:buFont typeface="Arial" panose="020B0604020202020204" pitchFamily="34" charset="0"/>
              <a:buChar char="•"/>
            </a:pPr>
            <a:r>
              <a:rPr lang="en-US" sz="1600">
                <a:latin typeface="+mn-lt"/>
              </a:rPr>
              <a:t>Customers don't need to create a subnet for your Spark clusters based on peak load. </a:t>
            </a:r>
          </a:p>
          <a:p>
            <a:pPr marL="236387" indent="-236387">
              <a:spcBef>
                <a:spcPts val="1248"/>
              </a:spcBef>
              <a:buClr>
                <a:schemeClr val="tx1"/>
              </a:buClr>
              <a:buSzPct val="100000"/>
              <a:buFont typeface="Arial" panose="020B0604020202020204" pitchFamily="34" charset="0"/>
              <a:buChar char="•"/>
            </a:pPr>
            <a:r>
              <a:rPr lang="en-US" sz="1600">
                <a:latin typeface="+mn-lt"/>
              </a:rPr>
              <a:t>Managed workspace </a:t>
            </a:r>
            <a:r>
              <a:rPr lang="en-US" sz="1600" err="1">
                <a:latin typeface="+mn-lt"/>
              </a:rPr>
              <a:t>VNet</a:t>
            </a:r>
            <a:r>
              <a:rPr lang="en-US" sz="1600">
                <a:latin typeface="+mn-lt"/>
              </a:rPr>
              <a:t> along with Managed private endpoints protects against data exfiltration. </a:t>
            </a:r>
          </a:p>
          <a:p>
            <a:pPr>
              <a:spcBef>
                <a:spcPts val="1248"/>
              </a:spcBef>
              <a:buClr>
                <a:schemeClr val="tx1"/>
              </a:buClr>
            </a:pPr>
            <a:endParaRPr lang="en-US">
              <a:solidFill>
                <a:srgbClr val="0078D7"/>
              </a:solidFill>
            </a:endParaRPr>
          </a:p>
          <a:p>
            <a:pPr marL="0" indent="0">
              <a:spcBef>
                <a:spcPts val="1248"/>
              </a:spcBef>
              <a:buClr>
                <a:schemeClr val="tx1"/>
              </a:buClr>
              <a:buNone/>
            </a:pPr>
            <a:endParaRPr lang="en-US" sz="1600">
              <a:latin typeface="+mn-lt"/>
            </a:endParaRPr>
          </a:p>
        </p:txBody>
      </p:sp>
    </p:spTree>
    <p:extLst>
      <p:ext uri="{BB962C8B-B14F-4D97-AF65-F5344CB8AC3E}">
        <p14:creationId xmlns:p14="http://schemas.microsoft.com/office/powerpoint/2010/main" val="744599749"/>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2E502E80-FC0C-4D1A-BC2B-E41846C378CC}"/>
              </a:ext>
            </a:extLst>
          </p:cNvPr>
          <p:cNvSpPr>
            <a:spLocks noGrp="1"/>
          </p:cNvSpPr>
          <p:nvPr>
            <p:ph type="title"/>
          </p:nvPr>
        </p:nvSpPr>
        <p:spPr>
          <a:xfrm>
            <a:off x="426424" y="326658"/>
            <a:ext cx="11336039" cy="752793"/>
          </a:xfrm>
        </p:spPr>
        <p:txBody>
          <a:bodyPr/>
          <a:lstStyle/>
          <a:p>
            <a:r>
              <a:rPr lang="en-US"/>
              <a:t>Managed </a:t>
            </a:r>
            <a:r>
              <a:rPr lang="en-US" err="1"/>
              <a:t>VNet</a:t>
            </a:r>
            <a:endParaRPr lang="en-US"/>
          </a:p>
        </p:txBody>
      </p:sp>
      <p:sp>
        <p:nvSpPr>
          <p:cNvPr id="3" name="Text Placeholder 2">
            <a:extLst>
              <a:ext uri="{FF2B5EF4-FFF2-40B4-BE49-F238E27FC236}">
                <a16:creationId xmlns:a16="http://schemas.microsoft.com/office/drawing/2014/main" id="{DB158F65-9180-4149-9D84-C0ACA371F4D7}"/>
              </a:ext>
            </a:extLst>
          </p:cNvPr>
          <p:cNvSpPr>
            <a:spLocks noGrp="1"/>
          </p:cNvSpPr>
          <p:nvPr>
            <p:ph type="body" sz="quarter" idx="10"/>
          </p:nvPr>
        </p:nvSpPr>
        <p:spPr>
          <a:xfrm>
            <a:off x="429538" y="1516727"/>
            <a:ext cx="4814407" cy="4721614"/>
          </a:xfrm>
        </p:spPr>
        <p:txBody>
          <a:bodyPr vert="horz" wrap="square" lIns="0" tIns="0" rIns="0" bIns="0" rtlCol="0" anchor="t">
            <a:spAutoFit/>
          </a:bodyPr>
          <a:lstStyle/>
          <a:p>
            <a:pPr marL="0" indent="0">
              <a:spcBef>
                <a:spcPts val="1248"/>
              </a:spcBef>
              <a:buClr>
                <a:schemeClr val="tx1"/>
              </a:buClr>
              <a:buNone/>
            </a:pPr>
            <a:r>
              <a:rPr lang="en-US">
                <a:solidFill>
                  <a:srgbClr val="0078D7"/>
                </a:solidFill>
              </a:rPr>
              <a:t>Overview</a:t>
            </a:r>
          </a:p>
          <a:p>
            <a:pPr>
              <a:spcBef>
                <a:spcPts val="1248"/>
              </a:spcBef>
              <a:buClr>
                <a:schemeClr val="tx1"/>
              </a:buClr>
            </a:pPr>
            <a:r>
              <a:rPr lang="en-US" sz="1600">
                <a:latin typeface="+mn-lt"/>
              </a:rPr>
              <a:t>During Azure Synapse workspace creation, user can choose to associate it to a managed </a:t>
            </a:r>
            <a:r>
              <a:rPr lang="en-US" sz="1600" err="1">
                <a:latin typeface="+mn-lt"/>
              </a:rPr>
              <a:t>VNet</a:t>
            </a:r>
            <a:r>
              <a:rPr lang="en-US" sz="1600">
                <a:latin typeface="+mn-lt"/>
              </a:rPr>
              <a:t>. User cannot change this workspace configuration after the workspace is created. </a:t>
            </a:r>
          </a:p>
          <a:p>
            <a:pPr>
              <a:spcBef>
                <a:spcPts val="1248"/>
              </a:spcBef>
              <a:buClr>
                <a:schemeClr val="tx1"/>
              </a:buClr>
            </a:pPr>
            <a:r>
              <a:rPr lang="en-US" sz="1600">
                <a:latin typeface="+mn-lt"/>
              </a:rPr>
              <a:t>User cannot reconfigure a workspace that does not have a Managed workspace </a:t>
            </a:r>
            <a:r>
              <a:rPr lang="en-US" sz="1600" err="1">
                <a:latin typeface="+mn-lt"/>
              </a:rPr>
              <a:t>VNet</a:t>
            </a:r>
            <a:r>
              <a:rPr lang="en-US" sz="1600">
                <a:latin typeface="+mn-lt"/>
              </a:rPr>
              <a:t> associated with it and associate a </a:t>
            </a:r>
            <a:r>
              <a:rPr lang="en-US" sz="1600" err="1">
                <a:latin typeface="+mn-lt"/>
              </a:rPr>
              <a:t>VNet</a:t>
            </a:r>
            <a:r>
              <a:rPr lang="en-US" sz="1600">
                <a:latin typeface="+mn-lt"/>
              </a:rPr>
              <a:t> to it.</a:t>
            </a:r>
          </a:p>
          <a:p>
            <a:pPr>
              <a:spcBef>
                <a:spcPts val="1248"/>
              </a:spcBef>
              <a:buClr>
                <a:schemeClr val="tx1"/>
              </a:buClr>
            </a:pPr>
            <a:r>
              <a:rPr lang="en-US" sz="1600">
                <a:latin typeface="+mn-lt"/>
              </a:rPr>
              <a:t>Private links are supported only in Synapse workspaces that have a managed </a:t>
            </a:r>
            <a:r>
              <a:rPr lang="en-US" sz="1600" err="1">
                <a:latin typeface="+mn-lt"/>
              </a:rPr>
              <a:t>VNet</a:t>
            </a:r>
            <a:r>
              <a:rPr lang="en-US" sz="1600">
                <a:latin typeface="+mn-lt"/>
              </a:rPr>
              <a:t> associated to it.</a:t>
            </a:r>
          </a:p>
          <a:p>
            <a:pPr>
              <a:spcBef>
                <a:spcPts val="1248"/>
              </a:spcBef>
              <a:buClr>
                <a:schemeClr val="tx1"/>
              </a:buClr>
            </a:pPr>
            <a:endParaRPr lang="en-US">
              <a:solidFill>
                <a:srgbClr val="0078D7"/>
              </a:solidFill>
            </a:endParaRPr>
          </a:p>
          <a:p>
            <a:pPr marL="0" indent="0">
              <a:spcBef>
                <a:spcPts val="1248"/>
              </a:spcBef>
              <a:buClr>
                <a:schemeClr val="tx1"/>
              </a:buClr>
              <a:buNone/>
            </a:pPr>
            <a:endParaRPr lang="en-US" sz="1600">
              <a:latin typeface="+mn-lt"/>
            </a:endParaRPr>
          </a:p>
        </p:txBody>
      </p:sp>
      <p:pic>
        <p:nvPicPr>
          <p:cNvPr id="2" name="Picture 1">
            <a:extLst>
              <a:ext uri="{FF2B5EF4-FFF2-40B4-BE49-F238E27FC236}">
                <a16:creationId xmlns:a16="http://schemas.microsoft.com/office/drawing/2014/main" id="{DAB01E5F-B8C8-46BC-B800-4F7ED748604C}"/>
              </a:ext>
            </a:extLst>
          </p:cNvPr>
          <p:cNvPicPr>
            <a:picLocks noChangeAspect="1"/>
          </p:cNvPicPr>
          <p:nvPr/>
        </p:nvPicPr>
        <p:blipFill>
          <a:blip r:embed="rId3"/>
          <a:stretch>
            <a:fillRect/>
          </a:stretch>
        </p:blipFill>
        <p:spPr>
          <a:xfrm>
            <a:off x="5471940" y="1429298"/>
            <a:ext cx="6548541" cy="4675908"/>
          </a:xfrm>
          <a:prstGeom prst="rect">
            <a:avLst/>
          </a:prstGeom>
          <a:ln>
            <a:solidFill>
              <a:schemeClr val="tx1"/>
            </a:solidFill>
          </a:ln>
        </p:spPr>
      </p:pic>
    </p:spTree>
    <p:extLst>
      <p:ext uri="{BB962C8B-B14F-4D97-AF65-F5344CB8AC3E}">
        <p14:creationId xmlns:p14="http://schemas.microsoft.com/office/powerpoint/2010/main" val="317647143"/>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2E502E80-FC0C-4D1A-BC2B-E41846C378CC}"/>
              </a:ext>
            </a:extLst>
          </p:cNvPr>
          <p:cNvSpPr>
            <a:spLocks noGrp="1"/>
          </p:cNvSpPr>
          <p:nvPr>
            <p:ph type="title"/>
          </p:nvPr>
        </p:nvSpPr>
        <p:spPr>
          <a:xfrm>
            <a:off x="426424" y="326658"/>
            <a:ext cx="11336039" cy="752793"/>
          </a:xfrm>
        </p:spPr>
        <p:txBody>
          <a:bodyPr/>
          <a:lstStyle/>
          <a:p>
            <a:r>
              <a:rPr lang="en-US"/>
              <a:t>Data Exfiltration</a:t>
            </a:r>
          </a:p>
        </p:txBody>
      </p:sp>
      <p:sp>
        <p:nvSpPr>
          <p:cNvPr id="3" name="Text Placeholder 2">
            <a:extLst>
              <a:ext uri="{FF2B5EF4-FFF2-40B4-BE49-F238E27FC236}">
                <a16:creationId xmlns:a16="http://schemas.microsoft.com/office/drawing/2014/main" id="{DB158F65-9180-4149-9D84-C0ACA371F4D7}"/>
              </a:ext>
            </a:extLst>
          </p:cNvPr>
          <p:cNvSpPr>
            <a:spLocks noGrp="1"/>
          </p:cNvSpPr>
          <p:nvPr>
            <p:ph type="body" sz="quarter" idx="10"/>
          </p:nvPr>
        </p:nvSpPr>
        <p:spPr>
          <a:xfrm>
            <a:off x="413926" y="1156648"/>
            <a:ext cx="8686007" cy="1221745"/>
          </a:xfrm>
        </p:spPr>
        <p:txBody>
          <a:bodyPr vert="horz" wrap="square" lIns="0" tIns="0" rIns="0" bIns="0" rtlCol="0" anchor="t">
            <a:spAutoFit/>
          </a:bodyPr>
          <a:lstStyle/>
          <a:p>
            <a:pPr marL="0" indent="0">
              <a:spcBef>
                <a:spcPts val="1248"/>
              </a:spcBef>
              <a:buClr>
                <a:schemeClr val="tx1"/>
              </a:buClr>
              <a:buNone/>
            </a:pPr>
            <a:r>
              <a:rPr lang="en-US" sz="1600">
                <a:solidFill>
                  <a:schemeClr val="tx1"/>
                </a:solidFill>
                <a:latin typeface="+mn-lt"/>
              </a:rPr>
              <a:t>Allow outbound data traffic over Synapse managed private endpoints to only approved tenants </a:t>
            </a:r>
          </a:p>
          <a:p>
            <a:pPr>
              <a:spcBef>
                <a:spcPts val="1248"/>
              </a:spcBef>
              <a:buClr>
                <a:schemeClr val="tx1"/>
              </a:buClr>
            </a:pPr>
            <a:endParaRPr lang="en-US" sz="1600">
              <a:solidFill>
                <a:schemeClr val="tx1"/>
              </a:solidFill>
              <a:latin typeface="+mn-lt"/>
            </a:endParaRPr>
          </a:p>
          <a:p>
            <a:pPr marL="0" indent="0">
              <a:spcBef>
                <a:spcPts val="1248"/>
              </a:spcBef>
              <a:buClr>
                <a:schemeClr val="tx1"/>
              </a:buClr>
              <a:buNone/>
            </a:pPr>
            <a:endParaRPr lang="en-US" sz="1400">
              <a:solidFill>
                <a:schemeClr val="tx1"/>
              </a:solidFill>
              <a:latin typeface="+mn-lt"/>
            </a:endParaRPr>
          </a:p>
        </p:txBody>
      </p:sp>
      <p:grpSp>
        <p:nvGrpSpPr>
          <p:cNvPr id="9" name="Group 8">
            <a:extLst>
              <a:ext uri="{FF2B5EF4-FFF2-40B4-BE49-F238E27FC236}">
                <a16:creationId xmlns:a16="http://schemas.microsoft.com/office/drawing/2014/main" id="{9CC21A6E-C91C-405B-8897-FEAB04CC03B0}"/>
              </a:ext>
            </a:extLst>
          </p:cNvPr>
          <p:cNvGrpSpPr/>
          <p:nvPr/>
        </p:nvGrpSpPr>
        <p:grpSpPr>
          <a:xfrm>
            <a:off x="1180736" y="1537059"/>
            <a:ext cx="5106309" cy="5249537"/>
            <a:chOff x="4100206" y="712971"/>
            <a:chExt cx="5908252" cy="5778549"/>
          </a:xfrm>
        </p:grpSpPr>
        <p:pic>
          <p:nvPicPr>
            <p:cNvPr id="5" name="Picture 4">
              <a:extLst>
                <a:ext uri="{FF2B5EF4-FFF2-40B4-BE49-F238E27FC236}">
                  <a16:creationId xmlns:a16="http://schemas.microsoft.com/office/drawing/2014/main" id="{7C87492A-B06D-4CD1-96F9-1695FE22A881}"/>
                </a:ext>
              </a:extLst>
            </p:cNvPr>
            <p:cNvPicPr>
              <a:picLocks noChangeAspect="1"/>
            </p:cNvPicPr>
            <p:nvPr/>
          </p:nvPicPr>
          <p:blipFill>
            <a:blip r:embed="rId3"/>
            <a:stretch>
              <a:fillRect/>
            </a:stretch>
          </p:blipFill>
          <p:spPr>
            <a:xfrm>
              <a:off x="4312756" y="712971"/>
              <a:ext cx="5695702" cy="5778549"/>
            </a:xfrm>
            <a:prstGeom prst="rect">
              <a:avLst/>
            </a:prstGeom>
            <a:ln>
              <a:solidFill>
                <a:schemeClr val="tx1"/>
              </a:solidFill>
            </a:ln>
          </p:spPr>
        </p:pic>
        <p:pic>
          <p:nvPicPr>
            <p:cNvPr id="7" name="Picture 6">
              <a:extLst>
                <a:ext uri="{FF2B5EF4-FFF2-40B4-BE49-F238E27FC236}">
                  <a16:creationId xmlns:a16="http://schemas.microsoft.com/office/drawing/2014/main" id="{1F303342-DE4D-4D45-AE99-5EEFFD18EBD9}"/>
                </a:ext>
              </a:extLst>
            </p:cNvPr>
            <p:cNvPicPr>
              <a:picLocks noChangeAspect="1"/>
            </p:cNvPicPr>
            <p:nvPr/>
          </p:nvPicPr>
          <p:blipFill>
            <a:blip r:embed="rId4"/>
            <a:stretch>
              <a:fillRect/>
            </a:stretch>
          </p:blipFill>
          <p:spPr>
            <a:xfrm>
              <a:off x="4100206" y="2889918"/>
              <a:ext cx="2315864" cy="309311"/>
            </a:xfrm>
            <a:prstGeom prst="rect">
              <a:avLst/>
            </a:prstGeom>
          </p:spPr>
        </p:pic>
      </p:grpSp>
      <p:pic>
        <p:nvPicPr>
          <p:cNvPr id="12" name="Picture 11">
            <a:extLst>
              <a:ext uri="{FF2B5EF4-FFF2-40B4-BE49-F238E27FC236}">
                <a16:creationId xmlns:a16="http://schemas.microsoft.com/office/drawing/2014/main" id="{41A216F4-A3CB-4FF2-A1C1-A6C82B21FA8A}"/>
              </a:ext>
            </a:extLst>
          </p:cNvPr>
          <p:cNvPicPr>
            <a:picLocks noChangeAspect="1"/>
          </p:cNvPicPr>
          <p:nvPr/>
        </p:nvPicPr>
        <p:blipFill>
          <a:blip r:embed="rId5"/>
          <a:stretch>
            <a:fillRect/>
          </a:stretch>
        </p:blipFill>
        <p:spPr>
          <a:xfrm>
            <a:off x="6947169" y="1577727"/>
            <a:ext cx="3705155" cy="5208869"/>
          </a:xfrm>
          <a:prstGeom prst="rect">
            <a:avLst/>
          </a:prstGeom>
          <a:ln>
            <a:solidFill>
              <a:schemeClr val="tx1"/>
            </a:solidFill>
          </a:ln>
        </p:spPr>
      </p:pic>
    </p:spTree>
    <p:extLst>
      <p:ext uri="{BB962C8B-B14F-4D97-AF65-F5344CB8AC3E}">
        <p14:creationId xmlns:p14="http://schemas.microsoft.com/office/powerpoint/2010/main" val="2901063886"/>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2E502E80-FC0C-4D1A-BC2B-E41846C378CC}"/>
              </a:ext>
            </a:extLst>
          </p:cNvPr>
          <p:cNvSpPr>
            <a:spLocks noGrp="1"/>
          </p:cNvSpPr>
          <p:nvPr>
            <p:ph type="title"/>
          </p:nvPr>
        </p:nvSpPr>
        <p:spPr>
          <a:xfrm>
            <a:off x="426424" y="326658"/>
            <a:ext cx="11336039" cy="752793"/>
          </a:xfrm>
        </p:spPr>
        <p:txBody>
          <a:bodyPr/>
          <a:lstStyle/>
          <a:p>
            <a:r>
              <a:rPr lang="en-US"/>
              <a:t>Private Endpoints</a:t>
            </a:r>
          </a:p>
        </p:txBody>
      </p:sp>
      <p:sp>
        <p:nvSpPr>
          <p:cNvPr id="3" name="Text Placeholder 2">
            <a:extLst>
              <a:ext uri="{FF2B5EF4-FFF2-40B4-BE49-F238E27FC236}">
                <a16:creationId xmlns:a16="http://schemas.microsoft.com/office/drawing/2014/main" id="{DB158F65-9180-4149-9D84-C0ACA371F4D7}"/>
              </a:ext>
            </a:extLst>
          </p:cNvPr>
          <p:cNvSpPr>
            <a:spLocks noGrp="1"/>
          </p:cNvSpPr>
          <p:nvPr>
            <p:ph type="body" sz="quarter" idx="10"/>
          </p:nvPr>
        </p:nvSpPr>
        <p:spPr>
          <a:xfrm>
            <a:off x="429537" y="1516726"/>
            <a:ext cx="11332925" cy="4641592"/>
          </a:xfrm>
        </p:spPr>
        <p:txBody>
          <a:bodyPr/>
          <a:lstStyle/>
          <a:p>
            <a:pPr marL="0" indent="0">
              <a:spcBef>
                <a:spcPts val="1248"/>
              </a:spcBef>
              <a:buClr>
                <a:schemeClr val="tx1"/>
              </a:buClr>
              <a:buNone/>
            </a:pPr>
            <a:r>
              <a:rPr lang="en-US">
                <a:solidFill>
                  <a:srgbClr val="0078D7"/>
                </a:solidFill>
              </a:rPr>
              <a:t>Overview</a:t>
            </a:r>
          </a:p>
          <a:p>
            <a:pPr marL="0" indent="0">
              <a:spcBef>
                <a:spcPts val="1248"/>
              </a:spcBef>
              <a:buClr>
                <a:schemeClr val="tx1"/>
              </a:buClr>
              <a:buNone/>
            </a:pPr>
            <a:r>
              <a:rPr lang="en-US" sz="1600">
                <a:solidFill>
                  <a:schemeClr val="tx1"/>
                </a:solidFill>
                <a:latin typeface="+mn-lt"/>
              </a:rPr>
              <a:t>Managed private endpoints are private endpoints created in the Managed workspace </a:t>
            </a:r>
            <a:r>
              <a:rPr lang="en-US" sz="1600" err="1">
                <a:solidFill>
                  <a:schemeClr val="tx1"/>
                </a:solidFill>
                <a:latin typeface="+mn-lt"/>
              </a:rPr>
              <a:t>VNet</a:t>
            </a:r>
            <a:r>
              <a:rPr lang="en-US" sz="1600">
                <a:solidFill>
                  <a:schemeClr val="tx1"/>
                </a:solidFill>
                <a:latin typeface="+mn-lt"/>
              </a:rPr>
              <a:t> establishing a private link to Azure resources. Managed private endpoints are only supported in Azure Synapse workspaces with a Managed workspace </a:t>
            </a:r>
            <a:r>
              <a:rPr lang="en-US" sz="1600" err="1">
                <a:solidFill>
                  <a:schemeClr val="tx1"/>
                </a:solidFill>
                <a:latin typeface="+mn-lt"/>
              </a:rPr>
              <a:t>VNet</a:t>
            </a:r>
            <a:r>
              <a:rPr lang="en-US" sz="1600">
                <a:solidFill>
                  <a:schemeClr val="tx1"/>
                </a:solidFill>
                <a:latin typeface="+mn-lt"/>
              </a:rPr>
              <a:t>.</a:t>
            </a:r>
          </a:p>
          <a:p>
            <a:pPr>
              <a:spcBef>
                <a:spcPts val="1248"/>
              </a:spcBef>
              <a:buClr>
                <a:schemeClr val="tx1"/>
              </a:buClr>
            </a:pPr>
            <a:r>
              <a:rPr lang="en-US">
                <a:solidFill>
                  <a:srgbClr val="0078D7"/>
                </a:solidFill>
              </a:rPr>
              <a:t>Benefits</a:t>
            </a:r>
          </a:p>
          <a:p>
            <a:pPr marL="285750" indent="-285750">
              <a:spcBef>
                <a:spcPts val="1248"/>
              </a:spcBef>
              <a:buClr>
                <a:schemeClr val="tx1"/>
              </a:buClr>
              <a:buFont typeface="Arial" panose="020B0604020202020204" pitchFamily="34" charset="0"/>
              <a:buChar char="•"/>
            </a:pPr>
            <a:r>
              <a:rPr lang="en-US" sz="1600">
                <a:latin typeface="+mn-lt"/>
              </a:rPr>
              <a:t>Private link enables customers to access Azure services and Azure hosted customer/partner services from their Azure </a:t>
            </a:r>
            <a:r>
              <a:rPr lang="en-US" sz="1600" err="1">
                <a:latin typeface="+mn-lt"/>
              </a:rPr>
              <a:t>VNet</a:t>
            </a:r>
            <a:r>
              <a:rPr lang="en-US" sz="1600">
                <a:latin typeface="+mn-lt"/>
              </a:rPr>
              <a:t> securely.</a:t>
            </a:r>
          </a:p>
          <a:p>
            <a:pPr marL="285750" indent="-285750">
              <a:spcBef>
                <a:spcPts val="1248"/>
              </a:spcBef>
              <a:buClr>
                <a:schemeClr val="tx1"/>
              </a:buClr>
              <a:buFont typeface="Arial" panose="020B0604020202020204" pitchFamily="34" charset="0"/>
              <a:buChar char="•"/>
            </a:pPr>
            <a:r>
              <a:rPr lang="en-US" sz="1600">
                <a:latin typeface="+mn-lt"/>
              </a:rPr>
              <a:t>With use of private link, traffic between customer’s </a:t>
            </a:r>
            <a:r>
              <a:rPr lang="en-US" sz="1600" err="1">
                <a:latin typeface="+mn-lt"/>
              </a:rPr>
              <a:t>VNet</a:t>
            </a:r>
            <a:r>
              <a:rPr lang="en-US" sz="1600">
                <a:latin typeface="+mn-lt"/>
              </a:rPr>
              <a:t> and workspace traverses entirely over the Microsoft backbone network.</a:t>
            </a:r>
          </a:p>
          <a:p>
            <a:pPr marL="285750" indent="-285750">
              <a:spcBef>
                <a:spcPts val="1248"/>
              </a:spcBef>
              <a:buClr>
                <a:schemeClr val="tx1"/>
              </a:buClr>
              <a:buFont typeface="Arial" panose="020B0604020202020204" pitchFamily="34" charset="0"/>
              <a:buChar char="•"/>
            </a:pPr>
            <a:r>
              <a:rPr lang="en-US" sz="1600">
                <a:latin typeface="+mn-lt"/>
              </a:rPr>
              <a:t>Private link protects against data exfiltration risks.</a:t>
            </a:r>
          </a:p>
          <a:p>
            <a:pPr marL="285750" indent="-285750">
              <a:spcBef>
                <a:spcPts val="1248"/>
              </a:spcBef>
              <a:buClr>
                <a:schemeClr val="tx1"/>
              </a:buClr>
              <a:buFont typeface="Arial" panose="020B0604020202020204" pitchFamily="34" charset="0"/>
              <a:buChar char="•"/>
            </a:pPr>
            <a:r>
              <a:rPr lang="en-US" sz="1600">
                <a:latin typeface="+mn-lt"/>
              </a:rPr>
              <a:t>Private endpoint uses a private IP address from customer’s </a:t>
            </a:r>
            <a:r>
              <a:rPr lang="en-US" sz="1600" err="1">
                <a:latin typeface="+mn-lt"/>
              </a:rPr>
              <a:t>VNet</a:t>
            </a:r>
            <a:r>
              <a:rPr lang="en-US" sz="1600">
                <a:latin typeface="+mn-lt"/>
              </a:rPr>
              <a:t> to effectively bring the service into their </a:t>
            </a:r>
            <a:r>
              <a:rPr lang="en-US" sz="1600" err="1">
                <a:latin typeface="+mn-lt"/>
              </a:rPr>
              <a:t>VNet</a:t>
            </a:r>
            <a:r>
              <a:rPr lang="en-US" sz="1600">
                <a:latin typeface="+mn-lt"/>
              </a:rPr>
              <a:t>. </a:t>
            </a:r>
          </a:p>
          <a:p>
            <a:pPr marL="285750" indent="-285750">
              <a:spcBef>
                <a:spcPts val="1248"/>
              </a:spcBef>
              <a:buClr>
                <a:schemeClr val="tx1"/>
              </a:buClr>
              <a:buFont typeface="Arial" panose="020B0604020202020204" pitchFamily="34" charset="0"/>
              <a:buChar char="•"/>
            </a:pPr>
            <a:r>
              <a:rPr lang="en-US" sz="1600">
                <a:latin typeface="+mn-lt"/>
              </a:rPr>
              <a:t>Private endpoints are mapped to a specific resource in Azure and not the entire service.</a:t>
            </a:r>
          </a:p>
        </p:txBody>
      </p:sp>
    </p:spTree>
    <p:extLst>
      <p:ext uri="{BB962C8B-B14F-4D97-AF65-F5344CB8AC3E}">
        <p14:creationId xmlns:p14="http://schemas.microsoft.com/office/powerpoint/2010/main" val="177034420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40A6C7-F682-4695-A358-6A86B4FA124B}"/>
              </a:ext>
            </a:extLst>
          </p:cNvPr>
          <p:cNvSpPr>
            <a:spLocks noGrp="1"/>
          </p:cNvSpPr>
          <p:nvPr>
            <p:ph type="title"/>
          </p:nvPr>
        </p:nvSpPr>
        <p:spPr/>
        <p:txBody>
          <a:bodyPr/>
          <a:lstStyle/>
          <a:p>
            <a:r>
              <a:rPr lang="en-US"/>
              <a:t>Table design</a:t>
            </a:r>
          </a:p>
        </p:txBody>
      </p:sp>
    </p:spTree>
    <p:extLst>
      <p:ext uri="{BB962C8B-B14F-4D97-AF65-F5344CB8AC3E}">
        <p14:creationId xmlns:p14="http://schemas.microsoft.com/office/powerpoint/2010/main" val="1398357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2E502E80-FC0C-4D1A-BC2B-E41846C378CC}"/>
              </a:ext>
            </a:extLst>
          </p:cNvPr>
          <p:cNvSpPr>
            <a:spLocks noGrp="1"/>
          </p:cNvSpPr>
          <p:nvPr>
            <p:ph type="title"/>
          </p:nvPr>
        </p:nvSpPr>
        <p:spPr>
          <a:xfrm>
            <a:off x="426424" y="326658"/>
            <a:ext cx="11336039" cy="752793"/>
          </a:xfrm>
        </p:spPr>
        <p:txBody>
          <a:bodyPr/>
          <a:lstStyle/>
          <a:p>
            <a:r>
              <a:rPr lang="en-US"/>
              <a:t>Private Endpoints for Synapse SQL (dedicated &amp; serverless)</a:t>
            </a:r>
          </a:p>
        </p:txBody>
      </p:sp>
      <p:sp>
        <p:nvSpPr>
          <p:cNvPr id="3" name="Text Placeholder 2">
            <a:extLst>
              <a:ext uri="{FF2B5EF4-FFF2-40B4-BE49-F238E27FC236}">
                <a16:creationId xmlns:a16="http://schemas.microsoft.com/office/drawing/2014/main" id="{DB158F65-9180-4149-9D84-C0ACA371F4D7}"/>
              </a:ext>
            </a:extLst>
          </p:cNvPr>
          <p:cNvSpPr>
            <a:spLocks noGrp="1"/>
          </p:cNvSpPr>
          <p:nvPr>
            <p:ph type="body" sz="quarter" idx="10"/>
          </p:nvPr>
        </p:nvSpPr>
        <p:spPr>
          <a:xfrm>
            <a:off x="426424" y="1569815"/>
            <a:ext cx="11332925" cy="1292983"/>
          </a:xfrm>
        </p:spPr>
        <p:txBody>
          <a:bodyPr/>
          <a:lstStyle/>
          <a:p>
            <a:pPr marL="0" indent="0">
              <a:spcBef>
                <a:spcPts val="1248"/>
              </a:spcBef>
              <a:buClr>
                <a:schemeClr val="tx1"/>
              </a:buClr>
              <a:buNone/>
            </a:pPr>
            <a:r>
              <a:rPr lang="en-US" sz="1600">
                <a:solidFill>
                  <a:schemeClr val="tx1"/>
                </a:solidFill>
                <a:latin typeface="+mn-lt"/>
              </a:rPr>
              <a:t>Dedicated SQL pool and serverless SQL pool use multi-tenant infrastructure that is not deployed into the Managed workspace </a:t>
            </a:r>
            <a:r>
              <a:rPr lang="en-US" sz="1600" err="1">
                <a:solidFill>
                  <a:schemeClr val="tx1"/>
                </a:solidFill>
                <a:latin typeface="+mn-lt"/>
              </a:rPr>
              <a:t>VNet</a:t>
            </a:r>
            <a:r>
              <a:rPr lang="en-US" sz="1600">
                <a:solidFill>
                  <a:schemeClr val="tx1"/>
                </a:solidFill>
                <a:latin typeface="+mn-lt"/>
              </a:rPr>
              <a:t>. </a:t>
            </a:r>
          </a:p>
          <a:p>
            <a:pPr marL="0" indent="0">
              <a:spcBef>
                <a:spcPts val="1248"/>
              </a:spcBef>
              <a:buClr>
                <a:schemeClr val="tx1"/>
              </a:buClr>
              <a:buNone/>
            </a:pPr>
            <a:r>
              <a:rPr lang="en-US" sz="1600">
                <a:solidFill>
                  <a:schemeClr val="tx1"/>
                </a:solidFill>
                <a:latin typeface="+mn-lt"/>
              </a:rPr>
              <a:t>Azure Synapse creates two managed private endpoints to dedicated SQL pool and serverless SQL pool in that workspace. Customers do not get charged for these two Managed private endpoints.</a:t>
            </a:r>
          </a:p>
        </p:txBody>
      </p:sp>
      <p:pic>
        <p:nvPicPr>
          <p:cNvPr id="2" name="Picture 1">
            <a:extLst>
              <a:ext uri="{FF2B5EF4-FFF2-40B4-BE49-F238E27FC236}">
                <a16:creationId xmlns:a16="http://schemas.microsoft.com/office/drawing/2014/main" id="{7A5C3E4A-F0B6-45F2-B250-58D9210A4EC8}"/>
              </a:ext>
            </a:extLst>
          </p:cNvPr>
          <p:cNvPicPr>
            <a:picLocks noChangeAspect="1"/>
          </p:cNvPicPr>
          <p:nvPr/>
        </p:nvPicPr>
        <p:blipFill>
          <a:blip r:embed="rId3"/>
          <a:stretch>
            <a:fillRect/>
          </a:stretch>
        </p:blipFill>
        <p:spPr>
          <a:xfrm>
            <a:off x="426424" y="3000415"/>
            <a:ext cx="8805429" cy="3506524"/>
          </a:xfrm>
          <a:prstGeom prst="rect">
            <a:avLst/>
          </a:prstGeom>
          <a:ln>
            <a:solidFill>
              <a:schemeClr val="tx1"/>
            </a:solidFill>
          </a:ln>
        </p:spPr>
      </p:pic>
      <p:pic>
        <p:nvPicPr>
          <p:cNvPr id="6" name="Picture 5" descr="A screenshot of a cell phone&#10;&#10;Description automatically generated">
            <a:extLst>
              <a:ext uri="{FF2B5EF4-FFF2-40B4-BE49-F238E27FC236}">
                <a16:creationId xmlns:a16="http://schemas.microsoft.com/office/drawing/2014/main" id="{6B1BFD43-C936-4EEE-BB46-93993D43BB34}"/>
              </a:ext>
            </a:extLst>
          </p:cNvPr>
          <p:cNvPicPr>
            <a:picLocks noChangeAspect="1"/>
          </p:cNvPicPr>
          <p:nvPr/>
        </p:nvPicPr>
        <p:blipFill>
          <a:blip r:embed="rId4"/>
          <a:stretch>
            <a:fillRect/>
          </a:stretch>
        </p:blipFill>
        <p:spPr>
          <a:xfrm>
            <a:off x="9532295" y="3995202"/>
            <a:ext cx="2307898" cy="2602702"/>
          </a:xfrm>
          <a:prstGeom prst="rect">
            <a:avLst/>
          </a:prstGeom>
          <a:ln>
            <a:solidFill>
              <a:srgbClr val="C00000"/>
            </a:solidFill>
          </a:ln>
        </p:spPr>
      </p:pic>
      <p:cxnSp>
        <p:nvCxnSpPr>
          <p:cNvPr id="7" name="Straight Arrow Connector 6">
            <a:extLst>
              <a:ext uri="{FF2B5EF4-FFF2-40B4-BE49-F238E27FC236}">
                <a16:creationId xmlns:a16="http://schemas.microsoft.com/office/drawing/2014/main" id="{4CF223ED-A608-4FAA-B730-EC93B264EC51}"/>
              </a:ext>
            </a:extLst>
          </p:cNvPr>
          <p:cNvCxnSpPr>
            <a:cxnSpLocks/>
          </p:cNvCxnSpPr>
          <p:nvPr/>
        </p:nvCxnSpPr>
        <p:spPr>
          <a:xfrm>
            <a:off x="4298623" y="4901938"/>
            <a:ext cx="5233672" cy="772998"/>
          </a:xfrm>
          <a:prstGeom prst="straightConnector1">
            <a:avLst/>
          </a:prstGeom>
          <a:ln>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537177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B685BF56-19D3-4A43-A818-25C61D3D70E3}"/>
              </a:ext>
            </a:extLst>
          </p:cNvPr>
          <p:cNvSpPr txBox="1"/>
          <p:nvPr/>
        </p:nvSpPr>
        <p:spPr>
          <a:xfrm>
            <a:off x="4750769" y="5064404"/>
            <a:ext cx="4693065" cy="723788"/>
          </a:xfrm>
          <a:prstGeom prst="rect">
            <a:avLst/>
          </a:prstGeom>
          <a:noFill/>
        </p:spPr>
        <p:style>
          <a:lnRef idx="3">
            <a:schemeClr val="lt1"/>
          </a:lnRef>
          <a:fillRef idx="1">
            <a:schemeClr val="accent3"/>
          </a:fillRef>
          <a:effectRef idx="1">
            <a:schemeClr val="accent3"/>
          </a:effectRef>
          <a:fontRef idx="minor">
            <a:schemeClr val="lt1"/>
          </a:fontRef>
        </p:style>
        <p:txBody>
          <a:bodyPr wrap="square" lIns="0" tIns="0" rIns="0" bIns="0" rtlCol="0">
            <a:spAutoFit/>
          </a:bodyPr>
          <a:lstStyle/>
          <a:p>
            <a:r>
              <a:rPr lang="en-US" sz="1176">
                <a:solidFill>
                  <a:schemeClr val="tx2"/>
                </a:solidFill>
                <a:latin typeface="Segoe UI Light" pitchFamily="34" charset="0"/>
              </a:rPr>
              <a:t>The private endpoint establishes a private link between your </a:t>
            </a:r>
          </a:p>
          <a:p>
            <a:r>
              <a:rPr lang="en-US" sz="1176">
                <a:solidFill>
                  <a:schemeClr val="tx2"/>
                </a:solidFill>
                <a:latin typeface="Segoe UI Light" pitchFamily="34" charset="0"/>
              </a:rPr>
              <a:t>Azure Synapse Analytics workspace and your data sources where traffic between your </a:t>
            </a:r>
            <a:r>
              <a:rPr lang="en-US" sz="1176" err="1">
                <a:solidFill>
                  <a:schemeClr val="tx2"/>
                </a:solidFill>
                <a:latin typeface="Segoe UI Light" pitchFamily="34" charset="0"/>
              </a:rPr>
              <a:t>VNet</a:t>
            </a:r>
            <a:r>
              <a:rPr lang="en-US" sz="1176">
                <a:solidFill>
                  <a:schemeClr val="tx2"/>
                </a:solidFill>
                <a:latin typeface="Segoe UI Light" pitchFamily="34" charset="0"/>
              </a:rPr>
              <a:t> and workspace traverses entirely over the Microsoft backbone network.</a:t>
            </a:r>
            <a:endParaRPr lang="en-US" sz="1372">
              <a:gradFill>
                <a:gsLst>
                  <a:gs pos="2917">
                    <a:schemeClr val="tx1"/>
                  </a:gs>
                  <a:gs pos="30000">
                    <a:schemeClr val="tx1"/>
                  </a:gs>
                </a:gsLst>
                <a:lin ang="5400000" scaled="0"/>
              </a:gradFill>
            </a:endParaRPr>
          </a:p>
        </p:txBody>
      </p:sp>
      <p:sp>
        <p:nvSpPr>
          <p:cNvPr id="2" name="Title 1">
            <a:extLst>
              <a:ext uri="{FF2B5EF4-FFF2-40B4-BE49-F238E27FC236}">
                <a16:creationId xmlns:a16="http://schemas.microsoft.com/office/drawing/2014/main" id="{E1BD612D-A585-4E48-99F6-CBD60E25AACD}"/>
              </a:ext>
            </a:extLst>
          </p:cNvPr>
          <p:cNvSpPr>
            <a:spLocks noGrp="1"/>
          </p:cNvSpPr>
          <p:nvPr>
            <p:ph type="title"/>
          </p:nvPr>
        </p:nvSpPr>
        <p:spPr>
          <a:xfrm>
            <a:off x="588263" y="457200"/>
            <a:ext cx="11018520" cy="492443"/>
          </a:xfrm>
        </p:spPr>
        <p:txBody>
          <a:bodyPr/>
          <a:lstStyle/>
          <a:p>
            <a:r>
              <a:rPr lang="en-US" sz="3200"/>
              <a:t>Managed </a:t>
            </a:r>
            <a:r>
              <a:rPr lang="en-US" sz="3200" err="1"/>
              <a:t>VNets</a:t>
            </a:r>
            <a:r>
              <a:rPr lang="en-US" sz="3200"/>
              <a:t> in the Synapse Workspace</a:t>
            </a:r>
          </a:p>
        </p:txBody>
      </p:sp>
      <p:sp>
        <p:nvSpPr>
          <p:cNvPr id="4" name="Rectangle 3">
            <a:extLst>
              <a:ext uri="{FF2B5EF4-FFF2-40B4-BE49-F238E27FC236}">
                <a16:creationId xmlns:a16="http://schemas.microsoft.com/office/drawing/2014/main" id="{38650A57-6CB0-4947-982B-6F6E6118CB4C}"/>
              </a:ext>
            </a:extLst>
          </p:cNvPr>
          <p:cNvSpPr/>
          <p:nvPr/>
        </p:nvSpPr>
        <p:spPr bwMode="auto">
          <a:xfrm>
            <a:off x="549449" y="1116579"/>
            <a:ext cx="10831800" cy="3681354"/>
          </a:xfrm>
          <a:prstGeom prst="rect">
            <a:avLst/>
          </a:prstGeom>
          <a:solidFill>
            <a:srgbClr val="0078D4">
              <a:alpha val="46000"/>
            </a:srgbClr>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961">
                <a:gradFill>
                  <a:gsLst>
                    <a:gs pos="0">
                      <a:srgbClr val="FFFFFF"/>
                    </a:gs>
                    <a:gs pos="100000">
                      <a:srgbClr val="FFFFFF"/>
                    </a:gs>
                  </a:gsLst>
                  <a:lin ang="5400000" scaled="0"/>
                </a:gradFill>
                <a:ea typeface="Segoe UI" pitchFamily="34" charset="0"/>
                <a:cs typeface="Segoe UI" pitchFamily="34" charset="0"/>
              </a:rPr>
              <a:t>Synapse Workspace</a:t>
            </a:r>
          </a:p>
        </p:txBody>
      </p:sp>
      <p:sp>
        <p:nvSpPr>
          <p:cNvPr id="7" name="Rectangle 6">
            <a:extLst>
              <a:ext uri="{FF2B5EF4-FFF2-40B4-BE49-F238E27FC236}">
                <a16:creationId xmlns:a16="http://schemas.microsoft.com/office/drawing/2014/main" id="{9912DF14-F6E5-4F00-B0C9-EB478D0EF2CA}"/>
              </a:ext>
            </a:extLst>
          </p:cNvPr>
          <p:cNvSpPr/>
          <p:nvPr/>
        </p:nvSpPr>
        <p:spPr bwMode="auto">
          <a:xfrm>
            <a:off x="941557" y="1634260"/>
            <a:ext cx="6349676" cy="28760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961">
                <a:gradFill>
                  <a:gsLst>
                    <a:gs pos="0">
                      <a:srgbClr val="FFFFFF"/>
                    </a:gs>
                    <a:gs pos="100000">
                      <a:srgbClr val="FFFFFF"/>
                    </a:gs>
                  </a:gsLst>
                  <a:lin ang="5400000" scaled="0"/>
                </a:gradFill>
                <a:ea typeface="Segoe UI" pitchFamily="34" charset="0"/>
                <a:cs typeface="Segoe UI" pitchFamily="34" charset="0"/>
              </a:rPr>
              <a:t>Managed </a:t>
            </a:r>
            <a:r>
              <a:rPr lang="en-US" sz="1961" err="1">
                <a:gradFill>
                  <a:gsLst>
                    <a:gs pos="0">
                      <a:srgbClr val="FFFFFF"/>
                    </a:gs>
                    <a:gs pos="100000">
                      <a:srgbClr val="FFFFFF"/>
                    </a:gs>
                  </a:gsLst>
                  <a:lin ang="5400000" scaled="0"/>
                </a:gradFill>
                <a:ea typeface="Segoe UI" pitchFamily="34" charset="0"/>
                <a:cs typeface="Segoe UI" pitchFamily="34" charset="0"/>
              </a:rPr>
              <a:t>VNet</a:t>
            </a:r>
            <a:endParaRPr lang="en-US" sz="196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Rounded Corners 7">
            <a:extLst>
              <a:ext uri="{FF2B5EF4-FFF2-40B4-BE49-F238E27FC236}">
                <a16:creationId xmlns:a16="http://schemas.microsoft.com/office/drawing/2014/main" id="{3C0BC4F4-1FCC-4911-815F-35BFCF4BF9CB}"/>
              </a:ext>
            </a:extLst>
          </p:cNvPr>
          <p:cNvSpPr/>
          <p:nvPr/>
        </p:nvSpPr>
        <p:spPr bwMode="auto">
          <a:xfrm>
            <a:off x="1084283" y="2252245"/>
            <a:ext cx="3212189" cy="1120531"/>
          </a:xfrm>
          <a:prstGeom prst="roundRect">
            <a:avLst/>
          </a:prstGeom>
          <a:ln>
            <a:headEnd type="none" w="med" len="med"/>
            <a:tailEnd type="none" w="med" len="med"/>
          </a:ln>
        </p:spPr>
        <p:style>
          <a:lnRef idx="3">
            <a:schemeClr val="lt1"/>
          </a:lnRef>
          <a:fillRef idx="1">
            <a:schemeClr val="accent4"/>
          </a:fillRef>
          <a:effectRef idx="1">
            <a:schemeClr val="accent4"/>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961">
                <a:gradFill>
                  <a:gsLst>
                    <a:gs pos="0">
                      <a:srgbClr val="FFFFFF"/>
                    </a:gs>
                    <a:gs pos="100000">
                      <a:srgbClr val="FFFFFF"/>
                    </a:gs>
                  </a:gsLst>
                  <a:lin ang="5400000" scaled="0"/>
                </a:gradFill>
                <a:ea typeface="Segoe UI" pitchFamily="34" charset="0"/>
                <a:cs typeface="Segoe UI" pitchFamily="34" charset="0"/>
              </a:rPr>
              <a:t>Synapse Studio</a:t>
            </a:r>
          </a:p>
        </p:txBody>
      </p:sp>
      <p:sp>
        <p:nvSpPr>
          <p:cNvPr id="10" name="Rectangle: Rounded Corners 9">
            <a:extLst>
              <a:ext uri="{FF2B5EF4-FFF2-40B4-BE49-F238E27FC236}">
                <a16:creationId xmlns:a16="http://schemas.microsoft.com/office/drawing/2014/main" id="{DB6A4BDA-86C9-4075-9615-A013BA7E7B35}"/>
              </a:ext>
            </a:extLst>
          </p:cNvPr>
          <p:cNvSpPr/>
          <p:nvPr/>
        </p:nvSpPr>
        <p:spPr bwMode="auto">
          <a:xfrm>
            <a:off x="790805" y="4981909"/>
            <a:ext cx="3826385" cy="1478459"/>
          </a:xfrm>
          <a:prstGeom prst="roundRect">
            <a:avLst/>
          </a:prstGeom>
          <a:noFill/>
          <a:ln>
            <a:solidFill>
              <a:schemeClr val="accent4">
                <a:alpha val="50000"/>
              </a:schemeClr>
            </a:solidFill>
            <a:headEnd type="none" w="med" len="med"/>
            <a:tailEnd type="none" w="med" len="med"/>
          </a:ln>
        </p:spPr>
        <p:style>
          <a:lnRef idx="3">
            <a:schemeClr val="lt1"/>
          </a:lnRef>
          <a:fillRef idx="1">
            <a:schemeClr val="accent4"/>
          </a:fillRef>
          <a:effectRef idx="1">
            <a:schemeClr val="accent4"/>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defTabSz="914102" fontAlgn="base">
              <a:spcBef>
                <a:spcPct val="0"/>
              </a:spcBef>
              <a:spcAft>
                <a:spcPct val="0"/>
              </a:spcAft>
            </a:pPr>
            <a:r>
              <a:rPr lang="en-US" sz="1176">
                <a:solidFill>
                  <a:schemeClr val="accent4"/>
                </a:solidFill>
                <a:ea typeface="Segoe UI" pitchFamily="34" charset="0"/>
                <a:cs typeface="Segoe UI" pitchFamily="34" charset="0"/>
              </a:rPr>
              <a:t>Other data sources </a:t>
            </a:r>
          </a:p>
          <a:p>
            <a:pPr defTabSz="914102" fontAlgn="base">
              <a:spcBef>
                <a:spcPct val="0"/>
              </a:spcBef>
              <a:spcAft>
                <a:spcPct val="0"/>
              </a:spcAft>
            </a:pPr>
            <a:r>
              <a:rPr lang="en-US" sz="1176">
                <a:solidFill>
                  <a:schemeClr val="accent4"/>
                </a:solidFill>
                <a:ea typeface="Segoe UI" pitchFamily="34" charset="0"/>
                <a:cs typeface="Segoe UI" pitchFamily="34" charset="0"/>
              </a:rPr>
              <a:t>that support Private Link</a:t>
            </a:r>
          </a:p>
          <a:p>
            <a:pPr defTabSz="914102" fontAlgn="base">
              <a:spcBef>
                <a:spcPct val="0"/>
              </a:spcBef>
              <a:spcAft>
                <a:spcPct val="0"/>
              </a:spcAft>
            </a:pPr>
            <a:r>
              <a:rPr lang="en-US" sz="1176">
                <a:solidFill>
                  <a:schemeClr val="accent4"/>
                </a:solidFill>
                <a:ea typeface="Segoe UI" pitchFamily="34" charset="0"/>
                <a:cs typeface="Segoe UI" pitchFamily="34" charset="0"/>
              </a:rPr>
              <a:t>(e.g. Cosmos DB, </a:t>
            </a:r>
          </a:p>
          <a:p>
            <a:pPr defTabSz="914102" fontAlgn="base">
              <a:spcBef>
                <a:spcPct val="0"/>
              </a:spcBef>
              <a:spcAft>
                <a:spcPct val="0"/>
              </a:spcAft>
            </a:pPr>
            <a:r>
              <a:rPr lang="en-US" sz="1176">
                <a:solidFill>
                  <a:schemeClr val="accent4"/>
                </a:solidFill>
                <a:ea typeface="Segoe UI" pitchFamily="34" charset="0"/>
                <a:cs typeface="Segoe UI" pitchFamily="34" charset="0"/>
              </a:rPr>
              <a:t>Azure Storage, ADLS etc.) </a:t>
            </a:r>
            <a:endParaRPr lang="en-US" sz="1176">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Rounded Corners 11">
            <a:extLst>
              <a:ext uri="{FF2B5EF4-FFF2-40B4-BE49-F238E27FC236}">
                <a16:creationId xmlns:a16="http://schemas.microsoft.com/office/drawing/2014/main" id="{04CB4B2A-0686-48D3-BB78-45840F547A60}"/>
              </a:ext>
            </a:extLst>
          </p:cNvPr>
          <p:cNvSpPr/>
          <p:nvPr/>
        </p:nvSpPr>
        <p:spPr bwMode="auto">
          <a:xfrm>
            <a:off x="4826065" y="1755258"/>
            <a:ext cx="2241062" cy="873277"/>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568">
                <a:solidFill>
                  <a:schemeClr val="tx1"/>
                </a:solidFill>
                <a:cs typeface="Segoe UI" pitchFamily="34" charset="0"/>
              </a:rPr>
              <a:t>Managed </a:t>
            </a:r>
          </a:p>
          <a:p>
            <a:pPr algn="ctr" defTabSz="914102" fontAlgn="base">
              <a:spcBef>
                <a:spcPct val="0"/>
              </a:spcBef>
              <a:spcAft>
                <a:spcPct val="0"/>
              </a:spcAft>
            </a:pPr>
            <a:r>
              <a:rPr lang="en-US" sz="1568">
                <a:solidFill>
                  <a:schemeClr val="tx1"/>
                </a:solidFill>
                <a:cs typeface="Segoe UI" pitchFamily="34" charset="0"/>
              </a:rPr>
              <a:t>private endpoint to serverless SQL</a:t>
            </a:r>
          </a:p>
        </p:txBody>
      </p:sp>
      <p:sp>
        <p:nvSpPr>
          <p:cNvPr id="13" name="Rectangle: Rounded Corners 12">
            <a:extLst>
              <a:ext uri="{FF2B5EF4-FFF2-40B4-BE49-F238E27FC236}">
                <a16:creationId xmlns:a16="http://schemas.microsoft.com/office/drawing/2014/main" id="{615CCB49-61FD-4840-B9B8-4B2EBC29ADBA}"/>
              </a:ext>
            </a:extLst>
          </p:cNvPr>
          <p:cNvSpPr/>
          <p:nvPr/>
        </p:nvSpPr>
        <p:spPr bwMode="auto">
          <a:xfrm>
            <a:off x="4822164" y="2724000"/>
            <a:ext cx="2241062" cy="747021"/>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568">
                <a:solidFill>
                  <a:schemeClr val="tx1"/>
                </a:solidFill>
                <a:cs typeface="Segoe UI" pitchFamily="34" charset="0"/>
              </a:rPr>
              <a:t>Managed </a:t>
            </a:r>
          </a:p>
          <a:p>
            <a:pPr algn="ctr" defTabSz="914102" fontAlgn="base">
              <a:spcBef>
                <a:spcPct val="0"/>
              </a:spcBef>
              <a:spcAft>
                <a:spcPct val="0"/>
              </a:spcAft>
            </a:pPr>
            <a:r>
              <a:rPr lang="en-US" sz="1568">
                <a:solidFill>
                  <a:schemeClr val="tx1"/>
                </a:solidFill>
                <a:cs typeface="Segoe UI" pitchFamily="34" charset="0"/>
              </a:rPr>
              <a:t>private endpoint to SQL Pool</a:t>
            </a:r>
          </a:p>
        </p:txBody>
      </p:sp>
      <p:sp>
        <p:nvSpPr>
          <p:cNvPr id="14" name="Rectangle: Rounded Corners 13">
            <a:extLst>
              <a:ext uri="{FF2B5EF4-FFF2-40B4-BE49-F238E27FC236}">
                <a16:creationId xmlns:a16="http://schemas.microsoft.com/office/drawing/2014/main" id="{FFC3A376-8D77-4739-81D6-CC6FD8000052}"/>
              </a:ext>
            </a:extLst>
          </p:cNvPr>
          <p:cNvSpPr/>
          <p:nvPr/>
        </p:nvSpPr>
        <p:spPr bwMode="auto">
          <a:xfrm>
            <a:off x="4826065" y="3637088"/>
            <a:ext cx="2241062" cy="747021"/>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568">
                <a:solidFill>
                  <a:schemeClr val="tx1"/>
                </a:solidFill>
                <a:cs typeface="Segoe UI" pitchFamily="34" charset="0"/>
              </a:rPr>
              <a:t>Spark Clusters</a:t>
            </a:r>
          </a:p>
        </p:txBody>
      </p:sp>
      <p:cxnSp>
        <p:nvCxnSpPr>
          <p:cNvPr id="16" name="Straight Arrow Connector 15">
            <a:extLst>
              <a:ext uri="{FF2B5EF4-FFF2-40B4-BE49-F238E27FC236}">
                <a16:creationId xmlns:a16="http://schemas.microsoft.com/office/drawing/2014/main" id="{0349A164-4689-4A40-9024-8874FCDF617F}"/>
              </a:ext>
            </a:extLst>
          </p:cNvPr>
          <p:cNvCxnSpPr>
            <a:cxnSpLocks/>
            <a:stCxn id="8" idx="3"/>
            <a:endCxn id="12" idx="1"/>
          </p:cNvCxnSpPr>
          <p:nvPr/>
        </p:nvCxnSpPr>
        <p:spPr>
          <a:xfrm flipV="1">
            <a:off x="4296472" y="2191897"/>
            <a:ext cx="529593" cy="620614"/>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B4D32503-FEF4-44F5-AA2E-A45816CB47C2}"/>
              </a:ext>
            </a:extLst>
          </p:cNvPr>
          <p:cNvCxnSpPr>
            <a:cxnSpLocks/>
            <a:stCxn id="8" idx="3"/>
            <a:endCxn id="13" idx="1"/>
          </p:cNvCxnSpPr>
          <p:nvPr/>
        </p:nvCxnSpPr>
        <p:spPr>
          <a:xfrm>
            <a:off x="4296473" y="2812511"/>
            <a:ext cx="525692" cy="284999"/>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9BEC7D7F-5563-4109-BE28-DBF02D8AB785}"/>
              </a:ext>
            </a:extLst>
          </p:cNvPr>
          <p:cNvCxnSpPr>
            <a:cxnSpLocks/>
            <a:stCxn id="8" idx="3"/>
            <a:endCxn id="14" idx="1"/>
          </p:cNvCxnSpPr>
          <p:nvPr/>
        </p:nvCxnSpPr>
        <p:spPr>
          <a:xfrm>
            <a:off x="4296472" y="2812511"/>
            <a:ext cx="529593" cy="1198088"/>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1" name="Rectangle: Rounded Corners 20">
            <a:extLst>
              <a:ext uri="{FF2B5EF4-FFF2-40B4-BE49-F238E27FC236}">
                <a16:creationId xmlns:a16="http://schemas.microsoft.com/office/drawing/2014/main" id="{64C854AE-7802-4262-9F02-5D9C9D20EDB0}"/>
              </a:ext>
            </a:extLst>
          </p:cNvPr>
          <p:cNvSpPr/>
          <p:nvPr/>
        </p:nvSpPr>
        <p:spPr bwMode="auto">
          <a:xfrm>
            <a:off x="1669904" y="3638120"/>
            <a:ext cx="2040950" cy="746940"/>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568">
                <a:solidFill>
                  <a:schemeClr val="tx1"/>
                </a:solidFill>
                <a:cs typeface="Segoe UI" pitchFamily="34" charset="0"/>
              </a:rPr>
              <a:t>Managed private endpoint</a:t>
            </a:r>
          </a:p>
        </p:txBody>
      </p:sp>
      <p:cxnSp>
        <p:nvCxnSpPr>
          <p:cNvPr id="22" name="Straight Arrow Connector 21">
            <a:extLst>
              <a:ext uri="{FF2B5EF4-FFF2-40B4-BE49-F238E27FC236}">
                <a16:creationId xmlns:a16="http://schemas.microsoft.com/office/drawing/2014/main" id="{6647EE39-1400-4FE9-BFA1-356D530C0EDA}"/>
              </a:ext>
            </a:extLst>
          </p:cNvPr>
          <p:cNvCxnSpPr>
            <a:cxnSpLocks/>
            <a:endCxn id="21" idx="2"/>
          </p:cNvCxnSpPr>
          <p:nvPr/>
        </p:nvCxnSpPr>
        <p:spPr>
          <a:xfrm flipV="1">
            <a:off x="2690378" y="4385060"/>
            <a:ext cx="1" cy="607941"/>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5" name="Rectangle: Rounded Corners 34">
            <a:extLst>
              <a:ext uri="{FF2B5EF4-FFF2-40B4-BE49-F238E27FC236}">
                <a16:creationId xmlns:a16="http://schemas.microsoft.com/office/drawing/2014/main" id="{FB9263FF-4DDD-4B90-A8FA-B397068D1376}"/>
              </a:ext>
            </a:extLst>
          </p:cNvPr>
          <p:cNvSpPr/>
          <p:nvPr/>
        </p:nvSpPr>
        <p:spPr bwMode="auto">
          <a:xfrm>
            <a:off x="8533736" y="1894349"/>
            <a:ext cx="2259738" cy="778660"/>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568">
                <a:solidFill>
                  <a:schemeClr val="tx1"/>
                </a:solidFill>
                <a:cs typeface="Segoe UI" pitchFamily="34" charset="0"/>
              </a:rPr>
              <a:t>Workspace </a:t>
            </a:r>
          </a:p>
          <a:p>
            <a:pPr algn="ctr" defTabSz="914102" fontAlgn="base">
              <a:spcBef>
                <a:spcPct val="0"/>
              </a:spcBef>
              <a:spcAft>
                <a:spcPct val="0"/>
              </a:spcAft>
            </a:pPr>
            <a:r>
              <a:rPr lang="en-US" sz="1568">
                <a:solidFill>
                  <a:schemeClr val="tx1"/>
                </a:solidFill>
                <a:cs typeface="Segoe UI" pitchFamily="34" charset="0"/>
              </a:rPr>
              <a:t>Serverless SQL</a:t>
            </a:r>
          </a:p>
        </p:txBody>
      </p:sp>
      <p:sp>
        <p:nvSpPr>
          <p:cNvPr id="37" name="Rectangle: Rounded Corners 36">
            <a:extLst>
              <a:ext uri="{FF2B5EF4-FFF2-40B4-BE49-F238E27FC236}">
                <a16:creationId xmlns:a16="http://schemas.microsoft.com/office/drawing/2014/main" id="{A73409B7-209E-4AAE-9938-29440C290687}"/>
              </a:ext>
            </a:extLst>
          </p:cNvPr>
          <p:cNvSpPr/>
          <p:nvPr/>
        </p:nvSpPr>
        <p:spPr bwMode="auto">
          <a:xfrm>
            <a:off x="7620629" y="3187279"/>
            <a:ext cx="2259738" cy="778660"/>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568">
                <a:solidFill>
                  <a:schemeClr val="tx1"/>
                </a:solidFill>
                <a:cs typeface="Segoe UI" pitchFamily="34" charset="0"/>
              </a:rPr>
              <a:t>Workspace </a:t>
            </a:r>
          </a:p>
          <a:p>
            <a:pPr algn="ctr" defTabSz="914102" fontAlgn="base">
              <a:spcBef>
                <a:spcPct val="0"/>
              </a:spcBef>
              <a:spcAft>
                <a:spcPct val="0"/>
              </a:spcAft>
            </a:pPr>
            <a:r>
              <a:rPr lang="en-US" sz="1568">
                <a:solidFill>
                  <a:schemeClr val="tx1"/>
                </a:solidFill>
                <a:cs typeface="Segoe UI" pitchFamily="34" charset="0"/>
              </a:rPr>
              <a:t>SQL Pool</a:t>
            </a:r>
          </a:p>
        </p:txBody>
      </p:sp>
      <p:cxnSp>
        <p:nvCxnSpPr>
          <p:cNvPr id="38" name="Straight Arrow Connector 37">
            <a:extLst>
              <a:ext uri="{FF2B5EF4-FFF2-40B4-BE49-F238E27FC236}">
                <a16:creationId xmlns:a16="http://schemas.microsoft.com/office/drawing/2014/main" id="{241F7764-5F53-4E20-B14F-8279CAA41E10}"/>
              </a:ext>
            </a:extLst>
          </p:cNvPr>
          <p:cNvCxnSpPr>
            <a:cxnSpLocks/>
            <a:stCxn id="35" idx="1"/>
            <a:endCxn id="12" idx="3"/>
          </p:cNvCxnSpPr>
          <p:nvPr/>
        </p:nvCxnSpPr>
        <p:spPr>
          <a:xfrm flipH="1" flipV="1">
            <a:off x="7067127" y="2191897"/>
            <a:ext cx="1466609" cy="91783"/>
          </a:xfrm>
          <a:prstGeom prst="straightConnector1">
            <a:avLst/>
          </a:prstGeom>
          <a:ln w="47625" cmpd="sng">
            <a:solidFill>
              <a:schemeClr val="accent3">
                <a:lumMod val="60000"/>
                <a:lumOff val="4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04474392-6CEC-4464-8BA9-783CAA7E9A01}"/>
              </a:ext>
            </a:extLst>
          </p:cNvPr>
          <p:cNvCxnSpPr>
            <a:cxnSpLocks/>
            <a:stCxn id="37" idx="1"/>
            <a:endCxn id="13" idx="3"/>
          </p:cNvCxnSpPr>
          <p:nvPr/>
        </p:nvCxnSpPr>
        <p:spPr>
          <a:xfrm flipH="1" flipV="1">
            <a:off x="7063226" y="3097510"/>
            <a:ext cx="557403" cy="479099"/>
          </a:xfrm>
          <a:prstGeom prst="straightConnector1">
            <a:avLst/>
          </a:prstGeom>
          <a:ln w="47625" cmpd="sng">
            <a:solidFill>
              <a:schemeClr val="accent3">
                <a:lumMod val="60000"/>
                <a:lumOff val="4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42" name="Graphic 41">
            <a:extLst>
              <a:ext uri="{FF2B5EF4-FFF2-40B4-BE49-F238E27FC236}">
                <a16:creationId xmlns:a16="http://schemas.microsoft.com/office/drawing/2014/main" id="{DAFA655E-D404-4DA7-ABBC-1D493C04797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10780817" y="1299437"/>
            <a:ext cx="466822" cy="466822"/>
          </a:xfrm>
          <a:prstGeom prst="rect">
            <a:avLst/>
          </a:prstGeom>
        </p:spPr>
      </p:pic>
      <p:grpSp>
        <p:nvGrpSpPr>
          <p:cNvPr id="45" name="Group 44">
            <a:extLst>
              <a:ext uri="{FF2B5EF4-FFF2-40B4-BE49-F238E27FC236}">
                <a16:creationId xmlns:a16="http://schemas.microsoft.com/office/drawing/2014/main" id="{DD32BC05-23DD-41C7-92F5-3E30A1B9C63F}"/>
              </a:ext>
            </a:extLst>
          </p:cNvPr>
          <p:cNvGrpSpPr/>
          <p:nvPr/>
        </p:nvGrpSpPr>
        <p:grpSpPr>
          <a:xfrm>
            <a:off x="9483378" y="4911269"/>
            <a:ext cx="1562168" cy="1148781"/>
            <a:chOff x="11291888" y="3819525"/>
            <a:chExt cx="528638" cy="401638"/>
          </a:xfrm>
        </p:grpSpPr>
        <p:sp>
          <p:nvSpPr>
            <p:cNvPr id="46" name="Oval 2026">
              <a:extLst>
                <a:ext uri="{FF2B5EF4-FFF2-40B4-BE49-F238E27FC236}">
                  <a16:creationId xmlns:a16="http://schemas.microsoft.com/office/drawing/2014/main" id="{E9DFD267-8EB0-4B0D-827E-FE47474F4248}"/>
                </a:ext>
              </a:extLst>
            </p:cNvPr>
            <p:cNvSpPr>
              <a:spLocks noChangeArrowheads="1"/>
            </p:cNvSpPr>
            <p:nvPr/>
          </p:nvSpPr>
          <p:spPr bwMode="auto">
            <a:xfrm>
              <a:off x="11385550" y="3819525"/>
              <a:ext cx="400050" cy="401638"/>
            </a:xfrm>
            <a:prstGeom prst="ellipse">
              <a:avLst/>
            </a:pr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47" name="Freeform 2027">
              <a:extLst>
                <a:ext uri="{FF2B5EF4-FFF2-40B4-BE49-F238E27FC236}">
                  <a16:creationId xmlns:a16="http://schemas.microsoft.com/office/drawing/2014/main" id="{653CBFC9-DB78-4A11-BACF-1F6AC64F2550}"/>
                </a:ext>
              </a:extLst>
            </p:cNvPr>
            <p:cNvSpPr>
              <a:spLocks/>
            </p:cNvSpPr>
            <p:nvPr/>
          </p:nvSpPr>
          <p:spPr bwMode="auto">
            <a:xfrm>
              <a:off x="11707813" y="3867150"/>
              <a:ext cx="66675" cy="80963"/>
            </a:xfrm>
            <a:custGeom>
              <a:avLst/>
              <a:gdLst>
                <a:gd name="T0" fmla="*/ 1 w 23"/>
                <a:gd name="T1" fmla="*/ 8 h 28"/>
                <a:gd name="T2" fmla="*/ 1 w 23"/>
                <a:gd name="T3" fmla="*/ 8 h 28"/>
                <a:gd name="T4" fmla="*/ 2 w 23"/>
                <a:gd name="T5" fmla="*/ 10 h 28"/>
                <a:gd name="T6" fmla="*/ 5 w 23"/>
                <a:gd name="T7" fmla="*/ 9 h 28"/>
                <a:gd name="T8" fmla="*/ 5 w 23"/>
                <a:gd name="T9" fmla="*/ 12 h 28"/>
                <a:gd name="T10" fmla="*/ 1 w 23"/>
                <a:gd name="T11" fmla="*/ 12 h 28"/>
                <a:gd name="T12" fmla="*/ 1 w 23"/>
                <a:gd name="T13" fmla="*/ 17 h 28"/>
                <a:gd name="T14" fmla="*/ 1 w 23"/>
                <a:gd name="T15" fmla="*/ 22 h 28"/>
                <a:gd name="T16" fmla="*/ 3 w 23"/>
                <a:gd name="T17" fmla="*/ 21 h 28"/>
                <a:gd name="T18" fmla="*/ 3 w 23"/>
                <a:gd name="T19" fmla="*/ 22 h 28"/>
                <a:gd name="T20" fmla="*/ 8 w 23"/>
                <a:gd name="T21" fmla="*/ 26 h 28"/>
                <a:gd name="T22" fmla="*/ 8 w 23"/>
                <a:gd name="T23" fmla="*/ 27 h 28"/>
                <a:gd name="T24" fmla="*/ 6 w 23"/>
                <a:gd name="T25" fmla="*/ 27 h 28"/>
                <a:gd name="T26" fmla="*/ 6 w 23"/>
                <a:gd name="T27" fmla="*/ 28 h 28"/>
                <a:gd name="T28" fmla="*/ 9 w 23"/>
                <a:gd name="T29" fmla="*/ 28 h 28"/>
                <a:gd name="T30" fmla="*/ 9 w 23"/>
                <a:gd name="T31" fmla="*/ 26 h 28"/>
                <a:gd name="T32" fmla="*/ 10 w 23"/>
                <a:gd name="T33" fmla="*/ 25 h 28"/>
                <a:gd name="T34" fmla="*/ 6 w 23"/>
                <a:gd name="T35" fmla="*/ 22 h 28"/>
                <a:gd name="T36" fmla="*/ 5 w 23"/>
                <a:gd name="T37" fmla="*/ 20 h 28"/>
                <a:gd name="T38" fmla="*/ 8 w 23"/>
                <a:gd name="T39" fmla="*/ 20 h 28"/>
                <a:gd name="T40" fmla="*/ 12 w 23"/>
                <a:gd name="T41" fmla="*/ 23 h 28"/>
                <a:gd name="T42" fmla="*/ 12 w 23"/>
                <a:gd name="T43" fmla="*/ 26 h 28"/>
                <a:gd name="T44" fmla="*/ 14 w 23"/>
                <a:gd name="T45" fmla="*/ 28 h 28"/>
                <a:gd name="T46" fmla="*/ 16 w 23"/>
                <a:gd name="T47" fmla="*/ 25 h 28"/>
                <a:gd name="T48" fmla="*/ 18 w 23"/>
                <a:gd name="T49" fmla="*/ 23 h 28"/>
                <a:gd name="T50" fmla="*/ 18 w 23"/>
                <a:gd name="T51" fmla="*/ 26 h 28"/>
                <a:gd name="T52" fmla="*/ 20 w 23"/>
                <a:gd name="T53" fmla="*/ 28 h 28"/>
                <a:gd name="T54" fmla="*/ 23 w 23"/>
                <a:gd name="T55" fmla="*/ 28 h 28"/>
                <a:gd name="T56" fmla="*/ 22 w 23"/>
                <a:gd name="T57" fmla="*/ 26 h 28"/>
                <a:gd name="T58" fmla="*/ 20 w 23"/>
                <a:gd name="T59" fmla="*/ 26 h 28"/>
                <a:gd name="T60" fmla="*/ 20 w 23"/>
                <a:gd name="T61" fmla="*/ 20 h 28"/>
                <a:gd name="T62" fmla="*/ 13 w 23"/>
                <a:gd name="T63" fmla="*/ 10 h 28"/>
                <a:gd name="T64" fmla="*/ 11 w 23"/>
                <a:gd name="T65" fmla="*/ 12 h 28"/>
                <a:gd name="T66" fmla="*/ 6 w 23"/>
                <a:gd name="T67" fmla="*/ 12 h 28"/>
                <a:gd name="T68" fmla="*/ 6 w 23"/>
                <a:gd name="T69" fmla="*/ 11 h 28"/>
                <a:gd name="T70" fmla="*/ 9 w 23"/>
                <a:gd name="T71" fmla="*/ 9 h 28"/>
                <a:gd name="T72" fmla="*/ 9 w 23"/>
                <a:gd name="T73" fmla="*/ 5 h 28"/>
                <a:gd name="T74" fmla="*/ 4 w 23"/>
                <a:gd name="T75" fmla="*/ 0 h 28"/>
                <a:gd name="T76" fmla="*/ 4 w 23"/>
                <a:gd name="T77" fmla="*/ 3 h 28"/>
                <a:gd name="T78" fmla="*/ 1 w 23"/>
                <a:gd name="T79" fmla="*/ 4 h 28"/>
                <a:gd name="T80" fmla="*/ 0 w 23"/>
                <a:gd name="T81" fmla="*/ 4 h 28"/>
                <a:gd name="T82" fmla="*/ 1 w 23"/>
                <a:gd name="T83" fmla="*/ 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 h="28">
                  <a:moveTo>
                    <a:pt x="1" y="8"/>
                  </a:moveTo>
                  <a:cubicBezTo>
                    <a:pt x="1" y="8"/>
                    <a:pt x="1" y="8"/>
                    <a:pt x="1" y="8"/>
                  </a:cubicBezTo>
                  <a:cubicBezTo>
                    <a:pt x="2" y="10"/>
                    <a:pt x="2" y="10"/>
                    <a:pt x="2" y="10"/>
                  </a:cubicBezTo>
                  <a:cubicBezTo>
                    <a:pt x="5" y="9"/>
                    <a:pt x="5" y="9"/>
                    <a:pt x="5" y="9"/>
                  </a:cubicBezTo>
                  <a:cubicBezTo>
                    <a:pt x="5" y="12"/>
                    <a:pt x="5" y="12"/>
                    <a:pt x="5" y="12"/>
                  </a:cubicBezTo>
                  <a:cubicBezTo>
                    <a:pt x="1" y="12"/>
                    <a:pt x="1" y="12"/>
                    <a:pt x="1" y="12"/>
                  </a:cubicBezTo>
                  <a:cubicBezTo>
                    <a:pt x="1" y="14"/>
                    <a:pt x="1" y="16"/>
                    <a:pt x="1" y="17"/>
                  </a:cubicBezTo>
                  <a:cubicBezTo>
                    <a:pt x="1" y="19"/>
                    <a:pt x="1" y="20"/>
                    <a:pt x="1" y="22"/>
                  </a:cubicBezTo>
                  <a:cubicBezTo>
                    <a:pt x="3" y="21"/>
                    <a:pt x="3" y="21"/>
                    <a:pt x="3" y="21"/>
                  </a:cubicBezTo>
                  <a:cubicBezTo>
                    <a:pt x="3" y="22"/>
                    <a:pt x="3" y="22"/>
                    <a:pt x="3" y="22"/>
                  </a:cubicBezTo>
                  <a:cubicBezTo>
                    <a:pt x="8" y="26"/>
                    <a:pt x="8" y="26"/>
                    <a:pt x="8" y="26"/>
                  </a:cubicBezTo>
                  <a:cubicBezTo>
                    <a:pt x="8" y="27"/>
                    <a:pt x="8" y="27"/>
                    <a:pt x="8" y="27"/>
                  </a:cubicBezTo>
                  <a:cubicBezTo>
                    <a:pt x="6" y="27"/>
                    <a:pt x="6" y="27"/>
                    <a:pt x="6" y="27"/>
                  </a:cubicBezTo>
                  <a:cubicBezTo>
                    <a:pt x="6" y="28"/>
                    <a:pt x="6" y="28"/>
                    <a:pt x="6" y="28"/>
                  </a:cubicBezTo>
                  <a:cubicBezTo>
                    <a:pt x="9" y="28"/>
                    <a:pt x="9" y="28"/>
                    <a:pt x="9" y="28"/>
                  </a:cubicBezTo>
                  <a:cubicBezTo>
                    <a:pt x="9" y="26"/>
                    <a:pt x="9" y="26"/>
                    <a:pt x="9" y="26"/>
                  </a:cubicBezTo>
                  <a:cubicBezTo>
                    <a:pt x="10" y="25"/>
                    <a:pt x="10" y="25"/>
                    <a:pt x="10" y="25"/>
                  </a:cubicBezTo>
                  <a:cubicBezTo>
                    <a:pt x="6" y="22"/>
                    <a:pt x="6" y="22"/>
                    <a:pt x="6" y="22"/>
                  </a:cubicBezTo>
                  <a:cubicBezTo>
                    <a:pt x="5" y="20"/>
                    <a:pt x="5" y="20"/>
                    <a:pt x="5" y="20"/>
                  </a:cubicBezTo>
                  <a:cubicBezTo>
                    <a:pt x="8" y="20"/>
                    <a:pt x="8" y="20"/>
                    <a:pt x="8" y="20"/>
                  </a:cubicBezTo>
                  <a:cubicBezTo>
                    <a:pt x="12" y="23"/>
                    <a:pt x="12" y="23"/>
                    <a:pt x="12" y="23"/>
                  </a:cubicBezTo>
                  <a:cubicBezTo>
                    <a:pt x="12" y="26"/>
                    <a:pt x="12" y="26"/>
                    <a:pt x="12" y="26"/>
                  </a:cubicBezTo>
                  <a:cubicBezTo>
                    <a:pt x="14" y="28"/>
                    <a:pt x="14" y="28"/>
                    <a:pt x="14" y="28"/>
                  </a:cubicBezTo>
                  <a:cubicBezTo>
                    <a:pt x="16" y="25"/>
                    <a:pt x="16" y="25"/>
                    <a:pt x="16" y="25"/>
                  </a:cubicBezTo>
                  <a:cubicBezTo>
                    <a:pt x="18" y="23"/>
                    <a:pt x="18" y="23"/>
                    <a:pt x="18" y="23"/>
                  </a:cubicBezTo>
                  <a:cubicBezTo>
                    <a:pt x="18" y="26"/>
                    <a:pt x="18" y="26"/>
                    <a:pt x="18" y="26"/>
                  </a:cubicBezTo>
                  <a:cubicBezTo>
                    <a:pt x="20" y="28"/>
                    <a:pt x="20" y="28"/>
                    <a:pt x="20" y="28"/>
                  </a:cubicBezTo>
                  <a:cubicBezTo>
                    <a:pt x="23" y="28"/>
                    <a:pt x="23" y="28"/>
                    <a:pt x="23" y="28"/>
                  </a:cubicBezTo>
                  <a:cubicBezTo>
                    <a:pt x="23" y="27"/>
                    <a:pt x="23" y="27"/>
                    <a:pt x="22" y="26"/>
                  </a:cubicBezTo>
                  <a:cubicBezTo>
                    <a:pt x="20" y="26"/>
                    <a:pt x="20" y="26"/>
                    <a:pt x="20" y="26"/>
                  </a:cubicBezTo>
                  <a:cubicBezTo>
                    <a:pt x="20" y="20"/>
                    <a:pt x="20" y="20"/>
                    <a:pt x="20" y="20"/>
                  </a:cubicBezTo>
                  <a:cubicBezTo>
                    <a:pt x="18" y="17"/>
                    <a:pt x="15" y="13"/>
                    <a:pt x="13" y="10"/>
                  </a:cubicBezTo>
                  <a:cubicBezTo>
                    <a:pt x="11" y="12"/>
                    <a:pt x="11" y="12"/>
                    <a:pt x="11" y="12"/>
                  </a:cubicBezTo>
                  <a:cubicBezTo>
                    <a:pt x="6" y="12"/>
                    <a:pt x="6" y="12"/>
                    <a:pt x="6" y="12"/>
                  </a:cubicBezTo>
                  <a:cubicBezTo>
                    <a:pt x="6" y="11"/>
                    <a:pt x="6" y="11"/>
                    <a:pt x="6" y="11"/>
                  </a:cubicBezTo>
                  <a:cubicBezTo>
                    <a:pt x="9" y="9"/>
                    <a:pt x="9" y="9"/>
                    <a:pt x="9" y="9"/>
                  </a:cubicBezTo>
                  <a:cubicBezTo>
                    <a:pt x="9" y="5"/>
                    <a:pt x="9" y="5"/>
                    <a:pt x="9" y="5"/>
                  </a:cubicBezTo>
                  <a:cubicBezTo>
                    <a:pt x="7" y="3"/>
                    <a:pt x="5" y="2"/>
                    <a:pt x="4" y="0"/>
                  </a:cubicBezTo>
                  <a:cubicBezTo>
                    <a:pt x="4" y="3"/>
                    <a:pt x="4" y="3"/>
                    <a:pt x="4" y="3"/>
                  </a:cubicBezTo>
                  <a:cubicBezTo>
                    <a:pt x="1" y="4"/>
                    <a:pt x="1" y="4"/>
                    <a:pt x="1" y="4"/>
                  </a:cubicBezTo>
                  <a:cubicBezTo>
                    <a:pt x="0" y="4"/>
                    <a:pt x="0" y="4"/>
                    <a:pt x="0" y="4"/>
                  </a:cubicBezTo>
                  <a:cubicBezTo>
                    <a:pt x="0" y="5"/>
                    <a:pt x="1" y="7"/>
                    <a:pt x="1" y="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48" name="Freeform 2028">
              <a:extLst>
                <a:ext uri="{FF2B5EF4-FFF2-40B4-BE49-F238E27FC236}">
                  <a16:creationId xmlns:a16="http://schemas.microsoft.com/office/drawing/2014/main" id="{BC8A0D21-BD0F-4020-80C9-9A9140418528}"/>
                </a:ext>
              </a:extLst>
            </p:cNvPr>
            <p:cNvSpPr>
              <a:spLocks/>
            </p:cNvSpPr>
            <p:nvPr/>
          </p:nvSpPr>
          <p:spPr bwMode="auto">
            <a:xfrm>
              <a:off x="11525250" y="4127500"/>
              <a:ext cx="61913" cy="84138"/>
            </a:xfrm>
            <a:custGeom>
              <a:avLst/>
              <a:gdLst>
                <a:gd name="T0" fmla="*/ 21 w 21"/>
                <a:gd name="T1" fmla="*/ 0 h 29"/>
                <a:gd name="T2" fmla="*/ 1 w 21"/>
                <a:gd name="T3" fmla="*/ 7 h 29"/>
                <a:gd name="T4" fmla="*/ 0 w 21"/>
                <a:gd name="T5" fmla="*/ 11 h 29"/>
                <a:gd name="T6" fmla="*/ 2 w 21"/>
                <a:gd name="T7" fmla="*/ 14 h 29"/>
                <a:gd name="T8" fmla="*/ 2 w 21"/>
                <a:gd name="T9" fmla="*/ 20 h 29"/>
                <a:gd name="T10" fmla="*/ 5 w 21"/>
                <a:gd name="T11" fmla="*/ 26 h 29"/>
                <a:gd name="T12" fmla="*/ 9 w 21"/>
                <a:gd name="T13" fmla="*/ 29 h 29"/>
                <a:gd name="T14" fmla="*/ 13 w 21"/>
                <a:gd name="T15" fmla="*/ 29 h 29"/>
                <a:gd name="T16" fmla="*/ 14 w 21"/>
                <a:gd name="T17" fmla="*/ 28 h 29"/>
                <a:gd name="T18" fmla="*/ 11 w 21"/>
                <a:gd name="T19" fmla="*/ 25 h 29"/>
                <a:gd name="T20" fmla="*/ 12 w 21"/>
                <a:gd name="T21" fmla="*/ 22 h 29"/>
                <a:gd name="T22" fmla="*/ 12 w 21"/>
                <a:gd name="T23" fmla="*/ 21 h 29"/>
                <a:gd name="T24" fmla="*/ 10 w 21"/>
                <a:gd name="T25" fmla="*/ 21 h 29"/>
                <a:gd name="T26" fmla="*/ 9 w 21"/>
                <a:gd name="T27" fmla="*/ 20 h 29"/>
                <a:gd name="T28" fmla="*/ 11 w 21"/>
                <a:gd name="T29" fmla="*/ 18 h 29"/>
                <a:gd name="T30" fmla="*/ 11 w 21"/>
                <a:gd name="T31" fmla="*/ 17 h 29"/>
                <a:gd name="T32" fmla="*/ 9 w 21"/>
                <a:gd name="T33" fmla="*/ 16 h 29"/>
                <a:gd name="T34" fmla="*/ 9 w 21"/>
                <a:gd name="T35" fmla="*/ 15 h 29"/>
                <a:gd name="T36" fmla="*/ 12 w 21"/>
                <a:gd name="T37" fmla="*/ 15 h 29"/>
                <a:gd name="T38" fmla="*/ 16 w 21"/>
                <a:gd name="T39" fmla="*/ 13 h 29"/>
                <a:gd name="T40" fmla="*/ 21 w 21"/>
                <a:gd name="T41" fmla="*/ 5 h 29"/>
                <a:gd name="T42" fmla="*/ 21 w 21"/>
                <a:gd name="T43" fmla="*/ 3 h 29"/>
                <a:gd name="T44" fmla="*/ 20 w 21"/>
                <a:gd name="T45" fmla="*/ 0 h 29"/>
                <a:gd name="T46" fmla="*/ 21 w 21"/>
                <a:gd name="T4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 h="29">
                  <a:moveTo>
                    <a:pt x="21" y="0"/>
                  </a:moveTo>
                  <a:cubicBezTo>
                    <a:pt x="14" y="3"/>
                    <a:pt x="8" y="5"/>
                    <a:pt x="1" y="7"/>
                  </a:cubicBezTo>
                  <a:cubicBezTo>
                    <a:pt x="0" y="11"/>
                    <a:pt x="0" y="11"/>
                    <a:pt x="0" y="11"/>
                  </a:cubicBezTo>
                  <a:cubicBezTo>
                    <a:pt x="2" y="14"/>
                    <a:pt x="2" y="14"/>
                    <a:pt x="2" y="14"/>
                  </a:cubicBezTo>
                  <a:cubicBezTo>
                    <a:pt x="2" y="20"/>
                    <a:pt x="2" y="20"/>
                    <a:pt x="2" y="20"/>
                  </a:cubicBezTo>
                  <a:cubicBezTo>
                    <a:pt x="5" y="26"/>
                    <a:pt x="5" y="26"/>
                    <a:pt x="5" y="26"/>
                  </a:cubicBezTo>
                  <a:cubicBezTo>
                    <a:pt x="9" y="29"/>
                    <a:pt x="9" y="29"/>
                    <a:pt x="9" y="29"/>
                  </a:cubicBezTo>
                  <a:cubicBezTo>
                    <a:pt x="13" y="29"/>
                    <a:pt x="13" y="29"/>
                    <a:pt x="13" y="29"/>
                  </a:cubicBezTo>
                  <a:cubicBezTo>
                    <a:pt x="14" y="28"/>
                    <a:pt x="14" y="28"/>
                    <a:pt x="14" y="28"/>
                  </a:cubicBezTo>
                  <a:cubicBezTo>
                    <a:pt x="11" y="25"/>
                    <a:pt x="11" y="25"/>
                    <a:pt x="11" y="25"/>
                  </a:cubicBezTo>
                  <a:cubicBezTo>
                    <a:pt x="12" y="22"/>
                    <a:pt x="12" y="22"/>
                    <a:pt x="12" y="22"/>
                  </a:cubicBezTo>
                  <a:cubicBezTo>
                    <a:pt x="12" y="21"/>
                    <a:pt x="12" y="21"/>
                    <a:pt x="12" y="21"/>
                  </a:cubicBezTo>
                  <a:cubicBezTo>
                    <a:pt x="10" y="21"/>
                    <a:pt x="10" y="21"/>
                    <a:pt x="10" y="21"/>
                  </a:cubicBezTo>
                  <a:cubicBezTo>
                    <a:pt x="9" y="20"/>
                    <a:pt x="9" y="20"/>
                    <a:pt x="9" y="20"/>
                  </a:cubicBezTo>
                  <a:cubicBezTo>
                    <a:pt x="11" y="18"/>
                    <a:pt x="11" y="18"/>
                    <a:pt x="11" y="18"/>
                  </a:cubicBezTo>
                  <a:cubicBezTo>
                    <a:pt x="11" y="17"/>
                    <a:pt x="11" y="17"/>
                    <a:pt x="11" y="17"/>
                  </a:cubicBezTo>
                  <a:cubicBezTo>
                    <a:pt x="9" y="16"/>
                    <a:pt x="9" y="16"/>
                    <a:pt x="9" y="16"/>
                  </a:cubicBezTo>
                  <a:cubicBezTo>
                    <a:pt x="9" y="15"/>
                    <a:pt x="9" y="15"/>
                    <a:pt x="9" y="15"/>
                  </a:cubicBezTo>
                  <a:cubicBezTo>
                    <a:pt x="12" y="15"/>
                    <a:pt x="12" y="15"/>
                    <a:pt x="12" y="15"/>
                  </a:cubicBezTo>
                  <a:cubicBezTo>
                    <a:pt x="16" y="13"/>
                    <a:pt x="16" y="13"/>
                    <a:pt x="16" y="13"/>
                  </a:cubicBezTo>
                  <a:cubicBezTo>
                    <a:pt x="21" y="5"/>
                    <a:pt x="21" y="5"/>
                    <a:pt x="21" y="5"/>
                  </a:cubicBezTo>
                  <a:cubicBezTo>
                    <a:pt x="21" y="3"/>
                    <a:pt x="21" y="3"/>
                    <a:pt x="21" y="3"/>
                  </a:cubicBezTo>
                  <a:cubicBezTo>
                    <a:pt x="20" y="0"/>
                    <a:pt x="20" y="0"/>
                    <a:pt x="20" y="0"/>
                  </a:cubicBezTo>
                  <a:lnTo>
                    <a:pt x="21" y="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49" name="Freeform 2029">
              <a:extLst>
                <a:ext uri="{FF2B5EF4-FFF2-40B4-BE49-F238E27FC236}">
                  <a16:creationId xmlns:a16="http://schemas.microsoft.com/office/drawing/2014/main" id="{A44A4133-07CE-4FE9-B072-A712A5DDAF36}"/>
                </a:ext>
              </a:extLst>
            </p:cNvPr>
            <p:cNvSpPr>
              <a:spLocks/>
            </p:cNvSpPr>
            <p:nvPr/>
          </p:nvSpPr>
          <p:spPr bwMode="auto">
            <a:xfrm>
              <a:off x="11674475" y="3948113"/>
              <a:ext cx="114300" cy="204788"/>
            </a:xfrm>
            <a:custGeom>
              <a:avLst/>
              <a:gdLst>
                <a:gd name="T0" fmla="*/ 35 w 39"/>
                <a:gd name="T1" fmla="*/ 1 h 70"/>
                <a:gd name="T2" fmla="*/ 36 w 39"/>
                <a:gd name="T3" fmla="*/ 6 h 70"/>
                <a:gd name="T4" fmla="*/ 30 w 39"/>
                <a:gd name="T5" fmla="*/ 6 h 70"/>
                <a:gd name="T6" fmla="*/ 27 w 39"/>
                <a:gd name="T7" fmla="*/ 4 h 70"/>
                <a:gd name="T8" fmla="*/ 23 w 39"/>
                <a:gd name="T9" fmla="*/ 4 h 70"/>
                <a:gd name="T10" fmla="*/ 23 w 39"/>
                <a:gd name="T11" fmla="*/ 6 h 70"/>
                <a:gd name="T12" fmla="*/ 22 w 39"/>
                <a:gd name="T13" fmla="*/ 6 h 70"/>
                <a:gd name="T14" fmla="*/ 21 w 39"/>
                <a:gd name="T15" fmla="*/ 5 h 70"/>
                <a:gd name="T16" fmla="*/ 15 w 39"/>
                <a:gd name="T17" fmla="*/ 4 h 70"/>
                <a:gd name="T18" fmla="*/ 15 w 39"/>
                <a:gd name="T19" fmla="*/ 0 h 70"/>
                <a:gd name="T20" fmla="*/ 12 w 39"/>
                <a:gd name="T21" fmla="*/ 0 h 70"/>
                <a:gd name="T22" fmla="*/ 0 w 39"/>
                <a:gd name="T23" fmla="*/ 32 h 70"/>
                <a:gd name="T24" fmla="*/ 4 w 39"/>
                <a:gd name="T25" fmla="*/ 32 h 70"/>
                <a:gd name="T26" fmla="*/ 6 w 39"/>
                <a:gd name="T27" fmla="*/ 30 h 70"/>
                <a:gd name="T28" fmla="*/ 8 w 39"/>
                <a:gd name="T29" fmla="*/ 30 h 70"/>
                <a:gd name="T30" fmla="*/ 10 w 39"/>
                <a:gd name="T31" fmla="*/ 32 h 70"/>
                <a:gd name="T32" fmla="*/ 14 w 39"/>
                <a:gd name="T33" fmla="*/ 32 h 70"/>
                <a:gd name="T34" fmla="*/ 14 w 39"/>
                <a:gd name="T35" fmla="*/ 38 h 70"/>
                <a:gd name="T36" fmla="*/ 19 w 39"/>
                <a:gd name="T37" fmla="*/ 47 h 70"/>
                <a:gd name="T38" fmla="*/ 16 w 39"/>
                <a:gd name="T39" fmla="*/ 51 h 70"/>
                <a:gd name="T40" fmla="*/ 16 w 39"/>
                <a:gd name="T41" fmla="*/ 54 h 70"/>
                <a:gd name="T42" fmla="*/ 18 w 39"/>
                <a:gd name="T43" fmla="*/ 55 h 70"/>
                <a:gd name="T44" fmla="*/ 18 w 39"/>
                <a:gd name="T45" fmla="*/ 62 h 70"/>
                <a:gd name="T46" fmla="*/ 21 w 39"/>
                <a:gd name="T47" fmla="*/ 65 h 70"/>
                <a:gd name="T48" fmla="*/ 21 w 39"/>
                <a:gd name="T49" fmla="*/ 70 h 70"/>
                <a:gd name="T50" fmla="*/ 22 w 39"/>
                <a:gd name="T51" fmla="*/ 70 h 70"/>
                <a:gd name="T52" fmla="*/ 39 w 39"/>
                <a:gd name="T53" fmla="*/ 24 h 70"/>
                <a:gd name="T54" fmla="*/ 35 w 39"/>
                <a:gd name="T55" fmla="*/ 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9" h="70">
                  <a:moveTo>
                    <a:pt x="35" y="1"/>
                  </a:moveTo>
                  <a:cubicBezTo>
                    <a:pt x="36" y="6"/>
                    <a:pt x="36" y="6"/>
                    <a:pt x="36" y="6"/>
                  </a:cubicBezTo>
                  <a:cubicBezTo>
                    <a:pt x="30" y="6"/>
                    <a:pt x="30" y="6"/>
                    <a:pt x="30" y="6"/>
                  </a:cubicBezTo>
                  <a:cubicBezTo>
                    <a:pt x="27" y="4"/>
                    <a:pt x="27" y="4"/>
                    <a:pt x="27" y="4"/>
                  </a:cubicBezTo>
                  <a:cubicBezTo>
                    <a:pt x="23" y="4"/>
                    <a:pt x="23" y="4"/>
                    <a:pt x="23" y="4"/>
                  </a:cubicBezTo>
                  <a:cubicBezTo>
                    <a:pt x="23" y="6"/>
                    <a:pt x="23" y="6"/>
                    <a:pt x="23" y="6"/>
                  </a:cubicBezTo>
                  <a:cubicBezTo>
                    <a:pt x="22" y="6"/>
                    <a:pt x="22" y="6"/>
                    <a:pt x="22" y="6"/>
                  </a:cubicBezTo>
                  <a:cubicBezTo>
                    <a:pt x="21" y="5"/>
                    <a:pt x="21" y="5"/>
                    <a:pt x="21" y="5"/>
                  </a:cubicBezTo>
                  <a:cubicBezTo>
                    <a:pt x="15" y="4"/>
                    <a:pt x="15" y="4"/>
                    <a:pt x="15" y="4"/>
                  </a:cubicBezTo>
                  <a:cubicBezTo>
                    <a:pt x="15" y="0"/>
                    <a:pt x="15" y="0"/>
                    <a:pt x="15" y="0"/>
                  </a:cubicBezTo>
                  <a:cubicBezTo>
                    <a:pt x="12" y="0"/>
                    <a:pt x="12" y="0"/>
                    <a:pt x="12" y="0"/>
                  </a:cubicBezTo>
                  <a:cubicBezTo>
                    <a:pt x="10" y="12"/>
                    <a:pt x="6" y="22"/>
                    <a:pt x="0" y="32"/>
                  </a:cubicBezTo>
                  <a:cubicBezTo>
                    <a:pt x="4" y="32"/>
                    <a:pt x="4" y="32"/>
                    <a:pt x="4" y="32"/>
                  </a:cubicBezTo>
                  <a:cubicBezTo>
                    <a:pt x="6" y="30"/>
                    <a:pt x="6" y="30"/>
                    <a:pt x="6" y="30"/>
                  </a:cubicBezTo>
                  <a:cubicBezTo>
                    <a:pt x="8" y="30"/>
                    <a:pt x="8" y="30"/>
                    <a:pt x="8" y="30"/>
                  </a:cubicBezTo>
                  <a:cubicBezTo>
                    <a:pt x="10" y="32"/>
                    <a:pt x="10" y="32"/>
                    <a:pt x="10" y="32"/>
                  </a:cubicBezTo>
                  <a:cubicBezTo>
                    <a:pt x="14" y="32"/>
                    <a:pt x="14" y="32"/>
                    <a:pt x="14" y="32"/>
                  </a:cubicBezTo>
                  <a:cubicBezTo>
                    <a:pt x="14" y="38"/>
                    <a:pt x="14" y="38"/>
                    <a:pt x="14" y="38"/>
                  </a:cubicBezTo>
                  <a:cubicBezTo>
                    <a:pt x="19" y="47"/>
                    <a:pt x="19" y="47"/>
                    <a:pt x="19" y="47"/>
                  </a:cubicBezTo>
                  <a:cubicBezTo>
                    <a:pt x="16" y="51"/>
                    <a:pt x="16" y="51"/>
                    <a:pt x="16" y="51"/>
                  </a:cubicBezTo>
                  <a:cubicBezTo>
                    <a:pt x="16" y="54"/>
                    <a:pt x="16" y="54"/>
                    <a:pt x="16" y="54"/>
                  </a:cubicBezTo>
                  <a:cubicBezTo>
                    <a:pt x="18" y="55"/>
                    <a:pt x="18" y="55"/>
                    <a:pt x="18" y="55"/>
                  </a:cubicBezTo>
                  <a:cubicBezTo>
                    <a:pt x="18" y="62"/>
                    <a:pt x="18" y="62"/>
                    <a:pt x="18" y="62"/>
                  </a:cubicBezTo>
                  <a:cubicBezTo>
                    <a:pt x="21" y="65"/>
                    <a:pt x="21" y="65"/>
                    <a:pt x="21" y="65"/>
                  </a:cubicBezTo>
                  <a:cubicBezTo>
                    <a:pt x="21" y="70"/>
                    <a:pt x="21" y="70"/>
                    <a:pt x="21" y="70"/>
                  </a:cubicBezTo>
                  <a:cubicBezTo>
                    <a:pt x="22" y="70"/>
                    <a:pt x="22" y="70"/>
                    <a:pt x="22" y="70"/>
                  </a:cubicBezTo>
                  <a:cubicBezTo>
                    <a:pt x="32" y="58"/>
                    <a:pt x="39" y="42"/>
                    <a:pt x="39" y="24"/>
                  </a:cubicBezTo>
                  <a:cubicBezTo>
                    <a:pt x="39" y="16"/>
                    <a:pt x="37" y="9"/>
                    <a:pt x="35" y="1"/>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50" name="Freeform 2030">
              <a:extLst>
                <a:ext uri="{FF2B5EF4-FFF2-40B4-BE49-F238E27FC236}">
                  <a16:creationId xmlns:a16="http://schemas.microsoft.com/office/drawing/2014/main" id="{9956003B-6E29-47FE-BA79-7DAC685BB19E}"/>
                </a:ext>
              </a:extLst>
            </p:cNvPr>
            <p:cNvSpPr>
              <a:spLocks/>
            </p:cNvSpPr>
            <p:nvPr/>
          </p:nvSpPr>
          <p:spPr bwMode="auto">
            <a:xfrm>
              <a:off x="11593513" y="4110038"/>
              <a:ext cx="17463" cy="11113"/>
            </a:xfrm>
            <a:custGeom>
              <a:avLst/>
              <a:gdLst>
                <a:gd name="T0" fmla="*/ 0 w 6"/>
                <a:gd name="T1" fmla="*/ 4 h 4"/>
                <a:gd name="T2" fmla="*/ 3 w 6"/>
                <a:gd name="T3" fmla="*/ 4 h 4"/>
                <a:gd name="T4" fmla="*/ 6 w 6"/>
                <a:gd name="T5" fmla="*/ 1 h 4"/>
                <a:gd name="T6" fmla="*/ 6 w 6"/>
                <a:gd name="T7" fmla="*/ 0 h 4"/>
                <a:gd name="T8" fmla="*/ 0 w 6"/>
                <a:gd name="T9" fmla="*/ 4 h 4"/>
              </a:gdLst>
              <a:ahLst/>
              <a:cxnLst>
                <a:cxn ang="0">
                  <a:pos x="T0" y="T1"/>
                </a:cxn>
                <a:cxn ang="0">
                  <a:pos x="T2" y="T3"/>
                </a:cxn>
                <a:cxn ang="0">
                  <a:pos x="T4" y="T5"/>
                </a:cxn>
                <a:cxn ang="0">
                  <a:pos x="T6" y="T7"/>
                </a:cxn>
                <a:cxn ang="0">
                  <a:pos x="T8" y="T9"/>
                </a:cxn>
              </a:cxnLst>
              <a:rect l="0" t="0" r="r" b="b"/>
              <a:pathLst>
                <a:path w="6" h="4">
                  <a:moveTo>
                    <a:pt x="0" y="4"/>
                  </a:moveTo>
                  <a:cubicBezTo>
                    <a:pt x="3" y="4"/>
                    <a:pt x="3" y="4"/>
                    <a:pt x="3" y="4"/>
                  </a:cubicBezTo>
                  <a:cubicBezTo>
                    <a:pt x="6" y="1"/>
                    <a:pt x="6" y="1"/>
                    <a:pt x="6" y="1"/>
                  </a:cubicBezTo>
                  <a:cubicBezTo>
                    <a:pt x="6" y="0"/>
                    <a:pt x="6" y="0"/>
                    <a:pt x="6" y="0"/>
                  </a:cubicBezTo>
                  <a:cubicBezTo>
                    <a:pt x="4" y="2"/>
                    <a:pt x="2" y="3"/>
                    <a:pt x="0" y="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51" name="Freeform 2031">
              <a:extLst>
                <a:ext uri="{FF2B5EF4-FFF2-40B4-BE49-F238E27FC236}">
                  <a16:creationId xmlns:a16="http://schemas.microsoft.com/office/drawing/2014/main" id="{1384F2A9-0DDA-4BDE-B1FC-A145686A2022}"/>
                </a:ext>
              </a:extLst>
            </p:cNvPr>
            <p:cNvSpPr>
              <a:spLocks/>
            </p:cNvSpPr>
            <p:nvPr/>
          </p:nvSpPr>
          <p:spPr bwMode="auto">
            <a:xfrm>
              <a:off x="11385550" y="3819525"/>
              <a:ext cx="333375" cy="339725"/>
            </a:xfrm>
            <a:custGeom>
              <a:avLst/>
              <a:gdLst>
                <a:gd name="T0" fmla="*/ 111 w 114"/>
                <a:gd name="T1" fmla="*/ 35 h 116"/>
                <a:gd name="T2" fmla="*/ 114 w 114"/>
                <a:gd name="T3" fmla="*/ 28 h 116"/>
                <a:gd name="T4" fmla="*/ 113 w 114"/>
                <a:gd name="T5" fmla="*/ 26 h 116"/>
                <a:gd name="T6" fmla="*/ 112 w 114"/>
                <a:gd name="T7" fmla="*/ 23 h 116"/>
                <a:gd name="T8" fmla="*/ 112 w 114"/>
                <a:gd name="T9" fmla="*/ 21 h 116"/>
                <a:gd name="T10" fmla="*/ 104 w 114"/>
                <a:gd name="T11" fmla="*/ 25 h 116"/>
                <a:gd name="T12" fmla="*/ 109 w 114"/>
                <a:gd name="T13" fmla="*/ 13 h 116"/>
                <a:gd name="T14" fmla="*/ 69 w 114"/>
                <a:gd name="T15" fmla="*/ 0 h 116"/>
                <a:gd name="T16" fmla="*/ 0 w 114"/>
                <a:gd name="T17" fmla="*/ 68 h 116"/>
                <a:gd name="T18" fmla="*/ 18 w 114"/>
                <a:gd name="T19" fmla="*/ 115 h 116"/>
                <a:gd name="T20" fmla="*/ 23 w 114"/>
                <a:gd name="T21" fmla="*/ 114 h 116"/>
                <a:gd name="T22" fmla="*/ 25 w 114"/>
                <a:gd name="T23" fmla="*/ 102 h 116"/>
                <a:gd name="T24" fmla="*/ 31 w 114"/>
                <a:gd name="T25" fmla="*/ 116 h 116"/>
                <a:gd name="T26" fmla="*/ 33 w 114"/>
                <a:gd name="T27" fmla="*/ 116 h 116"/>
                <a:gd name="T28" fmla="*/ 48 w 114"/>
                <a:gd name="T29" fmla="*/ 115 h 116"/>
                <a:gd name="T30" fmla="*/ 58 w 114"/>
                <a:gd name="T31" fmla="*/ 110 h 116"/>
                <a:gd name="T32" fmla="*/ 69 w 114"/>
                <a:gd name="T33" fmla="*/ 108 h 116"/>
                <a:gd name="T34" fmla="*/ 103 w 114"/>
                <a:gd name="T35" fmla="*/ 76 h 116"/>
                <a:gd name="T36" fmla="*/ 108 w 114"/>
                <a:gd name="T37" fmla="*/ 58 h 116"/>
                <a:gd name="T38" fmla="*/ 113 w 114"/>
                <a:gd name="T39" fmla="*/ 44 h 116"/>
                <a:gd name="T40" fmla="*/ 114 w 114"/>
                <a:gd name="T41" fmla="*/ 39 h 116"/>
                <a:gd name="T42" fmla="*/ 111 w 114"/>
                <a:gd name="T43" fmla="*/ 3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16">
                  <a:moveTo>
                    <a:pt x="111" y="35"/>
                  </a:moveTo>
                  <a:cubicBezTo>
                    <a:pt x="111" y="32"/>
                    <a:pt x="114" y="30"/>
                    <a:pt x="114" y="28"/>
                  </a:cubicBezTo>
                  <a:cubicBezTo>
                    <a:pt x="113" y="27"/>
                    <a:pt x="113" y="26"/>
                    <a:pt x="113" y="26"/>
                  </a:cubicBezTo>
                  <a:cubicBezTo>
                    <a:pt x="113" y="25"/>
                    <a:pt x="112" y="24"/>
                    <a:pt x="112" y="23"/>
                  </a:cubicBezTo>
                  <a:cubicBezTo>
                    <a:pt x="112" y="22"/>
                    <a:pt x="112" y="22"/>
                    <a:pt x="112" y="21"/>
                  </a:cubicBezTo>
                  <a:cubicBezTo>
                    <a:pt x="104" y="25"/>
                    <a:pt x="104" y="25"/>
                    <a:pt x="104" y="25"/>
                  </a:cubicBezTo>
                  <a:cubicBezTo>
                    <a:pt x="109" y="13"/>
                    <a:pt x="109" y="13"/>
                    <a:pt x="109" y="13"/>
                  </a:cubicBezTo>
                  <a:cubicBezTo>
                    <a:pt x="98" y="5"/>
                    <a:pt x="84" y="0"/>
                    <a:pt x="69" y="0"/>
                  </a:cubicBezTo>
                  <a:cubicBezTo>
                    <a:pt x="31" y="0"/>
                    <a:pt x="0" y="30"/>
                    <a:pt x="0" y="68"/>
                  </a:cubicBezTo>
                  <a:cubicBezTo>
                    <a:pt x="0" y="86"/>
                    <a:pt x="7" y="102"/>
                    <a:pt x="18" y="115"/>
                  </a:cubicBezTo>
                  <a:cubicBezTo>
                    <a:pt x="20" y="115"/>
                    <a:pt x="21" y="113"/>
                    <a:pt x="23" y="114"/>
                  </a:cubicBezTo>
                  <a:cubicBezTo>
                    <a:pt x="25" y="102"/>
                    <a:pt x="25" y="102"/>
                    <a:pt x="25" y="102"/>
                  </a:cubicBezTo>
                  <a:cubicBezTo>
                    <a:pt x="31" y="116"/>
                    <a:pt x="31" y="116"/>
                    <a:pt x="31" y="116"/>
                  </a:cubicBezTo>
                  <a:cubicBezTo>
                    <a:pt x="32" y="116"/>
                    <a:pt x="33" y="116"/>
                    <a:pt x="33" y="116"/>
                  </a:cubicBezTo>
                  <a:cubicBezTo>
                    <a:pt x="38" y="116"/>
                    <a:pt x="43" y="116"/>
                    <a:pt x="48" y="115"/>
                  </a:cubicBezTo>
                  <a:cubicBezTo>
                    <a:pt x="49" y="112"/>
                    <a:pt x="54" y="111"/>
                    <a:pt x="58" y="110"/>
                  </a:cubicBezTo>
                  <a:cubicBezTo>
                    <a:pt x="61" y="109"/>
                    <a:pt x="66" y="106"/>
                    <a:pt x="69" y="108"/>
                  </a:cubicBezTo>
                  <a:cubicBezTo>
                    <a:pt x="83" y="101"/>
                    <a:pt x="95" y="90"/>
                    <a:pt x="103" y="76"/>
                  </a:cubicBezTo>
                  <a:cubicBezTo>
                    <a:pt x="101" y="75"/>
                    <a:pt x="106" y="64"/>
                    <a:pt x="108" y="58"/>
                  </a:cubicBezTo>
                  <a:cubicBezTo>
                    <a:pt x="109" y="54"/>
                    <a:pt x="110" y="46"/>
                    <a:pt x="113" y="44"/>
                  </a:cubicBezTo>
                  <a:cubicBezTo>
                    <a:pt x="114" y="43"/>
                    <a:pt x="114" y="41"/>
                    <a:pt x="114" y="39"/>
                  </a:cubicBezTo>
                  <a:cubicBezTo>
                    <a:pt x="114" y="38"/>
                    <a:pt x="111" y="36"/>
                    <a:pt x="111" y="35"/>
                  </a:cubicBezTo>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52" name="Freeform 2032">
              <a:extLst>
                <a:ext uri="{FF2B5EF4-FFF2-40B4-BE49-F238E27FC236}">
                  <a16:creationId xmlns:a16="http://schemas.microsoft.com/office/drawing/2014/main" id="{7BB464FA-BFAD-4927-81E5-730417420EF8}"/>
                </a:ext>
              </a:extLst>
            </p:cNvPr>
            <p:cNvSpPr>
              <a:spLocks/>
            </p:cNvSpPr>
            <p:nvPr/>
          </p:nvSpPr>
          <p:spPr bwMode="auto">
            <a:xfrm>
              <a:off x="11666538" y="3902075"/>
              <a:ext cx="52388" cy="46038"/>
            </a:xfrm>
            <a:custGeom>
              <a:avLst/>
              <a:gdLst>
                <a:gd name="T0" fmla="*/ 13 w 18"/>
                <a:gd name="T1" fmla="*/ 0 h 16"/>
                <a:gd name="T2" fmla="*/ 11 w 18"/>
                <a:gd name="T3" fmla="*/ 4 h 16"/>
                <a:gd name="T4" fmla="*/ 7 w 18"/>
                <a:gd name="T5" fmla="*/ 4 h 16"/>
                <a:gd name="T6" fmla="*/ 7 w 18"/>
                <a:gd name="T7" fmla="*/ 8 h 16"/>
                <a:gd name="T8" fmla="*/ 8 w 18"/>
                <a:gd name="T9" fmla="*/ 8 h 16"/>
                <a:gd name="T10" fmla="*/ 8 w 18"/>
                <a:gd name="T11" fmla="*/ 10 h 16"/>
                <a:gd name="T12" fmla="*/ 6 w 18"/>
                <a:gd name="T13" fmla="*/ 9 h 16"/>
                <a:gd name="T14" fmla="*/ 3 w 18"/>
                <a:gd name="T15" fmla="*/ 9 h 16"/>
                <a:gd name="T16" fmla="*/ 0 w 18"/>
                <a:gd name="T17" fmla="*/ 10 h 16"/>
                <a:gd name="T18" fmla="*/ 0 w 18"/>
                <a:gd name="T19" fmla="*/ 15 h 16"/>
                <a:gd name="T20" fmla="*/ 2 w 18"/>
                <a:gd name="T21" fmla="*/ 16 h 16"/>
                <a:gd name="T22" fmla="*/ 8 w 18"/>
                <a:gd name="T23" fmla="*/ 16 h 16"/>
                <a:gd name="T24" fmla="*/ 8 w 18"/>
                <a:gd name="T25" fmla="*/ 15 h 16"/>
                <a:gd name="T26" fmla="*/ 12 w 18"/>
                <a:gd name="T27" fmla="*/ 11 h 16"/>
                <a:gd name="T28" fmla="*/ 14 w 18"/>
                <a:gd name="T29" fmla="*/ 11 h 16"/>
                <a:gd name="T30" fmla="*/ 17 w 18"/>
                <a:gd name="T31" fmla="*/ 9 h 16"/>
                <a:gd name="T32" fmla="*/ 17 w 18"/>
                <a:gd name="T33" fmla="*/ 10 h 16"/>
                <a:gd name="T34" fmla="*/ 18 w 18"/>
                <a:gd name="T35" fmla="*/ 11 h 16"/>
                <a:gd name="T36" fmla="*/ 18 w 18"/>
                <a:gd name="T37" fmla="*/ 7 h 16"/>
                <a:gd name="T38" fmla="*/ 18 w 18"/>
                <a:gd name="T39" fmla="*/ 0 h 16"/>
                <a:gd name="T40" fmla="*/ 13 w 18"/>
                <a:gd name="T41"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 h="16">
                  <a:moveTo>
                    <a:pt x="13" y="0"/>
                  </a:moveTo>
                  <a:cubicBezTo>
                    <a:pt x="11" y="4"/>
                    <a:pt x="11" y="4"/>
                    <a:pt x="11" y="4"/>
                  </a:cubicBezTo>
                  <a:cubicBezTo>
                    <a:pt x="7" y="4"/>
                    <a:pt x="7" y="4"/>
                    <a:pt x="7" y="4"/>
                  </a:cubicBezTo>
                  <a:cubicBezTo>
                    <a:pt x="7" y="8"/>
                    <a:pt x="7" y="8"/>
                    <a:pt x="7" y="8"/>
                  </a:cubicBezTo>
                  <a:cubicBezTo>
                    <a:pt x="8" y="8"/>
                    <a:pt x="8" y="8"/>
                    <a:pt x="8" y="8"/>
                  </a:cubicBezTo>
                  <a:cubicBezTo>
                    <a:pt x="8" y="10"/>
                    <a:pt x="8" y="10"/>
                    <a:pt x="8" y="10"/>
                  </a:cubicBezTo>
                  <a:cubicBezTo>
                    <a:pt x="6" y="9"/>
                    <a:pt x="6" y="9"/>
                    <a:pt x="6" y="9"/>
                  </a:cubicBezTo>
                  <a:cubicBezTo>
                    <a:pt x="3" y="9"/>
                    <a:pt x="3" y="9"/>
                    <a:pt x="3" y="9"/>
                  </a:cubicBezTo>
                  <a:cubicBezTo>
                    <a:pt x="0" y="10"/>
                    <a:pt x="0" y="10"/>
                    <a:pt x="0" y="10"/>
                  </a:cubicBezTo>
                  <a:cubicBezTo>
                    <a:pt x="0" y="15"/>
                    <a:pt x="0" y="15"/>
                    <a:pt x="0" y="15"/>
                  </a:cubicBezTo>
                  <a:cubicBezTo>
                    <a:pt x="2" y="16"/>
                    <a:pt x="2" y="16"/>
                    <a:pt x="2" y="16"/>
                  </a:cubicBezTo>
                  <a:cubicBezTo>
                    <a:pt x="8" y="16"/>
                    <a:pt x="8" y="16"/>
                    <a:pt x="8" y="16"/>
                  </a:cubicBezTo>
                  <a:cubicBezTo>
                    <a:pt x="8" y="15"/>
                    <a:pt x="8" y="15"/>
                    <a:pt x="8" y="15"/>
                  </a:cubicBezTo>
                  <a:cubicBezTo>
                    <a:pt x="12" y="11"/>
                    <a:pt x="12" y="11"/>
                    <a:pt x="12" y="11"/>
                  </a:cubicBezTo>
                  <a:cubicBezTo>
                    <a:pt x="14" y="11"/>
                    <a:pt x="14" y="11"/>
                    <a:pt x="14" y="11"/>
                  </a:cubicBezTo>
                  <a:cubicBezTo>
                    <a:pt x="17" y="9"/>
                    <a:pt x="17" y="9"/>
                    <a:pt x="17" y="9"/>
                  </a:cubicBezTo>
                  <a:cubicBezTo>
                    <a:pt x="17" y="10"/>
                    <a:pt x="17" y="10"/>
                    <a:pt x="17" y="10"/>
                  </a:cubicBezTo>
                  <a:cubicBezTo>
                    <a:pt x="18" y="11"/>
                    <a:pt x="18" y="11"/>
                    <a:pt x="18" y="11"/>
                  </a:cubicBezTo>
                  <a:cubicBezTo>
                    <a:pt x="18" y="10"/>
                    <a:pt x="18" y="9"/>
                    <a:pt x="18" y="7"/>
                  </a:cubicBezTo>
                  <a:cubicBezTo>
                    <a:pt x="18" y="5"/>
                    <a:pt x="18" y="2"/>
                    <a:pt x="18" y="0"/>
                  </a:cubicBezTo>
                  <a:lnTo>
                    <a:pt x="13" y="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53" name="Freeform 2033">
              <a:extLst>
                <a:ext uri="{FF2B5EF4-FFF2-40B4-BE49-F238E27FC236}">
                  <a16:creationId xmlns:a16="http://schemas.microsoft.com/office/drawing/2014/main" id="{C0347645-9797-46F0-AEF6-061CC33FBEEA}"/>
                </a:ext>
              </a:extLst>
            </p:cNvPr>
            <p:cNvSpPr>
              <a:spLocks/>
            </p:cNvSpPr>
            <p:nvPr/>
          </p:nvSpPr>
          <p:spPr bwMode="auto">
            <a:xfrm>
              <a:off x="11642725" y="3948113"/>
              <a:ext cx="73025" cy="93663"/>
            </a:xfrm>
            <a:custGeom>
              <a:avLst/>
              <a:gdLst>
                <a:gd name="T0" fmla="*/ 0 w 25"/>
                <a:gd name="T1" fmla="*/ 18 h 32"/>
                <a:gd name="T2" fmla="*/ 0 w 25"/>
                <a:gd name="T3" fmla="*/ 25 h 32"/>
                <a:gd name="T4" fmla="*/ 6 w 25"/>
                <a:gd name="T5" fmla="*/ 32 h 32"/>
                <a:gd name="T6" fmla="*/ 15 w 25"/>
                <a:gd name="T7" fmla="*/ 32 h 32"/>
                <a:gd name="T8" fmla="*/ 15 w 25"/>
                <a:gd name="T9" fmla="*/ 32 h 32"/>
                <a:gd name="T10" fmla="*/ 25 w 25"/>
                <a:gd name="T11" fmla="*/ 0 h 32"/>
                <a:gd name="T12" fmla="*/ 18 w 25"/>
                <a:gd name="T13" fmla="*/ 0 h 32"/>
                <a:gd name="T14" fmla="*/ 16 w 25"/>
                <a:gd name="T15" fmla="*/ 2 h 32"/>
                <a:gd name="T16" fmla="*/ 11 w 25"/>
                <a:gd name="T17" fmla="*/ 2 h 32"/>
                <a:gd name="T18" fmla="*/ 7 w 25"/>
                <a:gd name="T19" fmla="*/ 4 h 32"/>
                <a:gd name="T20" fmla="*/ 7 w 25"/>
                <a:gd name="T21" fmla="*/ 8 h 32"/>
                <a:gd name="T22" fmla="*/ 0 w 25"/>
                <a:gd name="T23" fmla="*/ 13 h 32"/>
                <a:gd name="T24" fmla="*/ 0 w 25"/>
                <a:gd name="T25" fmla="*/ 16 h 32"/>
                <a:gd name="T26" fmla="*/ 2 w 25"/>
                <a:gd name="T27" fmla="*/ 16 h 32"/>
                <a:gd name="T28" fmla="*/ 2 w 25"/>
                <a:gd name="T29" fmla="*/ 18 h 32"/>
                <a:gd name="T30" fmla="*/ 0 w 25"/>
                <a:gd name="T31" fmla="*/ 1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32">
                  <a:moveTo>
                    <a:pt x="0" y="18"/>
                  </a:moveTo>
                  <a:cubicBezTo>
                    <a:pt x="0" y="25"/>
                    <a:pt x="0" y="25"/>
                    <a:pt x="0" y="25"/>
                  </a:cubicBezTo>
                  <a:cubicBezTo>
                    <a:pt x="6" y="32"/>
                    <a:pt x="6" y="32"/>
                    <a:pt x="6" y="32"/>
                  </a:cubicBezTo>
                  <a:cubicBezTo>
                    <a:pt x="15" y="32"/>
                    <a:pt x="15" y="32"/>
                    <a:pt x="15" y="32"/>
                  </a:cubicBezTo>
                  <a:cubicBezTo>
                    <a:pt x="15" y="32"/>
                    <a:pt x="15" y="32"/>
                    <a:pt x="15" y="32"/>
                  </a:cubicBezTo>
                  <a:cubicBezTo>
                    <a:pt x="21" y="22"/>
                    <a:pt x="24" y="12"/>
                    <a:pt x="25" y="0"/>
                  </a:cubicBezTo>
                  <a:cubicBezTo>
                    <a:pt x="18" y="0"/>
                    <a:pt x="18" y="0"/>
                    <a:pt x="18" y="0"/>
                  </a:cubicBezTo>
                  <a:cubicBezTo>
                    <a:pt x="16" y="2"/>
                    <a:pt x="16" y="2"/>
                    <a:pt x="16" y="2"/>
                  </a:cubicBezTo>
                  <a:cubicBezTo>
                    <a:pt x="11" y="2"/>
                    <a:pt x="11" y="2"/>
                    <a:pt x="11" y="2"/>
                  </a:cubicBezTo>
                  <a:cubicBezTo>
                    <a:pt x="7" y="4"/>
                    <a:pt x="7" y="4"/>
                    <a:pt x="7" y="4"/>
                  </a:cubicBezTo>
                  <a:cubicBezTo>
                    <a:pt x="7" y="8"/>
                    <a:pt x="7" y="8"/>
                    <a:pt x="7" y="8"/>
                  </a:cubicBezTo>
                  <a:cubicBezTo>
                    <a:pt x="0" y="13"/>
                    <a:pt x="0" y="13"/>
                    <a:pt x="0" y="13"/>
                  </a:cubicBezTo>
                  <a:cubicBezTo>
                    <a:pt x="0" y="16"/>
                    <a:pt x="0" y="16"/>
                    <a:pt x="0" y="16"/>
                  </a:cubicBezTo>
                  <a:cubicBezTo>
                    <a:pt x="2" y="16"/>
                    <a:pt x="2" y="16"/>
                    <a:pt x="2" y="16"/>
                  </a:cubicBezTo>
                  <a:cubicBezTo>
                    <a:pt x="2" y="18"/>
                    <a:pt x="2" y="18"/>
                    <a:pt x="2" y="18"/>
                  </a:cubicBezTo>
                  <a:lnTo>
                    <a:pt x="0" y="18"/>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54" name="Freeform 2034">
              <a:extLst>
                <a:ext uri="{FF2B5EF4-FFF2-40B4-BE49-F238E27FC236}">
                  <a16:creationId xmlns:a16="http://schemas.microsoft.com/office/drawing/2014/main" id="{06F127C6-42F6-4656-BE54-6C17A38A76C5}"/>
                </a:ext>
              </a:extLst>
            </p:cNvPr>
            <p:cNvSpPr>
              <a:spLocks/>
            </p:cNvSpPr>
            <p:nvPr/>
          </p:nvSpPr>
          <p:spPr bwMode="auto">
            <a:xfrm>
              <a:off x="11704638" y="3878263"/>
              <a:ext cx="11113" cy="17463"/>
            </a:xfrm>
            <a:custGeom>
              <a:avLst/>
              <a:gdLst>
                <a:gd name="T0" fmla="*/ 3 w 4"/>
                <a:gd name="T1" fmla="*/ 6 h 6"/>
                <a:gd name="T2" fmla="*/ 4 w 4"/>
                <a:gd name="T3" fmla="*/ 6 h 6"/>
                <a:gd name="T4" fmla="*/ 4 w 4"/>
                <a:gd name="T5" fmla="*/ 0 h 6"/>
                <a:gd name="T6" fmla="*/ 0 w 4"/>
                <a:gd name="T7" fmla="*/ 2 h 6"/>
                <a:gd name="T8" fmla="*/ 0 w 4"/>
                <a:gd name="T9" fmla="*/ 4 h 6"/>
                <a:gd name="T10" fmla="*/ 2 w 4"/>
                <a:gd name="T11" fmla="*/ 4 h 6"/>
                <a:gd name="T12" fmla="*/ 3 w 4"/>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4" h="6">
                  <a:moveTo>
                    <a:pt x="3" y="6"/>
                  </a:moveTo>
                  <a:cubicBezTo>
                    <a:pt x="4" y="6"/>
                    <a:pt x="4" y="6"/>
                    <a:pt x="4" y="6"/>
                  </a:cubicBezTo>
                  <a:cubicBezTo>
                    <a:pt x="4" y="4"/>
                    <a:pt x="4" y="2"/>
                    <a:pt x="4" y="0"/>
                  </a:cubicBezTo>
                  <a:cubicBezTo>
                    <a:pt x="0" y="2"/>
                    <a:pt x="0" y="2"/>
                    <a:pt x="0" y="2"/>
                  </a:cubicBezTo>
                  <a:cubicBezTo>
                    <a:pt x="0" y="4"/>
                    <a:pt x="0" y="4"/>
                    <a:pt x="0" y="4"/>
                  </a:cubicBezTo>
                  <a:cubicBezTo>
                    <a:pt x="2" y="4"/>
                    <a:pt x="2" y="4"/>
                    <a:pt x="2" y="4"/>
                  </a:cubicBezTo>
                  <a:lnTo>
                    <a:pt x="3" y="6"/>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55" name="Freeform 2035">
              <a:extLst>
                <a:ext uri="{FF2B5EF4-FFF2-40B4-BE49-F238E27FC236}">
                  <a16:creationId xmlns:a16="http://schemas.microsoft.com/office/drawing/2014/main" id="{BCB23155-EFA5-4E4F-8474-9C5D6E5B5613}"/>
                </a:ext>
              </a:extLst>
            </p:cNvPr>
            <p:cNvSpPr>
              <a:spLocks noEditPoints="1"/>
            </p:cNvSpPr>
            <p:nvPr/>
          </p:nvSpPr>
          <p:spPr bwMode="auto">
            <a:xfrm>
              <a:off x="11396663" y="3848100"/>
              <a:ext cx="225425" cy="307975"/>
            </a:xfrm>
            <a:custGeom>
              <a:avLst/>
              <a:gdLst>
                <a:gd name="T0" fmla="*/ 73 w 77"/>
                <a:gd name="T1" fmla="*/ 90 h 105"/>
                <a:gd name="T2" fmla="*/ 74 w 77"/>
                <a:gd name="T3" fmla="*/ 76 h 105"/>
                <a:gd name="T4" fmla="*/ 61 w 77"/>
                <a:gd name="T5" fmla="*/ 66 h 105"/>
                <a:gd name="T6" fmla="*/ 50 w 77"/>
                <a:gd name="T7" fmla="*/ 60 h 105"/>
                <a:gd name="T8" fmla="*/ 31 w 77"/>
                <a:gd name="T9" fmla="*/ 61 h 105"/>
                <a:gd name="T10" fmla="*/ 28 w 77"/>
                <a:gd name="T11" fmla="*/ 50 h 105"/>
                <a:gd name="T12" fmla="*/ 19 w 77"/>
                <a:gd name="T13" fmla="*/ 47 h 105"/>
                <a:gd name="T14" fmla="*/ 33 w 77"/>
                <a:gd name="T15" fmla="*/ 41 h 105"/>
                <a:gd name="T16" fmla="*/ 36 w 77"/>
                <a:gd name="T17" fmla="*/ 41 h 105"/>
                <a:gd name="T18" fmla="*/ 51 w 77"/>
                <a:gd name="T19" fmla="*/ 27 h 105"/>
                <a:gd name="T20" fmla="*/ 56 w 77"/>
                <a:gd name="T21" fmla="*/ 23 h 105"/>
                <a:gd name="T22" fmla="*/ 58 w 77"/>
                <a:gd name="T23" fmla="*/ 22 h 105"/>
                <a:gd name="T24" fmla="*/ 63 w 77"/>
                <a:gd name="T25" fmla="*/ 22 h 105"/>
                <a:gd name="T26" fmla="*/ 66 w 77"/>
                <a:gd name="T27" fmla="*/ 24 h 105"/>
                <a:gd name="T28" fmla="*/ 65 w 77"/>
                <a:gd name="T29" fmla="*/ 17 h 105"/>
                <a:gd name="T30" fmla="*/ 58 w 77"/>
                <a:gd name="T31" fmla="*/ 14 h 105"/>
                <a:gd name="T32" fmla="*/ 48 w 77"/>
                <a:gd name="T33" fmla="*/ 17 h 105"/>
                <a:gd name="T34" fmla="*/ 39 w 77"/>
                <a:gd name="T35" fmla="*/ 15 h 105"/>
                <a:gd name="T36" fmla="*/ 48 w 77"/>
                <a:gd name="T37" fmla="*/ 9 h 105"/>
                <a:gd name="T38" fmla="*/ 51 w 77"/>
                <a:gd name="T39" fmla="*/ 9 h 105"/>
                <a:gd name="T40" fmla="*/ 59 w 77"/>
                <a:gd name="T41" fmla="*/ 4 h 105"/>
                <a:gd name="T42" fmla="*/ 58 w 77"/>
                <a:gd name="T43" fmla="*/ 9 h 105"/>
                <a:gd name="T44" fmla="*/ 67 w 77"/>
                <a:gd name="T45" fmla="*/ 8 h 105"/>
                <a:gd name="T46" fmla="*/ 61 w 77"/>
                <a:gd name="T47" fmla="*/ 1 h 105"/>
                <a:gd name="T48" fmla="*/ 50 w 77"/>
                <a:gd name="T49" fmla="*/ 5 h 105"/>
                <a:gd name="T50" fmla="*/ 47 w 77"/>
                <a:gd name="T51" fmla="*/ 1 h 105"/>
                <a:gd name="T52" fmla="*/ 47 w 77"/>
                <a:gd name="T53" fmla="*/ 4 h 105"/>
                <a:gd name="T54" fmla="*/ 40 w 77"/>
                <a:gd name="T55" fmla="*/ 6 h 105"/>
                <a:gd name="T56" fmla="*/ 44 w 77"/>
                <a:gd name="T57" fmla="*/ 1 h 105"/>
                <a:gd name="T58" fmla="*/ 38 w 77"/>
                <a:gd name="T59" fmla="*/ 2 h 105"/>
                <a:gd name="T60" fmla="*/ 30 w 77"/>
                <a:gd name="T61" fmla="*/ 3 h 105"/>
                <a:gd name="T62" fmla="*/ 35 w 77"/>
                <a:gd name="T63" fmla="*/ 5 h 105"/>
                <a:gd name="T64" fmla="*/ 31 w 77"/>
                <a:gd name="T65" fmla="*/ 5 h 105"/>
                <a:gd name="T66" fmla="*/ 6 w 77"/>
                <a:gd name="T67" fmla="*/ 24 h 105"/>
                <a:gd name="T68" fmla="*/ 3 w 77"/>
                <a:gd name="T69" fmla="*/ 42 h 105"/>
                <a:gd name="T70" fmla="*/ 6 w 77"/>
                <a:gd name="T71" fmla="*/ 42 h 105"/>
                <a:gd name="T72" fmla="*/ 10 w 77"/>
                <a:gd name="T73" fmla="*/ 49 h 105"/>
                <a:gd name="T74" fmla="*/ 19 w 77"/>
                <a:gd name="T75" fmla="*/ 55 h 105"/>
                <a:gd name="T76" fmla="*/ 21 w 77"/>
                <a:gd name="T77" fmla="*/ 56 h 105"/>
                <a:gd name="T78" fmla="*/ 34 w 77"/>
                <a:gd name="T79" fmla="*/ 63 h 105"/>
                <a:gd name="T80" fmla="*/ 37 w 77"/>
                <a:gd name="T81" fmla="*/ 83 h 105"/>
                <a:gd name="T82" fmla="*/ 45 w 77"/>
                <a:gd name="T83" fmla="*/ 101 h 105"/>
                <a:gd name="T84" fmla="*/ 24 w 77"/>
                <a:gd name="T85" fmla="*/ 11 h 105"/>
                <a:gd name="T86" fmla="*/ 41 w 77"/>
                <a:gd name="T87" fmla="*/ 30 h 105"/>
                <a:gd name="T88" fmla="*/ 38 w 77"/>
                <a:gd name="T89" fmla="*/ 29 h 105"/>
                <a:gd name="T90" fmla="*/ 41 w 77"/>
                <a:gd name="T91" fmla="*/ 27 h 105"/>
                <a:gd name="T92" fmla="*/ 41 w 77"/>
                <a:gd name="T93" fmla="*/ 26 h 105"/>
                <a:gd name="T94" fmla="*/ 43 w 77"/>
                <a:gd name="T95" fmla="*/ 27 h 105"/>
                <a:gd name="T96" fmla="*/ 45 w 77"/>
                <a:gd name="T97" fmla="*/ 29 h 105"/>
                <a:gd name="T98" fmla="*/ 40 w 77"/>
                <a:gd name="T99" fmla="*/ 24 h 105"/>
                <a:gd name="T100" fmla="*/ 40 w 77"/>
                <a:gd name="T101" fmla="*/ 24 h 105"/>
                <a:gd name="T102" fmla="*/ 33 w 77"/>
                <a:gd name="T103" fmla="*/ 24 h 105"/>
                <a:gd name="T104" fmla="*/ 39 w 77"/>
                <a:gd name="T105" fmla="*/ 24 h 105"/>
                <a:gd name="T106" fmla="*/ 33 w 77"/>
                <a:gd name="T107" fmla="*/ 28 h 105"/>
                <a:gd name="T108" fmla="*/ 33 w 77"/>
                <a:gd name="T109" fmla="*/ 20 h 105"/>
                <a:gd name="T110" fmla="*/ 23 w 77"/>
                <a:gd name="T111" fmla="*/ 7 h 105"/>
                <a:gd name="T112" fmla="*/ 27 w 77"/>
                <a:gd name="T113" fmla="*/ 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7" h="105">
                  <a:moveTo>
                    <a:pt x="65" y="98"/>
                  </a:moveTo>
                  <a:cubicBezTo>
                    <a:pt x="64" y="95"/>
                    <a:pt x="64" y="95"/>
                    <a:pt x="64" y="95"/>
                  </a:cubicBezTo>
                  <a:cubicBezTo>
                    <a:pt x="66" y="93"/>
                    <a:pt x="66" y="93"/>
                    <a:pt x="66" y="93"/>
                  </a:cubicBezTo>
                  <a:cubicBezTo>
                    <a:pt x="70" y="93"/>
                    <a:pt x="70" y="93"/>
                    <a:pt x="70" y="93"/>
                  </a:cubicBezTo>
                  <a:cubicBezTo>
                    <a:pt x="73" y="90"/>
                    <a:pt x="73" y="90"/>
                    <a:pt x="73" y="90"/>
                  </a:cubicBezTo>
                  <a:cubicBezTo>
                    <a:pt x="73" y="83"/>
                    <a:pt x="73" y="83"/>
                    <a:pt x="73" y="83"/>
                  </a:cubicBezTo>
                  <a:cubicBezTo>
                    <a:pt x="76" y="80"/>
                    <a:pt x="76" y="80"/>
                    <a:pt x="76" y="80"/>
                  </a:cubicBezTo>
                  <a:cubicBezTo>
                    <a:pt x="76" y="79"/>
                    <a:pt x="77" y="78"/>
                    <a:pt x="77" y="77"/>
                  </a:cubicBezTo>
                  <a:cubicBezTo>
                    <a:pt x="77" y="76"/>
                    <a:pt x="77" y="76"/>
                    <a:pt x="77" y="76"/>
                  </a:cubicBezTo>
                  <a:cubicBezTo>
                    <a:pt x="74" y="76"/>
                    <a:pt x="74" y="76"/>
                    <a:pt x="74" y="76"/>
                  </a:cubicBezTo>
                  <a:cubicBezTo>
                    <a:pt x="72" y="73"/>
                    <a:pt x="72" y="73"/>
                    <a:pt x="72" y="73"/>
                  </a:cubicBezTo>
                  <a:cubicBezTo>
                    <a:pt x="66" y="73"/>
                    <a:pt x="66" y="73"/>
                    <a:pt x="66" y="73"/>
                  </a:cubicBezTo>
                  <a:cubicBezTo>
                    <a:pt x="61" y="71"/>
                    <a:pt x="61" y="71"/>
                    <a:pt x="61" y="71"/>
                  </a:cubicBezTo>
                  <a:cubicBezTo>
                    <a:pt x="61" y="68"/>
                    <a:pt x="61" y="68"/>
                    <a:pt x="61" y="68"/>
                  </a:cubicBezTo>
                  <a:cubicBezTo>
                    <a:pt x="61" y="67"/>
                    <a:pt x="61" y="67"/>
                    <a:pt x="61" y="66"/>
                  </a:cubicBezTo>
                  <a:cubicBezTo>
                    <a:pt x="59" y="64"/>
                    <a:pt x="59" y="64"/>
                    <a:pt x="59" y="64"/>
                  </a:cubicBezTo>
                  <a:cubicBezTo>
                    <a:pt x="55" y="64"/>
                    <a:pt x="55" y="64"/>
                    <a:pt x="55" y="64"/>
                  </a:cubicBezTo>
                  <a:cubicBezTo>
                    <a:pt x="52" y="60"/>
                    <a:pt x="52" y="60"/>
                    <a:pt x="52" y="60"/>
                  </a:cubicBezTo>
                  <a:cubicBezTo>
                    <a:pt x="50" y="59"/>
                    <a:pt x="50" y="59"/>
                    <a:pt x="50" y="59"/>
                  </a:cubicBezTo>
                  <a:cubicBezTo>
                    <a:pt x="50" y="60"/>
                    <a:pt x="50" y="60"/>
                    <a:pt x="50" y="60"/>
                  </a:cubicBezTo>
                  <a:cubicBezTo>
                    <a:pt x="46" y="60"/>
                    <a:pt x="46" y="60"/>
                    <a:pt x="46" y="60"/>
                  </a:cubicBezTo>
                  <a:cubicBezTo>
                    <a:pt x="44" y="58"/>
                    <a:pt x="44" y="58"/>
                    <a:pt x="44" y="58"/>
                  </a:cubicBezTo>
                  <a:cubicBezTo>
                    <a:pt x="40" y="58"/>
                    <a:pt x="40" y="58"/>
                    <a:pt x="40" y="58"/>
                  </a:cubicBezTo>
                  <a:cubicBezTo>
                    <a:pt x="37" y="61"/>
                    <a:pt x="37" y="61"/>
                    <a:pt x="37" y="61"/>
                  </a:cubicBezTo>
                  <a:cubicBezTo>
                    <a:pt x="31" y="61"/>
                    <a:pt x="31" y="61"/>
                    <a:pt x="31" y="61"/>
                  </a:cubicBezTo>
                  <a:cubicBezTo>
                    <a:pt x="31" y="55"/>
                    <a:pt x="31" y="55"/>
                    <a:pt x="31" y="55"/>
                  </a:cubicBezTo>
                  <a:cubicBezTo>
                    <a:pt x="31" y="55"/>
                    <a:pt x="31" y="54"/>
                    <a:pt x="30" y="54"/>
                  </a:cubicBezTo>
                  <a:cubicBezTo>
                    <a:pt x="27" y="54"/>
                    <a:pt x="27" y="54"/>
                    <a:pt x="27" y="54"/>
                  </a:cubicBezTo>
                  <a:cubicBezTo>
                    <a:pt x="28" y="51"/>
                    <a:pt x="28" y="51"/>
                    <a:pt x="28" y="51"/>
                  </a:cubicBezTo>
                  <a:cubicBezTo>
                    <a:pt x="28" y="50"/>
                    <a:pt x="28" y="50"/>
                    <a:pt x="28" y="50"/>
                  </a:cubicBezTo>
                  <a:cubicBezTo>
                    <a:pt x="28" y="49"/>
                    <a:pt x="28" y="49"/>
                    <a:pt x="27" y="49"/>
                  </a:cubicBezTo>
                  <a:cubicBezTo>
                    <a:pt x="23" y="52"/>
                    <a:pt x="23" y="52"/>
                    <a:pt x="23" y="52"/>
                  </a:cubicBezTo>
                  <a:cubicBezTo>
                    <a:pt x="19" y="52"/>
                    <a:pt x="19" y="52"/>
                    <a:pt x="19" y="52"/>
                  </a:cubicBezTo>
                  <a:cubicBezTo>
                    <a:pt x="19" y="52"/>
                    <a:pt x="19" y="52"/>
                    <a:pt x="19" y="52"/>
                  </a:cubicBezTo>
                  <a:cubicBezTo>
                    <a:pt x="18" y="50"/>
                    <a:pt x="18" y="48"/>
                    <a:pt x="19" y="47"/>
                  </a:cubicBezTo>
                  <a:cubicBezTo>
                    <a:pt x="20" y="45"/>
                    <a:pt x="20" y="45"/>
                    <a:pt x="20" y="45"/>
                  </a:cubicBezTo>
                  <a:cubicBezTo>
                    <a:pt x="20" y="44"/>
                    <a:pt x="21" y="43"/>
                    <a:pt x="22" y="42"/>
                  </a:cubicBezTo>
                  <a:cubicBezTo>
                    <a:pt x="23" y="42"/>
                    <a:pt x="23" y="42"/>
                    <a:pt x="23" y="42"/>
                  </a:cubicBezTo>
                  <a:cubicBezTo>
                    <a:pt x="24" y="41"/>
                    <a:pt x="25" y="41"/>
                    <a:pt x="26" y="41"/>
                  </a:cubicBezTo>
                  <a:cubicBezTo>
                    <a:pt x="33" y="41"/>
                    <a:pt x="33" y="41"/>
                    <a:pt x="33" y="41"/>
                  </a:cubicBezTo>
                  <a:cubicBezTo>
                    <a:pt x="33" y="43"/>
                    <a:pt x="33" y="43"/>
                    <a:pt x="33" y="43"/>
                  </a:cubicBezTo>
                  <a:cubicBezTo>
                    <a:pt x="33" y="44"/>
                    <a:pt x="33" y="45"/>
                    <a:pt x="34" y="45"/>
                  </a:cubicBezTo>
                  <a:cubicBezTo>
                    <a:pt x="35" y="46"/>
                    <a:pt x="35" y="46"/>
                    <a:pt x="35" y="46"/>
                  </a:cubicBezTo>
                  <a:cubicBezTo>
                    <a:pt x="35" y="46"/>
                    <a:pt x="36" y="46"/>
                    <a:pt x="36" y="45"/>
                  </a:cubicBezTo>
                  <a:cubicBezTo>
                    <a:pt x="36" y="41"/>
                    <a:pt x="36" y="41"/>
                    <a:pt x="36" y="41"/>
                  </a:cubicBezTo>
                  <a:cubicBezTo>
                    <a:pt x="39" y="38"/>
                    <a:pt x="39" y="38"/>
                    <a:pt x="39" y="38"/>
                  </a:cubicBezTo>
                  <a:cubicBezTo>
                    <a:pt x="42" y="36"/>
                    <a:pt x="42" y="36"/>
                    <a:pt x="42" y="36"/>
                  </a:cubicBezTo>
                  <a:cubicBezTo>
                    <a:pt x="42" y="34"/>
                    <a:pt x="42" y="34"/>
                    <a:pt x="42" y="34"/>
                  </a:cubicBezTo>
                  <a:cubicBezTo>
                    <a:pt x="47" y="29"/>
                    <a:pt x="47" y="29"/>
                    <a:pt x="47" y="29"/>
                  </a:cubicBezTo>
                  <a:cubicBezTo>
                    <a:pt x="51" y="27"/>
                    <a:pt x="51" y="27"/>
                    <a:pt x="51" y="27"/>
                  </a:cubicBezTo>
                  <a:cubicBezTo>
                    <a:pt x="51" y="26"/>
                    <a:pt x="51" y="26"/>
                    <a:pt x="51" y="26"/>
                  </a:cubicBezTo>
                  <a:cubicBezTo>
                    <a:pt x="54" y="24"/>
                    <a:pt x="54" y="24"/>
                    <a:pt x="54" y="24"/>
                  </a:cubicBezTo>
                  <a:cubicBezTo>
                    <a:pt x="55" y="24"/>
                    <a:pt x="55" y="24"/>
                    <a:pt x="55" y="24"/>
                  </a:cubicBezTo>
                  <a:cubicBezTo>
                    <a:pt x="55" y="24"/>
                    <a:pt x="56" y="24"/>
                    <a:pt x="57" y="23"/>
                  </a:cubicBezTo>
                  <a:cubicBezTo>
                    <a:pt x="57" y="23"/>
                    <a:pt x="57" y="23"/>
                    <a:pt x="56" y="23"/>
                  </a:cubicBezTo>
                  <a:cubicBezTo>
                    <a:pt x="55" y="23"/>
                    <a:pt x="55" y="23"/>
                    <a:pt x="55" y="23"/>
                  </a:cubicBezTo>
                  <a:cubicBezTo>
                    <a:pt x="55" y="23"/>
                    <a:pt x="54" y="23"/>
                    <a:pt x="54" y="22"/>
                  </a:cubicBezTo>
                  <a:cubicBezTo>
                    <a:pt x="54" y="21"/>
                    <a:pt x="55" y="21"/>
                    <a:pt x="55" y="21"/>
                  </a:cubicBezTo>
                  <a:cubicBezTo>
                    <a:pt x="56" y="21"/>
                    <a:pt x="56" y="21"/>
                    <a:pt x="56" y="21"/>
                  </a:cubicBezTo>
                  <a:cubicBezTo>
                    <a:pt x="57" y="21"/>
                    <a:pt x="57" y="21"/>
                    <a:pt x="58" y="22"/>
                  </a:cubicBezTo>
                  <a:cubicBezTo>
                    <a:pt x="58" y="22"/>
                    <a:pt x="58" y="22"/>
                    <a:pt x="58" y="22"/>
                  </a:cubicBezTo>
                  <a:cubicBezTo>
                    <a:pt x="60" y="22"/>
                    <a:pt x="60" y="22"/>
                    <a:pt x="60" y="22"/>
                  </a:cubicBezTo>
                  <a:cubicBezTo>
                    <a:pt x="62" y="21"/>
                    <a:pt x="62" y="21"/>
                    <a:pt x="62" y="21"/>
                  </a:cubicBezTo>
                  <a:cubicBezTo>
                    <a:pt x="63" y="21"/>
                    <a:pt x="63" y="21"/>
                    <a:pt x="63" y="21"/>
                  </a:cubicBezTo>
                  <a:cubicBezTo>
                    <a:pt x="63" y="22"/>
                    <a:pt x="63" y="22"/>
                    <a:pt x="63" y="22"/>
                  </a:cubicBezTo>
                  <a:cubicBezTo>
                    <a:pt x="62" y="23"/>
                    <a:pt x="62" y="23"/>
                    <a:pt x="62" y="23"/>
                  </a:cubicBezTo>
                  <a:cubicBezTo>
                    <a:pt x="61" y="23"/>
                    <a:pt x="61" y="24"/>
                    <a:pt x="62" y="24"/>
                  </a:cubicBezTo>
                  <a:cubicBezTo>
                    <a:pt x="65" y="25"/>
                    <a:pt x="65" y="25"/>
                    <a:pt x="65" y="25"/>
                  </a:cubicBezTo>
                  <a:cubicBezTo>
                    <a:pt x="66" y="26"/>
                    <a:pt x="66" y="25"/>
                    <a:pt x="66" y="25"/>
                  </a:cubicBezTo>
                  <a:cubicBezTo>
                    <a:pt x="66" y="24"/>
                    <a:pt x="66" y="24"/>
                    <a:pt x="66" y="24"/>
                  </a:cubicBezTo>
                  <a:cubicBezTo>
                    <a:pt x="63" y="22"/>
                    <a:pt x="63" y="22"/>
                    <a:pt x="63" y="22"/>
                  </a:cubicBezTo>
                  <a:cubicBezTo>
                    <a:pt x="63" y="21"/>
                    <a:pt x="63" y="21"/>
                    <a:pt x="63" y="21"/>
                  </a:cubicBezTo>
                  <a:cubicBezTo>
                    <a:pt x="66" y="21"/>
                    <a:pt x="66" y="21"/>
                    <a:pt x="66" y="21"/>
                  </a:cubicBezTo>
                  <a:cubicBezTo>
                    <a:pt x="66" y="19"/>
                    <a:pt x="66" y="19"/>
                    <a:pt x="66" y="19"/>
                  </a:cubicBezTo>
                  <a:cubicBezTo>
                    <a:pt x="66" y="18"/>
                    <a:pt x="65" y="18"/>
                    <a:pt x="65" y="17"/>
                  </a:cubicBezTo>
                  <a:cubicBezTo>
                    <a:pt x="63" y="16"/>
                    <a:pt x="63" y="16"/>
                    <a:pt x="63" y="16"/>
                  </a:cubicBezTo>
                  <a:cubicBezTo>
                    <a:pt x="63" y="14"/>
                    <a:pt x="63" y="14"/>
                    <a:pt x="63" y="14"/>
                  </a:cubicBezTo>
                  <a:cubicBezTo>
                    <a:pt x="63" y="13"/>
                    <a:pt x="62" y="13"/>
                    <a:pt x="62" y="13"/>
                  </a:cubicBezTo>
                  <a:cubicBezTo>
                    <a:pt x="60" y="14"/>
                    <a:pt x="60" y="14"/>
                    <a:pt x="60" y="14"/>
                  </a:cubicBezTo>
                  <a:cubicBezTo>
                    <a:pt x="58" y="14"/>
                    <a:pt x="58" y="14"/>
                    <a:pt x="58" y="14"/>
                  </a:cubicBezTo>
                  <a:cubicBezTo>
                    <a:pt x="58" y="11"/>
                    <a:pt x="58" y="11"/>
                    <a:pt x="58" y="11"/>
                  </a:cubicBezTo>
                  <a:cubicBezTo>
                    <a:pt x="54" y="10"/>
                    <a:pt x="54" y="10"/>
                    <a:pt x="54" y="10"/>
                  </a:cubicBezTo>
                  <a:cubicBezTo>
                    <a:pt x="51" y="11"/>
                    <a:pt x="51" y="11"/>
                    <a:pt x="51" y="11"/>
                  </a:cubicBezTo>
                  <a:cubicBezTo>
                    <a:pt x="51" y="16"/>
                    <a:pt x="51" y="16"/>
                    <a:pt x="51" y="16"/>
                  </a:cubicBezTo>
                  <a:cubicBezTo>
                    <a:pt x="48" y="17"/>
                    <a:pt x="48" y="17"/>
                    <a:pt x="48" y="17"/>
                  </a:cubicBezTo>
                  <a:cubicBezTo>
                    <a:pt x="46" y="21"/>
                    <a:pt x="46" y="21"/>
                    <a:pt x="46" y="21"/>
                  </a:cubicBezTo>
                  <a:cubicBezTo>
                    <a:pt x="45" y="21"/>
                    <a:pt x="45" y="21"/>
                    <a:pt x="45" y="21"/>
                  </a:cubicBezTo>
                  <a:cubicBezTo>
                    <a:pt x="45" y="17"/>
                    <a:pt x="45" y="17"/>
                    <a:pt x="45" y="17"/>
                  </a:cubicBezTo>
                  <a:cubicBezTo>
                    <a:pt x="41" y="16"/>
                    <a:pt x="41" y="16"/>
                    <a:pt x="41" y="16"/>
                  </a:cubicBezTo>
                  <a:cubicBezTo>
                    <a:pt x="39" y="15"/>
                    <a:pt x="39" y="15"/>
                    <a:pt x="39" y="15"/>
                  </a:cubicBezTo>
                  <a:cubicBezTo>
                    <a:pt x="39" y="13"/>
                    <a:pt x="39" y="13"/>
                    <a:pt x="39" y="13"/>
                  </a:cubicBezTo>
                  <a:cubicBezTo>
                    <a:pt x="39" y="13"/>
                    <a:pt x="39" y="12"/>
                    <a:pt x="40" y="12"/>
                  </a:cubicBezTo>
                  <a:cubicBezTo>
                    <a:pt x="45" y="9"/>
                    <a:pt x="45" y="9"/>
                    <a:pt x="45" y="9"/>
                  </a:cubicBezTo>
                  <a:cubicBezTo>
                    <a:pt x="47" y="8"/>
                    <a:pt x="47" y="8"/>
                    <a:pt x="47" y="8"/>
                  </a:cubicBezTo>
                  <a:cubicBezTo>
                    <a:pt x="47" y="8"/>
                    <a:pt x="48" y="9"/>
                    <a:pt x="48" y="9"/>
                  </a:cubicBezTo>
                  <a:cubicBezTo>
                    <a:pt x="48" y="10"/>
                    <a:pt x="48" y="10"/>
                    <a:pt x="48" y="10"/>
                  </a:cubicBezTo>
                  <a:cubicBezTo>
                    <a:pt x="49" y="10"/>
                    <a:pt x="49" y="10"/>
                    <a:pt x="49" y="10"/>
                  </a:cubicBezTo>
                  <a:cubicBezTo>
                    <a:pt x="50" y="10"/>
                    <a:pt x="50" y="10"/>
                    <a:pt x="50" y="9"/>
                  </a:cubicBezTo>
                  <a:cubicBezTo>
                    <a:pt x="50" y="9"/>
                    <a:pt x="50" y="9"/>
                    <a:pt x="50" y="9"/>
                  </a:cubicBezTo>
                  <a:cubicBezTo>
                    <a:pt x="51" y="9"/>
                    <a:pt x="51" y="9"/>
                    <a:pt x="51" y="9"/>
                  </a:cubicBezTo>
                  <a:cubicBezTo>
                    <a:pt x="52" y="9"/>
                    <a:pt x="52" y="8"/>
                    <a:pt x="52" y="8"/>
                  </a:cubicBezTo>
                  <a:cubicBezTo>
                    <a:pt x="51" y="7"/>
                    <a:pt x="51" y="7"/>
                    <a:pt x="51" y="7"/>
                  </a:cubicBezTo>
                  <a:cubicBezTo>
                    <a:pt x="53" y="7"/>
                    <a:pt x="53" y="7"/>
                    <a:pt x="53" y="7"/>
                  </a:cubicBezTo>
                  <a:cubicBezTo>
                    <a:pt x="55" y="5"/>
                    <a:pt x="55" y="5"/>
                    <a:pt x="55" y="5"/>
                  </a:cubicBezTo>
                  <a:cubicBezTo>
                    <a:pt x="59" y="4"/>
                    <a:pt x="59" y="4"/>
                    <a:pt x="59" y="4"/>
                  </a:cubicBezTo>
                  <a:cubicBezTo>
                    <a:pt x="59" y="4"/>
                    <a:pt x="60" y="5"/>
                    <a:pt x="60" y="5"/>
                  </a:cubicBezTo>
                  <a:cubicBezTo>
                    <a:pt x="61" y="5"/>
                    <a:pt x="61" y="5"/>
                    <a:pt x="61" y="5"/>
                  </a:cubicBezTo>
                  <a:cubicBezTo>
                    <a:pt x="61" y="6"/>
                    <a:pt x="61" y="6"/>
                    <a:pt x="60" y="7"/>
                  </a:cubicBezTo>
                  <a:cubicBezTo>
                    <a:pt x="60" y="7"/>
                    <a:pt x="58" y="8"/>
                    <a:pt x="58" y="8"/>
                  </a:cubicBezTo>
                  <a:cubicBezTo>
                    <a:pt x="57" y="8"/>
                    <a:pt x="57" y="9"/>
                    <a:pt x="58" y="9"/>
                  </a:cubicBezTo>
                  <a:cubicBezTo>
                    <a:pt x="62" y="10"/>
                    <a:pt x="62" y="10"/>
                    <a:pt x="62" y="10"/>
                  </a:cubicBezTo>
                  <a:cubicBezTo>
                    <a:pt x="63" y="10"/>
                    <a:pt x="63" y="10"/>
                    <a:pt x="63" y="9"/>
                  </a:cubicBezTo>
                  <a:cubicBezTo>
                    <a:pt x="63" y="9"/>
                    <a:pt x="63" y="9"/>
                    <a:pt x="63" y="9"/>
                  </a:cubicBezTo>
                  <a:cubicBezTo>
                    <a:pt x="64" y="9"/>
                    <a:pt x="64" y="8"/>
                    <a:pt x="64" y="8"/>
                  </a:cubicBezTo>
                  <a:cubicBezTo>
                    <a:pt x="67" y="8"/>
                    <a:pt x="67" y="8"/>
                    <a:pt x="67" y="8"/>
                  </a:cubicBezTo>
                  <a:cubicBezTo>
                    <a:pt x="68" y="7"/>
                    <a:pt x="68" y="7"/>
                    <a:pt x="68" y="7"/>
                  </a:cubicBezTo>
                  <a:cubicBezTo>
                    <a:pt x="68" y="6"/>
                    <a:pt x="67" y="6"/>
                    <a:pt x="67" y="6"/>
                  </a:cubicBezTo>
                  <a:cubicBezTo>
                    <a:pt x="66" y="6"/>
                    <a:pt x="66" y="6"/>
                    <a:pt x="66" y="6"/>
                  </a:cubicBezTo>
                  <a:cubicBezTo>
                    <a:pt x="66" y="3"/>
                    <a:pt x="66" y="3"/>
                    <a:pt x="66" y="3"/>
                  </a:cubicBezTo>
                  <a:cubicBezTo>
                    <a:pt x="61" y="1"/>
                    <a:pt x="61" y="1"/>
                    <a:pt x="61" y="1"/>
                  </a:cubicBezTo>
                  <a:cubicBezTo>
                    <a:pt x="60" y="0"/>
                    <a:pt x="58" y="0"/>
                    <a:pt x="56" y="1"/>
                  </a:cubicBezTo>
                  <a:cubicBezTo>
                    <a:pt x="52" y="2"/>
                    <a:pt x="52" y="2"/>
                    <a:pt x="52" y="2"/>
                  </a:cubicBezTo>
                  <a:cubicBezTo>
                    <a:pt x="52" y="4"/>
                    <a:pt x="52" y="4"/>
                    <a:pt x="52" y="4"/>
                  </a:cubicBezTo>
                  <a:cubicBezTo>
                    <a:pt x="52" y="5"/>
                    <a:pt x="52" y="5"/>
                    <a:pt x="51" y="5"/>
                  </a:cubicBezTo>
                  <a:cubicBezTo>
                    <a:pt x="50" y="5"/>
                    <a:pt x="50" y="5"/>
                    <a:pt x="50" y="5"/>
                  </a:cubicBezTo>
                  <a:cubicBezTo>
                    <a:pt x="50" y="5"/>
                    <a:pt x="49" y="5"/>
                    <a:pt x="49" y="4"/>
                  </a:cubicBezTo>
                  <a:cubicBezTo>
                    <a:pt x="49" y="3"/>
                    <a:pt x="49" y="3"/>
                    <a:pt x="49" y="3"/>
                  </a:cubicBezTo>
                  <a:cubicBezTo>
                    <a:pt x="51" y="2"/>
                    <a:pt x="51" y="2"/>
                    <a:pt x="51" y="2"/>
                  </a:cubicBezTo>
                  <a:cubicBezTo>
                    <a:pt x="51" y="1"/>
                    <a:pt x="51" y="1"/>
                    <a:pt x="50" y="1"/>
                  </a:cubicBezTo>
                  <a:cubicBezTo>
                    <a:pt x="47" y="1"/>
                    <a:pt x="47" y="1"/>
                    <a:pt x="47" y="1"/>
                  </a:cubicBezTo>
                  <a:cubicBezTo>
                    <a:pt x="47" y="1"/>
                    <a:pt x="46" y="1"/>
                    <a:pt x="46" y="2"/>
                  </a:cubicBezTo>
                  <a:cubicBezTo>
                    <a:pt x="45" y="3"/>
                    <a:pt x="45" y="3"/>
                    <a:pt x="45" y="3"/>
                  </a:cubicBezTo>
                  <a:cubicBezTo>
                    <a:pt x="46" y="3"/>
                    <a:pt x="46" y="3"/>
                    <a:pt x="46" y="3"/>
                  </a:cubicBezTo>
                  <a:cubicBezTo>
                    <a:pt x="46" y="3"/>
                    <a:pt x="47" y="3"/>
                    <a:pt x="47" y="4"/>
                  </a:cubicBezTo>
                  <a:cubicBezTo>
                    <a:pt x="47" y="4"/>
                    <a:pt x="47" y="4"/>
                    <a:pt x="47" y="4"/>
                  </a:cubicBezTo>
                  <a:cubicBezTo>
                    <a:pt x="47" y="4"/>
                    <a:pt x="46" y="5"/>
                    <a:pt x="46" y="5"/>
                  </a:cubicBezTo>
                  <a:cubicBezTo>
                    <a:pt x="44" y="5"/>
                    <a:pt x="44" y="5"/>
                    <a:pt x="44" y="5"/>
                  </a:cubicBezTo>
                  <a:cubicBezTo>
                    <a:pt x="43" y="6"/>
                    <a:pt x="43" y="6"/>
                    <a:pt x="43" y="6"/>
                  </a:cubicBezTo>
                  <a:cubicBezTo>
                    <a:pt x="43" y="6"/>
                    <a:pt x="43" y="6"/>
                    <a:pt x="42" y="6"/>
                  </a:cubicBezTo>
                  <a:cubicBezTo>
                    <a:pt x="40" y="6"/>
                    <a:pt x="40" y="6"/>
                    <a:pt x="40" y="6"/>
                  </a:cubicBezTo>
                  <a:cubicBezTo>
                    <a:pt x="39" y="6"/>
                    <a:pt x="39" y="6"/>
                    <a:pt x="39" y="5"/>
                  </a:cubicBezTo>
                  <a:cubicBezTo>
                    <a:pt x="39" y="4"/>
                    <a:pt x="39" y="4"/>
                    <a:pt x="39" y="4"/>
                  </a:cubicBezTo>
                  <a:cubicBezTo>
                    <a:pt x="42" y="4"/>
                    <a:pt x="42" y="4"/>
                    <a:pt x="42" y="4"/>
                  </a:cubicBezTo>
                  <a:cubicBezTo>
                    <a:pt x="44" y="1"/>
                    <a:pt x="44" y="1"/>
                    <a:pt x="44" y="1"/>
                  </a:cubicBezTo>
                  <a:cubicBezTo>
                    <a:pt x="44" y="1"/>
                    <a:pt x="44" y="1"/>
                    <a:pt x="44" y="1"/>
                  </a:cubicBezTo>
                  <a:cubicBezTo>
                    <a:pt x="43" y="0"/>
                    <a:pt x="43" y="0"/>
                    <a:pt x="42" y="1"/>
                  </a:cubicBezTo>
                  <a:cubicBezTo>
                    <a:pt x="42" y="2"/>
                    <a:pt x="42" y="2"/>
                    <a:pt x="42" y="2"/>
                  </a:cubicBezTo>
                  <a:cubicBezTo>
                    <a:pt x="41" y="2"/>
                    <a:pt x="41" y="2"/>
                    <a:pt x="41" y="2"/>
                  </a:cubicBezTo>
                  <a:cubicBezTo>
                    <a:pt x="39" y="2"/>
                    <a:pt x="39" y="2"/>
                    <a:pt x="39" y="2"/>
                  </a:cubicBezTo>
                  <a:cubicBezTo>
                    <a:pt x="38" y="2"/>
                    <a:pt x="38" y="2"/>
                    <a:pt x="38" y="2"/>
                  </a:cubicBezTo>
                  <a:cubicBezTo>
                    <a:pt x="36" y="0"/>
                    <a:pt x="36" y="0"/>
                    <a:pt x="36" y="0"/>
                  </a:cubicBezTo>
                  <a:cubicBezTo>
                    <a:pt x="33" y="0"/>
                    <a:pt x="33" y="0"/>
                    <a:pt x="33" y="0"/>
                  </a:cubicBezTo>
                  <a:cubicBezTo>
                    <a:pt x="32" y="0"/>
                    <a:pt x="32" y="0"/>
                    <a:pt x="31" y="0"/>
                  </a:cubicBezTo>
                  <a:cubicBezTo>
                    <a:pt x="30" y="2"/>
                    <a:pt x="30" y="2"/>
                    <a:pt x="30" y="2"/>
                  </a:cubicBezTo>
                  <a:cubicBezTo>
                    <a:pt x="29" y="2"/>
                    <a:pt x="29" y="3"/>
                    <a:pt x="30" y="3"/>
                  </a:cubicBezTo>
                  <a:cubicBezTo>
                    <a:pt x="33" y="3"/>
                    <a:pt x="33" y="3"/>
                    <a:pt x="33" y="3"/>
                  </a:cubicBezTo>
                  <a:cubicBezTo>
                    <a:pt x="33" y="4"/>
                    <a:pt x="33" y="4"/>
                    <a:pt x="33" y="4"/>
                  </a:cubicBezTo>
                  <a:cubicBezTo>
                    <a:pt x="32" y="4"/>
                    <a:pt x="32" y="4"/>
                    <a:pt x="32" y="4"/>
                  </a:cubicBezTo>
                  <a:cubicBezTo>
                    <a:pt x="32" y="4"/>
                    <a:pt x="32" y="5"/>
                    <a:pt x="33" y="5"/>
                  </a:cubicBezTo>
                  <a:cubicBezTo>
                    <a:pt x="35" y="5"/>
                    <a:pt x="35" y="5"/>
                    <a:pt x="35" y="5"/>
                  </a:cubicBezTo>
                  <a:cubicBezTo>
                    <a:pt x="35" y="5"/>
                    <a:pt x="36" y="5"/>
                    <a:pt x="36" y="6"/>
                  </a:cubicBezTo>
                  <a:cubicBezTo>
                    <a:pt x="36" y="6"/>
                    <a:pt x="36" y="6"/>
                    <a:pt x="36" y="6"/>
                  </a:cubicBezTo>
                  <a:cubicBezTo>
                    <a:pt x="32" y="6"/>
                    <a:pt x="32" y="6"/>
                    <a:pt x="32" y="6"/>
                  </a:cubicBezTo>
                  <a:cubicBezTo>
                    <a:pt x="32" y="6"/>
                    <a:pt x="31" y="6"/>
                    <a:pt x="31" y="5"/>
                  </a:cubicBezTo>
                  <a:cubicBezTo>
                    <a:pt x="31" y="5"/>
                    <a:pt x="31" y="5"/>
                    <a:pt x="31" y="5"/>
                  </a:cubicBezTo>
                  <a:cubicBezTo>
                    <a:pt x="27" y="3"/>
                    <a:pt x="27" y="3"/>
                    <a:pt x="27" y="3"/>
                  </a:cubicBezTo>
                  <a:cubicBezTo>
                    <a:pt x="24" y="3"/>
                    <a:pt x="24" y="3"/>
                    <a:pt x="24" y="3"/>
                  </a:cubicBezTo>
                  <a:cubicBezTo>
                    <a:pt x="23" y="4"/>
                    <a:pt x="23" y="4"/>
                    <a:pt x="23" y="4"/>
                  </a:cubicBezTo>
                  <a:cubicBezTo>
                    <a:pt x="16" y="9"/>
                    <a:pt x="10" y="16"/>
                    <a:pt x="6" y="23"/>
                  </a:cubicBezTo>
                  <a:cubicBezTo>
                    <a:pt x="6" y="24"/>
                    <a:pt x="6" y="24"/>
                    <a:pt x="6" y="24"/>
                  </a:cubicBezTo>
                  <a:cubicBezTo>
                    <a:pt x="5" y="25"/>
                    <a:pt x="5" y="25"/>
                    <a:pt x="5" y="25"/>
                  </a:cubicBezTo>
                  <a:cubicBezTo>
                    <a:pt x="3" y="28"/>
                    <a:pt x="1" y="32"/>
                    <a:pt x="0" y="35"/>
                  </a:cubicBezTo>
                  <a:cubicBezTo>
                    <a:pt x="0" y="36"/>
                    <a:pt x="0" y="36"/>
                    <a:pt x="0" y="36"/>
                  </a:cubicBezTo>
                  <a:cubicBezTo>
                    <a:pt x="3" y="38"/>
                    <a:pt x="3" y="38"/>
                    <a:pt x="3" y="38"/>
                  </a:cubicBezTo>
                  <a:cubicBezTo>
                    <a:pt x="3" y="42"/>
                    <a:pt x="3" y="42"/>
                    <a:pt x="3" y="42"/>
                  </a:cubicBezTo>
                  <a:cubicBezTo>
                    <a:pt x="3" y="43"/>
                    <a:pt x="3" y="44"/>
                    <a:pt x="4" y="45"/>
                  </a:cubicBezTo>
                  <a:cubicBezTo>
                    <a:pt x="6" y="48"/>
                    <a:pt x="6" y="48"/>
                    <a:pt x="6" y="48"/>
                  </a:cubicBezTo>
                  <a:cubicBezTo>
                    <a:pt x="7" y="48"/>
                    <a:pt x="7" y="48"/>
                    <a:pt x="7" y="48"/>
                  </a:cubicBezTo>
                  <a:cubicBezTo>
                    <a:pt x="7" y="47"/>
                    <a:pt x="7" y="47"/>
                    <a:pt x="7" y="47"/>
                  </a:cubicBezTo>
                  <a:cubicBezTo>
                    <a:pt x="6" y="42"/>
                    <a:pt x="6" y="42"/>
                    <a:pt x="6" y="42"/>
                  </a:cubicBezTo>
                  <a:cubicBezTo>
                    <a:pt x="6" y="40"/>
                    <a:pt x="6" y="40"/>
                    <a:pt x="6" y="40"/>
                  </a:cubicBezTo>
                  <a:cubicBezTo>
                    <a:pt x="6" y="39"/>
                    <a:pt x="6" y="39"/>
                    <a:pt x="7" y="39"/>
                  </a:cubicBezTo>
                  <a:cubicBezTo>
                    <a:pt x="7" y="42"/>
                    <a:pt x="7" y="42"/>
                    <a:pt x="7" y="42"/>
                  </a:cubicBezTo>
                  <a:cubicBezTo>
                    <a:pt x="10" y="47"/>
                    <a:pt x="10" y="47"/>
                    <a:pt x="10" y="47"/>
                  </a:cubicBezTo>
                  <a:cubicBezTo>
                    <a:pt x="10" y="49"/>
                    <a:pt x="10" y="49"/>
                    <a:pt x="10" y="49"/>
                  </a:cubicBezTo>
                  <a:cubicBezTo>
                    <a:pt x="11" y="49"/>
                    <a:pt x="11" y="49"/>
                    <a:pt x="11" y="49"/>
                  </a:cubicBezTo>
                  <a:cubicBezTo>
                    <a:pt x="11" y="50"/>
                    <a:pt x="11" y="50"/>
                    <a:pt x="11" y="50"/>
                  </a:cubicBezTo>
                  <a:cubicBezTo>
                    <a:pt x="12" y="54"/>
                    <a:pt x="12" y="54"/>
                    <a:pt x="12" y="54"/>
                  </a:cubicBezTo>
                  <a:cubicBezTo>
                    <a:pt x="18" y="56"/>
                    <a:pt x="18" y="56"/>
                    <a:pt x="18" y="56"/>
                  </a:cubicBezTo>
                  <a:cubicBezTo>
                    <a:pt x="19" y="56"/>
                    <a:pt x="19" y="55"/>
                    <a:pt x="19" y="55"/>
                  </a:cubicBezTo>
                  <a:cubicBezTo>
                    <a:pt x="19" y="55"/>
                    <a:pt x="19" y="55"/>
                    <a:pt x="19" y="55"/>
                  </a:cubicBezTo>
                  <a:cubicBezTo>
                    <a:pt x="19" y="54"/>
                    <a:pt x="19" y="54"/>
                    <a:pt x="19" y="54"/>
                  </a:cubicBezTo>
                  <a:cubicBezTo>
                    <a:pt x="21" y="55"/>
                    <a:pt x="21" y="55"/>
                    <a:pt x="21" y="55"/>
                  </a:cubicBezTo>
                  <a:cubicBezTo>
                    <a:pt x="21" y="55"/>
                    <a:pt x="21" y="55"/>
                    <a:pt x="21" y="55"/>
                  </a:cubicBezTo>
                  <a:cubicBezTo>
                    <a:pt x="21" y="56"/>
                    <a:pt x="21" y="56"/>
                    <a:pt x="21" y="56"/>
                  </a:cubicBezTo>
                  <a:cubicBezTo>
                    <a:pt x="21" y="56"/>
                    <a:pt x="21" y="56"/>
                    <a:pt x="21" y="56"/>
                  </a:cubicBezTo>
                  <a:cubicBezTo>
                    <a:pt x="25" y="58"/>
                    <a:pt x="25" y="58"/>
                    <a:pt x="25" y="58"/>
                  </a:cubicBezTo>
                  <a:cubicBezTo>
                    <a:pt x="25" y="58"/>
                    <a:pt x="26" y="58"/>
                    <a:pt x="26" y="58"/>
                  </a:cubicBezTo>
                  <a:cubicBezTo>
                    <a:pt x="30" y="63"/>
                    <a:pt x="30" y="63"/>
                    <a:pt x="30" y="63"/>
                  </a:cubicBezTo>
                  <a:cubicBezTo>
                    <a:pt x="34" y="63"/>
                    <a:pt x="34" y="63"/>
                    <a:pt x="34" y="63"/>
                  </a:cubicBezTo>
                  <a:cubicBezTo>
                    <a:pt x="35" y="63"/>
                    <a:pt x="35" y="63"/>
                    <a:pt x="35" y="64"/>
                  </a:cubicBezTo>
                  <a:cubicBezTo>
                    <a:pt x="35" y="66"/>
                    <a:pt x="35" y="66"/>
                    <a:pt x="35" y="66"/>
                  </a:cubicBezTo>
                  <a:cubicBezTo>
                    <a:pt x="32" y="70"/>
                    <a:pt x="32" y="70"/>
                    <a:pt x="32" y="70"/>
                  </a:cubicBezTo>
                  <a:cubicBezTo>
                    <a:pt x="32" y="77"/>
                    <a:pt x="32" y="77"/>
                    <a:pt x="32" y="77"/>
                  </a:cubicBezTo>
                  <a:cubicBezTo>
                    <a:pt x="37" y="83"/>
                    <a:pt x="37" y="83"/>
                    <a:pt x="37" y="83"/>
                  </a:cubicBezTo>
                  <a:cubicBezTo>
                    <a:pt x="37" y="85"/>
                    <a:pt x="37" y="85"/>
                    <a:pt x="37" y="85"/>
                  </a:cubicBezTo>
                  <a:cubicBezTo>
                    <a:pt x="40" y="85"/>
                    <a:pt x="40" y="85"/>
                    <a:pt x="40" y="85"/>
                  </a:cubicBezTo>
                  <a:cubicBezTo>
                    <a:pt x="44" y="89"/>
                    <a:pt x="44" y="89"/>
                    <a:pt x="44" y="89"/>
                  </a:cubicBezTo>
                  <a:cubicBezTo>
                    <a:pt x="44" y="101"/>
                    <a:pt x="44" y="101"/>
                    <a:pt x="44" y="101"/>
                  </a:cubicBezTo>
                  <a:cubicBezTo>
                    <a:pt x="45" y="101"/>
                    <a:pt x="45" y="101"/>
                    <a:pt x="45" y="101"/>
                  </a:cubicBezTo>
                  <a:cubicBezTo>
                    <a:pt x="44" y="105"/>
                    <a:pt x="44" y="105"/>
                    <a:pt x="44" y="105"/>
                  </a:cubicBezTo>
                  <a:cubicBezTo>
                    <a:pt x="52" y="103"/>
                    <a:pt x="59" y="101"/>
                    <a:pt x="65" y="98"/>
                  </a:cubicBezTo>
                  <a:moveTo>
                    <a:pt x="28" y="11"/>
                  </a:moveTo>
                  <a:cubicBezTo>
                    <a:pt x="24" y="11"/>
                    <a:pt x="24" y="11"/>
                    <a:pt x="24" y="11"/>
                  </a:cubicBezTo>
                  <a:cubicBezTo>
                    <a:pt x="24" y="11"/>
                    <a:pt x="24" y="11"/>
                    <a:pt x="24" y="11"/>
                  </a:cubicBezTo>
                  <a:cubicBezTo>
                    <a:pt x="25" y="10"/>
                    <a:pt x="25" y="10"/>
                    <a:pt x="25" y="10"/>
                  </a:cubicBezTo>
                  <a:cubicBezTo>
                    <a:pt x="25" y="10"/>
                    <a:pt x="26" y="10"/>
                    <a:pt x="26" y="10"/>
                  </a:cubicBezTo>
                  <a:cubicBezTo>
                    <a:pt x="28" y="10"/>
                    <a:pt x="28" y="10"/>
                    <a:pt x="28" y="10"/>
                  </a:cubicBezTo>
                  <a:lnTo>
                    <a:pt x="28" y="11"/>
                  </a:lnTo>
                  <a:close/>
                  <a:moveTo>
                    <a:pt x="41" y="30"/>
                  </a:moveTo>
                  <a:cubicBezTo>
                    <a:pt x="40" y="30"/>
                    <a:pt x="40" y="30"/>
                    <a:pt x="40" y="30"/>
                  </a:cubicBezTo>
                  <a:cubicBezTo>
                    <a:pt x="40" y="31"/>
                    <a:pt x="40" y="31"/>
                    <a:pt x="39" y="31"/>
                  </a:cubicBezTo>
                  <a:cubicBezTo>
                    <a:pt x="38" y="31"/>
                    <a:pt x="38" y="31"/>
                    <a:pt x="38" y="31"/>
                  </a:cubicBezTo>
                  <a:cubicBezTo>
                    <a:pt x="38" y="31"/>
                    <a:pt x="38" y="30"/>
                    <a:pt x="38" y="30"/>
                  </a:cubicBezTo>
                  <a:cubicBezTo>
                    <a:pt x="38" y="29"/>
                    <a:pt x="38" y="29"/>
                    <a:pt x="38" y="29"/>
                  </a:cubicBezTo>
                  <a:cubicBezTo>
                    <a:pt x="40" y="28"/>
                    <a:pt x="40" y="28"/>
                    <a:pt x="40" y="28"/>
                  </a:cubicBezTo>
                  <a:cubicBezTo>
                    <a:pt x="41" y="28"/>
                    <a:pt x="41" y="29"/>
                    <a:pt x="41" y="29"/>
                  </a:cubicBezTo>
                  <a:lnTo>
                    <a:pt x="41" y="30"/>
                  </a:lnTo>
                  <a:close/>
                  <a:moveTo>
                    <a:pt x="41" y="26"/>
                  </a:moveTo>
                  <a:cubicBezTo>
                    <a:pt x="41" y="27"/>
                    <a:pt x="41" y="27"/>
                    <a:pt x="41" y="27"/>
                  </a:cubicBezTo>
                  <a:cubicBezTo>
                    <a:pt x="41" y="27"/>
                    <a:pt x="41" y="27"/>
                    <a:pt x="41" y="27"/>
                  </a:cubicBezTo>
                  <a:cubicBezTo>
                    <a:pt x="40" y="28"/>
                    <a:pt x="40" y="28"/>
                    <a:pt x="40" y="28"/>
                  </a:cubicBezTo>
                  <a:cubicBezTo>
                    <a:pt x="39" y="28"/>
                    <a:pt x="39" y="28"/>
                    <a:pt x="39" y="28"/>
                  </a:cubicBezTo>
                  <a:cubicBezTo>
                    <a:pt x="39" y="26"/>
                    <a:pt x="39" y="26"/>
                    <a:pt x="39" y="26"/>
                  </a:cubicBezTo>
                  <a:cubicBezTo>
                    <a:pt x="41" y="26"/>
                    <a:pt x="41" y="26"/>
                    <a:pt x="41" y="26"/>
                  </a:cubicBezTo>
                  <a:close/>
                  <a:moveTo>
                    <a:pt x="43" y="26"/>
                  </a:moveTo>
                  <a:cubicBezTo>
                    <a:pt x="43" y="26"/>
                    <a:pt x="43" y="25"/>
                    <a:pt x="44" y="26"/>
                  </a:cubicBezTo>
                  <a:cubicBezTo>
                    <a:pt x="44" y="26"/>
                    <a:pt x="44" y="26"/>
                    <a:pt x="44" y="26"/>
                  </a:cubicBezTo>
                  <a:cubicBezTo>
                    <a:pt x="44" y="26"/>
                    <a:pt x="44" y="27"/>
                    <a:pt x="44" y="27"/>
                  </a:cubicBezTo>
                  <a:cubicBezTo>
                    <a:pt x="43" y="27"/>
                    <a:pt x="43" y="27"/>
                    <a:pt x="43" y="27"/>
                  </a:cubicBezTo>
                  <a:lnTo>
                    <a:pt x="43" y="26"/>
                  </a:lnTo>
                  <a:close/>
                  <a:moveTo>
                    <a:pt x="42" y="27"/>
                  </a:moveTo>
                  <a:cubicBezTo>
                    <a:pt x="44" y="28"/>
                    <a:pt x="44" y="28"/>
                    <a:pt x="44" y="28"/>
                  </a:cubicBezTo>
                  <a:cubicBezTo>
                    <a:pt x="45" y="28"/>
                    <a:pt x="45" y="28"/>
                    <a:pt x="45" y="28"/>
                  </a:cubicBezTo>
                  <a:cubicBezTo>
                    <a:pt x="45" y="29"/>
                    <a:pt x="45" y="29"/>
                    <a:pt x="45" y="29"/>
                  </a:cubicBezTo>
                  <a:cubicBezTo>
                    <a:pt x="44" y="29"/>
                    <a:pt x="44" y="29"/>
                    <a:pt x="44" y="29"/>
                  </a:cubicBezTo>
                  <a:cubicBezTo>
                    <a:pt x="43" y="29"/>
                    <a:pt x="43" y="29"/>
                    <a:pt x="42" y="29"/>
                  </a:cubicBezTo>
                  <a:cubicBezTo>
                    <a:pt x="42" y="28"/>
                    <a:pt x="42" y="28"/>
                    <a:pt x="42" y="28"/>
                  </a:cubicBezTo>
                  <a:lnTo>
                    <a:pt x="42" y="27"/>
                  </a:lnTo>
                  <a:close/>
                  <a:moveTo>
                    <a:pt x="40" y="24"/>
                  </a:moveTo>
                  <a:cubicBezTo>
                    <a:pt x="40" y="24"/>
                    <a:pt x="40" y="24"/>
                    <a:pt x="41" y="24"/>
                  </a:cubicBezTo>
                  <a:cubicBezTo>
                    <a:pt x="41" y="24"/>
                    <a:pt x="41" y="24"/>
                    <a:pt x="41" y="24"/>
                  </a:cubicBezTo>
                  <a:cubicBezTo>
                    <a:pt x="42" y="25"/>
                    <a:pt x="41" y="25"/>
                    <a:pt x="41" y="25"/>
                  </a:cubicBezTo>
                  <a:cubicBezTo>
                    <a:pt x="40" y="25"/>
                    <a:pt x="40" y="25"/>
                    <a:pt x="40" y="25"/>
                  </a:cubicBezTo>
                  <a:lnTo>
                    <a:pt x="40" y="24"/>
                  </a:lnTo>
                  <a:close/>
                  <a:moveTo>
                    <a:pt x="33" y="28"/>
                  </a:moveTo>
                  <a:cubicBezTo>
                    <a:pt x="33" y="28"/>
                    <a:pt x="34" y="27"/>
                    <a:pt x="34" y="27"/>
                  </a:cubicBezTo>
                  <a:cubicBezTo>
                    <a:pt x="36" y="25"/>
                    <a:pt x="36" y="25"/>
                    <a:pt x="36" y="25"/>
                  </a:cubicBezTo>
                  <a:cubicBezTo>
                    <a:pt x="33" y="25"/>
                    <a:pt x="33" y="25"/>
                    <a:pt x="33" y="25"/>
                  </a:cubicBezTo>
                  <a:cubicBezTo>
                    <a:pt x="33" y="24"/>
                    <a:pt x="33" y="24"/>
                    <a:pt x="33" y="24"/>
                  </a:cubicBezTo>
                  <a:cubicBezTo>
                    <a:pt x="36" y="23"/>
                    <a:pt x="36" y="23"/>
                    <a:pt x="36" y="23"/>
                  </a:cubicBezTo>
                  <a:cubicBezTo>
                    <a:pt x="36" y="22"/>
                    <a:pt x="36" y="22"/>
                    <a:pt x="36" y="22"/>
                  </a:cubicBezTo>
                  <a:cubicBezTo>
                    <a:pt x="38" y="22"/>
                    <a:pt x="38" y="22"/>
                    <a:pt x="38" y="22"/>
                  </a:cubicBezTo>
                  <a:cubicBezTo>
                    <a:pt x="38" y="22"/>
                    <a:pt x="39" y="23"/>
                    <a:pt x="39" y="23"/>
                  </a:cubicBezTo>
                  <a:cubicBezTo>
                    <a:pt x="39" y="24"/>
                    <a:pt x="39" y="24"/>
                    <a:pt x="39" y="24"/>
                  </a:cubicBezTo>
                  <a:cubicBezTo>
                    <a:pt x="39" y="25"/>
                    <a:pt x="39" y="25"/>
                    <a:pt x="39" y="25"/>
                  </a:cubicBezTo>
                  <a:cubicBezTo>
                    <a:pt x="38" y="25"/>
                    <a:pt x="38" y="25"/>
                    <a:pt x="38" y="25"/>
                  </a:cubicBezTo>
                  <a:cubicBezTo>
                    <a:pt x="35" y="30"/>
                    <a:pt x="35" y="30"/>
                    <a:pt x="35" y="30"/>
                  </a:cubicBezTo>
                  <a:cubicBezTo>
                    <a:pt x="34" y="30"/>
                    <a:pt x="34" y="30"/>
                    <a:pt x="34" y="30"/>
                  </a:cubicBezTo>
                  <a:cubicBezTo>
                    <a:pt x="34" y="29"/>
                    <a:pt x="33" y="29"/>
                    <a:pt x="33" y="28"/>
                  </a:cubicBezTo>
                  <a:close/>
                  <a:moveTo>
                    <a:pt x="31" y="18"/>
                  </a:moveTo>
                  <a:cubicBezTo>
                    <a:pt x="31" y="17"/>
                    <a:pt x="31" y="17"/>
                    <a:pt x="32" y="17"/>
                  </a:cubicBezTo>
                  <a:cubicBezTo>
                    <a:pt x="32" y="18"/>
                    <a:pt x="32" y="18"/>
                    <a:pt x="32" y="18"/>
                  </a:cubicBezTo>
                  <a:cubicBezTo>
                    <a:pt x="33" y="18"/>
                    <a:pt x="33" y="18"/>
                    <a:pt x="33" y="18"/>
                  </a:cubicBezTo>
                  <a:cubicBezTo>
                    <a:pt x="33" y="20"/>
                    <a:pt x="33" y="20"/>
                    <a:pt x="33" y="20"/>
                  </a:cubicBezTo>
                  <a:cubicBezTo>
                    <a:pt x="32" y="20"/>
                    <a:pt x="32" y="20"/>
                    <a:pt x="32" y="20"/>
                  </a:cubicBezTo>
                  <a:cubicBezTo>
                    <a:pt x="31" y="21"/>
                    <a:pt x="31" y="20"/>
                    <a:pt x="31" y="20"/>
                  </a:cubicBezTo>
                  <a:cubicBezTo>
                    <a:pt x="30" y="19"/>
                    <a:pt x="30" y="19"/>
                    <a:pt x="30" y="19"/>
                  </a:cubicBezTo>
                  <a:lnTo>
                    <a:pt x="31" y="18"/>
                  </a:lnTo>
                  <a:close/>
                  <a:moveTo>
                    <a:pt x="23" y="7"/>
                  </a:moveTo>
                  <a:cubicBezTo>
                    <a:pt x="23" y="7"/>
                    <a:pt x="23" y="7"/>
                    <a:pt x="23" y="7"/>
                  </a:cubicBezTo>
                  <a:cubicBezTo>
                    <a:pt x="25" y="6"/>
                    <a:pt x="25" y="6"/>
                    <a:pt x="25" y="6"/>
                  </a:cubicBezTo>
                  <a:cubicBezTo>
                    <a:pt x="28" y="6"/>
                    <a:pt x="28" y="6"/>
                    <a:pt x="28" y="6"/>
                  </a:cubicBezTo>
                  <a:cubicBezTo>
                    <a:pt x="28" y="8"/>
                    <a:pt x="28" y="8"/>
                    <a:pt x="28" y="8"/>
                  </a:cubicBezTo>
                  <a:cubicBezTo>
                    <a:pt x="27" y="8"/>
                    <a:pt x="27" y="8"/>
                    <a:pt x="27" y="8"/>
                  </a:cubicBezTo>
                  <a:cubicBezTo>
                    <a:pt x="27" y="8"/>
                    <a:pt x="26" y="8"/>
                    <a:pt x="26" y="8"/>
                  </a:cubicBezTo>
                  <a:cubicBezTo>
                    <a:pt x="24" y="8"/>
                    <a:pt x="24" y="8"/>
                    <a:pt x="24" y="8"/>
                  </a:cubicBezTo>
                  <a:cubicBezTo>
                    <a:pt x="23" y="8"/>
                    <a:pt x="23" y="8"/>
                    <a:pt x="23" y="8"/>
                  </a:cubicBezTo>
                  <a:lnTo>
                    <a:pt x="23" y="7"/>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57" name="Freeform 2061">
              <a:extLst>
                <a:ext uri="{FF2B5EF4-FFF2-40B4-BE49-F238E27FC236}">
                  <a16:creationId xmlns:a16="http://schemas.microsoft.com/office/drawing/2014/main" id="{A2AB9390-B1F9-420C-8D40-2224425121FD}"/>
                </a:ext>
              </a:extLst>
            </p:cNvPr>
            <p:cNvSpPr>
              <a:spLocks noEditPoints="1"/>
            </p:cNvSpPr>
            <p:nvPr/>
          </p:nvSpPr>
          <p:spPr bwMode="auto">
            <a:xfrm>
              <a:off x="11801475" y="4165600"/>
              <a:ext cx="11113" cy="11113"/>
            </a:xfrm>
            <a:custGeom>
              <a:avLst/>
              <a:gdLst>
                <a:gd name="T0" fmla="*/ 0 w 4"/>
                <a:gd name="T1" fmla="*/ 0 h 4"/>
                <a:gd name="T2" fmla="*/ 1 w 4"/>
                <a:gd name="T3" fmla="*/ 0 h 4"/>
                <a:gd name="T4" fmla="*/ 3 w 4"/>
                <a:gd name="T5" fmla="*/ 0 h 4"/>
                <a:gd name="T6" fmla="*/ 4 w 4"/>
                <a:gd name="T7" fmla="*/ 2 h 4"/>
                <a:gd name="T8" fmla="*/ 3 w 4"/>
                <a:gd name="T9" fmla="*/ 3 h 4"/>
                <a:gd name="T10" fmla="*/ 1 w 4"/>
                <a:gd name="T11" fmla="*/ 4 h 4"/>
                <a:gd name="T12" fmla="*/ 0 w 4"/>
                <a:gd name="T13" fmla="*/ 4 h 4"/>
                <a:gd name="T14" fmla="*/ 0 w 4"/>
                <a:gd name="T15" fmla="*/ 0 h 4"/>
                <a:gd name="T16" fmla="*/ 1 w 4"/>
                <a:gd name="T17" fmla="*/ 3 h 4"/>
                <a:gd name="T18" fmla="*/ 1 w 4"/>
                <a:gd name="T19" fmla="*/ 4 h 4"/>
                <a:gd name="T20" fmla="*/ 3 w 4"/>
                <a:gd name="T21" fmla="*/ 2 h 4"/>
                <a:gd name="T22" fmla="*/ 1 w 4"/>
                <a:gd name="T23" fmla="*/ 0 h 4"/>
                <a:gd name="T24" fmla="*/ 1 w 4"/>
                <a:gd name="T25" fmla="*/ 0 h 4"/>
                <a:gd name="T26" fmla="*/ 1 w 4"/>
                <a:gd name="T27"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 h="4">
                  <a:moveTo>
                    <a:pt x="0" y="0"/>
                  </a:moveTo>
                  <a:cubicBezTo>
                    <a:pt x="1" y="0"/>
                    <a:pt x="1" y="0"/>
                    <a:pt x="1" y="0"/>
                  </a:cubicBezTo>
                  <a:cubicBezTo>
                    <a:pt x="2" y="0"/>
                    <a:pt x="3" y="0"/>
                    <a:pt x="3" y="0"/>
                  </a:cubicBezTo>
                  <a:cubicBezTo>
                    <a:pt x="3" y="1"/>
                    <a:pt x="4" y="1"/>
                    <a:pt x="4" y="2"/>
                  </a:cubicBezTo>
                  <a:cubicBezTo>
                    <a:pt x="4" y="2"/>
                    <a:pt x="3" y="3"/>
                    <a:pt x="3" y="3"/>
                  </a:cubicBezTo>
                  <a:cubicBezTo>
                    <a:pt x="3" y="4"/>
                    <a:pt x="2" y="4"/>
                    <a:pt x="1" y="4"/>
                  </a:cubicBezTo>
                  <a:cubicBezTo>
                    <a:pt x="1" y="4"/>
                    <a:pt x="0" y="4"/>
                    <a:pt x="0" y="4"/>
                  </a:cubicBezTo>
                  <a:lnTo>
                    <a:pt x="0" y="0"/>
                  </a:lnTo>
                  <a:close/>
                  <a:moveTo>
                    <a:pt x="1" y="3"/>
                  </a:moveTo>
                  <a:cubicBezTo>
                    <a:pt x="1" y="4"/>
                    <a:pt x="1" y="4"/>
                    <a:pt x="1" y="4"/>
                  </a:cubicBezTo>
                  <a:cubicBezTo>
                    <a:pt x="2" y="4"/>
                    <a:pt x="3" y="3"/>
                    <a:pt x="3" y="2"/>
                  </a:cubicBezTo>
                  <a:cubicBezTo>
                    <a:pt x="3" y="1"/>
                    <a:pt x="3" y="0"/>
                    <a:pt x="1" y="0"/>
                  </a:cubicBezTo>
                  <a:cubicBezTo>
                    <a:pt x="1" y="0"/>
                    <a:pt x="1" y="0"/>
                    <a:pt x="1" y="0"/>
                  </a:cubicBezTo>
                  <a:lnTo>
                    <a:pt x="1"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58" name="Freeform 2062">
              <a:extLst>
                <a:ext uri="{FF2B5EF4-FFF2-40B4-BE49-F238E27FC236}">
                  <a16:creationId xmlns:a16="http://schemas.microsoft.com/office/drawing/2014/main" id="{822DD899-5813-47C8-A491-C4F9154399B4}"/>
                </a:ext>
              </a:extLst>
            </p:cNvPr>
            <p:cNvSpPr>
              <a:spLocks/>
            </p:cNvSpPr>
            <p:nvPr/>
          </p:nvSpPr>
          <p:spPr bwMode="auto">
            <a:xfrm>
              <a:off x="11812588" y="4165600"/>
              <a:ext cx="7938" cy="11113"/>
            </a:xfrm>
            <a:custGeom>
              <a:avLst/>
              <a:gdLst>
                <a:gd name="T0" fmla="*/ 0 w 3"/>
                <a:gd name="T1" fmla="*/ 3 h 4"/>
                <a:gd name="T2" fmla="*/ 1 w 3"/>
                <a:gd name="T3" fmla="*/ 4 h 4"/>
                <a:gd name="T4" fmla="*/ 2 w 3"/>
                <a:gd name="T5" fmla="*/ 3 h 4"/>
                <a:gd name="T6" fmla="*/ 1 w 3"/>
                <a:gd name="T7" fmla="*/ 2 h 4"/>
                <a:gd name="T8" fmla="*/ 0 w 3"/>
                <a:gd name="T9" fmla="*/ 1 h 4"/>
                <a:gd name="T10" fmla="*/ 2 w 3"/>
                <a:gd name="T11" fmla="*/ 0 h 4"/>
                <a:gd name="T12" fmla="*/ 2 w 3"/>
                <a:gd name="T13" fmla="*/ 0 h 4"/>
                <a:gd name="T14" fmla="*/ 2 w 3"/>
                <a:gd name="T15" fmla="*/ 0 h 4"/>
                <a:gd name="T16" fmla="*/ 2 w 3"/>
                <a:gd name="T17" fmla="*/ 0 h 4"/>
                <a:gd name="T18" fmla="*/ 1 w 3"/>
                <a:gd name="T19" fmla="*/ 1 h 4"/>
                <a:gd name="T20" fmla="*/ 2 w 3"/>
                <a:gd name="T21" fmla="*/ 2 h 4"/>
                <a:gd name="T22" fmla="*/ 3 w 3"/>
                <a:gd name="T23" fmla="*/ 3 h 4"/>
                <a:gd name="T24" fmla="*/ 1 w 3"/>
                <a:gd name="T25" fmla="*/ 4 h 4"/>
                <a:gd name="T26" fmla="*/ 0 w 3"/>
                <a:gd name="T27" fmla="*/ 4 h 4"/>
                <a:gd name="T28" fmla="*/ 0 w 3"/>
                <a:gd name="T29"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 h="4">
                  <a:moveTo>
                    <a:pt x="0" y="3"/>
                  </a:moveTo>
                  <a:cubicBezTo>
                    <a:pt x="0" y="3"/>
                    <a:pt x="1" y="4"/>
                    <a:pt x="1" y="4"/>
                  </a:cubicBezTo>
                  <a:cubicBezTo>
                    <a:pt x="2" y="4"/>
                    <a:pt x="2" y="3"/>
                    <a:pt x="2" y="3"/>
                  </a:cubicBezTo>
                  <a:cubicBezTo>
                    <a:pt x="2" y="2"/>
                    <a:pt x="2" y="2"/>
                    <a:pt x="1" y="2"/>
                  </a:cubicBezTo>
                  <a:cubicBezTo>
                    <a:pt x="1" y="2"/>
                    <a:pt x="0" y="1"/>
                    <a:pt x="0" y="1"/>
                  </a:cubicBezTo>
                  <a:cubicBezTo>
                    <a:pt x="0" y="0"/>
                    <a:pt x="1" y="0"/>
                    <a:pt x="2" y="0"/>
                  </a:cubicBezTo>
                  <a:cubicBezTo>
                    <a:pt x="2" y="0"/>
                    <a:pt x="2" y="0"/>
                    <a:pt x="2" y="0"/>
                  </a:cubicBezTo>
                  <a:cubicBezTo>
                    <a:pt x="2" y="0"/>
                    <a:pt x="2" y="0"/>
                    <a:pt x="2" y="0"/>
                  </a:cubicBezTo>
                  <a:cubicBezTo>
                    <a:pt x="2" y="0"/>
                    <a:pt x="2" y="0"/>
                    <a:pt x="2" y="0"/>
                  </a:cubicBezTo>
                  <a:cubicBezTo>
                    <a:pt x="1" y="0"/>
                    <a:pt x="1" y="0"/>
                    <a:pt x="1" y="1"/>
                  </a:cubicBezTo>
                  <a:cubicBezTo>
                    <a:pt x="1" y="1"/>
                    <a:pt x="1" y="1"/>
                    <a:pt x="2" y="2"/>
                  </a:cubicBezTo>
                  <a:cubicBezTo>
                    <a:pt x="2" y="2"/>
                    <a:pt x="3" y="2"/>
                    <a:pt x="3" y="3"/>
                  </a:cubicBezTo>
                  <a:cubicBezTo>
                    <a:pt x="3" y="3"/>
                    <a:pt x="2" y="4"/>
                    <a:pt x="1" y="4"/>
                  </a:cubicBezTo>
                  <a:cubicBezTo>
                    <a:pt x="1" y="4"/>
                    <a:pt x="0" y="4"/>
                    <a:pt x="0" y="4"/>
                  </a:cubicBezTo>
                  <a:lnTo>
                    <a:pt x="0"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59" name="Rectangle 2073">
              <a:extLst>
                <a:ext uri="{FF2B5EF4-FFF2-40B4-BE49-F238E27FC236}">
                  <a16:creationId xmlns:a16="http://schemas.microsoft.com/office/drawing/2014/main" id="{E056DB9B-EFE3-4483-8311-CF4909B4A6C1}"/>
                </a:ext>
              </a:extLst>
            </p:cNvPr>
            <p:cNvSpPr>
              <a:spLocks noChangeArrowheads="1"/>
            </p:cNvSpPr>
            <p:nvPr/>
          </p:nvSpPr>
          <p:spPr bwMode="auto">
            <a:xfrm>
              <a:off x="11291888" y="4027488"/>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60" name="Rectangle 2074">
              <a:extLst>
                <a:ext uri="{FF2B5EF4-FFF2-40B4-BE49-F238E27FC236}">
                  <a16:creationId xmlns:a16="http://schemas.microsoft.com/office/drawing/2014/main" id="{580A9FC2-A9A5-4074-B189-33C1876D73D1}"/>
                </a:ext>
              </a:extLst>
            </p:cNvPr>
            <p:cNvSpPr>
              <a:spLocks noChangeArrowheads="1"/>
            </p:cNvSpPr>
            <p:nvPr/>
          </p:nvSpPr>
          <p:spPr bwMode="auto">
            <a:xfrm>
              <a:off x="11309350" y="4027488"/>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61" name="Rectangle 2075">
              <a:extLst>
                <a:ext uri="{FF2B5EF4-FFF2-40B4-BE49-F238E27FC236}">
                  <a16:creationId xmlns:a16="http://schemas.microsoft.com/office/drawing/2014/main" id="{2574D388-68D6-4956-A9BF-97C8DDF14FBB}"/>
                </a:ext>
              </a:extLst>
            </p:cNvPr>
            <p:cNvSpPr>
              <a:spLocks noChangeArrowheads="1"/>
            </p:cNvSpPr>
            <p:nvPr/>
          </p:nvSpPr>
          <p:spPr bwMode="auto">
            <a:xfrm>
              <a:off x="11326813" y="4027488"/>
              <a:ext cx="111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62" name="Rectangle 2076">
              <a:extLst>
                <a:ext uri="{FF2B5EF4-FFF2-40B4-BE49-F238E27FC236}">
                  <a16:creationId xmlns:a16="http://schemas.microsoft.com/office/drawing/2014/main" id="{8D5195CB-4925-4D57-BA78-13D2C1363470}"/>
                </a:ext>
              </a:extLst>
            </p:cNvPr>
            <p:cNvSpPr>
              <a:spLocks noChangeArrowheads="1"/>
            </p:cNvSpPr>
            <p:nvPr/>
          </p:nvSpPr>
          <p:spPr bwMode="auto">
            <a:xfrm>
              <a:off x="11291888" y="4044950"/>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63" name="Rectangle 2077">
              <a:extLst>
                <a:ext uri="{FF2B5EF4-FFF2-40B4-BE49-F238E27FC236}">
                  <a16:creationId xmlns:a16="http://schemas.microsoft.com/office/drawing/2014/main" id="{45895F51-AC85-4F32-93E0-2BEA90D08411}"/>
                </a:ext>
              </a:extLst>
            </p:cNvPr>
            <p:cNvSpPr>
              <a:spLocks noChangeArrowheads="1"/>
            </p:cNvSpPr>
            <p:nvPr/>
          </p:nvSpPr>
          <p:spPr bwMode="auto">
            <a:xfrm>
              <a:off x="11309350" y="4044950"/>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64" name="Rectangle 2078">
              <a:extLst>
                <a:ext uri="{FF2B5EF4-FFF2-40B4-BE49-F238E27FC236}">
                  <a16:creationId xmlns:a16="http://schemas.microsoft.com/office/drawing/2014/main" id="{CE3689F3-BBEF-4D68-BA4C-2BBC7B56B524}"/>
                </a:ext>
              </a:extLst>
            </p:cNvPr>
            <p:cNvSpPr>
              <a:spLocks noChangeArrowheads="1"/>
            </p:cNvSpPr>
            <p:nvPr/>
          </p:nvSpPr>
          <p:spPr bwMode="auto">
            <a:xfrm>
              <a:off x="11326813" y="4044950"/>
              <a:ext cx="111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grpSp>
      <p:sp>
        <p:nvSpPr>
          <p:cNvPr id="66" name="TextBox 65">
            <a:extLst>
              <a:ext uri="{FF2B5EF4-FFF2-40B4-BE49-F238E27FC236}">
                <a16:creationId xmlns:a16="http://schemas.microsoft.com/office/drawing/2014/main" id="{ED703F3E-B698-4F12-BF2E-D658F4F00370}"/>
              </a:ext>
            </a:extLst>
          </p:cNvPr>
          <p:cNvSpPr txBox="1"/>
          <p:nvPr/>
        </p:nvSpPr>
        <p:spPr>
          <a:xfrm>
            <a:off x="9872081" y="5313339"/>
            <a:ext cx="953644" cy="301727"/>
          </a:xfrm>
          <a:prstGeom prst="rect">
            <a:avLst/>
          </a:prstGeom>
          <a:noFill/>
        </p:spPr>
        <p:txBody>
          <a:bodyPr wrap="none" lIns="0" tIns="0" rIns="0" bIns="0" rtlCol="0">
            <a:spAutoFit/>
          </a:bodyPr>
          <a:lstStyle/>
          <a:p>
            <a:pPr algn="l"/>
            <a:r>
              <a:rPr lang="en-US" sz="1961" b="1">
                <a:solidFill>
                  <a:schemeClr val="bg1"/>
                </a:solidFill>
              </a:rPr>
              <a:t>Internet</a:t>
            </a:r>
          </a:p>
        </p:txBody>
      </p:sp>
      <p:cxnSp>
        <p:nvCxnSpPr>
          <p:cNvPr id="67" name="Straight Arrow Connector 66">
            <a:extLst>
              <a:ext uri="{FF2B5EF4-FFF2-40B4-BE49-F238E27FC236}">
                <a16:creationId xmlns:a16="http://schemas.microsoft.com/office/drawing/2014/main" id="{A3662101-E2A8-4F19-B646-80B3D2B12EE6}"/>
              </a:ext>
            </a:extLst>
          </p:cNvPr>
          <p:cNvCxnSpPr>
            <a:cxnSpLocks/>
            <a:endCxn id="37" idx="2"/>
          </p:cNvCxnSpPr>
          <p:nvPr/>
        </p:nvCxnSpPr>
        <p:spPr>
          <a:xfrm flipH="1" flipV="1">
            <a:off x="8750498" y="3965939"/>
            <a:ext cx="1183427" cy="1106506"/>
          </a:xfrm>
          <a:prstGeom prst="straightConnector1">
            <a:avLst/>
          </a:prstGeom>
          <a:ln w="114300"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2BA2580B-8BDF-4976-B79D-D314EF0C6923}"/>
              </a:ext>
            </a:extLst>
          </p:cNvPr>
          <p:cNvCxnSpPr>
            <a:cxnSpLocks/>
          </p:cNvCxnSpPr>
          <p:nvPr/>
        </p:nvCxnSpPr>
        <p:spPr>
          <a:xfrm flipH="1" flipV="1">
            <a:off x="10293195" y="2628535"/>
            <a:ext cx="5186" cy="2303454"/>
          </a:xfrm>
          <a:prstGeom prst="straightConnector1">
            <a:avLst/>
          </a:prstGeom>
          <a:ln w="114300"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79" name="Graphic 78" descr="Close">
            <a:extLst>
              <a:ext uri="{FF2B5EF4-FFF2-40B4-BE49-F238E27FC236}">
                <a16:creationId xmlns:a16="http://schemas.microsoft.com/office/drawing/2014/main" id="{0BA2545E-77C3-4512-9F12-E528AAC4714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9311886">
            <a:off x="9327398" y="4530905"/>
            <a:ext cx="448212" cy="448212"/>
          </a:xfrm>
          <a:prstGeom prst="rect">
            <a:avLst/>
          </a:prstGeom>
        </p:spPr>
      </p:pic>
      <p:pic>
        <p:nvPicPr>
          <p:cNvPr id="80" name="Graphic 79" descr="Close">
            <a:extLst>
              <a:ext uri="{FF2B5EF4-FFF2-40B4-BE49-F238E27FC236}">
                <a16:creationId xmlns:a16="http://schemas.microsoft.com/office/drawing/2014/main" id="{0473A04D-3026-4AAA-910E-44802CCD5CF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077512" y="4036572"/>
            <a:ext cx="448212" cy="448212"/>
          </a:xfrm>
          <a:prstGeom prst="rect">
            <a:avLst/>
          </a:prstGeom>
        </p:spPr>
      </p:pic>
      <p:pic>
        <p:nvPicPr>
          <p:cNvPr id="56" name="Picture 55">
            <a:extLst>
              <a:ext uri="{FF2B5EF4-FFF2-40B4-BE49-F238E27FC236}">
                <a16:creationId xmlns:a16="http://schemas.microsoft.com/office/drawing/2014/main" id="{F6C869C4-919D-43E9-A170-A73A90EB546A}"/>
              </a:ext>
            </a:extLst>
          </p:cNvPr>
          <p:cNvPicPr>
            <a:picLocks noChangeAspect="1"/>
          </p:cNvPicPr>
          <p:nvPr/>
        </p:nvPicPr>
        <p:blipFill rotWithShape="1">
          <a:blip r:embed="rId7"/>
          <a:srcRect t="14478"/>
          <a:stretch/>
        </p:blipFill>
        <p:spPr>
          <a:xfrm>
            <a:off x="2853680" y="5023874"/>
            <a:ext cx="1413222" cy="1363002"/>
          </a:xfrm>
          <a:prstGeom prst="rect">
            <a:avLst/>
          </a:prstGeom>
        </p:spPr>
      </p:pic>
      <p:cxnSp>
        <p:nvCxnSpPr>
          <p:cNvPr id="19" name="Straight Arrow Connector 18">
            <a:extLst>
              <a:ext uri="{FF2B5EF4-FFF2-40B4-BE49-F238E27FC236}">
                <a16:creationId xmlns:a16="http://schemas.microsoft.com/office/drawing/2014/main" id="{C208767C-6A3F-4FF7-ABA2-BDD0DEE5832B}"/>
              </a:ext>
            </a:extLst>
          </p:cNvPr>
          <p:cNvCxnSpPr>
            <a:cxnSpLocks/>
            <a:stCxn id="21" idx="3"/>
          </p:cNvCxnSpPr>
          <p:nvPr/>
        </p:nvCxnSpPr>
        <p:spPr>
          <a:xfrm>
            <a:off x="3710853" y="4011590"/>
            <a:ext cx="1022948" cy="1151180"/>
          </a:xfrm>
          <a:prstGeom prst="straightConnector1">
            <a:avLst/>
          </a:prstGeom>
          <a:ln>
            <a:solidFill>
              <a:srgbClr val="C00000"/>
            </a:solidFill>
            <a:headEnd type="none" w="lg" len="med"/>
            <a:tailEnd type="triangle"/>
          </a:ln>
        </p:spPr>
        <p:style>
          <a:lnRef idx="1">
            <a:schemeClr val="accent2"/>
          </a:lnRef>
          <a:fillRef idx="0">
            <a:schemeClr val="accent2"/>
          </a:fillRef>
          <a:effectRef idx="0">
            <a:schemeClr val="accent2"/>
          </a:effectRef>
          <a:fontRef idx="minor">
            <a:schemeClr val="tx1"/>
          </a:fontRef>
        </p:style>
      </p:cxnSp>
      <p:sp>
        <p:nvSpPr>
          <p:cNvPr id="24" name="Rectangle 23">
            <a:extLst>
              <a:ext uri="{FF2B5EF4-FFF2-40B4-BE49-F238E27FC236}">
                <a16:creationId xmlns:a16="http://schemas.microsoft.com/office/drawing/2014/main" id="{0C6DD68D-603B-40AD-B8A7-0499FE2B2AAC}"/>
              </a:ext>
            </a:extLst>
          </p:cNvPr>
          <p:cNvSpPr/>
          <p:nvPr/>
        </p:nvSpPr>
        <p:spPr bwMode="auto">
          <a:xfrm>
            <a:off x="4733801" y="5047488"/>
            <a:ext cx="4709196" cy="802842"/>
          </a:xfrm>
          <a:prstGeom prst="rect">
            <a:avLst/>
          </a:prstGeom>
          <a:noFill/>
          <a:ln w="127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cxnSp>
        <p:nvCxnSpPr>
          <p:cNvPr id="65" name="Straight Arrow Connector 64">
            <a:extLst>
              <a:ext uri="{FF2B5EF4-FFF2-40B4-BE49-F238E27FC236}">
                <a16:creationId xmlns:a16="http://schemas.microsoft.com/office/drawing/2014/main" id="{2463B924-2A60-4155-935F-DFBE9099B47D}"/>
              </a:ext>
            </a:extLst>
          </p:cNvPr>
          <p:cNvCxnSpPr>
            <a:cxnSpLocks/>
            <a:stCxn id="8" idx="2"/>
            <a:endCxn id="21" idx="0"/>
          </p:cNvCxnSpPr>
          <p:nvPr/>
        </p:nvCxnSpPr>
        <p:spPr>
          <a:xfrm>
            <a:off x="2690378" y="3372777"/>
            <a:ext cx="1" cy="265343"/>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2B869EA2-DB3F-400D-87FF-170E864B2DB9}"/>
              </a:ext>
            </a:extLst>
          </p:cNvPr>
          <p:cNvSpPr txBox="1"/>
          <p:nvPr/>
        </p:nvSpPr>
        <p:spPr>
          <a:xfrm>
            <a:off x="8495962" y="180352"/>
            <a:ext cx="3309381" cy="959148"/>
          </a:xfrm>
          <a:prstGeom prst="rect">
            <a:avLst/>
          </a:prstGeom>
          <a:noFill/>
          <a:ln w="127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defPPr>
              <a:defRPr lang="en-US"/>
            </a:defPPr>
            <a:lvl1pPr defTabSz="932472" fontAlgn="base">
              <a:spcBef>
                <a:spcPct val="0"/>
              </a:spcBef>
              <a:spcAft>
                <a:spcPct val="0"/>
              </a:spcAft>
              <a:defRPr sz="2000">
                <a:gradFill>
                  <a:gsLst>
                    <a:gs pos="0">
                      <a:srgbClr val="FFFFFF"/>
                    </a:gs>
                    <a:gs pos="100000">
                      <a:srgbClr val="FFFFFF"/>
                    </a:gs>
                  </a:gsLst>
                  <a:lin ang="5400000" scaled="0"/>
                </a:gradFill>
                <a:ea typeface="Segoe UI" pitchFamily="34" charset="0"/>
                <a:cs typeface="Segoe UI" pitchFamily="34" charset="0"/>
              </a:defRPr>
            </a:lvl1pPr>
          </a:lstStyle>
          <a:p>
            <a:r>
              <a:rPr lang="en-US" sz="1176">
                <a:solidFill>
                  <a:schemeClr val="tx2"/>
                </a:solidFill>
              </a:rPr>
              <a:t>The two Managed private endpoints to SQL pool and serverless SQL automatically created in Synapse when the Managed workspace </a:t>
            </a:r>
            <a:r>
              <a:rPr lang="en-US" sz="1176" err="1">
                <a:solidFill>
                  <a:schemeClr val="tx2"/>
                </a:solidFill>
              </a:rPr>
              <a:t>VNet</a:t>
            </a:r>
            <a:r>
              <a:rPr lang="en-US" sz="1176">
                <a:solidFill>
                  <a:schemeClr val="tx2"/>
                </a:solidFill>
              </a:rPr>
              <a:t> is deployed. </a:t>
            </a:r>
          </a:p>
          <a:p>
            <a:endParaRPr lang="en-US" sz="1176" err="1">
              <a:solidFill>
                <a:schemeClr val="tx2"/>
              </a:solidFill>
            </a:endParaRPr>
          </a:p>
        </p:txBody>
      </p:sp>
      <p:cxnSp>
        <p:nvCxnSpPr>
          <p:cNvPr id="69" name="Straight Arrow Connector 68">
            <a:extLst>
              <a:ext uri="{FF2B5EF4-FFF2-40B4-BE49-F238E27FC236}">
                <a16:creationId xmlns:a16="http://schemas.microsoft.com/office/drawing/2014/main" id="{F3FF542D-B967-4724-A1EC-AEFCFC68FC5B}"/>
              </a:ext>
            </a:extLst>
          </p:cNvPr>
          <p:cNvCxnSpPr>
            <a:cxnSpLocks/>
            <a:endCxn id="68" idx="1"/>
          </p:cNvCxnSpPr>
          <p:nvPr/>
        </p:nvCxnSpPr>
        <p:spPr>
          <a:xfrm flipV="1">
            <a:off x="7113150" y="659926"/>
            <a:ext cx="1382812" cy="1283549"/>
          </a:xfrm>
          <a:prstGeom prst="straightConnector1">
            <a:avLst/>
          </a:prstGeom>
          <a:ln>
            <a:solidFill>
              <a:srgbClr val="C00000"/>
            </a:solidFill>
            <a:headEnd type="none" w="lg" len="med"/>
            <a:tailEnd type="triangle"/>
          </a:ln>
        </p:spPr>
        <p:style>
          <a:lnRef idx="1">
            <a:schemeClr val="accent2"/>
          </a:lnRef>
          <a:fillRef idx="0">
            <a:schemeClr val="accent2"/>
          </a:fillRef>
          <a:effectRef idx="0">
            <a:schemeClr val="accent2"/>
          </a:effectRef>
          <a:fontRef idx="minor">
            <a:schemeClr val="tx1"/>
          </a:fontRef>
        </p:style>
      </p:cxnSp>
      <p:cxnSp>
        <p:nvCxnSpPr>
          <p:cNvPr id="70" name="Straight Arrow Connector 69">
            <a:extLst>
              <a:ext uri="{FF2B5EF4-FFF2-40B4-BE49-F238E27FC236}">
                <a16:creationId xmlns:a16="http://schemas.microsoft.com/office/drawing/2014/main" id="{5C950641-BACB-4C55-9A6B-85CFA273581C}"/>
              </a:ext>
            </a:extLst>
          </p:cNvPr>
          <p:cNvCxnSpPr>
            <a:cxnSpLocks/>
            <a:endCxn id="68" idx="1"/>
          </p:cNvCxnSpPr>
          <p:nvPr/>
        </p:nvCxnSpPr>
        <p:spPr>
          <a:xfrm flipV="1">
            <a:off x="7113150" y="659926"/>
            <a:ext cx="1382812" cy="2437584"/>
          </a:xfrm>
          <a:prstGeom prst="straightConnector1">
            <a:avLst/>
          </a:prstGeom>
          <a:ln>
            <a:solidFill>
              <a:srgbClr val="C00000"/>
            </a:solidFill>
            <a:headEnd type="none" w="lg" len="med"/>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1063065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0"/>
                                        </p:tgtEl>
                                        <p:attrNameLst>
                                          <p:attrName>style.visibility</p:attrName>
                                        </p:attrNameLst>
                                      </p:cBhvr>
                                      <p:to>
                                        <p:strVal val="visible"/>
                                      </p:to>
                                    </p:set>
                                  </p:childTnLst>
                                </p:cTn>
                              </p:par>
                              <p:par>
                                <p:cTn id="11" presetID="27" presetClass="emph" presetSubtype="0" fill="remove" nodeType="withEffect">
                                  <p:stCondLst>
                                    <p:cond delay="0"/>
                                  </p:stCondLst>
                                  <p:childTnLst>
                                    <p:animClr clrSpc="rgb" dir="cw">
                                      <p:cBhvr override="childStyle">
                                        <p:cTn id="12" dur="250" autoRev="1" fill="remove"/>
                                        <p:tgtEl>
                                          <p:spTgt spid="16"/>
                                        </p:tgtEl>
                                        <p:attrNameLst>
                                          <p:attrName>style.color</p:attrName>
                                        </p:attrNameLst>
                                      </p:cBhvr>
                                      <p:to>
                                        <a:schemeClr val="bg1"/>
                                      </p:to>
                                    </p:animClr>
                                    <p:animClr clrSpc="rgb" dir="cw">
                                      <p:cBhvr>
                                        <p:cTn id="13" dur="250" autoRev="1" fill="remove"/>
                                        <p:tgtEl>
                                          <p:spTgt spid="16"/>
                                        </p:tgtEl>
                                        <p:attrNameLst>
                                          <p:attrName>fillcolor</p:attrName>
                                        </p:attrNameLst>
                                      </p:cBhvr>
                                      <p:to>
                                        <a:schemeClr val="bg1"/>
                                      </p:to>
                                    </p:animClr>
                                    <p:set>
                                      <p:cBhvr>
                                        <p:cTn id="14" dur="250" autoRev="1" fill="remove"/>
                                        <p:tgtEl>
                                          <p:spTgt spid="16"/>
                                        </p:tgtEl>
                                        <p:attrNameLst>
                                          <p:attrName>fill.type</p:attrName>
                                        </p:attrNameLst>
                                      </p:cBhvr>
                                      <p:to>
                                        <p:strVal val="solid"/>
                                      </p:to>
                                    </p:set>
                                    <p:set>
                                      <p:cBhvr>
                                        <p:cTn id="15" dur="250" autoRev="1" fill="remove"/>
                                        <p:tgtEl>
                                          <p:spTgt spid="16"/>
                                        </p:tgtEl>
                                        <p:attrNameLst>
                                          <p:attrName>fill.on</p:attrName>
                                        </p:attrNameLst>
                                      </p:cBhvr>
                                      <p:to>
                                        <p:strVal val="true"/>
                                      </p:to>
                                    </p:set>
                                  </p:childTnLst>
                                </p:cTn>
                              </p:par>
                              <p:par>
                                <p:cTn id="16" presetID="27" presetClass="emph" presetSubtype="0" fill="remove" nodeType="withEffect">
                                  <p:stCondLst>
                                    <p:cond delay="0"/>
                                  </p:stCondLst>
                                  <p:childTnLst>
                                    <p:animClr clrSpc="rgb" dir="cw">
                                      <p:cBhvr override="childStyle">
                                        <p:cTn id="17" dur="250" autoRev="1" fill="remove"/>
                                        <p:tgtEl>
                                          <p:spTgt spid="18"/>
                                        </p:tgtEl>
                                        <p:attrNameLst>
                                          <p:attrName>style.color</p:attrName>
                                        </p:attrNameLst>
                                      </p:cBhvr>
                                      <p:to>
                                        <a:schemeClr val="bg1"/>
                                      </p:to>
                                    </p:animClr>
                                    <p:animClr clrSpc="rgb" dir="cw">
                                      <p:cBhvr>
                                        <p:cTn id="18" dur="250" autoRev="1" fill="remove"/>
                                        <p:tgtEl>
                                          <p:spTgt spid="18"/>
                                        </p:tgtEl>
                                        <p:attrNameLst>
                                          <p:attrName>fillcolor</p:attrName>
                                        </p:attrNameLst>
                                      </p:cBhvr>
                                      <p:to>
                                        <a:schemeClr val="bg1"/>
                                      </p:to>
                                    </p:animClr>
                                    <p:set>
                                      <p:cBhvr>
                                        <p:cTn id="19" dur="250" autoRev="1" fill="remove"/>
                                        <p:tgtEl>
                                          <p:spTgt spid="18"/>
                                        </p:tgtEl>
                                        <p:attrNameLst>
                                          <p:attrName>fill.type</p:attrName>
                                        </p:attrNameLst>
                                      </p:cBhvr>
                                      <p:to>
                                        <p:strVal val="solid"/>
                                      </p:to>
                                    </p:set>
                                    <p:set>
                                      <p:cBhvr>
                                        <p:cTn id="20" dur="250" autoRev="1" fill="remove"/>
                                        <p:tgtEl>
                                          <p:spTgt spid="18"/>
                                        </p:tgtEl>
                                        <p:attrNameLst>
                                          <p:attrName>fill.on</p:attrName>
                                        </p:attrNameLst>
                                      </p:cBhvr>
                                      <p:to>
                                        <p:strVal val="true"/>
                                      </p:to>
                                    </p:set>
                                  </p:childTnLst>
                                </p:cTn>
                              </p:par>
                              <p:par>
                                <p:cTn id="21" presetID="27" presetClass="emph" presetSubtype="0" fill="remove" grpId="0" nodeType="withEffect">
                                  <p:stCondLst>
                                    <p:cond delay="0"/>
                                  </p:stCondLst>
                                  <p:childTnLst>
                                    <p:animClr clrSpc="rgb" dir="cw">
                                      <p:cBhvr override="childStyle">
                                        <p:cTn id="22" dur="250" autoRev="1" fill="remove"/>
                                        <p:tgtEl>
                                          <p:spTgt spid="12"/>
                                        </p:tgtEl>
                                        <p:attrNameLst>
                                          <p:attrName>style.color</p:attrName>
                                        </p:attrNameLst>
                                      </p:cBhvr>
                                      <p:to>
                                        <a:schemeClr val="bg1"/>
                                      </p:to>
                                    </p:animClr>
                                    <p:animClr clrSpc="rgb" dir="cw">
                                      <p:cBhvr>
                                        <p:cTn id="23" dur="250" autoRev="1" fill="remove"/>
                                        <p:tgtEl>
                                          <p:spTgt spid="12"/>
                                        </p:tgtEl>
                                        <p:attrNameLst>
                                          <p:attrName>fillcolor</p:attrName>
                                        </p:attrNameLst>
                                      </p:cBhvr>
                                      <p:to>
                                        <a:schemeClr val="bg1"/>
                                      </p:to>
                                    </p:animClr>
                                    <p:set>
                                      <p:cBhvr>
                                        <p:cTn id="24" dur="250" autoRev="1" fill="remove"/>
                                        <p:tgtEl>
                                          <p:spTgt spid="12"/>
                                        </p:tgtEl>
                                        <p:attrNameLst>
                                          <p:attrName>fill.type</p:attrName>
                                        </p:attrNameLst>
                                      </p:cBhvr>
                                      <p:to>
                                        <p:strVal val="solid"/>
                                      </p:to>
                                    </p:set>
                                    <p:set>
                                      <p:cBhvr>
                                        <p:cTn id="25" dur="250" autoRev="1" fill="remove"/>
                                        <p:tgtEl>
                                          <p:spTgt spid="12"/>
                                        </p:tgtEl>
                                        <p:attrNameLst>
                                          <p:attrName>fill.on</p:attrName>
                                        </p:attrNameLst>
                                      </p:cBhvr>
                                      <p:to>
                                        <p:strVal val="true"/>
                                      </p:to>
                                    </p:set>
                                  </p:childTnLst>
                                </p:cTn>
                              </p:par>
                              <p:par>
                                <p:cTn id="26" presetID="27" presetClass="emph" presetSubtype="0" fill="remove" grpId="0" nodeType="withEffect">
                                  <p:stCondLst>
                                    <p:cond delay="0"/>
                                  </p:stCondLst>
                                  <p:childTnLst>
                                    <p:animClr clrSpc="rgb" dir="cw">
                                      <p:cBhvr override="childStyle">
                                        <p:cTn id="27" dur="250" autoRev="1" fill="remove"/>
                                        <p:tgtEl>
                                          <p:spTgt spid="13"/>
                                        </p:tgtEl>
                                        <p:attrNameLst>
                                          <p:attrName>style.color</p:attrName>
                                        </p:attrNameLst>
                                      </p:cBhvr>
                                      <p:to>
                                        <a:schemeClr val="bg1"/>
                                      </p:to>
                                    </p:animClr>
                                    <p:animClr clrSpc="rgb" dir="cw">
                                      <p:cBhvr>
                                        <p:cTn id="28" dur="250" autoRev="1" fill="remove"/>
                                        <p:tgtEl>
                                          <p:spTgt spid="13"/>
                                        </p:tgtEl>
                                        <p:attrNameLst>
                                          <p:attrName>fillcolor</p:attrName>
                                        </p:attrNameLst>
                                      </p:cBhvr>
                                      <p:to>
                                        <a:schemeClr val="bg1"/>
                                      </p:to>
                                    </p:animClr>
                                    <p:set>
                                      <p:cBhvr>
                                        <p:cTn id="29" dur="250" autoRev="1" fill="remove"/>
                                        <p:tgtEl>
                                          <p:spTgt spid="13"/>
                                        </p:tgtEl>
                                        <p:attrNameLst>
                                          <p:attrName>fill.type</p:attrName>
                                        </p:attrNameLst>
                                      </p:cBhvr>
                                      <p:to>
                                        <p:strVal val="solid"/>
                                      </p:to>
                                    </p:set>
                                    <p:set>
                                      <p:cBhvr>
                                        <p:cTn id="30" dur="250" autoRev="1" fill="remove"/>
                                        <p:tgtEl>
                                          <p:spTgt spid="13"/>
                                        </p:tgtEl>
                                        <p:attrNameLst>
                                          <p:attrName>fill.on</p:attrName>
                                        </p:attrNameLst>
                                      </p:cBhvr>
                                      <p:to>
                                        <p:strVal val="true"/>
                                      </p:to>
                                    </p:set>
                                  </p:childTnLst>
                                </p:cTn>
                              </p:par>
                            </p:childTnLst>
                          </p:cTn>
                        </p:par>
                      </p:childTnLst>
                    </p:cTn>
                  </p:par>
                  <p:par>
                    <p:cTn id="31" fill="hold">
                      <p:stCondLst>
                        <p:cond delay="indefinite"/>
                      </p:stCondLst>
                      <p:childTnLst>
                        <p:par>
                          <p:cTn id="32" fill="hold">
                            <p:stCondLst>
                              <p:cond delay="0"/>
                            </p:stCondLst>
                            <p:childTnLst>
                              <p:par>
                                <p:cTn id="33" presetID="27" presetClass="emph" presetSubtype="0" fill="remove" nodeType="clickEffect">
                                  <p:stCondLst>
                                    <p:cond delay="0"/>
                                  </p:stCondLst>
                                  <p:childTnLst>
                                    <p:animClr clrSpc="rgb" dir="cw">
                                      <p:cBhvr override="childStyle">
                                        <p:cTn id="34" dur="250" autoRev="1" fill="remove"/>
                                        <p:tgtEl>
                                          <p:spTgt spid="22"/>
                                        </p:tgtEl>
                                        <p:attrNameLst>
                                          <p:attrName>style.color</p:attrName>
                                        </p:attrNameLst>
                                      </p:cBhvr>
                                      <p:to>
                                        <a:schemeClr val="bg1"/>
                                      </p:to>
                                    </p:animClr>
                                    <p:animClr clrSpc="rgb" dir="cw">
                                      <p:cBhvr>
                                        <p:cTn id="35" dur="250" autoRev="1" fill="remove"/>
                                        <p:tgtEl>
                                          <p:spTgt spid="22"/>
                                        </p:tgtEl>
                                        <p:attrNameLst>
                                          <p:attrName>fillcolor</p:attrName>
                                        </p:attrNameLst>
                                      </p:cBhvr>
                                      <p:to>
                                        <a:schemeClr val="bg1"/>
                                      </p:to>
                                    </p:animClr>
                                    <p:set>
                                      <p:cBhvr>
                                        <p:cTn id="36" dur="250" autoRev="1" fill="remove"/>
                                        <p:tgtEl>
                                          <p:spTgt spid="22"/>
                                        </p:tgtEl>
                                        <p:attrNameLst>
                                          <p:attrName>fill.type</p:attrName>
                                        </p:attrNameLst>
                                      </p:cBhvr>
                                      <p:to>
                                        <p:strVal val="solid"/>
                                      </p:to>
                                    </p:set>
                                    <p:set>
                                      <p:cBhvr>
                                        <p:cTn id="37" dur="250" autoRev="1" fill="remove"/>
                                        <p:tgtEl>
                                          <p:spTgt spid="22"/>
                                        </p:tgtEl>
                                        <p:attrNameLst>
                                          <p:attrName>fill.on</p:attrName>
                                        </p:attrNameLst>
                                      </p:cBhvr>
                                      <p:to>
                                        <p:strVal val="true"/>
                                      </p:to>
                                    </p:set>
                                  </p:childTnLst>
                                </p:cTn>
                              </p:par>
                              <p:par>
                                <p:cTn id="38" presetID="27" presetClass="emph" presetSubtype="0" fill="remove" nodeType="withEffect">
                                  <p:stCondLst>
                                    <p:cond delay="0"/>
                                  </p:stCondLst>
                                  <p:childTnLst>
                                    <p:animClr clrSpc="rgb" dir="cw">
                                      <p:cBhvr override="childStyle">
                                        <p:cTn id="39" dur="250" autoRev="1" fill="remove"/>
                                        <p:tgtEl>
                                          <p:spTgt spid="56"/>
                                        </p:tgtEl>
                                        <p:attrNameLst>
                                          <p:attrName>style.color</p:attrName>
                                        </p:attrNameLst>
                                      </p:cBhvr>
                                      <p:to>
                                        <a:schemeClr val="bg1"/>
                                      </p:to>
                                    </p:animClr>
                                    <p:animClr clrSpc="rgb" dir="cw">
                                      <p:cBhvr>
                                        <p:cTn id="40" dur="250" autoRev="1" fill="remove"/>
                                        <p:tgtEl>
                                          <p:spTgt spid="56"/>
                                        </p:tgtEl>
                                        <p:attrNameLst>
                                          <p:attrName>fillcolor</p:attrName>
                                        </p:attrNameLst>
                                      </p:cBhvr>
                                      <p:to>
                                        <a:schemeClr val="bg1"/>
                                      </p:to>
                                    </p:animClr>
                                    <p:set>
                                      <p:cBhvr>
                                        <p:cTn id="41" dur="250" autoRev="1" fill="remove"/>
                                        <p:tgtEl>
                                          <p:spTgt spid="56"/>
                                        </p:tgtEl>
                                        <p:attrNameLst>
                                          <p:attrName>fill.type</p:attrName>
                                        </p:attrNameLst>
                                      </p:cBhvr>
                                      <p:to>
                                        <p:strVal val="solid"/>
                                      </p:to>
                                    </p:set>
                                    <p:set>
                                      <p:cBhvr>
                                        <p:cTn id="42" dur="250" autoRev="1" fill="remove"/>
                                        <p:tgtEl>
                                          <p:spTgt spid="56"/>
                                        </p:tgtEl>
                                        <p:attrNameLst>
                                          <p:attrName>fill.on</p:attrName>
                                        </p:attrNameLst>
                                      </p:cBhvr>
                                      <p:to>
                                        <p:strVal val="true"/>
                                      </p:to>
                                    </p:set>
                                  </p:childTnLst>
                                </p:cTn>
                              </p:par>
                              <p:par>
                                <p:cTn id="43" presetID="1" presetClass="entr" presetSubtype="0" fill="hold" grpId="0" nodeType="withEffect">
                                  <p:stCondLst>
                                    <p:cond delay="0"/>
                                  </p:stCondLst>
                                  <p:childTnLst>
                                    <p:set>
                                      <p:cBhvr>
                                        <p:cTn id="44" dur="1" fill="hold">
                                          <p:stCondLst>
                                            <p:cond delay="0"/>
                                          </p:stCondLst>
                                        </p:cTn>
                                        <p:tgtEl>
                                          <p:spTgt spid="1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4"/>
                                        </p:tgtEl>
                                        <p:attrNameLst>
                                          <p:attrName>style.visibility</p:attrName>
                                        </p:attrNameLst>
                                      </p:cBhvr>
                                      <p:to>
                                        <p:strVal val="visible"/>
                                      </p:to>
                                    </p:set>
                                  </p:childTnLst>
                                </p:cTn>
                              </p:par>
                              <p:par>
                                <p:cTn id="47" presetID="27" presetClass="emph" presetSubtype="0" fill="remove" grpId="0" nodeType="withEffect">
                                  <p:stCondLst>
                                    <p:cond delay="0"/>
                                  </p:stCondLst>
                                  <p:childTnLst>
                                    <p:animClr clrSpc="rgb" dir="cw">
                                      <p:cBhvr override="childStyle">
                                        <p:cTn id="48" dur="250" autoRev="1" fill="remove"/>
                                        <p:tgtEl>
                                          <p:spTgt spid="21"/>
                                        </p:tgtEl>
                                        <p:attrNameLst>
                                          <p:attrName>style.color</p:attrName>
                                        </p:attrNameLst>
                                      </p:cBhvr>
                                      <p:to>
                                        <a:schemeClr val="bg1"/>
                                      </p:to>
                                    </p:animClr>
                                    <p:animClr clrSpc="rgb" dir="cw">
                                      <p:cBhvr>
                                        <p:cTn id="49" dur="250" autoRev="1" fill="remove"/>
                                        <p:tgtEl>
                                          <p:spTgt spid="21"/>
                                        </p:tgtEl>
                                        <p:attrNameLst>
                                          <p:attrName>fillcolor</p:attrName>
                                        </p:attrNameLst>
                                      </p:cBhvr>
                                      <p:to>
                                        <a:schemeClr val="bg1"/>
                                      </p:to>
                                    </p:animClr>
                                    <p:set>
                                      <p:cBhvr>
                                        <p:cTn id="50" dur="250" autoRev="1" fill="remove"/>
                                        <p:tgtEl>
                                          <p:spTgt spid="21"/>
                                        </p:tgtEl>
                                        <p:attrNameLst>
                                          <p:attrName>fill.type</p:attrName>
                                        </p:attrNameLst>
                                      </p:cBhvr>
                                      <p:to>
                                        <p:strVal val="solid"/>
                                      </p:to>
                                    </p:set>
                                    <p:set>
                                      <p:cBhvr>
                                        <p:cTn id="51" dur="250" autoRev="1" fill="remove"/>
                                        <p:tgtEl>
                                          <p:spTgt spid="21"/>
                                        </p:tgtEl>
                                        <p:attrNameLst>
                                          <p:attrName>fill.on</p:attrName>
                                        </p:attrNameLst>
                                      </p:cBhvr>
                                      <p:to>
                                        <p:strVal val="true"/>
                                      </p:to>
                                    </p:set>
                                  </p:childTnLst>
                                </p:cTn>
                              </p:par>
                              <p:par>
                                <p:cTn id="52" presetID="27" presetClass="emph" presetSubtype="0" fill="remove" grpId="0" nodeType="withEffect">
                                  <p:stCondLst>
                                    <p:cond delay="0"/>
                                  </p:stCondLst>
                                  <p:childTnLst>
                                    <p:animClr clrSpc="rgb" dir="cw">
                                      <p:cBhvr override="childStyle">
                                        <p:cTn id="53" dur="250" autoRev="1" fill="remove"/>
                                        <p:tgtEl>
                                          <p:spTgt spid="10"/>
                                        </p:tgtEl>
                                        <p:attrNameLst>
                                          <p:attrName>style.color</p:attrName>
                                        </p:attrNameLst>
                                      </p:cBhvr>
                                      <p:to>
                                        <a:schemeClr val="bg1"/>
                                      </p:to>
                                    </p:animClr>
                                    <p:animClr clrSpc="rgb" dir="cw">
                                      <p:cBhvr>
                                        <p:cTn id="54" dur="250" autoRev="1" fill="remove"/>
                                        <p:tgtEl>
                                          <p:spTgt spid="10"/>
                                        </p:tgtEl>
                                        <p:attrNameLst>
                                          <p:attrName>fillcolor</p:attrName>
                                        </p:attrNameLst>
                                      </p:cBhvr>
                                      <p:to>
                                        <a:schemeClr val="bg1"/>
                                      </p:to>
                                    </p:animClr>
                                    <p:set>
                                      <p:cBhvr>
                                        <p:cTn id="55" dur="250" autoRev="1" fill="remove"/>
                                        <p:tgtEl>
                                          <p:spTgt spid="10"/>
                                        </p:tgtEl>
                                        <p:attrNameLst>
                                          <p:attrName>fill.type</p:attrName>
                                        </p:attrNameLst>
                                      </p:cBhvr>
                                      <p:to>
                                        <p:strVal val="solid"/>
                                      </p:to>
                                    </p:set>
                                    <p:set>
                                      <p:cBhvr>
                                        <p:cTn id="56" dur="250" autoRev="1" fill="remove"/>
                                        <p:tgtEl>
                                          <p:spTgt spid="10"/>
                                        </p:tgtEl>
                                        <p:attrNameLst>
                                          <p:attrName>fill.on</p:attrName>
                                        </p:attrNameLst>
                                      </p:cBhvr>
                                      <p:to>
                                        <p:strVal val="true"/>
                                      </p:to>
                                    </p:set>
                                  </p:childTnLst>
                                </p:cTn>
                              </p:par>
                              <p:par>
                                <p:cTn id="57" presetID="1" presetClass="entr" presetSubtype="0" fill="hold" nodeType="withEffect">
                                  <p:stCondLst>
                                    <p:cond delay="0"/>
                                  </p:stCondLst>
                                  <p:childTnLst>
                                    <p:set>
                                      <p:cBhvr>
                                        <p:cTn id="58" dur="1" fill="hold">
                                          <p:stCondLst>
                                            <p:cond delay="0"/>
                                          </p:stCondLst>
                                        </p:cTn>
                                        <p:tgtEl>
                                          <p:spTgt spid="19"/>
                                        </p:tgtEl>
                                        <p:attrNameLst>
                                          <p:attrName>style.visibility</p:attrName>
                                        </p:attrNameLst>
                                      </p:cBhvr>
                                      <p:to>
                                        <p:strVal val="visible"/>
                                      </p:to>
                                    </p:set>
                                  </p:childTnLst>
                                </p:cTn>
                              </p:par>
                              <p:par>
                                <p:cTn id="59" presetID="27" presetClass="emph" presetSubtype="0" fill="remove" nodeType="withEffect">
                                  <p:stCondLst>
                                    <p:cond delay="0"/>
                                  </p:stCondLst>
                                  <p:childTnLst>
                                    <p:animClr clrSpc="rgb" dir="cw">
                                      <p:cBhvr override="childStyle">
                                        <p:cTn id="60" dur="250" autoRev="1" fill="remove"/>
                                        <p:tgtEl>
                                          <p:spTgt spid="65"/>
                                        </p:tgtEl>
                                        <p:attrNameLst>
                                          <p:attrName>style.color</p:attrName>
                                        </p:attrNameLst>
                                      </p:cBhvr>
                                      <p:to>
                                        <a:schemeClr val="bg1"/>
                                      </p:to>
                                    </p:animClr>
                                    <p:animClr clrSpc="rgb" dir="cw">
                                      <p:cBhvr>
                                        <p:cTn id="61" dur="250" autoRev="1" fill="remove"/>
                                        <p:tgtEl>
                                          <p:spTgt spid="65"/>
                                        </p:tgtEl>
                                        <p:attrNameLst>
                                          <p:attrName>fillcolor</p:attrName>
                                        </p:attrNameLst>
                                      </p:cBhvr>
                                      <p:to>
                                        <a:schemeClr val="bg1"/>
                                      </p:to>
                                    </p:animClr>
                                    <p:set>
                                      <p:cBhvr>
                                        <p:cTn id="62" dur="250" autoRev="1" fill="remove"/>
                                        <p:tgtEl>
                                          <p:spTgt spid="65"/>
                                        </p:tgtEl>
                                        <p:attrNameLst>
                                          <p:attrName>fill.type</p:attrName>
                                        </p:attrNameLst>
                                      </p:cBhvr>
                                      <p:to>
                                        <p:strVal val="solid"/>
                                      </p:to>
                                    </p:set>
                                    <p:set>
                                      <p:cBhvr>
                                        <p:cTn id="63" dur="250" autoRev="1" fill="remove"/>
                                        <p:tgtEl>
                                          <p:spTgt spid="65"/>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0" grpId="0" animBg="1"/>
      <p:bldP spid="12" grpId="0" animBg="1"/>
      <p:bldP spid="13" grpId="0" animBg="1"/>
      <p:bldP spid="21" grpId="0" animBg="1"/>
      <p:bldP spid="24" grpId="0" animBg="1"/>
      <p:bldP spid="68"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 name="Rectangle 107">
            <a:extLst>
              <a:ext uri="{FF2B5EF4-FFF2-40B4-BE49-F238E27FC236}">
                <a16:creationId xmlns:a16="http://schemas.microsoft.com/office/drawing/2014/main" id="{B5CABBA3-B664-42E7-80DC-D304CF9A3F9D}"/>
              </a:ext>
            </a:extLst>
          </p:cNvPr>
          <p:cNvSpPr/>
          <p:nvPr/>
        </p:nvSpPr>
        <p:spPr bwMode="auto">
          <a:xfrm>
            <a:off x="305285" y="1390264"/>
            <a:ext cx="1900519" cy="1756416"/>
          </a:xfrm>
          <a:prstGeom prst="rect">
            <a:avLst/>
          </a:prstGeom>
          <a:solidFill>
            <a:schemeClr val="bg1">
              <a:lumMod val="75000"/>
              <a:alpha val="76000"/>
            </a:schemeClr>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961" b="1" dirty="0">
                <a:solidFill>
                  <a:schemeClr val="tx1"/>
                </a:solidFill>
                <a:ea typeface="Segoe UI" pitchFamily="34" charset="0"/>
                <a:cs typeface="Segoe UI" pitchFamily="34" charset="0"/>
              </a:rPr>
              <a:t>On-Premises </a:t>
            </a:r>
            <a:r>
              <a:rPr lang="en-US" sz="1961" b="1" dirty="0" err="1">
                <a:solidFill>
                  <a:schemeClr val="tx1"/>
                </a:solidFill>
                <a:ea typeface="Segoe UI" pitchFamily="34" charset="0"/>
                <a:cs typeface="Segoe UI" pitchFamily="34" charset="0"/>
              </a:rPr>
              <a:t>VNet</a:t>
            </a:r>
            <a:endParaRPr lang="en-US" sz="1961" b="1" dirty="0">
              <a:solidFill>
                <a:schemeClr val="tx1"/>
              </a:solidFill>
              <a:ea typeface="Segoe UI" pitchFamily="34" charset="0"/>
              <a:cs typeface="Segoe UI" pitchFamily="34" charset="0"/>
            </a:endParaRPr>
          </a:p>
        </p:txBody>
      </p:sp>
      <p:sp>
        <p:nvSpPr>
          <p:cNvPr id="29" name="Rectangle 28">
            <a:extLst>
              <a:ext uri="{FF2B5EF4-FFF2-40B4-BE49-F238E27FC236}">
                <a16:creationId xmlns:a16="http://schemas.microsoft.com/office/drawing/2014/main" id="{6751A80A-D81B-4E3D-8688-C197796DF1A2}"/>
              </a:ext>
            </a:extLst>
          </p:cNvPr>
          <p:cNvSpPr/>
          <p:nvPr/>
        </p:nvSpPr>
        <p:spPr bwMode="auto">
          <a:xfrm>
            <a:off x="4200365" y="4136316"/>
            <a:ext cx="7686351" cy="2242650"/>
          </a:xfrm>
          <a:prstGeom prst="rect">
            <a:avLst/>
          </a:prstGeom>
          <a:solidFill>
            <a:srgbClr val="0078D4">
              <a:alpha val="76000"/>
            </a:srgbClr>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961">
                <a:gradFill>
                  <a:gsLst>
                    <a:gs pos="0">
                      <a:srgbClr val="FFFFFF"/>
                    </a:gs>
                    <a:gs pos="100000">
                      <a:srgbClr val="FFFFFF"/>
                    </a:gs>
                  </a:gsLst>
                  <a:lin ang="5400000" scaled="0"/>
                </a:gradFill>
                <a:cs typeface="Segoe UI" pitchFamily="34" charset="0"/>
              </a:rPr>
              <a:t>Azure</a:t>
            </a:r>
            <a:r>
              <a:rPr lang="en-US" sz="1961" b="1">
                <a:solidFill>
                  <a:schemeClr val="tx1"/>
                </a:solidFill>
                <a:ea typeface="Segoe UI" pitchFamily="34" charset="0"/>
                <a:cs typeface="Segoe UI" pitchFamily="34" charset="0"/>
              </a:rPr>
              <a:t> </a:t>
            </a:r>
            <a:r>
              <a:rPr lang="en-US" sz="1961">
                <a:gradFill>
                  <a:gsLst>
                    <a:gs pos="0">
                      <a:srgbClr val="FFFFFF"/>
                    </a:gs>
                    <a:gs pos="100000">
                      <a:srgbClr val="FFFFFF"/>
                    </a:gs>
                  </a:gsLst>
                  <a:lin ang="5400000" scaled="0"/>
                </a:gradFill>
                <a:cs typeface="Segoe UI" pitchFamily="34" charset="0"/>
              </a:rPr>
              <a:t>VNET</a:t>
            </a:r>
          </a:p>
        </p:txBody>
      </p:sp>
      <p:sp>
        <p:nvSpPr>
          <p:cNvPr id="38" name="Rectangle 37">
            <a:extLst>
              <a:ext uri="{FF2B5EF4-FFF2-40B4-BE49-F238E27FC236}">
                <a16:creationId xmlns:a16="http://schemas.microsoft.com/office/drawing/2014/main" id="{275987A6-8726-4E82-AC90-68EE492CF363}"/>
              </a:ext>
            </a:extLst>
          </p:cNvPr>
          <p:cNvSpPr/>
          <p:nvPr/>
        </p:nvSpPr>
        <p:spPr bwMode="auto">
          <a:xfrm>
            <a:off x="7365935" y="4365774"/>
            <a:ext cx="4279530" cy="1783733"/>
          </a:xfrm>
          <a:prstGeom prst="rect">
            <a:avLst/>
          </a:prstGeom>
          <a:solidFill>
            <a:schemeClr val="tx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b="1">
              <a:solidFill>
                <a:schemeClr val="tx1"/>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20DEF8A-09F7-4CD1-B8B2-95A2FBF13335}"/>
              </a:ext>
            </a:extLst>
          </p:cNvPr>
          <p:cNvSpPr>
            <a:spLocks noGrp="1"/>
          </p:cNvSpPr>
          <p:nvPr>
            <p:ph type="title"/>
          </p:nvPr>
        </p:nvSpPr>
        <p:spPr/>
        <p:txBody>
          <a:bodyPr/>
          <a:lstStyle/>
          <a:p>
            <a:r>
              <a:rPr lang="en-US" dirty="0"/>
              <a:t>Connecting to Synapse from On-Premises</a:t>
            </a:r>
          </a:p>
        </p:txBody>
      </p:sp>
      <p:sp>
        <p:nvSpPr>
          <p:cNvPr id="8" name="Rectangle 7">
            <a:extLst>
              <a:ext uri="{FF2B5EF4-FFF2-40B4-BE49-F238E27FC236}">
                <a16:creationId xmlns:a16="http://schemas.microsoft.com/office/drawing/2014/main" id="{F21C7021-58B1-4954-9660-294093A0C1DA}"/>
              </a:ext>
            </a:extLst>
          </p:cNvPr>
          <p:cNvSpPr/>
          <p:nvPr/>
        </p:nvSpPr>
        <p:spPr bwMode="auto">
          <a:xfrm>
            <a:off x="4200365" y="1300237"/>
            <a:ext cx="7686351" cy="2614573"/>
          </a:xfrm>
          <a:prstGeom prst="rect">
            <a:avLst/>
          </a:prstGeom>
          <a:solidFill>
            <a:srgbClr val="0078D4">
              <a:alpha val="46000"/>
            </a:srgbClr>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lvl="1" defTabSz="914102" fontAlgn="base">
              <a:spcBef>
                <a:spcPct val="0"/>
              </a:spcBef>
              <a:spcAft>
                <a:spcPct val="0"/>
              </a:spcAft>
            </a:pPr>
            <a:r>
              <a:rPr lang="en-US" sz="1961">
                <a:gradFill>
                  <a:gsLst>
                    <a:gs pos="0">
                      <a:srgbClr val="FFFFFF"/>
                    </a:gs>
                    <a:gs pos="100000">
                      <a:srgbClr val="FFFFFF"/>
                    </a:gs>
                  </a:gsLst>
                  <a:lin ang="5400000" scaled="0"/>
                </a:gradFill>
                <a:cs typeface="Segoe UI" pitchFamily="34" charset="0"/>
              </a:rPr>
              <a:t>Synapse</a:t>
            </a:r>
            <a:r>
              <a:rPr lang="en-US" sz="2353" b="1">
                <a:solidFill>
                  <a:schemeClr val="bg1"/>
                </a:solidFill>
                <a:ea typeface="Segoe UI" pitchFamily="34" charset="0"/>
                <a:cs typeface="Segoe UI" pitchFamily="34" charset="0"/>
              </a:rPr>
              <a:t> </a:t>
            </a:r>
            <a:r>
              <a:rPr lang="en-US" sz="1961">
                <a:gradFill>
                  <a:gsLst>
                    <a:gs pos="0">
                      <a:srgbClr val="FFFFFF"/>
                    </a:gs>
                    <a:gs pos="100000">
                      <a:srgbClr val="FFFFFF"/>
                    </a:gs>
                  </a:gsLst>
                  <a:lin ang="5400000" scaled="0"/>
                </a:gradFill>
                <a:cs typeface="Segoe UI" pitchFamily="34" charset="0"/>
              </a:rPr>
              <a:t>Workspace</a:t>
            </a:r>
          </a:p>
        </p:txBody>
      </p:sp>
      <p:sp>
        <p:nvSpPr>
          <p:cNvPr id="9" name="Rectangle 8">
            <a:extLst>
              <a:ext uri="{FF2B5EF4-FFF2-40B4-BE49-F238E27FC236}">
                <a16:creationId xmlns:a16="http://schemas.microsoft.com/office/drawing/2014/main" id="{DFB9CF7A-33DF-400A-8AC0-B5BC665AFEA5}"/>
              </a:ext>
            </a:extLst>
          </p:cNvPr>
          <p:cNvSpPr/>
          <p:nvPr/>
        </p:nvSpPr>
        <p:spPr bwMode="auto">
          <a:xfrm>
            <a:off x="4410819" y="1782004"/>
            <a:ext cx="3735103" cy="187947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961">
                <a:gradFill>
                  <a:gsLst>
                    <a:gs pos="0">
                      <a:srgbClr val="FFFFFF"/>
                    </a:gs>
                    <a:gs pos="100000">
                      <a:srgbClr val="FFFFFF"/>
                    </a:gs>
                  </a:gsLst>
                  <a:lin ang="5400000" scaled="0"/>
                </a:gradFill>
                <a:cs typeface="Segoe UI" pitchFamily="34" charset="0"/>
              </a:rPr>
              <a:t>Managed</a:t>
            </a:r>
            <a:r>
              <a:rPr lang="en-US" sz="1961" b="1">
                <a:solidFill>
                  <a:schemeClr val="tx1"/>
                </a:solidFill>
                <a:ea typeface="Segoe UI" pitchFamily="34" charset="0"/>
                <a:cs typeface="Segoe UI" pitchFamily="34" charset="0"/>
              </a:rPr>
              <a:t> </a:t>
            </a:r>
            <a:r>
              <a:rPr lang="en-US" sz="1961" err="1">
                <a:gradFill>
                  <a:gsLst>
                    <a:gs pos="0">
                      <a:srgbClr val="FFFFFF"/>
                    </a:gs>
                    <a:gs pos="100000">
                      <a:srgbClr val="FFFFFF"/>
                    </a:gs>
                  </a:gsLst>
                  <a:lin ang="5400000" scaled="0"/>
                </a:gradFill>
                <a:cs typeface="Segoe UI" pitchFamily="34" charset="0"/>
              </a:rPr>
              <a:t>VNet</a:t>
            </a:r>
            <a:endParaRPr lang="en-US" sz="1961">
              <a:gradFill>
                <a:gsLst>
                  <a:gs pos="0">
                    <a:srgbClr val="FFFFFF"/>
                  </a:gs>
                  <a:gs pos="100000">
                    <a:srgbClr val="FFFFFF"/>
                  </a:gs>
                </a:gsLst>
                <a:lin ang="5400000" scaled="0"/>
              </a:gradFill>
              <a:cs typeface="Segoe UI" pitchFamily="34" charset="0"/>
            </a:endParaRPr>
          </a:p>
        </p:txBody>
      </p:sp>
      <p:sp>
        <p:nvSpPr>
          <p:cNvPr id="11" name="Rectangle: Rounded Corners 10">
            <a:extLst>
              <a:ext uri="{FF2B5EF4-FFF2-40B4-BE49-F238E27FC236}">
                <a16:creationId xmlns:a16="http://schemas.microsoft.com/office/drawing/2014/main" id="{F5BB6CFD-66CE-4CDB-AAD1-12F220515A2B}"/>
              </a:ext>
            </a:extLst>
          </p:cNvPr>
          <p:cNvSpPr/>
          <p:nvPr/>
        </p:nvSpPr>
        <p:spPr bwMode="auto">
          <a:xfrm>
            <a:off x="4452555" y="2268472"/>
            <a:ext cx="3585699" cy="530549"/>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372" b="1">
                <a:solidFill>
                  <a:schemeClr val="tx1"/>
                </a:solidFill>
                <a:ea typeface="Segoe UI" pitchFamily="34" charset="0"/>
                <a:cs typeface="Segoe UI" pitchFamily="34" charset="0"/>
              </a:rPr>
              <a:t>Managed private endpoint to serverless SQL</a:t>
            </a:r>
          </a:p>
        </p:txBody>
      </p:sp>
      <p:sp>
        <p:nvSpPr>
          <p:cNvPr id="12" name="Rectangle: Rounded Corners 11">
            <a:extLst>
              <a:ext uri="{FF2B5EF4-FFF2-40B4-BE49-F238E27FC236}">
                <a16:creationId xmlns:a16="http://schemas.microsoft.com/office/drawing/2014/main" id="{6AD20578-B5E9-4CA8-AAE5-1A3CAC58EDC4}"/>
              </a:ext>
            </a:extLst>
          </p:cNvPr>
          <p:cNvSpPr/>
          <p:nvPr/>
        </p:nvSpPr>
        <p:spPr bwMode="auto">
          <a:xfrm>
            <a:off x="4452555" y="2912538"/>
            <a:ext cx="3585699" cy="530549"/>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pPr>
            <a:r>
              <a:rPr lang="en-US" sz="1372" b="1">
                <a:solidFill>
                  <a:schemeClr val="tx1"/>
                </a:solidFill>
                <a:ea typeface="Segoe UI" pitchFamily="34" charset="0"/>
                <a:cs typeface="Segoe UI" pitchFamily="34" charset="0"/>
              </a:rPr>
              <a:t>Managed PE to SQL Pool</a:t>
            </a:r>
          </a:p>
        </p:txBody>
      </p:sp>
      <p:cxnSp>
        <p:nvCxnSpPr>
          <p:cNvPr id="14" name="Straight Arrow Connector 13">
            <a:extLst>
              <a:ext uri="{FF2B5EF4-FFF2-40B4-BE49-F238E27FC236}">
                <a16:creationId xmlns:a16="http://schemas.microsoft.com/office/drawing/2014/main" id="{C0407B40-34BE-4841-97BA-3E0D680640E2}"/>
              </a:ext>
            </a:extLst>
          </p:cNvPr>
          <p:cNvCxnSpPr>
            <a:cxnSpLocks/>
          </p:cNvCxnSpPr>
          <p:nvPr/>
        </p:nvCxnSpPr>
        <p:spPr>
          <a:xfrm flipH="1">
            <a:off x="7994791" y="1920182"/>
            <a:ext cx="634643" cy="419336"/>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1E5F4A31-3EDA-4B8A-AA2C-5BAB9072BD46}"/>
              </a:ext>
            </a:extLst>
          </p:cNvPr>
          <p:cNvCxnSpPr>
            <a:cxnSpLocks/>
          </p:cNvCxnSpPr>
          <p:nvPr/>
        </p:nvCxnSpPr>
        <p:spPr>
          <a:xfrm flipH="1">
            <a:off x="8038254" y="2678599"/>
            <a:ext cx="591180" cy="302442"/>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18" name="Graphic 17">
            <a:extLst>
              <a:ext uri="{FF2B5EF4-FFF2-40B4-BE49-F238E27FC236}">
                <a16:creationId xmlns:a16="http://schemas.microsoft.com/office/drawing/2014/main" id="{9889D76A-1CEC-4843-A610-A2E5F068B01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4379321" y="1392225"/>
            <a:ext cx="331547" cy="331547"/>
          </a:xfrm>
          <a:prstGeom prst="rect">
            <a:avLst/>
          </a:prstGeom>
        </p:spPr>
      </p:pic>
      <p:sp>
        <p:nvSpPr>
          <p:cNvPr id="30" name="Rectangle 29">
            <a:extLst>
              <a:ext uri="{FF2B5EF4-FFF2-40B4-BE49-F238E27FC236}">
                <a16:creationId xmlns:a16="http://schemas.microsoft.com/office/drawing/2014/main" id="{9052E382-DDB4-4639-9954-87AA209B1D7E}"/>
              </a:ext>
            </a:extLst>
          </p:cNvPr>
          <p:cNvSpPr/>
          <p:nvPr/>
        </p:nvSpPr>
        <p:spPr bwMode="auto">
          <a:xfrm>
            <a:off x="4377852" y="4747584"/>
            <a:ext cx="3558302" cy="1263917"/>
          </a:xfrm>
          <a:prstGeom prst="rect">
            <a:avLst/>
          </a:prstGeom>
          <a:solidFill>
            <a:schemeClr val="accent5">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pPr>
            <a:r>
              <a:rPr lang="en-US" sz="1961" b="1">
                <a:solidFill>
                  <a:schemeClr val="tx1"/>
                </a:solidFill>
                <a:ea typeface="Segoe UI" pitchFamily="34" charset="0"/>
                <a:cs typeface="Segoe UI" pitchFamily="34" charset="0"/>
              </a:rPr>
              <a:t>VPN Gateway</a:t>
            </a:r>
          </a:p>
        </p:txBody>
      </p:sp>
      <p:sp>
        <p:nvSpPr>
          <p:cNvPr id="34" name="Rectangle: Rounded Corners 33">
            <a:extLst>
              <a:ext uri="{FF2B5EF4-FFF2-40B4-BE49-F238E27FC236}">
                <a16:creationId xmlns:a16="http://schemas.microsoft.com/office/drawing/2014/main" id="{4F18F8BF-8262-404C-87ED-63FB32715B40}"/>
              </a:ext>
            </a:extLst>
          </p:cNvPr>
          <p:cNvSpPr/>
          <p:nvPr/>
        </p:nvSpPr>
        <p:spPr bwMode="auto">
          <a:xfrm>
            <a:off x="8038254" y="4836667"/>
            <a:ext cx="1080684" cy="721098"/>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pPr>
            <a:r>
              <a:rPr lang="en-US" sz="1176">
                <a:solidFill>
                  <a:schemeClr val="tx1"/>
                </a:solidFill>
                <a:cs typeface="Segoe UI" pitchFamily="34" charset="0"/>
              </a:rPr>
              <a:t>Private endpoint</a:t>
            </a:r>
          </a:p>
        </p:txBody>
      </p:sp>
      <p:sp>
        <p:nvSpPr>
          <p:cNvPr id="39" name="Rectangle: Rounded Corners 38">
            <a:extLst>
              <a:ext uri="{FF2B5EF4-FFF2-40B4-BE49-F238E27FC236}">
                <a16:creationId xmlns:a16="http://schemas.microsoft.com/office/drawing/2014/main" id="{600FCDAD-0A0C-4555-9D37-94C01E7E2FAB}"/>
              </a:ext>
            </a:extLst>
          </p:cNvPr>
          <p:cNvSpPr/>
          <p:nvPr/>
        </p:nvSpPr>
        <p:spPr bwMode="auto">
          <a:xfrm>
            <a:off x="9232720" y="4836667"/>
            <a:ext cx="1080684" cy="721098"/>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pPr>
            <a:r>
              <a:rPr lang="en-US" sz="1176">
                <a:solidFill>
                  <a:schemeClr val="tx1"/>
                </a:solidFill>
                <a:cs typeface="Segoe UI" pitchFamily="34" charset="0"/>
              </a:rPr>
              <a:t>Private endpoint</a:t>
            </a:r>
          </a:p>
        </p:txBody>
      </p:sp>
      <p:sp>
        <p:nvSpPr>
          <p:cNvPr id="40" name="Rectangle: Rounded Corners 39">
            <a:extLst>
              <a:ext uri="{FF2B5EF4-FFF2-40B4-BE49-F238E27FC236}">
                <a16:creationId xmlns:a16="http://schemas.microsoft.com/office/drawing/2014/main" id="{DFB61813-46F5-4B7C-981C-BA56AA3B12FC}"/>
              </a:ext>
            </a:extLst>
          </p:cNvPr>
          <p:cNvSpPr/>
          <p:nvPr/>
        </p:nvSpPr>
        <p:spPr bwMode="auto">
          <a:xfrm>
            <a:off x="10451184" y="4815126"/>
            <a:ext cx="1080684" cy="735725"/>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pPr>
            <a:r>
              <a:rPr lang="en-US" sz="1176">
                <a:solidFill>
                  <a:schemeClr val="tx1"/>
                </a:solidFill>
                <a:ea typeface="Segoe UI" pitchFamily="34" charset="0"/>
                <a:cs typeface="Segoe UI" pitchFamily="34" charset="0"/>
              </a:rPr>
              <a:t>Private endpoint</a:t>
            </a:r>
          </a:p>
        </p:txBody>
      </p:sp>
      <p:cxnSp>
        <p:nvCxnSpPr>
          <p:cNvPr id="42" name="Connector: Elbow 41">
            <a:extLst>
              <a:ext uri="{FF2B5EF4-FFF2-40B4-BE49-F238E27FC236}">
                <a16:creationId xmlns:a16="http://schemas.microsoft.com/office/drawing/2014/main" id="{80DD310E-224D-4A6B-AA67-98116266B475}"/>
              </a:ext>
            </a:extLst>
          </p:cNvPr>
          <p:cNvCxnSpPr>
            <a:cxnSpLocks/>
            <a:endCxn id="40" idx="3"/>
          </p:cNvCxnSpPr>
          <p:nvPr/>
        </p:nvCxnSpPr>
        <p:spPr>
          <a:xfrm>
            <a:off x="11353434" y="1920181"/>
            <a:ext cx="178435" cy="3262808"/>
          </a:xfrm>
          <a:prstGeom prst="bentConnector3">
            <a:avLst>
              <a:gd name="adj1" fmla="val 225595"/>
            </a:avLst>
          </a:prstGeom>
          <a:ln w="47625" cmpd="sng">
            <a:solidFill>
              <a:schemeClr val="accent4">
                <a:lumMod val="5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4" name="Connector: Elbow 43">
            <a:extLst>
              <a:ext uri="{FF2B5EF4-FFF2-40B4-BE49-F238E27FC236}">
                <a16:creationId xmlns:a16="http://schemas.microsoft.com/office/drawing/2014/main" id="{CCFAC215-644E-47F3-BECE-13B9B4DF7EC5}"/>
              </a:ext>
            </a:extLst>
          </p:cNvPr>
          <p:cNvCxnSpPr>
            <a:cxnSpLocks/>
            <a:endCxn id="34" idx="0"/>
          </p:cNvCxnSpPr>
          <p:nvPr/>
        </p:nvCxnSpPr>
        <p:spPr>
          <a:xfrm rot="10800000" flipV="1">
            <a:off x="8578597" y="2678598"/>
            <a:ext cx="50838" cy="2158068"/>
          </a:xfrm>
          <a:prstGeom prst="bentConnector2">
            <a:avLst/>
          </a:prstGeom>
          <a:ln w="47625" cmpd="sng">
            <a:solidFill>
              <a:schemeClr val="accent4">
                <a:lumMod val="5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533D432E-0395-419D-A780-B5D3E8A64564}"/>
              </a:ext>
            </a:extLst>
          </p:cNvPr>
          <p:cNvCxnSpPr>
            <a:cxnSpLocks/>
            <a:endCxn id="39" idx="0"/>
          </p:cNvCxnSpPr>
          <p:nvPr/>
        </p:nvCxnSpPr>
        <p:spPr>
          <a:xfrm>
            <a:off x="9773062" y="3757633"/>
            <a:ext cx="0" cy="1079034"/>
          </a:xfrm>
          <a:prstGeom prst="straightConnector1">
            <a:avLst/>
          </a:prstGeom>
          <a:ln w="47625" cmpd="sng">
            <a:solidFill>
              <a:schemeClr val="accent4">
                <a:lumMod val="5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04" name="TextBox 103">
            <a:extLst>
              <a:ext uri="{FF2B5EF4-FFF2-40B4-BE49-F238E27FC236}">
                <a16:creationId xmlns:a16="http://schemas.microsoft.com/office/drawing/2014/main" id="{FFBEA017-9A83-4316-A95D-25596FD4F63F}"/>
              </a:ext>
            </a:extLst>
          </p:cNvPr>
          <p:cNvSpPr txBox="1"/>
          <p:nvPr/>
        </p:nvSpPr>
        <p:spPr>
          <a:xfrm>
            <a:off x="7503926" y="4402942"/>
            <a:ext cx="666312" cy="241381"/>
          </a:xfrm>
          <a:prstGeom prst="rect">
            <a:avLst/>
          </a:prstGeom>
          <a:noFill/>
        </p:spPr>
        <p:txBody>
          <a:bodyPr wrap="none" lIns="0" tIns="0" rIns="0" bIns="0" rtlCol="0">
            <a:spAutoFit/>
          </a:bodyPr>
          <a:lstStyle/>
          <a:p>
            <a:pPr algn="l"/>
            <a:r>
              <a:rPr lang="en-US" sz="1568" b="1"/>
              <a:t>Subnet</a:t>
            </a:r>
          </a:p>
        </p:txBody>
      </p:sp>
      <p:pic>
        <p:nvPicPr>
          <p:cNvPr id="106" name="Graphic 105" descr="User">
            <a:extLst>
              <a:ext uri="{FF2B5EF4-FFF2-40B4-BE49-F238E27FC236}">
                <a16:creationId xmlns:a16="http://schemas.microsoft.com/office/drawing/2014/main" id="{AC3D3703-F5DD-47B6-829C-2CFACF9454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298877" y="1965111"/>
            <a:ext cx="896425" cy="896425"/>
          </a:xfrm>
          <a:prstGeom prst="rect">
            <a:avLst/>
          </a:prstGeom>
        </p:spPr>
      </p:pic>
      <p:pic>
        <p:nvPicPr>
          <p:cNvPr id="107" name="Graphic 106" descr="User">
            <a:extLst>
              <a:ext uri="{FF2B5EF4-FFF2-40B4-BE49-F238E27FC236}">
                <a16:creationId xmlns:a16="http://schemas.microsoft.com/office/drawing/2014/main" id="{451E4BEB-BC94-4415-A3F1-C002FF01252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298877" y="5296552"/>
            <a:ext cx="896425" cy="896425"/>
          </a:xfrm>
          <a:prstGeom prst="rect">
            <a:avLst/>
          </a:prstGeom>
        </p:spPr>
      </p:pic>
      <p:cxnSp>
        <p:nvCxnSpPr>
          <p:cNvPr id="113" name="Connector: Elbow 112">
            <a:extLst>
              <a:ext uri="{FF2B5EF4-FFF2-40B4-BE49-F238E27FC236}">
                <a16:creationId xmlns:a16="http://schemas.microsoft.com/office/drawing/2014/main" id="{F8194718-5A51-4B45-AC3D-9D788070BA2C}"/>
              </a:ext>
            </a:extLst>
          </p:cNvPr>
          <p:cNvCxnSpPr>
            <a:cxnSpLocks/>
          </p:cNvCxnSpPr>
          <p:nvPr/>
        </p:nvCxnSpPr>
        <p:spPr>
          <a:xfrm>
            <a:off x="2205804" y="2079277"/>
            <a:ext cx="2172048" cy="3111071"/>
          </a:xfrm>
          <a:prstGeom prst="bentConnector3">
            <a:avLst>
              <a:gd name="adj1" fmla="val 25360"/>
            </a:avLst>
          </a:prstGeom>
          <a:ln w="127000">
            <a:solidFill>
              <a:schemeClr val="accent2">
                <a:lumMod val="75000"/>
              </a:schemeClr>
            </a:solidFill>
            <a:headEnd type="triangle" w="lg" len="med"/>
            <a:tailEnd type="triangle"/>
          </a:ln>
        </p:spPr>
        <p:style>
          <a:lnRef idx="1">
            <a:schemeClr val="accent1"/>
          </a:lnRef>
          <a:fillRef idx="0">
            <a:schemeClr val="accent1"/>
          </a:fillRef>
          <a:effectRef idx="0">
            <a:schemeClr val="accent1"/>
          </a:effectRef>
          <a:fontRef idx="minor">
            <a:schemeClr val="tx1"/>
          </a:fontRef>
        </p:style>
      </p:cxnSp>
      <p:cxnSp>
        <p:nvCxnSpPr>
          <p:cNvPr id="147" name="Straight Arrow Connector 146">
            <a:extLst>
              <a:ext uri="{FF2B5EF4-FFF2-40B4-BE49-F238E27FC236}">
                <a16:creationId xmlns:a16="http://schemas.microsoft.com/office/drawing/2014/main" id="{2F6567B1-5E84-4F0F-A656-74E8419A5336}"/>
              </a:ext>
            </a:extLst>
          </p:cNvPr>
          <p:cNvCxnSpPr>
            <a:cxnSpLocks/>
          </p:cNvCxnSpPr>
          <p:nvPr/>
        </p:nvCxnSpPr>
        <p:spPr>
          <a:xfrm>
            <a:off x="2286195" y="5744764"/>
            <a:ext cx="2091657" cy="0"/>
          </a:xfrm>
          <a:prstGeom prst="straightConnector1">
            <a:avLst/>
          </a:prstGeom>
          <a:ln w="127000">
            <a:solidFill>
              <a:schemeClr val="accent2">
                <a:lumMod val="75000"/>
              </a:schemeClr>
            </a:solidFill>
            <a:headEnd type="triangle" w="lg" len="med"/>
            <a:tailEnd type="triangle"/>
          </a:ln>
        </p:spPr>
        <p:style>
          <a:lnRef idx="1">
            <a:schemeClr val="accent1"/>
          </a:lnRef>
          <a:fillRef idx="0">
            <a:schemeClr val="accent1"/>
          </a:fillRef>
          <a:effectRef idx="0">
            <a:schemeClr val="accent1"/>
          </a:effectRef>
          <a:fontRef idx="minor">
            <a:schemeClr val="tx1"/>
          </a:fontRef>
        </p:style>
      </p:cxnSp>
      <p:sp>
        <p:nvSpPr>
          <p:cNvPr id="152" name="TextBox 151">
            <a:extLst>
              <a:ext uri="{FF2B5EF4-FFF2-40B4-BE49-F238E27FC236}">
                <a16:creationId xmlns:a16="http://schemas.microsoft.com/office/drawing/2014/main" id="{B5452CFA-A610-4303-B19C-A3DB564138DA}"/>
              </a:ext>
            </a:extLst>
          </p:cNvPr>
          <p:cNvSpPr txBox="1"/>
          <p:nvPr/>
        </p:nvSpPr>
        <p:spPr>
          <a:xfrm>
            <a:off x="2884207" y="4891286"/>
            <a:ext cx="1039809" cy="241381"/>
          </a:xfrm>
          <a:prstGeom prst="rect">
            <a:avLst/>
          </a:prstGeom>
          <a:noFill/>
        </p:spPr>
        <p:txBody>
          <a:bodyPr wrap="square" lIns="0" tIns="0" rIns="0" bIns="0" rtlCol="0">
            <a:spAutoFit/>
          </a:bodyPr>
          <a:lstStyle/>
          <a:p>
            <a:pPr algn="ctr"/>
            <a:r>
              <a:rPr lang="en-US" sz="1568" b="1"/>
              <a:t>site-to-site</a:t>
            </a:r>
          </a:p>
        </p:txBody>
      </p:sp>
      <p:sp>
        <p:nvSpPr>
          <p:cNvPr id="156" name="TextBox 155">
            <a:extLst>
              <a:ext uri="{FF2B5EF4-FFF2-40B4-BE49-F238E27FC236}">
                <a16:creationId xmlns:a16="http://schemas.microsoft.com/office/drawing/2014/main" id="{4714F1E3-1151-4859-9A81-AED01E75BB73}"/>
              </a:ext>
            </a:extLst>
          </p:cNvPr>
          <p:cNvSpPr txBox="1"/>
          <p:nvPr/>
        </p:nvSpPr>
        <p:spPr>
          <a:xfrm>
            <a:off x="2714994" y="5455366"/>
            <a:ext cx="1334963" cy="241381"/>
          </a:xfrm>
          <a:prstGeom prst="rect">
            <a:avLst/>
          </a:prstGeom>
          <a:noFill/>
        </p:spPr>
        <p:txBody>
          <a:bodyPr wrap="square" lIns="0" tIns="0" rIns="0" bIns="0" rtlCol="0">
            <a:spAutoFit/>
          </a:bodyPr>
          <a:lstStyle/>
          <a:p>
            <a:pPr algn="ctr"/>
            <a:r>
              <a:rPr lang="en-US" sz="1568" b="1"/>
              <a:t>point-to-site</a:t>
            </a:r>
          </a:p>
        </p:txBody>
      </p:sp>
      <p:pic>
        <p:nvPicPr>
          <p:cNvPr id="3" name="Picture 2">
            <a:extLst>
              <a:ext uri="{FF2B5EF4-FFF2-40B4-BE49-F238E27FC236}">
                <a16:creationId xmlns:a16="http://schemas.microsoft.com/office/drawing/2014/main" id="{C779279F-92CA-4A57-A6EC-623B75700A3A}"/>
              </a:ext>
            </a:extLst>
          </p:cNvPr>
          <p:cNvPicPr>
            <a:picLocks noChangeAspect="1"/>
          </p:cNvPicPr>
          <p:nvPr/>
        </p:nvPicPr>
        <p:blipFill>
          <a:blip r:embed="rId7"/>
          <a:stretch>
            <a:fillRect/>
          </a:stretch>
        </p:blipFill>
        <p:spPr>
          <a:xfrm>
            <a:off x="4588306" y="1774583"/>
            <a:ext cx="7000191" cy="2749274"/>
          </a:xfrm>
          <a:prstGeom prst="rect">
            <a:avLst/>
          </a:prstGeom>
          <a:ln>
            <a:solidFill>
              <a:srgbClr val="C00000"/>
            </a:solidFill>
          </a:ln>
        </p:spPr>
      </p:pic>
      <p:cxnSp>
        <p:nvCxnSpPr>
          <p:cNvPr id="5" name="Straight Arrow Connector 4">
            <a:extLst>
              <a:ext uri="{FF2B5EF4-FFF2-40B4-BE49-F238E27FC236}">
                <a16:creationId xmlns:a16="http://schemas.microsoft.com/office/drawing/2014/main" id="{56DD216C-2AEE-488C-A121-24600CC3A406}"/>
              </a:ext>
            </a:extLst>
          </p:cNvPr>
          <p:cNvCxnSpPr/>
          <p:nvPr/>
        </p:nvCxnSpPr>
        <p:spPr>
          <a:xfrm flipH="1" flipV="1">
            <a:off x="7639943" y="3835694"/>
            <a:ext cx="693901" cy="1000973"/>
          </a:xfrm>
          <a:prstGeom prst="straightConnector1">
            <a:avLst/>
          </a:prstGeom>
          <a:ln>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0A49CB6D-E784-42C3-8FFC-76BA31B0D11E}"/>
              </a:ext>
            </a:extLst>
          </p:cNvPr>
          <p:cNvCxnSpPr>
            <a:cxnSpLocks/>
          </p:cNvCxnSpPr>
          <p:nvPr/>
        </p:nvCxnSpPr>
        <p:spPr>
          <a:xfrm flipH="1" flipV="1">
            <a:off x="7639943" y="3825973"/>
            <a:ext cx="1984513" cy="989153"/>
          </a:xfrm>
          <a:prstGeom prst="straightConnector1">
            <a:avLst/>
          </a:prstGeom>
          <a:ln>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C47263C9-D645-4095-AF44-F1465E3EFEC0}"/>
              </a:ext>
            </a:extLst>
          </p:cNvPr>
          <p:cNvCxnSpPr>
            <a:cxnSpLocks/>
          </p:cNvCxnSpPr>
          <p:nvPr/>
        </p:nvCxnSpPr>
        <p:spPr>
          <a:xfrm flipH="1" flipV="1">
            <a:off x="7639943" y="3825973"/>
            <a:ext cx="3155522" cy="989153"/>
          </a:xfrm>
          <a:prstGeom prst="straightConnector1">
            <a:avLst/>
          </a:prstGeom>
          <a:ln>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7" name="Rectangle: Rounded Corners 36">
            <a:extLst>
              <a:ext uri="{FF2B5EF4-FFF2-40B4-BE49-F238E27FC236}">
                <a16:creationId xmlns:a16="http://schemas.microsoft.com/office/drawing/2014/main" id="{B9800B1A-3C00-4127-A15C-C592C3B57FF4}"/>
              </a:ext>
            </a:extLst>
          </p:cNvPr>
          <p:cNvSpPr/>
          <p:nvPr/>
        </p:nvSpPr>
        <p:spPr bwMode="auto">
          <a:xfrm>
            <a:off x="8629433" y="1654934"/>
            <a:ext cx="2724000" cy="530493"/>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176" b="1">
                <a:solidFill>
                  <a:schemeClr val="tx1"/>
                </a:solidFill>
              </a:rPr>
              <a:t>Dedicated SQL tenant</a:t>
            </a:r>
            <a:endParaRPr lang="en-US" sz="1176">
              <a:solidFill>
                <a:schemeClr val="tx1"/>
              </a:solidFill>
              <a:ea typeface="Segoe UI" pitchFamily="34" charset="0"/>
              <a:cs typeface="Segoe UI" pitchFamily="34" charset="0"/>
            </a:endParaRPr>
          </a:p>
          <a:p>
            <a:pPr algn="ctr" defTabSz="914102" fontAlgn="base">
              <a:spcBef>
                <a:spcPct val="0"/>
              </a:spcBef>
              <a:spcAft>
                <a:spcPct val="0"/>
              </a:spcAft>
            </a:pPr>
            <a:r>
              <a:rPr lang="en-US" sz="1176">
                <a:solidFill>
                  <a:schemeClr val="tx1"/>
                </a:solidFill>
                <a:ea typeface="Segoe UI" pitchFamily="34" charset="0"/>
                <a:cs typeface="Segoe UI" pitchFamily="34" charset="0"/>
              </a:rPr>
              <a:t>*.sql.azuresynapse.net</a:t>
            </a:r>
          </a:p>
        </p:txBody>
      </p:sp>
      <p:sp>
        <p:nvSpPr>
          <p:cNvPr id="43" name="Rectangle: Rounded Corners 42">
            <a:extLst>
              <a:ext uri="{FF2B5EF4-FFF2-40B4-BE49-F238E27FC236}">
                <a16:creationId xmlns:a16="http://schemas.microsoft.com/office/drawing/2014/main" id="{290464F3-7401-40CB-B938-DC4FF34CB81C}"/>
              </a:ext>
            </a:extLst>
          </p:cNvPr>
          <p:cNvSpPr/>
          <p:nvPr/>
        </p:nvSpPr>
        <p:spPr bwMode="auto">
          <a:xfrm>
            <a:off x="8629433" y="2413324"/>
            <a:ext cx="2724000" cy="530549"/>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176" b="1">
                <a:solidFill>
                  <a:schemeClr val="tx1"/>
                </a:solidFill>
                <a:ea typeface="Segoe UI" pitchFamily="34" charset="0"/>
                <a:cs typeface="Segoe UI" pitchFamily="34" charset="0"/>
              </a:rPr>
              <a:t>Serverless SQL tenant</a:t>
            </a:r>
          </a:p>
          <a:p>
            <a:pPr algn="ctr" defTabSz="914102" fontAlgn="base">
              <a:spcBef>
                <a:spcPct val="0"/>
              </a:spcBef>
              <a:spcAft>
                <a:spcPct val="0"/>
              </a:spcAft>
            </a:pPr>
            <a:r>
              <a:rPr lang="en-US" sz="1176">
                <a:solidFill>
                  <a:schemeClr val="tx1"/>
                </a:solidFill>
                <a:ea typeface="Segoe UI" pitchFamily="34" charset="0"/>
                <a:cs typeface="Segoe UI" pitchFamily="34" charset="0"/>
              </a:rPr>
              <a:t>*-ondemand.sql.azuresynapse.net</a:t>
            </a:r>
          </a:p>
        </p:txBody>
      </p:sp>
      <p:sp>
        <p:nvSpPr>
          <p:cNvPr id="45" name="Rectangle: Rounded Corners 44">
            <a:extLst>
              <a:ext uri="{FF2B5EF4-FFF2-40B4-BE49-F238E27FC236}">
                <a16:creationId xmlns:a16="http://schemas.microsoft.com/office/drawing/2014/main" id="{7FDE802F-F29C-4858-942C-A5565B57F565}"/>
              </a:ext>
            </a:extLst>
          </p:cNvPr>
          <p:cNvSpPr/>
          <p:nvPr/>
        </p:nvSpPr>
        <p:spPr bwMode="auto">
          <a:xfrm>
            <a:off x="8629433" y="3176273"/>
            <a:ext cx="2724000" cy="530549"/>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176" b="1">
                <a:solidFill>
                  <a:schemeClr val="tx1"/>
                </a:solidFill>
                <a:ea typeface="Segoe UI" pitchFamily="34" charset="0"/>
                <a:cs typeface="Segoe UI" pitchFamily="34" charset="0"/>
              </a:rPr>
              <a:t>Dev tenant</a:t>
            </a:r>
          </a:p>
          <a:p>
            <a:pPr algn="ctr" defTabSz="914102" fontAlgn="base">
              <a:spcBef>
                <a:spcPct val="0"/>
              </a:spcBef>
              <a:spcAft>
                <a:spcPct val="0"/>
              </a:spcAft>
            </a:pPr>
            <a:r>
              <a:rPr lang="en-US" sz="1176">
                <a:solidFill>
                  <a:schemeClr val="tx1"/>
                </a:solidFill>
                <a:ea typeface="Segoe UI" pitchFamily="34" charset="0"/>
                <a:cs typeface="Segoe UI" pitchFamily="34" charset="0"/>
              </a:rPr>
              <a:t>*.dev.sql.azuresynapse.net</a:t>
            </a:r>
          </a:p>
        </p:txBody>
      </p:sp>
    </p:spTree>
    <p:extLst>
      <p:ext uri="{BB962C8B-B14F-4D97-AF65-F5344CB8AC3E}">
        <p14:creationId xmlns:p14="http://schemas.microsoft.com/office/powerpoint/2010/main" val="5141128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BD612D-A585-4E48-99F6-CBD60E25AACD}"/>
              </a:ext>
            </a:extLst>
          </p:cNvPr>
          <p:cNvSpPr>
            <a:spLocks noGrp="1"/>
          </p:cNvSpPr>
          <p:nvPr>
            <p:ph type="title"/>
          </p:nvPr>
        </p:nvSpPr>
        <p:spPr/>
        <p:txBody>
          <a:bodyPr/>
          <a:lstStyle/>
          <a:p>
            <a:r>
              <a:rPr lang="en-US"/>
              <a:t>Self-hosted Integration Runtime in Synapse Workspace</a:t>
            </a:r>
          </a:p>
        </p:txBody>
      </p:sp>
      <p:sp>
        <p:nvSpPr>
          <p:cNvPr id="4" name="Rectangle 3">
            <a:extLst>
              <a:ext uri="{FF2B5EF4-FFF2-40B4-BE49-F238E27FC236}">
                <a16:creationId xmlns:a16="http://schemas.microsoft.com/office/drawing/2014/main" id="{38650A57-6CB0-4947-982B-6F6E6118CB4C}"/>
              </a:ext>
            </a:extLst>
          </p:cNvPr>
          <p:cNvSpPr/>
          <p:nvPr/>
        </p:nvSpPr>
        <p:spPr bwMode="auto">
          <a:xfrm>
            <a:off x="4939753" y="2831384"/>
            <a:ext cx="7113161" cy="2710226"/>
          </a:xfrm>
          <a:prstGeom prst="rect">
            <a:avLst/>
          </a:prstGeom>
          <a:solidFill>
            <a:srgbClr val="0078D4">
              <a:alpha val="46000"/>
            </a:srgbClr>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568">
                <a:gradFill>
                  <a:gsLst>
                    <a:gs pos="0">
                      <a:srgbClr val="FFFFFF"/>
                    </a:gs>
                    <a:gs pos="100000">
                      <a:srgbClr val="FFFFFF"/>
                    </a:gs>
                  </a:gsLst>
                  <a:lin ang="5400000" scaled="0"/>
                </a:gradFill>
                <a:ea typeface="Segoe UI" pitchFamily="34" charset="0"/>
                <a:cs typeface="Segoe UI" pitchFamily="34" charset="0"/>
              </a:rPr>
              <a:t>Synapse Workspace</a:t>
            </a:r>
          </a:p>
        </p:txBody>
      </p:sp>
      <p:sp>
        <p:nvSpPr>
          <p:cNvPr id="7" name="Rectangle 6">
            <a:extLst>
              <a:ext uri="{FF2B5EF4-FFF2-40B4-BE49-F238E27FC236}">
                <a16:creationId xmlns:a16="http://schemas.microsoft.com/office/drawing/2014/main" id="{9912DF14-F6E5-4F00-B0C9-EB478D0EF2CA}"/>
              </a:ext>
            </a:extLst>
          </p:cNvPr>
          <p:cNvSpPr/>
          <p:nvPr/>
        </p:nvSpPr>
        <p:spPr bwMode="auto">
          <a:xfrm>
            <a:off x="5054480" y="3578404"/>
            <a:ext cx="4069835" cy="187208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568">
                <a:gradFill>
                  <a:gsLst>
                    <a:gs pos="0">
                      <a:srgbClr val="FFFFFF"/>
                    </a:gs>
                    <a:gs pos="100000">
                      <a:srgbClr val="FFFFFF"/>
                    </a:gs>
                  </a:gsLst>
                  <a:lin ang="5400000" scaled="0"/>
                </a:gradFill>
                <a:ea typeface="Segoe UI" pitchFamily="34" charset="0"/>
                <a:cs typeface="Segoe UI" pitchFamily="34" charset="0"/>
              </a:rPr>
              <a:t>Managed VNET</a:t>
            </a:r>
          </a:p>
        </p:txBody>
      </p:sp>
      <p:sp>
        <p:nvSpPr>
          <p:cNvPr id="8" name="Rectangle: Rounded Corners 7">
            <a:extLst>
              <a:ext uri="{FF2B5EF4-FFF2-40B4-BE49-F238E27FC236}">
                <a16:creationId xmlns:a16="http://schemas.microsoft.com/office/drawing/2014/main" id="{3C0BC4F4-1FCC-4911-815F-35BFCF4BF9CB}"/>
              </a:ext>
            </a:extLst>
          </p:cNvPr>
          <p:cNvSpPr/>
          <p:nvPr/>
        </p:nvSpPr>
        <p:spPr bwMode="auto">
          <a:xfrm>
            <a:off x="5124874" y="4059547"/>
            <a:ext cx="1785696" cy="493014"/>
          </a:xfrm>
          <a:prstGeom prst="roundRect">
            <a:avLst/>
          </a:prstGeom>
          <a:ln>
            <a:headEnd type="none" w="med" len="med"/>
            <a:tailEnd type="none" w="med" len="med"/>
          </a:ln>
        </p:spPr>
        <p:style>
          <a:lnRef idx="3">
            <a:schemeClr val="lt1"/>
          </a:lnRef>
          <a:fillRef idx="1">
            <a:schemeClr val="accent4"/>
          </a:fillRef>
          <a:effectRef idx="1">
            <a:schemeClr val="accent4"/>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568">
                <a:gradFill>
                  <a:gsLst>
                    <a:gs pos="0">
                      <a:srgbClr val="FFFFFF"/>
                    </a:gs>
                    <a:gs pos="100000">
                      <a:srgbClr val="FFFFFF"/>
                    </a:gs>
                  </a:gsLst>
                  <a:lin ang="5400000" scaled="0"/>
                </a:gradFill>
                <a:ea typeface="Segoe UI" pitchFamily="34" charset="0"/>
                <a:cs typeface="Segoe UI" pitchFamily="34" charset="0"/>
              </a:rPr>
              <a:t>Synapse Studio</a:t>
            </a:r>
          </a:p>
        </p:txBody>
      </p:sp>
      <p:grpSp>
        <p:nvGrpSpPr>
          <p:cNvPr id="73" name="Group 72">
            <a:extLst>
              <a:ext uri="{FF2B5EF4-FFF2-40B4-BE49-F238E27FC236}">
                <a16:creationId xmlns:a16="http://schemas.microsoft.com/office/drawing/2014/main" id="{1C62F296-8661-4ED2-8AAE-C23067E80EC4}"/>
              </a:ext>
            </a:extLst>
          </p:cNvPr>
          <p:cNvGrpSpPr/>
          <p:nvPr/>
        </p:nvGrpSpPr>
        <p:grpSpPr>
          <a:xfrm>
            <a:off x="4952384" y="5919704"/>
            <a:ext cx="3896801" cy="720732"/>
            <a:chOff x="490697" y="5907142"/>
            <a:chExt cx="3974940" cy="735184"/>
          </a:xfrm>
        </p:grpSpPr>
        <p:sp>
          <p:nvSpPr>
            <p:cNvPr id="10" name="Rectangle: Rounded Corners 9">
              <a:extLst>
                <a:ext uri="{FF2B5EF4-FFF2-40B4-BE49-F238E27FC236}">
                  <a16:creationId xmlns:a16="http://schemas.microsoft.com/office/drawing/2014/main" id="{DB6A4BDA-86C9-4075-9615-A013BA7E7B35}"/>
                </a:ext>
              </a:extLst>
            </p:cNvPr>
            <p:cNvSpPr/>
            <p:nvPr/>
          </p:nvSpPr>
          <p:spPr bwMode="auto">
            <a:xfrm>
              <a:off x="490697" y="5907142"/>
              <a:ext cx="3974940" cy="735184"/>
            </a:xfrm>
            <a:prstGeom prst="roundRect">
              <a:avLst/>
            </a:prstGeom>
            <a:noFill/>
            <a:ln>
              <a:solidFill>
                <a:schemeClr val="accent4">
                  <a:alpha val="50000"/>
                </a:schemeClr>
              </a:solidFill>
              <a:headEnd type="none" w="med" len="med"/>
              <a:tailEnd type="none" w="med" len="med"/>
            </a:ln>
          </p:spPr>
          <p:style>
            <a:lnRef idx="3">
              <a:schemeClr val="lt1"/>
            </a:lnRef>
            <a:fillRef idx="1">
              <a:schemeClr val="accent4"/>
            </a:fillRef>
            <a:effectRef idx="1">
              <a:schemeClr val="accent4"/>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defTabSz="914102" fontAlgn="base">
                <a:spcBef>
                  <a:spcPct val="0"/>
                </a:spcBef>
                <a:spcAft>
                  <a:spcPct val="0"/>
                </a:spcAft>
              </a:pPr>
              <a:r>
                <a:rPr lang="en-US" sz="1176">
                  <a:solidFill>
                    <a:schemeClr val="accent4"/>
                  </a:solidFill>
                  <a:ea typeface="Segoe UI" pitchFamily="34" charset="0"/>
                  <a:cs typeface="Segoe UI" pitchFamily="34" charset="0"/>
                </a:rPr>
                <a:t>Other data sources </a:t>
              </a:r>
            </a:p>
            <a:p>
              <a:pPr defTabSz="914102" fontAlgn="base">
                <a:spcBef>
                  <a:spcPct val="0"/>
                </a:spcBef>
                <a:spcAft>
                  <a:spcPct val="0"/>
                </a:spcAft>
              </a:pPr>
              <a:r>
                <a:rPr lang="en-US" sz="1176">
                  <a:solidFill>
                    <a:schemeClr val="accent4"/>
                  </a:solidFill>
                  <a:ea typeface="Segoe UI" pitchFamily="34" charset="0"/>
                  <a:cs typeface="Segoe UI" pitchFamily="34" charset="0"/>
                </a:rPr>
                <a:t>that support Private Link</a:t>
              </a:r>
            </a:p>
            <a:p>
              <a:pPr defTabSz="914102" fontAlgn="base">
                <a:spcBef>
                  <a:spcPct val="0"/>
                </a:spcBef>
                <a:spcAft>
                  <a:spcPct val="0"/>
                </a:spcAft>
              </a:pPr>
              <a:r>
                <a:rPr lang="en-US" sz="1176">
                  <a:solidFill>
                    <a:schemeClr val="accent4"/>
                  </a:solidFill>
                  <a:ea typeface="Segoe UI" pitchFamily="34" charset="0"/>
                  <a:cs typeface="Segoe UI" pitchFamily="34" charset="0"/>
                </a:rPr>
                <a:t>(e.g. Cosmos DB, Azure Storage etc.) </a:t>
              </a:r>
              <a:endParaRPr lang="en-US" sz="1176">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a:extLst>
                <a:ext uri="{FF2B5EF4-FFF2-40B4-BE49-F238E27FC236}">
                  <a16:creationId xmlns:a16="http://schemas.microsoft.com/office/drawing/2014/main" id="{59D35C3D-BF45-4286-B598-9DF017099457}"/>
                </a:ext>
              </a:extLst>
            </p:cNvPr>
            <p:cNvPicPr>
              <a:picLocks noChangeAspect="1"/>
            </p:cNvPicPr>
            <p:nvPr/>
          </p:nvPicPr>
          <p:blipFill>
            <a:blip r:embed="rId2"/>
            <a:stretch>
              <a:fillRect/>
            </a:stretch>
          </p:blipFill>
          <p:spPr>
            <a:xfrm>
              <a:off x="3311981" y="5940053"/>
              <a:ext cx="1022629" cy="672135"/>
            </a:xfrm>
            <a:prstGeom prst="rect">
              <a:avLst/>
            </a:prstGeom>
          </p:spPr>
        </p:pic>
      </p:grpSp>
      <p:sp>
        <p:nvSpPr>
          <p:cNvPr id="12" name="Rectangle: Rounded Corners 11">
            <a:extLst>
              <a:ext uri="{FF2B5EF4-FFF2-40B4-BE49-F238E27FC236}">
                <a16:creationId xmlns:a16="http://schemas.microsoft.com/office/drawing/2014/main" id="{04CB4B2A-0686-48D3-BB78-45840F547A60}"/>
              </a:ext>
            </a:extLst>
          </p:cNvPr>
          <p:cNvSpPr/>
          <p:nvPr/>
        </p:nvSpPr>
        <p:spPr bwMode="auto">
          <a:xfrm>
            <a:off x="7380742" y="3952334"/>
            <a:ext cx="1670258" cy="411028"/>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176">
                <a:solidFill>
                  <a:schemeClr val="tx1"/>
                </a:solidFill>
                <a:ea typeface="Segoe UI" pitchFamily="34" charset="0"/>
                <a:cs typeface="Segoe UI" pitchFamily="34" charset="0"/>
              </a:rPr>
              <a:t>Private endpoint to SQL on-demand</a:t>
            </a:r>
          </a:p>
        </p:txBody>
      </p:sp>
      <p:sp>
        <p:nvSpPr>
          <p:cNvPr id="13" name="Rectangle: Rounded Corners 12">
            <a:extLst>
              <a:ext uri="{FF2B5EF4-FFF2-40B4-BE49-F238E27FC236}">
                <a16:creationId xmlns:a16="http://schemas.microsoft.com/office/drawing/2014/main" id="{615CCB49-61FD-4840-B9B8-4B2EBC29ADBA}"/>
              </a:ext>
            </a:extLst>
          </p:cNvPr>
          <p:cNvSpPr/>
          <p:nvPr/>
        </p:nvSpPr>
        <p:spPr bwMode="auto">
          <a:xfrm>
            <a:off x="7380743" y="4462015"/>
            <a:ext cx="1670258" cy="411028"/>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176">
                <a:solidFill>
                  <a:schemeClr val="tx1"/>
                </a:solidFill>
                <a:ea typeface="Segoe UI" pitchFamily="34" charset="0"/>
                <a:cs typeface="Segoe UI" pitchFamily="34" charset="0"/>
              </a:rPr>
              <a:t>Private endpoint to SQL Pool</a:t>
            </a:r>
          </a:p>
        </p:txBody>
      </p:sp>
      <p:sp>
        <p:nvSpPr>
          <p:cNvPr id="14" name="Rectangle: Rounded Corners 13">
            <a:extLst>
              <a:ext uri="{FF2B5EF4-FFF2-40B4-BE49-F238E27FC236}">
                <a16:creationId xmlns:a16="http://schemas.microsoft.com/office/drawing/2014/main" id="{FFC3A376-8D77-4739-81D6-CC6FD8000052}"/>
              </a:ext>
            </a:extLst>
          </p:cNvPr>
          <p:cNvSpPr/>
          <p:nvPr/>
        </p:nvSpPr>
        <p:spPr bwMode="auto">
          <a:xfrm>
            <a:off x="7380743" y="4967889"/>
            <a:ext cx="1670258" cy="411028"/>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176">
                <a:solidFill>
                  <a:schemeClr val="tx1"/>
                </a:solidFill>
                <a:ea typeface="Segoe UI" pitchFamily="34" charset="0"/>
                <a:cs typeface="Segoe UI" pitchFamily="34" charset="0"/>
              </a:rPr>
              <a:t>Spark Clusters</a:t>
            </a:r>
          </a:p>
        </p:txBody>
      </p:sp>
      <p:cxnSp>
        <p:nvCxnSpPr>
          <p:cNvPr id="16" name="Straight Arrow Connector 15">
            <a:extLst>
              <a:ext uri="{FF2B5EF4-FFF2-40B4-BE49-F238E27FC236}">
                <a16:creationId xmlns:a16="http://schemas.microsoft.com/office/drawing/2014/main" id="{0349A164-4689-4A40-9024-8874FCDF617F}"/>
              </a:ext>
            </a:extLst>
          </p:cNvPr>
          <p:cNvCxnSpPr>
            <a:cxnSpLocks/>
            <a:stCxn id="8" idx="3"/>
            <a:endCxn id="12" idx="1"/>
          </p:cNvCxnSpPr>
          <p:nvPr/>
        </p:nvCxnSpPr>
        <p:spPr>
          <a:xfrm flipV="1">
            <a:off x="6910570" y="4157848"/>
            <a:ext cx="470173" cy="148206"/>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B4D32503-FEF4-44F5-AA2E-A45816CB47C2}"/>
              </a:ext>
            </a:extLst>
          </p:cNvPr>
          <p:cNvCxnSpPr>
            <a:cxnSpLocks/>
            <a:stCxn id="8" idx="3"/>
            <a:endCxn id="13" idx="1"/>
          </p:cNvCxnSpPr>
          <p:nvPr/>
        </p:nvCxnSpPr>
        <p:spPr>
          <a:xfrm>
            <a:off x="6910569" y="4306055"/>
            <a:ext cx="470174" cy="361475"/>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9BEC7D7F-5563-4109-BE28-DBF02D8AB785}"/>
              </a:ext>
            </a:extLst>
          </p:cNvPr>
          <p:cNvCxnSpPr>
            <a:cxnSpLocks/>
            <a:stCxn id="8" idx="3"/>
            <a:endCxn id="14" idx="1"/>
          </p:cNvCxnSpPr>
          <p:nvPr/>
        </p:nvCxnSpPr>
        <p:spPr>
          <a:xfrm>
            <a:off x="6910569" y="4306055"/>
            <a:ext cx="470174" cy="867349"/>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1" name="Rectangle: Rounded Corners 20">
            <a:extLst>
              <a:ext uri="{FF2B5EF4-FFF2-40B4-BE49-F238E27FC236}">
                <a16:creationId xmlns:a16="http://schemas.microsoft.com/office/drawing/2014/main" id="{64C854AE-7802-4262-9F02-5D9C9D20EDB0}"/>
              </a:ext>
            </a:extLst>
          </p:cNvPr>
          <p:cNvSpPr/>
          <p:nvPr/>
        </p:nvSpPr>
        <p:spPr bwMode="auto">
          <a:xfrm>
            <a:off x="5260342" y="4962651"/>
            <a:ext cx="1696100" cy="411028"/>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176">
                <a:solidFill>
                  <a:schemeClr val="tx1"/>
                </a:solidFill>
                <a:ea typeface="Segoe UI" pitchFamily="34" charset="0"/>
                <a:cs typeface="Segoe UI" pitchFamily="34" charset="0"/>
              </a:rPr>
              <a:t>Private endpoint</a:t>
            </a:r>
          </a:p>
        </p:txBody>
      </p:sp>
      <p:cxnSp>
        <p:nvCxnSpPr>
          <p:cNvPr id="22" name="Straight Arrow Connector 21">
            <a:extLst>
              <a:ext uri="{FF2B5EF4-FFF2-40B4-BE49-F238E27FC236}">
                <a16:creationId xmlns:a16="http://schemas.microsoft.com/office/drawing/2014/main" id="{6647EE39-1400-4FE9-BFA1-356D530C0EDA}"/>
              </a:ext>
            </a:extLst>
          </p:cNvPr>
          <p:cNvCxnSpPr>
            <a:cxnSpLocks/>
            <a:endCxn id="21" idx="2"/>
          </p:cNvCxnSpPr>
          <p:nvPr/>
        </p:nvCxnSpPr>
        <p:spPr>
          <a:xfrm flipV="1">
            <a:off x="6108392" y="5373679"/>
            <a:ext cx="0" cy="543694"/>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5" name="Rectangle: Rounded Corners 34">
            <a:extLst>
              <a:ext uri="{FF2B5EF4-FFF2-40B4-BE49-F238E27FC236}">
                <a16:creationId xmlns:a16="http://schemas.microsoft.com/office/drawing/2014/main" id="{FB9263FF-4DDD-4B90-A8FA-B397068D1376}"/>
              </a:ext>
            </a:extLst>
          </p:cNvPr>
          <p:cNvSpPr/>
          <p:nvPr/>
        </p:nvSpPr>
        <p:spPr bwMode="auto">
          <a:xfrm>
            <a:off x="10074748" y="3747336"/>
            <a:ext cx="1877920" cy="573252"/>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176">
                <a:solidFill>
                  <a:schemeClr val="tx1"/>
                </a:solidFill>
                <a:cs typeface="Segoe UI" pitchFamily="34" charset="0"/>
              </a:rPr>
              <a:t>Workspace </a:t>
            </a:r>
          </a:p>
          <a:p>
            <a:pPr algn="ctr" defTabSz="914102" fontAlgn="base">
              <a:spcBef>
                <a:spcPct val="0"/>
              </a:spcBef>
              <a:spcAft>
                <a:spcPct val="0"/>
              </a:spcAft>
            </a:pPr>
            <a:r>
              <a:rPr lang="en-US" sz="1176">
                <a:solidFill>
                  <a:schemeClr val="tx1"/>
                </a:solidFill>
                <a:cs typeface="Segoe UI" pitchFamily="34" charset="0"/>
              </a:rPr>
              <a:t>SQL on-demand endpoint</a:t>
            </a:r>
          </a:p>
        </p:txBody>
      </p:sp>
      <p:sp>
        <p:nvSpPr>
          <p:cNvPr id="37" name="Rectangle: Rounded Corners 36">
            <a:extLst>
              <a:ext uri="{FF2B5EF4-FFF2-40B4-BE49-F238E27FC236}">
                <a16:creationId xmlns:a16="http://schemas.microsoft.com/office/drawing/2014/main" id="{A73409B7-209E-4AAE-9938-29440C290687}"/>
              </a:ext>
            </a:extLst>
          </p:cNvPr>
          <p:cNvSpPr/>
          <p:nvPr/>
        </p:nvSpPr>
        <p:spPr bwMode="auto">
          <a:xfrm>
            <a:off x="9374170" y="4676025"/>
            <a:ext cx="1877920" cy="573252"/>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176">
                <a:solidFill>
                  <a:schemeClr val="tx1"/>
                </a:solidFill>
                <a:cs typeface="Segoe UI" pitchFamily="34" charset="0"/>
              </a:rPr>
              <a:t>Workspace </a:t>
            </a:r>
          </a:p>
          <a:p>
            <a:pPr algn="ctr" defTabSz="914102" fontAlgn="base">
              <a:spcBef>
                <a:spcPct val="0"/>
              </a:spcBef>
              <a:spcAft>
                <a:spcPct val="0"/>
              </a:spcAft>
            </a:pPr>
            <a:r>
              <a:rPr lang="en-US" sz="1176">
                <a:solidFill>
                  <a:schemeClr val="tx1"/>
                </a:solidFill>
                <a:cs typeface="Segoe UI" pitchFamily="34" charset="0"/>
              </a:rPr>
              <a:t>SQL Pool </a:t>
            </a:r>
          </a:p>
          <a:p>
            <a:pPr algn="ctr" defTabSz="914102" fontAlgn="base">
              <a:spcBef>
                <a:spcPct val="0"/>
              </a:spcBef>
              <a:spcAft>
                <a:spcPct val="0"/>
              </a:spcAft>
            </a:pPr>
            <a:r>
              <a:rPr lang="en-US" sz="1176">
                <a:solidFill>
                  <a:schemeClr val="tx1"/>
                </a:solidFill>
                <a:cs typeface="Segoe UI" pitchFamily="34" charset="0"/>
              </a:rPr>
              <a:t>endpoint</a:t>
            </a:r>
          </a:p>
        </p:txBody>
      </p:sp>
      <p:cxnSp>
        <p:nvCxnSpPr>
          <p:cNvPr id="38" name="Straight Arrow Connector 37">
            <a:extLst>
              <a:ext uri="{FF2B5EF4-FFF2-40B4-BE49-F238E27FC236}">
                <a16:creationId xmlns:a16="http://schemas.microsoft.com/office/drawing/2014/main" id="{241F7764-5F53-4E20-B14F-8279CAA41E10}"/>
              </a:ext>
            </a:extLst>
          </p:cNvPr>
          <p:cNvCxnSpPr>
            <a:cxnSpLocks/>
            <a:stCxn id="35" idx="1"/>
            <a:endCxn id="12" idx="3"/>
          </p:cNvCxnSpPr>
          <p:nvPr/>
        </p:nvCxnSpPr>
        <p:spPr>
          <a:xfrm flipH="1">
            <a:off x="9051000" y="4033962"/>
            <a:ext cx="1023748" cy="123886"/>
          </a:xfrm>
          <a:prstGeom prst="straightConnector1">
            <a:avLst/>
          </a:prstGeom>
          <a:ln w="47625" cmpd="sng">
            <a:solidFill>
              <a:schemeClr val="accent3">
                <a:lumMod val="60000"/>
                <a:lumOff val="4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04474392-6CEC-4464-8BA9-783CAA7E9A01}"/>
              </a:ext>
            </a:extLst>
          </p:cNvPr>
          <p:cNvCxnSpPr>
            <a:cxnSpLocks/>
            <a:stCxn id="37" idx="1"/>
            <a:endCxn id="13" idx="3"/>
          </p:cNvCxnSpPr>
          <p:nvPr/>
        </p:nvCxnSpPr>
        <p:spPr>
          <a:xfrm flipH="1" flipV="1">
            <a:off x="9051001" y="4667529"/>
            <a:ext cx="323169" cy="295122"/>
          </a:xfrm>
          <a:prstGeom prst="straightConnector1">
            <a:avLst/>
          </a:prstGeom>
          <a:ln w="47625" cmpd="sng">
            <a:solidFill>
              <a:schemeClr val="accent3">
                <a:lumMod val="60000"/>
                <a:lumOff val="4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42" name="Graphic 41">
            <a:extLst>
              <a:ext uri="{FF2B5EF4-FFF2-40B4-BE49-F238E27FC236}">
                <a16:creationId xmlns:a16="http://schemas.microsoft.com/office/drawing/2014/main" id="{DAFA655E-D404-4DA7-ABBC-1D493C04797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11511968" y="2958868"/>
            <a:ext cx="387945" cy="387945"/>
          </a:xfrm>
          <a:prstGeom prst="rect">
            <a:avLst/>
          </a:prstGeom>
        </p:spPr>
      </p:pic>
      <p:grpSp>
        <p:nvGrpSpPr>
          <p:cNvPr id="3" name="Group 2">
            <a:extLst>
              <a:ext uri="{FF2B5EF4-FFF2-40B4-BE49-F238E27FC236}">
                <a16:creationId xmlns:a16="http://schemas.microsoft.com/office/drawing/2014/main" id="{C0EB5265-8CB5-4E6B-BEA3-F1D41028EB69}"/>
              </a:ext>
            </a:extLst>
          </p:cNvPr>
          <p:cNvGrpSpPr/>
          <p:nvPr/>
        </p:nvGrpSpPr>
        <p:grpSpPr>
          <a:xfrm>
            <a:off x="10754698" y="5857203"/>
            <a:ext cx="1298216" cy="845736"/>
            <a:chOff x="9481671" y="5847291"/>
            <a:chExt cx="1324248" cy="862695"/>
          </a:xfrm>
        </p:grpSpPr>
        <p:grpSp>
          <p:nvGrpSpPr>
            <p:cNvPr id="45" name="Group 44">
              <a:extLst>
                <a:ext uri="{FF2B5EF4-FFF2-40B4-BE49-F238E27FC236}">
                  <a16:creationId xmlns:a16="http://schemas.microsoft.com/office/drawing/2014/main" id="{DD32BC05-23DD-41C7-92F5-3E30A1B9C63F}"/>
                </a:ext>
              </a:extLst>
            </p:cNvPr>
            <p:cNvGrpSpPr/>
            <p:nvPr/>
          </p:nvGrpSpPr>
          <p:grpSpPr>
            <a:xfrm>
              <a:off x="9481671" y="5847291"/>
              <a:ext cx="1324248" cy="862695"/>
              <a:chOff x="11291888" y="3819525"/>
              <a:chExt cx="528638" cy="401638"/>
            </a:xfrm>
          </p:grpSpPr>
          <p:sp>
            <p:nvSpPr>
              <p:cNvPr id="46" name="Oval 2026">
                <a:extLst>
                  <a:ext uri="{FF2B5EF4-FFF2-40B4-BE49-F238E27FC236}">
                    <a16:creationId xmlns:a16="http://schemas.microsoft.com/office/drawing/2014/main" id="{E9DFD267-8EB0-4B0D-827E-FE47474F4248}"/>
                  </a:ext>
                </a:extLst>
              </p:cNvPr>
              <p:cNvSpPr>
                <a:spLocks noChangeArrowheads="1"/>
              </p:cNvSpPr>
              <p:nvPr/>
            </p:nvSpPr>
            <p:spPr bwMode="auto">
              <a:xfrm>
                <a:off x="11385550" y="3819525"/>
                <a:ext cx="400050" cy="401638"/>
              </a:xfrm>
              <a:prstGeom prst="ellipse">
                <a:avLst/>
              </a:pr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47" name="Freeform 2027">
                <a:extLst>
                  <a:ext uri="{FF2B5EF4-FFF2-40B4-BE49-F238E27FC236}">
                    <a16:creationId xmlns:a16="http://schemas.microsoft.com/office/drawing/2014/main" id="{653CBFC9-DB78-4A11-BACF-1F6AC64F2550}"/>
                  </a:ext>
                </a:extLst>
              </p:cNvPr>
              <p:cNvSpPr>
                <a:spLocks/>
              </p:cNvSpPr>
              <p:nvPr/>
            </p:nvSpPr>
            <p:spPr bwMode="auto">
              <a:xfrm>
                <a:off x="11707813" y="3867150"/>
                <a:ext cx="66675" cy="80963"/>
              </a:xfrm>
              <a:custGeom>
                <a:avLst/>
                <a:gdLst>
                  <a:gd name="T0" fmla="*/ 1 w 23"/>
                  <a:gd name="T1" fmla="*/ 8 h 28"/>
                  <a:gd name="T2" fmla="*/ 1 w 23"/>
                  <a:gd name="T3" fmla="*/ 8 h 28"/>
                  <a:gd name="T4" fmla="*/ 2 w 23"/>
                  <a:gd name="T5" fmla="*/ 10 h 28"/>
                  <a:gd name="T6" fmla="*/ 5 w 23"/>
                  <a:gd name="T7" fmla="*/ 9 h 28"/>
                  <a:gd name="T8" fmla="*/ 5 w 23"/>
                  <a:gd name="T9" fmla="*/ 12 h 28"/>
                  <a:gd name="T10" fmla="*/ 1 w 23"/>
                  <a:gd name="T11" fmla="*/ 12 h 28"/>
                  <a:gd name="T12" fmla="*/ 1 w 23"/>
                  <a:gd name="T13" fmla="*/ 17 h 28"/>
                  <a:gd name="T14" fmla="*/ 1 w 23"/>
                  <a:gd name="T15" fmla="*/ 22 h 28"/>
                  <a:gd name="T16" fmla="*/ 3 w 23"/>
                  <a:gd name="T17" fmla="*/ 21 h 28"/>
                  <a:gd name="T18" fmla="*/ 3 w 23"/>
                  <a:gd name="T19" fmla="*/ 22 h 28"/>
                  <a:gd name="T20" fmla="*/ 8 w 23"/>
                  <a:gd name="T21" fmla="*/ 26 h 28"/>
                  <a:gd name="T22" fmla="*/ 8 w 23"/>
                  <a:gd name="T23" fmla="*/ 27 h 28"/>
                  <a:gd name="T24" fmla="*/ 6 w 23"/>
                  <a:gd name="T25" fmla="*/ 27 h 28"/>
                  <a:gd name="T26" fmla="*/ 6 w 23"/>
                  <a:gd name="T27" fmla="*/ 28 h 28"/>
                  <a:gd name="T28" fmla="*/ 9 w 23"/>
                  <a:gd name="T29" fmla="*/ 28 h 28"/>
                  <a:gd name="T30" fmla="*/ 9 w 23"/>
                  <a:gd name="T31" fmla="*/ 26 h 28"/>
                  <a:gd name="T32" fmla="*/ 10 w 23"/>
                  <a:gd name="T33" fmla="*/ 25 h 28"/>
                  <a:gd name="T34" fmla="*/ 6 w 23"/>
                  <a:gd name="T35" fmla="*/ 22 h 28"/>
                  <a:gd name="T36" fmla="*/ 5 w 23"/>
                  <a:gd name="T37" fmla="*/ 20 h 28"/>
                  <a:gd name="T38" fmla="*/ 8 w 23"/>
                  <a:gd name="T39" fmla="*/ 20 h 28"/>
                  <a:gd name="T40" fmla="*/ 12 w 23"/>
                  <a:gd name="T41" fmla="*/ 23 h 28"/>
                  <a:gd name="T42" fmla="*/ 12 w 23"/>
                  <a:gd name="T43" fmla="*/ 26 h 28"/>
                  <a:gd name="T44" fmla="*/ 14 w 23"/>
                  <a:gd name="T45" fmla="*/ 28 h 28"/>
                  <a:gd name="T46" fmla="*/ 16 w 23"/>
                  <a:gd name="T47" fmla="*/ 25 h 28"/>
                  <a:gd name="T48" fmla="*/ 18 w 23"/>
                  <a:gd name="T49" fmla="*/ 23 h 28"/>
                  <a:gd name="T50" fmla="*/ 18 w 23"/>
                  <a:gd name="T51" fmla="*/ 26 h 28"/>
                  <a:gd name="T52" fmla="*/ 20 w 23"/>
                  <a:gd name="T53" fmla="*/ 28 h 28"/>
                  <a:gd name="T54" fmla="*/ 23 w 23"/>
                  <a:gd name="T55" fmla="*/ 28 h 28"/>
                  <a:gd name="T56" fmla="*/ 22 w 23"/>
                  <a:gd name="T57" fmla="*/ 26 h 28"/>
                  <a:gd name="T58" fmla="*/ 20 w 23"/>
                  <a:gd name="T59" fmla="*/ 26 h 28"/>
                  <a:gd name="T60" fmla="*/ 20 w 23"/>
                  <a:gd name="T61" fmla="*/ 20 h 28"/>
                  <a:gd name="T62" fmla="*/ 13 w 23"/>
                  <a:gd name="T63" fmla="*/ 10 h 28"/>
                  <a:gd name="T64" fmla="*/ 11 w 23"/>
                  <a:gd name="T65" fmla="*/ 12 h 28"/>
                  <a:gd name="T66" fmla="*/ 6 w 23"/>
                  <a:gd name="T67" fmla="*/ 12 h 28"/>
                  <a:gd name="T68" fmla="*/ 6 w 23"/>
                  <a:gd name="T69" fmla="*/ 11 h 28"/>
                  <a:gd name="T70" fmla="*/ 9 w 23"/>
                  <a:gd name="T71" fmla="*/ 9 h 28"/>
                  <a:gd name="T72" fmla="*/ 9 w 23"/>
                  <a:gd name="T73" fmla="*/ 5 h 28"/>
                  <a:gd name="T74" fmla="*/ 4 w 23"/>
                  <a:gd name="T75" fmla="*/ 0 h 28"/>
                  <a:gd name="T76" fmla="*/ 4 w 23"/>
                  <a:gd name="T77" fmla="*/ 3 h 28"/>
                  <a:gd name="T78" fmla="*/ 1 w 23"/>
                  <a:gd name="T79" fmla="*/ 4 h 28"/>
                  <a:gd name="T80" fmla="*/ 0 w 23"/>
                  <a:gd name="T81" fmla="*/ 4 h 28"/>
                  <a:gd name="T82" fmla="*/ 1 w 23"/>
                  <a:gd name="T83" fmla="*/ 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 h="28">
                    <a:moveTo>
                      <a:pt x="1" y="8"/>
                    </a:moveTo>
                    <a:cubicBezTo>
                      <a:pt x="1" y="8"/>
                      <a:pt x="1" y="8"/>
                      <a:pt x="1" y="8"/>
                    </a:cubicBezTo>
                    <a:cubicBezTo>
                      <a:pt x="2" y="10"/>
                      <a:pt x="2" y="10"/>
                      <a:pt x="2" y="10"/>
                    </a:cubicBezTo>
                    <a:cubicBezTo>
                      <a:pt x="5" y="9"/>
                      <a:pt x="5" y="9"/>
                      <a:pt x="5" y="9"/>
                    </a:cubicBezTo>
                    <a:cubicBezTo>
                      <a:pt x="5" y="12"/>
                      <a:pt x="5" y="12"/>
                      <a:pt x="5" y="12"/>
                    </a:cubicBezTo>
                    <a:cubicBezTo>
                      <a:pt x="1" y="12"/>
                      <a:pt x="1" y="12"/>
                      <a:pt x="1" y="12"/>
                    </a:cubicBezTo>
                    <a:cubicBezTo>
                      <a:pt x="1" y="14"/>
                      <a:pt x="1" y="16"/>
                      <a:pt x="1" y="17"/>
                    </a:cubicBezTo>
                    <a:cubicBezTo>
                      <a:pt x="1" y="19"/>
                      <a:pt x="1" y="20"/>
                      <a:pt x="1" y="22"/>
                    </a:cubicBezTo>
                    <a:cubicBezTo>
                      <a:pt x="3" y="21"/>
                      <a:pt x="3" y="21"/>
                      <a:pt x="3" y="21"/>
                    </a:cubicBezTo>
                    <a:cubicBezTo>
                      <a:pt x="3" y="22"/>
                      <a:pt x="3" y="22"/>
                      <a:pt x="3" y="22"/>
                    </a:cubicBezTo>
                    <a:cubicBezTo>
                      <a:pt x="8" y="26"/>
                      <a:pt x="8" y="26"/>
                      <a:pt x="8" y="26"/>
                    </a:cubicBezTo>
                    <a:cubicBezTo>
                      <a:pt x="8" y="27"/>
                      <a:pt x="8" y="27"/>
                      <a:pt x="8" y="27"/>
                    </a:cubicBezTo>
                    <a:cubicBezTo>
                      <a:pt x="6" y="27"/>
                      <a:pt x="6" y="27"/>
                      <a:pt x="6" y="27"/>
                    </a:cubicBezTo>
                    <a:cubicBezTo>
                      <a:pt x="6" y="28"/>
                      <a:pt x="6" y="28"/>
                      <a:pt x="6" y="28"/>
                    </a:cubicBezTo>
                    <a:cubicBezTo>
                      <a:pt x="9" y="28"/>
                      <a:pt x="9" y="28"/>
                      <a:pt x="9" y="28"/>
                    </a:cubicBezTo>
                    <a:cubicBezTo>
                      <a:pt x="9" y="26"/>
                      <a:pt x="9" y="26"/>
                      <a:pt x="9" y="26"/>
                    </a:cubicBezTo>
                    <a:cubicBezTo>
                      <a:pt x="10" y="25"/>
                      <a:pt x="10" y="25"/>
                      <a:pt x="10" y="25"/>
                    </a:cubicBezTo>
                    <a:cubicBezTo>
                      <a:pt x="6" y="22"/>
                      <a:pt x="6" y="22"/>
                      <a:pt x="6" y="22"/>
                    </a:cubicBezTo>
                    <a:cubicBezTo>
                      <a:pt x="5" y="20"/>
                      <a:pt x="5" y="20"/>
                      <a:pt x="5" y="20"/>
                    </a:cubicBezTo>
                    <a:cubicBezTo>
                      <a:pt x="8" y="20"/>
                      <a:pt x="8" y="20"/>
                      <a:pt x="8" y="20"/>
                    </a:cubicBezTo>
                    <a:cubicBezTo>
                      <a:pt x="12" y="23"/>
                      <a:pt x="12" y="23"/>
                      <a:pt x="12" y="23"/>
                    </a:cubicBezTo>
                    <a:cubicBezTo>
                      <a:pt x="12" y="26"/>
                      <a:pt x="12" y="26"/>
                      <a:pt x="12" y="26"/>
                    </a:cubicBezTo>
                    <a:cubicBezTo>
                      <a:pt x="14" y="28"/>
                      <a:pt x="14" y="28"/>
                      <a:pt x="14" y="28"/>
                    </a:cubicBezTo>
                    <a:cubicBezTo>
                      <a:pt x="16" y="25"/>
                      <a:pt x="16" y="25"/>
                      <a:pt x="16" y="25"/>
                    </a:cubicBezTo>
                    <a:cubicBezTo>
                      <a:pt x="18" y="23"/>
                      <a:pt x="18" y="23"/>
                      <a:pt x="18" y="23"/>
                    </a:cubicBezTo>
                    <a:cubicBezTo>
                      <a:pt x="18" y="26"/>
                      <a:pt x="18" y="26"/>
                      <a:pt x="18" y="26"/>
                    </a:cubicBezTo>
                    <a:cubicBezTo>
                      <a:pt x="20" y="28"/>
                      <a:pt x="20" y="28"/>
                      <a:pt x="20" y="28"/>
                    </a:cubicBezTo>
                    <a:cubicBezTo>
                      <a:pt x="23" y="28"/>
                      <a:pt x="23" y="28"/>
                      <a:pt x="23" y="28"/>
                    </a:cubicBezTo>
                    <a:cubicBezTo>
                      <a:pt x="23" y="27"/>
                      <a:pt x="23" y="27"/>
                      <a:pt x="22" y="26"/>
                    </a:cubicBezTo>
                    <a:cubicBezTo>
                      <a:pt x="20" y="26"/>
                      <a:pt x="20" y="26"/>
                      <a:pt x="20" y="26"/>
                    </a:cubicBezTo>
                    <a:cubicBezTo>
                      <a:pt x="20" y="20"/>
                      <a:pt x="20" y="20"/>
                      <a:pt x="20" y="20"/>
                    </a:cubicBezTo>
                    <a:cubicBezTo>
                      <a:pt x="18" y="17"/>
                      <a:pt x="15" y="13"/>
                      <a:pt x="13" y="10"/>
                    </a:cubicBezTo>
                    <a:cubicBezTo>
                      <a:pt x="11" y="12"/>
                      <a:pt x="11" y="12"/>
                      <a:pt x="11" y="12"/>
                    </a:cubicBezTo>
                    <a:cubicBezTo>
                      <a:pt x="6" y="12"/>
                      <a:pt x="6" y="12"/>
                      <a:pt x="6" y="12"/>
                    </a:cubicBezTo>
                    <a:cubicBezTo>
                      <a:pt x="6" y="11"/>
                      <a:pt x="6" y="11"/>
                      <a:pt x="6" y="11"/>
                    </a:cubicBezTo>
                    <a:cubicBezTo>
                      <a:pt x="9" y="9"/>
                      <a:pt x="9" y="9"/>
                      <a:pt x="9" y="9"/>
                    </a:cubicBezTo>
                    <a:cubicBezTo>
                      <a:pt x="9" y="5"/>
                      <a:pt x="9" y="5"/>
                      <a:pt x="9" y="5"/>
                    </a:cubicBezTo>
                    <a:cubicBezTo>
                      <a:pt x="7" y="3"/>
                      <a:pt x="5" y="2"/>
                      <a:pt x="4" y="0"/>
                    </a:cubicBezTo>
                    <a:cubicBezTo>
                      <a:pt x="4" y="3"/>
                      <a:pt x="4" y="3"/>
                      <a:pt x="4" y="3"/>
                    </a:cubicBezTo>
                    <a:cubicBezTo>
                      <a:pt x="1" y="4"/>
                      <a:pt x="1" y="4"/>
                      <a:pt x="1" y="4"/>
                    </a:cubicBezTo>
                    <a:cubicBezTo>
                      <a:pt x="0" y="4"/>
                      <a:pt x="0" y="4"/>
                      <a:pt x="0" y="4"/>
                    </a:cubicBezTo>
                    <a:cubicBezTo>
                      <a:pt x="0" y="5"/>
                      <a:pt x="1" y="7"/>
                      <a:pt x="1" y="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48" name="Freeform 2028">
                <a:extLst>
                  <a:ext uri="{FF2B5EF4-FFF2-40B4-BE49-F238E27FC236}">
                    <a16:creationId xmlns:a16="http://schemas.microsoft.com/office/drawing/2014/main" id="{BC8A0D21-BD0F-4020-80C9-9A9140418528}"/>
                  </a:ext>
                </a:extLst>
              </p:cNvPr>
              <p:cNvSpPr>
                <a:spLocks/>
              </p:cNvSpPr>
              <p:nvPr/>
            </p:nvSpPr>
            <p:spPr bwMode="auto">
              <a:xfrm>
                <a:off x="11525250" y="4127500"/>
                <a:ext cx="61913" cy="84138"/>
              </a:xfrm>
              <a:custGeom>
                <a:avLst/>
                <a:gdLst>
                  <a:gd name="T0" fmla="*/ 21 w 21"/>
                  <a:gd name="T1" fmla="*/ 0 h 29"/>
                  <a:gd name="T2" fmla="*/ 1 w 21"/>
                  <a:gd name="T3" fmla="*/ 7 h 29"/>
                  <a:gd name="T4" fmla="*/ 0 w 21"/>
                  <a:gd name="T5" fmla="*/ 11 h 29"/>
                  <a:gd name="T6" fmla="*/ 2 w 21"/>
                  <a:gd name="T7" fmla="*/ 14 h 29"/>
                  <a:gd name="T8" fmla="*/ 2 w 21"/>
                  <a:gd name="T9" fmla="*/ 20 h 29"/>
                  <a:gd name="T10" fmla="*/ 5 w 21"/>
                  <a:gd name="T11" fmla="*/ 26 h 29"/>
                  <a:gd name="T12" fmla="*/ 9 w 21"/>
                  <a:gd name="T13" fmla="*/ 29 h 29"/>
                  <a:gd name="T14" fmla="*/ 13 w 21"/>
                  <a:gd name="T15" fmla="*/ 29 h 29"/>
                  <a:gd name="T16" fmla="*/ 14 w 21"/>
                  <a:gd name="T17" fmla="*/ 28 h 29"/>
                  <a:gd name="T18" fmla="*/ 11 w 21"/>
                  <a:gd name="T19" fmla="*/ 25 h 29"/>
                  <a:gd name="T20" fmla="*/ 12 w 21"/>
                  <a:gd name="T21" fmla="*/ 22 h 29"/>
                  <a:gd name="T22" fmla="*/ 12 w 21"/>
                  <a:gd name="T23" fmla="*/ 21 h 29"/>
                  <a:gd name="T24" fmla="*/ 10 w 21"/>
                  <a:gd name="T25" fmla="*/ 21 h 29"/>
                  <a:gd name="T26" fmla="*/ 9 w 21"/>
                  <a:gd name="T27" fmla="*/ 20 h 29"/>
                  <a:gd name="T28" fmla="*/ 11 w 21"/>
                  <a:gd name="T29" fmla="*/ 18 h 29"/>
                  <a:gd name="T30" fmla="*/ 11 w 21"/>
                  <a:gd name="T31" fmla="*/ 17 h 29"/>
                  <a:gd name="T32" fmla="*/ 9 w 21"/>
                  <a:gd name="T33" fmla="*/ 16 h 29"/>
                  <a:gd name="T34" fmla="*/ 9 w 21"/>
                  <a:gd name="T35" fmla="*/ 15 h 29"/>
                  <a:gd name="T36" fmla="*/ 12 w 21"/>
                  <a:gd name="T37" fmla="*/ 15 h 29"/>
                  <a:gd name="T38" fmla="*/ 16 w 21"/>
                  <a:gd name="T39" fmla="*/ 13 h 29"/>
                  <a:gd name="T40" fmla="*/ 21 w 21"/>
                  <a:gd name="T41" fmla="*/ 5 h 29"/>
                  <a:gd name="T42" fmla="*/ 21 w 21"/>
                  <a:gd name="T43" fmla="*/ 3 h 29"/>
                  <a:gd name="T44" fmla="*/ 20 w 21"/>
                  <a:gd name="T45" fmla="*/ 0 h 29"/>
                  <a:gd name="T46" fmla="*/ 21 w 21"/>
                  <a:gd name="T4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 h="29">
                    <a:moveTo>
                      <a:pt x="21" y="0"/>
                    </a:moveTo>
                    <a:cubicBezTo>
                      <a:pt x="14" y="3"/>
                      <a:pt x="8" y="5"/>
                      <a:pt x="1" y="7"/>
                    </a:cubicBezTo>
                    <a:cubicBezTo>
                      <a:pt x="0" y="11"/>
                      <a:pt x="0" y="11"/>
                      <a:pt x="0" y="11"/>
                    </a:cubicBezTo>
                    <a:cubicBezTo>
                      <a:pt x="2" y="14"/>
                      <a:pt x="2" y="14"/>
                      <a:pt x="2" y="14"/>
                    </a:cubicBezTo>
                    <a:cubicBezTo>
                      <a:pt x="2" y="20"/>
                      <a:pt x="2" y="20"/>
                      <a:pt x="2" y="20"/>
                    </a:cubicBezTo>
                    <a:cubicBezTo>
                      <a:pt x="5" y="26"/>
                      <a:pt x="5" y="26"/>
                      <a:pt x="5" y="26"/>
                    </a:cubicBezTo>
                    <a:cubicBezTo>
                      <a:pt x="9" y="29"/>
                      <a:pt x="9" y="29"/>
                      <a:pt x="9" y="29"/>
                    </a:cubicBezTo>
                    <a:cubicBezTo>
                      <a:pt x="13" y="29"/>
                      <a:pt x="13" y="29"/>
                      <a:pt x="13" y="29"/>
                    </a:cubicBezTo>
                    <a:cubicBezTo>
                      <a:pt x="14" y="28"/>
                      <a:pt x="14" y="28"/>
                      <a:pt x="14" y="28"/>
                    </a:cubicBezTo>
                    <a:cubicBezTo>
                      <a:pt x="11" y="25"/>
                      <a:pt x="11" y="25"/>
                      <a:pt x="11" y="25"/>
                    </a:cubicBezTo>
                    <a:cubicBezTo>
                      <a:pt x="12" y="22"/>
                      <a:pt x="12" y="22"/>
                      <a:pt x="12" y="22"/>
                    </a:cubicBezTo>
                    <a:cubicBezTo>
                      <a:pt x="12" y="21"/>
                      <a:pt x="12" y="21"/>
                      <a:pt x="12" y="21"/>
                    </a:cubicBezTo>
                    <a:cubicBezTo>
                      <a:pt x="10" y="21"/>
                      <a:pt x="10" y="21"/>
                      <a:pt x="10" y="21"/>
                    </a:cubicBezTo>
                    <a:cubicBezTo>
                      <a:pt x="9" y="20"/>
                      <a:pt x="9" y="20"/>
                      <a:pt x="9" y="20"/>
                    </a:cubicBezTo>
                    <a:cubicBezTo>
                      <a:pt x="11" y="18"/>
                      <a:pt x="11" y="18"/>
                      <a:pt x="11" y="18"/>
                    </a:cubicBezTo>
                    <a:cubicBezTo>
                      <a:pt x="11" y="17"/>
                      <a:pt x="11" y="17"/>
                      <a:pt x="11" y="17"/>
                    </a:cubicBezTo>
                    <a:cubicBezTo>
                      <a:pt x="9" y="16"/>
                      <a:pt x="9" y="16"/>
                      <a:pt x="9" y="16"/>
                    </a:cubicBezTo>
                    <a:cubicBezTo>
                      <a:pt x="9" y="15"/>
                      <a:pt x="9" y="15"/>
                      <a:pt x="9" y="15"/>
                    </a:cubicBezTo>
                    <a:cubicBezTo>
                      <a:pt x="12" y="15"/>
                      <a:pt x="12" y="15"/>
                      <a:pt x="12" y="15"/>
                    </a:cubicBezTo>
                    <a:cubicBezTo>
                      <a:pt x="16" y="13"/>
                      <a:pt x="16" y="13"/>
                      <a:pt x="16" y="13"/>
                    </a:cubicBezTo>
                    <a:cubicBezTo>
                      <a:pt x="21" y="5"/>
                      <a:pt x="21" y="5"/>
                      <a:pt x="21" y="5"/>
                    </a:cubicBezTo>
                    <a:cubicBezTo>
                      <a:pt x="21" y="3"/>
                      <a:pt x="21" y="3"/>
                      <a:pt x="21" y="3"/>
                    </a:cubicBezTo>
                    <a:cubicBezTo>
                      <a:pt x="20" y="0"/>
                      <a:pt x="20" y="0"/>
                      <a:pt x="20" y="0"/>
                    </a:cubicBezTo>
                    <a:lnTo>
                      <a:pt x="21" y="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49" name="Freeform 2029">
                <a:extLst>
                  <a:ext uri="{FF2B5EF4-FFF2-40B4-BE49-F238E27FC236}">
                    <a16:creationId xmlns:a16="http://schemas.microsoft.com/office/drawing/2014/main" id="{A44A4133-07CE-4FE9-B072-A712A5DDAF36}"/>
                  </a:ext>
                </a:extLst>
              </p:cNvPr>
              <p:cNvSpPr>
                <a:spLocks/>
              </p:cNvSpPr>
              <p:nvPr/>
            </p:nvSpPr>
            <p:spPr bwMode="auto">
              <a:xfrm>
                <a:off x="11674475" y="3948113"/>
                <a:ext cx="114300" cy="204788"/>
              </a:xfrm>
              <a:custGeom>
                <a:avLst/>
                <a:gdLst>
                  <a:gd name="T0" fmla="*/ 35 w 39"/>
                  <a:gd name="T1" fmla="*/ 1 h 70"/>
                  <a:gd name="T2" fmla="*/ 36 w 39"/>
                  <a:gd name="T3" fmla="*/ 6 h 70"/>
                  <a:gd name="T4" fmla="*/ 30 w 39"/>
                  <a:gd name="T5" fmla="*/ 6 h 70"/>
                  <a:gd name="T6" fmla="*/ 27 w 39"/>
                  <a:gd name="T7" fmla="*/ 4 h 70"/>
                  <a:gd name="T8" fmla="*/ 23 w 39"/>
                  <a:gd name="T9" fmla="*/ 4 h 70"/>
                  <a:gd name="T10" fmla="*/ 23 w 39"/>
                  <a:gd name="T11" fmla="*/ 6 h 70"/>
                  <a:gd name="T12" fmla="*/ 22 w 39"/>
                  <a:gd name="T13" fmla="*/ 6 h 70"/>
                  <a:gd name="T14" fmla="*/ 21 w 39"/>
                  <a:gd name="T15" fmla="*/ 5 h 70"/>
                  <a:gd name="T16" fmla="*/ 15 w 39"/>
                  <a:gd name="T17" fmla="*/ 4 h 70"/>
                  <a:gd name="T18" fmla="*/ 15 w 39"/>
                  <a:gd name="T19" fmla="*/ 0 h 70"/>
                  <a:gd name="T20" fmla="*/ 12 w 39"/>
                  <a:gd name="T21" fmla="*/ 0 h 70"/>
                  <a:gd name="T22" fmla="*/ 0 w 39"/>
                  <a:gd name="T23" fmla="*/ 32 h 70"/>
                  <a:gd name="T24" fmla="*/ 4 w 39"/>
                  <a:gd name="T25" fmla="*/ 32 h 70"/>
                  <a:gd name="T26" fmla="*/ 6 w 39"/>
                  <a:gd name="T27" fmla="*/ 30 h 70"/>
                  <a:gd name="T28" fmla="*/ 8 w 39"/>
                  <a:gd name="T29" fmla="*/ 30 h 70"/>
                  <a:gd name="T30" fmla="*/ 10 w 39"/>
                  <a:gd name="T31" fmla="*/ 32 h 70"/>
                  <a:gd name="T32" fmla="*/ 14 w 39"/>
                  <a:gd name="T33" fmla="*/ 32 h 70"/>
                  <a:gd name="T34" fmla="*/ 14 w 39"/>
                  <a:gd name="T35" fmla="*/ 38 h 70"/>
                  <a:gd name="T36" fmla="*/ 19 w 39"/>
                  <a:gd name="T37" fmla="*/ 47 h 70"/>
                  <a:gd name="T38" fmla="*/ 16 w 39"/>
                  <a:gd name="T39" fmla="*/ 51 h 70"/>
                  <a:gd name="T40" fmla="*/ 16 w 39"/>
                  <a:gd name="T41" fmla="*/ 54 h 70"/>
                  <a:gd name="T42" fmla="*/ 18 w 39"/>
                  <a:gd name="T43" fmla="*/ 55 h 70"/>
                  <a:gd name="T44" fmla="*/ 18 w 39"/>
                  <a:gd name="T45" fmla="*/ 62 h 70"/>
                  <a:gd name="T46" fmla="*/ 21 w 39"/>
                  <a:gd name="T47" fmla="*/ 65 h 70"/>
                  <a:gd name="T48" fmla="*/ 21 w 39"/>
                  <a:gd name="T49" fmla="*/ 70 h 70"/>
                  <a:gd name="T50" fmla="*/ 22 w 39"/>
                  <a:gd name="T51" fmla="*/ 70 h 70"/>
                  <a:gd name="T52" fmla="*/ 39 w 39"/>
                  <a:gd name="T53" fmla="*/ 24 h 70"/>
                  <a:gd name="T54" fmla="*/ 35 w 39"/>
                  <a:gd name="T55" fmla="*/ 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9" h="70">
                    <a:moveTo>
                      <a:pt x="35" y="1"/>
                    </a:moveTo>
                    <a:cubicBezTo>
                      <a:pt x="36" y="6"/>
                      <a:pt x="36" y="6"/>
                      <a:pt x="36" y="6"/>
                    </a:cubicBezTo>
                    <a:cubicBezTo>
                      <a:pt x="30" y="6"/>
                      <a:pt x="30" y="6"/>
                      <a:pt x="30" y="6"/>
                    </a:cubicBezTo>
                    <a:cubicBezTo>
                      <a:pt x="27" y="4"/>
                      <a:pt x="27" y="4"/>
                      <a:pt x="27" y="4"/>
                    </a:cubicBezTo>
                    <a:cubicBezTo>
                      <a:pt x="23" y="4"/>
                      <a:pt x="23" y="4"/>
                      <a:pt x="23" y="4"/>
                    </a:cubicBezTo>
                    <a:cubicBezTo>
                      <a:pt x="23" y="6"/>
                      <a:pt x="23" y="6"/>
                      <a:pt x="23" y="6"/>
                    </a:cubicBezTo>
                    <a:cubicBezTo>
                      <a:pt x="22" y="6"/>
                      <a:pt x="22" y="6"/>
                      <a:pt x="22" y="6"/>
                    </a:cubicBezTo>
                    <a:cubicBezTo>
                      <a:pt x="21" y="5"/>
                      <a:pt x="21" y="5"/>
                      <a:pt x="21" y="5"/>
                    </a:cubicBezTo>
                    <a:cubicBezTo>
                      <a:pt x="15" y="4"/>
                      <a:pt x="15" y="4"/>
                      <a:pt x="15" y="4"/>
                    </a:cubicBezTo>
                    <a:cubicBezTo>
                      <a:pt x="15" y="0"/>
                      <a:pt x="15" y="0"/>
                      <a:pt x="15" y="0"/>
                    </a:cubicBezTo>
                    <a:cubicBezTo>
                      <a:pt x="12" y="0"/>
                      <a:pt x="12" y="0"/>
                      <a:pt x="12" y="0"/>
                    </a:cubicBezTo>
                    <a:cubicBezTo>
                      <a:pt x="10" y="12"/>
                      <a:pt x="6" y="22"/>
                      <a:pt x="0" y="32"/>
                    </a:cubicBezTo>
                    <a:cubicBezTo>
                      <a:pt x="4" y="32"/>
                      <a:pt x="4" y="32"/>
                      <a:pt x="4" y="32"/>
                    </a:cubicBezTo>
                    <a:cubicBezTo>
                      <a:pt x="6" y="30"/>
                      <a:pt x="6" y="30"/>
                      <a:pt x="6" y="30"/>
                    </a:cubicBezTo>
                    <a:cubicBezTo>
                      <a:pt x="8" y="30"/>
                      <a:pt x="8" y="30"/>
                      <a:pt x="8" y="30"/>
                    </a:cubicBezTo>
                    <a:cubicBezTo>
                      <a:pt x="10" y="32"/>
                      <a:pt x="10" y="32"/>
                      <a:pt x="10" y="32"/>
                    </a:cubicBezTo>
                    <a:cubicBezTo>
                      <a:pt x="14" y="32"/>
                      <a:pt x="14" y="32"/>
                      <a:pt x="14" y="32"/>
                    </a:cubicBezTo>
                    <a:cubicBezTo>
                      <a:pt x="14" y="38"/>
                      <a:pt x="14" y="38"/>
                      <a:pt x="14" y="38"/>
                    </a:cubicBezTo>
                    <a:cubicBezTo>
                      <a:pt x="19" y="47"/>
                      <a:pt x="19" y="47"/>
                      <a:pt x="19" y="47"/>
                    </a:cubicBezTo>
                    <a:cubicBezTo>
                      <a:pt x="16" y="51"/>
                      <a:pt x="16" y="51"/>
                      <a:pt x="16" y="51"/>
                    </a:cubicBezTo>
                    <a:cubicBezTo>
                      <a:pt x="16" y="54"/>
                      <a:pt x="16" y="54"/>
                      <a:pt x="16" y="54"/>
                    </a:cubicBezTo>
                    <a:cubicBezTo>
                      <a:pt x="18" y="55"/>
                      <a:pt x="18" y="55"/>
                      <a:pt x="18" y="55"/>
                    </a:cubicBezTo>
                    <a:cubicBezTo>
                      <a:pt x="18" y="62"/>
                      <a:pt x="18" y="62"/>
                      <a:pt x="18" y="62"/>
                    </a:cubicBezTo>
                    <a:cubicBezTo>
                      <a:pt x="21" y="65"/>
                      <a:pt x="21" y="65"/>
                      <a:pt x="21" y="65"/>
                    </a:cubicBezTo>
                    <a:cubicBezTo>
                      <a:pt x="21" y="70"/>
                      <a:pt x="21" y="70"/>
                      <a:pt x="21" y="70"/>
                    </a:cubicBezTo>
                    <a:cubicBezTo>
                      <a:pt x="22" y="70"/>
                      <a:pt x="22" y="70"/>
                      <a:pt x="22" y="70"/>
                    </a:cubicBezTo>
                    <a:cubicBezTo>
                      <a:pt x="32" y="58"/>
                      <a:pt x="39" y="42"/>
                      <a:pt x="39" y="24"/>
                    </a:cubicBezTo>
                    <a:cubicBezTo>
                      <a:pt x="39" y="16"/>
                      <a:pt x="37" y="9"/>
                      <a:pt x="35" y="1"/>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50" name="Freeform 2030">
                <a:extLst>
                  <a:ext uri="{FF2B5EF4-FFF2-40B4-BE49-F238E27FC236}">
                    <a16:creationId xmlns:a16="http://schemas.microsoft.com/office/drawing/2014/main" id="{9956003B-6E29-47FE-BA79-7DAC685BB19E}"/>
                  </a:ext>
                </a:extLst>
              </p:cNvPr>
              <p:cNvSpPr>
                <a:spLocks/>
              </p:cNvSpPr>
              <p:nvPr/>
            </p:nvSpPr>
            <p:spPr bwMode="auto">
              <a:xfrm>
                <a:off x="11593513" y="4110038"/>
                <a:ext cx="17463" cy="11113"/>
              </a:xfrm>
              <a:custGeom>
                <a:avLst/>
                <a:gdLst>
                  <a:gd name="T0" fmla="*/ 0 w 6"/>
                  <a:gd name="T1" fmla="*/ 4 h 4"/>
                  <a:gd name="T2" fmla="*/ 3 w 6"/>
                  <a:gd name="T3" fmla="*/ 4 h 4"/>
                  <a:gd name="T4" fmla="*/ 6 w 6"/>
                  <a:gd name="T5" fmla="*/ 1 h 4"/>
                  <a:gd name="T6" fmla="*/ 6 w 6"/>
                  <a:gd name="T7" fmla="*/ 0 h 4"/>
                  <a:gd name="T8" fmla="*/ 0 w 6"/>
                  <a:gd name="T9" fmla="*/ 4 h 4"/>
                </a:gdLst>
                <a:ahLst/>
                <a:cxnLst>
                  <a:cxn ang="0">
                    <a:pos x="T0" y="T1"/>
                  </a:cxn>
                  <a:cxn ang="0">
                    <a:pos x="T2" y="T3"/>
                  </a:cxn>
                  <a:cxn ang="0">
                    <a:pos x="T4" y="T5"/>
                  </a:cxn>
                  <a:cxn ang="0">
                    <a:pos x="T6" y="T7"/>
                  </a:cxn>
                  <a:cxn ang="0">
                    <a:pos x="T8" y="T9"/>
                  </a:cxn>
                </a:cxnLst>
                <a:rect l="0" t="0" r="r" b="b"/>
                <a:pathLst>
                  <a:path w="6" h="4">
                    <a:moveTo>
                      <a:pt x="0" y="4"/>
                    </a:moveTo>
                    <a:cubicBezTo>
                      <a:pt x="3" y="4"/>
                      <a:pt x="3" y="4"/>
                      <a:pt x="3" y="4"/>
                    </a:cubicBezTo>
                    <a:cubicBezTo>
                      <a:pt x="6" y="1"/>
                      <a:pt x="6" y="1"/>
                      <a:pt x="6" y="1"/>
                    </a:cubicBezTo>
                    <a:cubicBezTo>
                      <a:pt x="6" y="0"/>
                      <a:pt x="6" y="0"/>
                      <a:pt x="6" y="0"/>
                    </a:cubicBezTo>
                    <a:cubicBezTo>
                      <a:pt x="4" y="2"/>
                      <a:pt x="2" y="3"/>
                      <a:pt x="0" y="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51" name="Freeform 2031">
                <a:extLst>
                  <a:ext uri="{FF2B5EF4-FFF2-40B4-BE49-F238E27FC236}">
                    <a16:creationId xmlns:a16="http://schemas.microsoft.com/office/drawing/2014/main" id="{1384F2A9-0DDA-4BDE-B1FC-A145686A2022}"/>
                  </a:ext>
                </a:extLst>
              </p:cNvPr>
              <p:cNvSpPr>
                <a:spLocks/>
              </p:cNvSpPr>
              <p:nvPr/>
            </p:nvSpPr>
            <p:spPr bwMode="auto">
              <a:xfrm>
                <a:off x="11385550" y="3819525"/>
                <a:ext cx="333375" cy="339725"/>
              </a:xfrm>
              <a:custGeom>
                <a:avLst/>
                <a:gdLst>
                  <a:gd name="T0" fmla="*/ 111 w 114"/>
                  <a:gd name="T1" fmla="*/ 35 h 116"/>
                  <a:gd name="T2" fmla="*/ 114 w 114"/>
                  <a:gd name="T3" fmla="*/ 28 h 116"/>
                  <a:gd name="T4" fmla="*/ 113 w 114"/>
                  <a:gd name="T5" fmla="*/ 26 h 116"/>
                  <a:gd name="T6" fmla="*/ 112 w 114"/>
                  <a:gd name="T7" fmla="*/ 23 h 116"/>
                  <a:gd name="T8" fmla="*/ 112 w 114"/>
                  <a:gd name="T9" fmla="*/ 21 h 116"/>
                  <a:gd name="T10" fmla="*/ 104 w 114"/>
                  <a:gd name="T11" fmla="*/ 25 h 116"/>
                  <a:gd name="T12" fmla="*/ 109 w 114"/>
                  <a:gd name="T13" fmla="*/ 13 h 116"/>
                  <a:gd name="T14" fmla="*/ 69 w 114"/>
                  <a:gd name="T15" fmla="*/ 0 h 116"/>
                  <a:gd name="T16" fmla="*/ 0 w 114"/>
                  <a:gd name="T17" fmla="*/ 68 h 116"/>
                  <a:gd name="T18" fmla="*/ 18 w 114"/>
                  <a:gd name="T19" fmla="*/ 115 h 116"/>
                  <a:gd name="T20" fmla="*/ 23 w 114"/>
                  <a:gd name="T21" fmla="*/ 114 h 116"/>
                  <a:gd name="T22" fmla="*/ 25 w 114"/>
                  <a:gd name="T23" fmla="*/ 102 h 116"/>
                  <a:gd name="T24" fmla="*/ 31 w 114"/>
                  <a:gd name="T25" fmla="*/ 116 h 116"/>
                  <a:gd name="T26" fmla="*/ 33 w 114"/>
                  <a:gd name="T27" fmla="*/ 116 h 116"/>
                  <a:gd name="T28" fmla="*/ 48 w 114"/>
                  <a:gd name="T29" fmla="*/ 115 h 116"/>
                  <a:gd name="T30" fmla="*/ 58 w 114"/>
                  <a:gd name="T31" fmla="*/ 110 h 116"/>
                  <a:gd name="T32" fmla="*/ 69 w 114"/>
                  <a:gd name="T33" fmla="*/ 108 h 116"/>
                  <a:gd name="T34" fmla="*/ 103 w 114"/>
                  <a:gd name="T35" fmla="*/ 76 h 116"/>
                  <a:gd name="T36" fmla="*/ 108 w 114"/>
                  <a:gd name="T37" fmla="*/ 58 h 116"/>
                  <a:gd name="T38" fmla="*/ 113 w 114"/>
                  <a:gd name="T39" fmla="*/ 44 h 116"/>
                  <a:gd name="T40" fmla="*/ 114 w 114"/>
                  <a:gd name="T41" fmla="*/ 39 h 116"/>
                  <a:gd name="T42" fmla="*/ 111 w 114"/>
                  <a:gd name="T43" fmla="*/ 3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16">
                    <a:moveTo>
                      <a:pt x="111" y="35"/>
                    </a:moveTo>
                    <a:cubicBezTo>
                      <a:pt x="111" y="32"/>
                      <a:pt x="114" y="30"/>
                      <a:pt x="114" y="28"/>
                    </a:cubicBezTo>
                    <a:cubicBezTo>
                      <a:pt x="113" y="27"/>
                      <a:pt x="113" y="26"/>
                      <a:pt x="113" y="26"/>
                    </a:cubicBezTo>
                    <a:cubicBezTo>
                      <a:pt x="113" y="25"/>
                      <a:pt x="112" y="24"/>
                      <a:pt x="112" y="23"/>
                    </a:cubicBezTo>
                    <a:cubicBezTo>
                      <a:pt x="112" y="22"/>
                      <a:pt x="112" y="22"/>
                      <a:pt x="112" y="21"/>
                    </a:cubicBezTo>
                    <a:cubicBezTo>
                      <a:pt x="104" y="25"/>
                      <a:pt x="104" y="25"/>
                      <a:pt x="104" y="25"/>
                    </a:cubicBezTo>
                    <a:cubicBezTo>
                      <a:pt x="109" y="13"/>
                      <a:pt x="109" y="13"/>
                      <a:pt x="109" y="13"/>
                    </a:cubicBezTo>
                    <a:cubicBezTo>
                      <a:pt x="98" y="5"/>
                      <a:pt x="84" y="0"/>
                      <a:pt x="69" y="0"/>
                    </a:cubicBezTo>
                    <a:cubicBezTo>
                      <a:pt x="31" y="0"/>
                      <a:pt x="0" y="30"/>
                      <a:pt x="0" y="68"/>
                    </a:cubicBezTo>
                    <a:cubicBezTo>
                      <a:pt x="0" y="86"/>
                      <a:pt x="7" y="102"/>
                      <a:pt x="18" y="115"/>
                    </a:cubicBezTo>
                    <a:cubicBezTo>
                      <a:pt x="20" y="115"/>
                      <a:pt x="21" y="113"/>
                      <a:pt x="23" y="114"/>
                    </a:cubicBezTo>
                    <a:cubicBezTo>
                      <a:pt x="25" y="102"/>
                      <a:pt x="25" y="102"/>
                      <a:pt x="25" y="102"/>
                    </a:cubicBezTo>
                    <a:cubicBezTo>
                      <a:pt x="31" y="116"/>
                      <a:pt x="31" y="116"/>
                      <a:pt x="31" y="116"/>
                    </a:cubicBezTo>
                    <a:cubicBezTo>
                      <a:pt x="32" y="116"/>
                      <a:pt x="33" y="116"/>
                      <a:pt x="33" y="116"/>
                    </a:cubicBezTo>
                    <a:cubicBezTo>
                      <a:pt x="38" y="116"/>
                      <a:pt x="43" y="116"/>
                      <a:pt x="48" y="115"/>
                    </a:cubicBezTo>
                    <a:cubicBezTo>
                      <a:pt x="49" y="112"/>
                      <a:pt x="54" y="111"/>
                      <a:pt x="58" y="110"/>
                    </a:cubicBezTo>
                    <a:cubicBezTo>
                      <a:pt x="61" y="109"/>
                      <a:pt x="66" y="106"/>
                      <a:pt x="69" y="108"/>
                    </a:cubicBezTo>
                    <a:cubicBezTo>
                      <a:pt x="83" y="101"/>
                      <a:pt x="95" y="90"/>
                      <a:pt x="103" y="76"/>
                    </a:cubicBezTo>
                    <a:cubicBezTo>
                      <a:pt x="101" y="75"/>
                      <a:pt x="106" y="64"/>
                      <a:pt x="108" y="58"/>
                    </a:cubicBezTo>
                    <a:cubicBezTo>
                      <a:pt x="109" y="54"/>
                      <a:pt x="110" y="46"/>
                      <a:pt x="113" y="44"/>
                    </a:cubicBezTo>
                    <a:cubicBezTo>
                      <a:pt x="114" y="43"/>
                      <a:pt x="114" y="41"/>
                      <a:pt x="114" y="39"/>
                    </a:cubicBezTo>
                    <a:cubicBezTo>
                      <a:pt x="114" y="38"/>
                      <a:pt x="111" y="36"/>
                      <a:pt x="111" y="35"/>
                    </a:cubicBezTo>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52" name="Freeform 2032">
                <a:extLst>
                  <a:ext uri="{FF2B5EF4-FFF2-40B4-BE49-F238E27FC236}">
                    <a16:creationId xmlns:a16="http://schemas.microsoft.com/office/drawing/2014/main" id="{7BB464FA-BFAD-4927-81E5-730417420EF8}"/>
                  </a:ext>
                </a:extLst>
              </p:cNvPr>
              <p:cNvSpPr>
                <a:spLocks/>
              </p:cNvSpPr>
              <p:nvPr/>
            </p:nvSpPr>
            <p:spPr bwMode="auto">
              <a:xfrm>
                <a:off x="11666538" y="3902075"/>
                <a:ext cx="52388" cy="46038"/>
              </a:xfrm>
              <a:custGeom>
                <a:avLst/>
                <a:gdLst>
                  <a:gd name="T0" fmla="*/ 13 w 18"/>
                  <a:gd name="T1" fmla="*/ 0 h 16"/>
                  <a:gd name="T2" fmla="*/ 11 w 18"/>
                  <a:gd name="T3" fmla="*/ 4 h 16"/>
                  <a:gd name="T4" fmla="*/ 7 w 18"/>
                  <a:gd name="T5" fmla="*/ 4 h 16"/>
                  <a:gd name="T6" fmla="*/ 7 w 18"/>
                  <a:gd name="T7" fmla="*/ 8 h 16"/>
                  <a:gd name="T8" fmla="*/ 8 w 18"/>
                  <a:gd name="T9" fmla="*/ 8 h 16"/>
                  <a:gd name="T10" fmla="*/ 8 w 18"/>
                  <a:gd name="T11" fmla="*/ 10 h 16"/>
                  <a:gd name="T12" fmla="*/ 6 w 18"/>
                  <a:gd name="T13" fmla="*/ 9 h 16"/>
                  <a:gd name="T14" fmla="*/ 3 w 18"/>
                  <a:gd name="T15" fmla="*/ 9 h 16"/>
                  <a:gd name="T16" fmla="*/ 0 w 18"/>
                  <a:gd name="T17" fmla="*/ 10 h 16"/>
                  <a:gd name="T18" fmla="*/ 0 w 18"/>
                  <a:gd name="T19" fmla="*/ 15 h 16"/>
                  <a:gd name="T20" fmla="*/ 2 w 18"/>
                  <a:gd name="T21" fmla="*/ 16 h 16"/>
                  <a:gd name="T22" fmla="*/ 8 w 18"/>
                  <a:gd name="T23" fmla="*/ 16 h 16"/>
                  <a:gd name="T24" fmla="*/ 8 w 18"/>
                  <a:gd name="T25" fmla="*/ 15 h 16"/>
                  <a:gd name="T26" fmla="*/ 12 w 18"/>
                  <a:gd name="T27" fmla="*/ 11 h 16"/>
                  <a:gd name="T28" fmla="*/ 14 w 18"/>
                  <a:gd name="T29" fmla="*/ 11 h 16"/>
                  <a:gd name="T30" fmla="*/ 17 w 18"/>
                  <a:gd name="T31" fmla="*/ 9 h 16"/>
                  <a:gd name="T32" fmla="*/ 17 w 18"/>
                  <a:gd name="T33" fmla="*/ 10 h 16"/>
                  <a:gd name="T34" fmla="*/ 18 w 18"/>
                  <a:gd name="T35" fmla="*/ 11 h 16"/>
                  <a:gd name="T36" fmla="*/ 18 w 18"/>
                  <a:gd name="T37" fmla="*/ 7 h 16"/>
                  <a:gd name="T38" fmla="*/ 18 w 18"/>
                  <a:gd name="T39" fmla="*/ 0 h 16"/>
                  <a:gd name="T40" fmla="*/ 13 w 18"/>
                  <a:gd name="T41"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 h="16">
                    <a:moveTo>
                      <a:pt x="13" y="0"/>
                    </a:moveTo>
                    <a:cubicBezTo>
                      <a:pt x="11" y="4"/>
                      <a:pt x="11" y="4"/>
                      <a:pt x="11" y="4"/>
                    </a:cubicBezTo>
                    <a:cubicBezTo>
                      <a:pt x="7" y="4"/>
                      <a:pt x="7" y="4"/>
                      <a:pt x="7" y="4"/>
                    </a:cubicBezTo>
                    <a:cubicBezTo>
                      <a:pt x="7" y="8"/>
                      <a:pt x="7" y="8"/>
                      <a:pt x="7" y="8"/>
                    </a:cubicBezTo>
                    <a:cubicBezTo>
                      <a:pt x="8" y="8"/>
                      <a:pt x="8" y="8"/>
                      <a:pt x="8" y="8"/>
                    </a:cubicBezTo>
                    <a:cubicBezTo>
                      <a:pt x="8" y="10"/>
                      <a:pt x="8" y="10"/>
                      <a:pt x="8" y="10"/>
                    </a:cubicBezTo>
                    <a:cubicBezTo>
                      <a:pt x="6" y="9"/>
                      <a:pt x="6" y="9"/>
                      <a:pt x="6" y="9"/>
                    </a:cubicBezTo>
                    <a:cubicBezTo>
                      <a:pt x="3" y="9"/>
                      <a:pt x="3" y="9"/>
                      <a:pt x="3" y="9"/>
                    </a:cubicBezTo>
                    <a:cubicBezTo>
                      <a:pt x="0" y="10"/>
                      <a:pt x="0" y="10"/>
                      <a:pt x="0" y="10"/>
                    </a:cubicBezTo>
                    <a:cubicBezTo>
                      <a:pt x="0" y="15"/>
                      <a:pt x="0" y="15"/>
                      <a:pt x="0" y="15"/>
                    </a:cubicBezTo>
                    <a:cubicBezTo>
                      <a:pt x="2" y="16"/>
                      <a:pt x="2" y="16"/>
                      <a:pt x="2" y="16"/>
                    </a:cubicBezTo>
                    <a:cubicBezTo>
                      <a:pt x="8" y="16"/>
                      <a:pt x="8" y="16"/>
                      <a:pt x="8" y="16"/>
                    </a:cubicBezTo>
                    <a:cubicBezTo>
                      <a:pt x="8" y="15"/>
                      <a:pt x="8" y="15"/>
                      <a:pt x="8" y="15"/>
                    </a:cubicBezTo>
                    <a:cubicBezTo>
                      <a:pt x="12" y="11"/>
                      <a:pt x="12" y="11"/>
                      <a:pt x="12" y="11"/>
                    </a:cubicBezTo>
                    <a:cubicBezTo>
                      <a:pt x="14" y="11"/>
                      <a:pt x="14" y="11"/>
                      <a:pt x="14" y="11"/>
                    </a:cubicBezTo>
                    <a:cubicBezTo>
                      <a:pt x="17" y="9"/>
                      <a:pt x="17" y="9"/>
                      <a:pt x="17" y="9"/>
                    </a:cubicBezTo>
                    <a:cubicBezTo>
                      <a:pt x="17" y="10"/>
                      <a:pt x="17" y="10"/>
                      <a:pt x="17" y="10"/>
                    </a:cubicBezTo>
                    <a:cubicBezTo>
                      <a:pt x="18" y="11"/>
                      <a:pt x="18" y="11"/>
                      <a:pt x="18" y="11"/>
                    </a:cubicBezTo>
                    <a:cubicBezTo>
                      <a:pt x="18" y="10"/>
                      <a:pt x="18" y="9"/>
                      <a:pt x="18" y="7"/>
                    </a:cubicBezTo>
                    <a:cubicBezTo>
                      <a:pt x="18" y="5"/>
                      <a:pt x="18" y="2"/>
                      <a:pt x="18" y="0"/>
                    </a:cubicBezTo>
                    <a:lnTo>
                      <a:pt x="13" y="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53" name="Freeform 2033">
                <a:extLst>
                  <a:ext uri="{FF2B5EF4-FFF2-40B4-BE49-F238E27FC236}">
                    <a16:creationId xmlns:a16="http://schemas.microsoft.com/office/drawing/2014/main" id="{C0347645-9797-46F0-AEF6-061CC33FBEEA}"/>
                  </a:ext>
                </a:extLst>
              </p:cNvPr>
              <p:cNvSpPr>
                <a:spLocks/>
              </p:cNvSpPr>
              <p:nvPr/>
            </p:nvSpPr>
            <p:spPr bwMode="auto">
              <a:xfrm>
                <a:off x="11642725" y="3948113"/>
                <a:ext cx="73025" cy="93663"/>
              </a:xfrm>
              <a:custGeom>
                <a:avLst/>
                <a:gdLst>
                  <a:gd name="T0" fmla="*/ 0 w 25"/>
                  <a:gd name="T1" fmla="*/ 18 h 32"/>
                  <a:gd name="T2" fmla="*/ 0 w 25"/>
                  <a:gd name="T3" fmla="*/ 25 h 32"/>
                  <a:gd name="T4" fmla="*/ 6 w 25"/>
                  <a:gd name="T5" fmla="*/ 32 h 32"/>
                  <a:gd name="T6" fmla="*/ 15 w 25"/>
                  <a:gd name="T7" fmla="*/ 32 h 32"/>
                  <a:gd name="T8" fmla="*/ 15 w 25"/>
                  <a:gd name="T9" fmla="*/ 32 h 32"/>
                  <a:gd name="T10" fmla="*/ 25 w 25"/>
                  <a:gd name="T11" fmla="*/ 0 h 32"/>
                  <a:gd name="T12" fmla="*/ 18 w 25"/>
                  <a:gd name="T13" fmla="*/ 0 h 32"/>
                  <a:gd name="T14" fmla="*/ 16 w 25"/>
                  <a:gd name="T15" fmla="*/ 2 h 32"/>
                  <a:gd name="T16" fmla="*/ 11 w 25"/>
                  <a:gd name="T17" fmla="*/ 2 h 32"/>
                  <a:gd name="T18" fmla="*/ 7 w 25"/>
                  <a:gd name="T19" fmla="*/ 4 h 32"/>
                  <a:gd name="T20" fmla="*/ 7 w 25"/>
                  <a:gd name="T21" fmla="*/ 8 h 32"/>
                  <a:gd name="T22" fmla="*/ 0 w 25"/>
                  <a:gd name="T23" fmla="*/ 13 h 32"/>
                  <a:gd name="T24" fmla="*/ 0 w 25"/>
                  <a:gd name="T25" fmla="*/ 16 h 32"/>
                  <a:gd name="T26" fmla="*/ 2 w 25"/>
                  <a:gd name="T27" fmla="*/ 16 h 32"/>
                  <a:gd name="T28" fmla="*/ 2 w 25"/>
                  <a:gd name="T29" fmla="*/ 18 h 32"/>
                  <a:gd name="T30" fmla="*/ 0 w 25"/>
                  <a:gd name="T31" fmla="*/ 1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32">
                    <a:moveTo>
                      <a:pt x="0" y="18"/>
                    </a:moveTo>
                    <a:cubicBezTo>
                      <a:pt x="0" y="25"/>
                      <a:pt x="0" y="25"/>
                      <a:pt x="0" y="25"/>
                    </a:cubicBezTo>
                    <a:cubicBezTo>
                      <a:pt x="6" y="32"/>
                      <a:pt x="6" y="32"/>
                      <a:pt x="6" y="32"/>
                    </a:cubicBezTo>
                    <a:cubicBezTo>
                      <a:pt x="15" y="32"/>
                      <a:pt x="15" y="32"/>
                      <a:pt x="15" y="32"/>
                    </a:cubicBezTo>
                    <a:cubicBezTo>
                      <a:pt x="15" y="32"/>
                      <a:pt x="15" y="32"/>
                      <a:pt x="15" y="32"/>
                    </a:cubicBezTo>
                    <a:cubicBezTo>
                      <a:pt x="21" y="22"/>
                      <a:pt x="24" y="12"/>
                      <a:pt x="25" y="0"/>
                    </a:cubicBezTo>
                    <a:cubicBezTo>
                      <a:pt x="18" y="0"/>
                      <a:pt x="18" y="0"/>
                      <a:pt x="18" y="0"/>
                    </a:cubicBezTo>
                    <a:cubicBezTo>
                      <a:pt x="16" y="2"/>
                      <a:pt x="16" y="2"/>
                      <a:pt x="16" y="2"/>
                    </a:cubicBezTo>
                    <a:cubicBezTo>
                      <a:pt x="11" y="2"/>
                      <a:pt x="11" y="2"/>
                      <a:pt x="11" y="2"/>
                    </a:cubicBezTo>
                    <a:cubicBezTo>
                      <a:pt x="7" y="4"/>
                      <a:pt x="7" y="4"/>
                      <a:pt x="7" y="4"/>
                    </a:cubicBezTo>
                    <a:cubicBezTo>
                      <a:pt x="7" y="8"/>
                      <a:pt x="7" y="8"/>
                      <a:pt x="7" y="8"/>
                    </a:cubicBezTo>
                    <a:cubicBezTo>
                      <a:pt x="0" y="13"/>
                      <a:pt x="0" y="13"/>
                      <a:pt x="0" y="13"/>
                    </a:cubicBezTo>
                    <a:cubicBezTo>
                      <a:pt x="0" y="16"/>
                      <a:pt x="0" y="16"/>
                      <a:pt x="0" y="16"/>
                    </a:cubicBezTo>
                    <a:cubicBezTo>
                      <a:pt x="2" y="16"/>
                      <a:pt x="2" y="16"/>
                      <a:pt x="2" y="16"/>
                    </a:cubicBezTo>
                    <a:cubicBezTo>
                      <a:pt x="2" y="18"/>
                      <a:pt x="2" y="18"/>
                      <a:pt x="2" y="18"/>
                    </a:cubicBezTo>
                    <a:lnTo>
                      <a:pt x="0" y="18"/>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54" name="Freeform 2034">
                <a:extLst>
                  <a:ext uri="{FF2B5EF4-FFF2-40B4-BE49-F238E27FC236}">
                    <a16:creationId xmlns:a16="http://schemas.microsoft.com/office/drawing/2014/main" id="{06F127C6-42F6-4656-BE54-6C17A38A76C5}"/>
                  </a:ext>
                </a:extLst>
              </p:cNvPr>
              <p:cNvSpPr>
                <a:spLocks/>
              </p:cNvSpPr>
              <p:nvPr/>
            </p:nvSpPr>
            <p:spPr bwMode="auto">
              <a:xfrm>
                <a:off x="11704638" y="3878263"/>
                <a:ext cx="11113" cy="17463"/>
              </a:xfrm>
              <a:custGeom>
                <a:avLst/>
                <a:gdLst>
                  <a:gd name="T0" fmla="*/ 3 w 4"/>
                  <a:gd name="T1" fmla="*/ 6 h 6"/>
                  <a:gd name="T2" fmla="*/ 4 w 4"/>
                  <a:gd name="T3" fmla="*/ 6 h 6"/>
                  <a:gd name="T4" fmla="*/ 4 w 4"/>
                  <a:gd name="T5" fmla="*/ 0 h 6"/>
                  <a:gd name="T6" fmla="*/ 0 w 4"/>
                  <a:gd name="T7" fmla="*/ 2 h 6"/>
                  <a:gd name="T8" fmla="*/ 0 w 4"/>
                  <a:gd name="T9" fmla="*/ 4 h 6"/>
                  <a:gd name="T10" fmla="*/ 2 w 4"/>
                  <a:gd name="T11" fmla="*/ 4 h 6"/>
                  <a:gd name="T12" fmla="*/ 3 w 4"/>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4" h="6">
                    <a:moveTo>
                      <a:pt x="3" y="6"/>
                    </a:moveTo>
                    <a:cubicBezTo>
                      <a:pt x="4" y="6"/>
                      <a:pt x="4" y="6"/>
                      <a:pt x="4" y="6"/>
                    </a:cubicBezTo>
                    <a:cubicBezTo>
                      <a:pt x="4" y="4"/>
                      <a:pt x="4" y="2"/>
                      <a:pt x="4" y="0"/>
                    </a:cubicBezTo>
                    <a:cubicBezTo>
                      <a:pt x="0" y="2"/>
                      <a:pt x="0" y="2"/>
                      <a:pt x="0" y="2"/>
                    </a:cubicBezTo>
                    <a:cubicBezTo>
                      <a:pt x="0" y="4"/>
                      <a:pt x="0" y="4"/>
                      <a:pt x="0" y="4"/>
                    </a:cubicBezTo>
                    <a:cubicBezTo>
                      <a:pt x="2" y="4"/>
                      <a:pt x="2" y="4"/>
                      <a:pt x="2" y="4"/>
                    </a:cubicBezTo>
                    <a:lnTo>
                      <a:pt x="3" y="6"/>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55" name="Freeform 2035">
                <a:extLst>
                  <a:ext uri="{FF2B5EF4-FFF2-40B4-BE49-F238E27FC236}">
                    <a16:creationId xmlns:a16="http://schemas.microsoft.com/office/drawing/2014/main" id="{BCB23155-EFA5-4E4F-8474-9C5D6E5B5613}"/>
                  </a:ext>
                </a:extLst>
              </p:cNvPr>
              <p:cNvSpPr>
                <a:spLocks noEditPoints="1"/>
              </p:cNvSpPr>
              <p:nvPr/>
            </p:nvSpPr>
            <p:spPr bwMode="auto">
              <a:xfrm>
                <a:off x="11396663" y="3848100"/>
                <a:ext cx="225425" cy="307975"/>
              </a:xfrm>
              <a:custGeom>
                <a:avLst/>
                <a:gdLst>
                  <a:gd name="T0" fmla="*/ 73 w 77"/>
                  <a:gd name="T1" fmla="*/ 90 h 105"/>
                  <a:gd name="T2" fmla="*/ 74 w 77"/>
                  <a:gd name="T3" fmla="*/ 76 h 105"/>
                  <a:gd name="T4" fmla="*/ 61 w 77"/>
                  <a:gd name="T5" fmla="*/ 66 h 105"/>
                  <a:gd name="T6" fmla="*/ 50 w 77"/>
                  <a:gd name="T7" fmla="*/ 60 h 105"/>
                  <a:gd name="T8" fmla="*/ 31 w 77"/>
                  <a:gd name="T9" fmla="*/ 61 h 105"/>
                  <a:gd name="T10" fmla="*/ 28 w 77"/>
                  <a:gd name="T11" fmla="*/ 50 h 105"/>
                  <a:gd name="T12" fmla="*/ 19 w 77"/>
                  <a:gd name="T13" fmla="*/ 47 h 105"/>
                  <a:gd name="T14" fmla="*/ 33 w 77"/>
                  <a:gd name="T15" fmla="*/ 41 h 105"/>
                  <a:gd name="T16" fmla="*/ 36 w 77"/>
                  <a:gd name="T17" fmla="*/ 41 h 105"/>
                  <a:gd name="T18" fmla="*/ 51 w 77"/>
                  <a:gd name="T19" fmla="*/ 27 h 105"/>
                  <a:gd name="T20" fmla="*/ 56 w 77"/>
                  <a:gd name="T21" fmla="*/ 23 h 105"/>
                  <a:gd name="T22" fmla="*/ 58 w 77"/>
                  <a:gd name="T23" fmla="*/ 22 h 105"/>
                  <a:gd name="T24" fmla="*/ 63 w 77"/>
                  <a:gd name="T25" fmla="*/ 22 h 105"/>
                  <a:gd name="T26" fmla="*/ 66 w 77"/>
                  <a:gd name="T27" fmla="*/ 24 h 105"/>
                  <a:gd name="T28" fmla="*/ 65 w 77"/>
                  <a:gd name="T29" fmla="*/ 17 h 105"/>
                  <a:gd name="T30" fmla="*/ 58 w 77"/>
                  <a:gd name="T31" fmla="*/ 14 h 105"/>
                  <a:gd name="T32" fmla="*/ 48 w 77"/>
                  <a:gd name="T33" fmla="*/ 17 h 105"/>
                  <a:gd name="T34" fmla="*/ 39 w 77"/>
                  <a:gd name="T35" fmla="*/ 15 h 105"/>
                  <a:gd name="T36" fmla="*/ 48 w 77"/>
                  <a:gd name="T37" fmla="*/ 9 h 105"/>
                  <a:gd name="T38" fmla="*/ 51 w 77"/>
                  <a:gd name="T39" fmla="*/ 9 h 105"/>
                  <a:gd name="T40" fmla="*/ 59 w 77"/>
                  <a:gd name="T41" fmla="*/ 4 h 105"/>
                  <a:gd name="T42" fmla="*/ 58 w 77"/>
                  <a:gd name="T43" fmla="*/ 9 h 105"/>
                  <a:gd name="T44" fmla="*/ 67 w 77"/>
                  <a:gd name="T45" fmla="*/ 8 h 105"/>
                  <a:gd name="T46" fmla="*/ 61 w 77"/>
                  <a:gd name="T47" fmla="*/ 1 h 105"/>
                  <a:gd name="T48" fmla="*/ 50 w 77"/>
                  <a:gd name="T49" fmla="*/ 5 h 105"/>
                  <a:gd name="T50" fmla="*/ 47 w 77"/>
                  <a:gd name="T51" fmla="*/ 1 h 105"/>
                  <a:gd name="T52" fmla="*/ 47 w 77"/>
                  <a:gd name="T53" fmla="*/ 4 h 105"/>
                  <a:gd name="T54" fmla="*/ 40 w 77"/>
                  <a:gd name="T55" fmla="*/ 6 h 105"/>
                  <a:gd name="T56" fmla="*/ 44 w 77"/>
                  <a:gd name="T57" fmla="*/ 1 h 105"/>
                  <a:gd name="T58" fmla="*/ 38 w 77"/>
                  <a:gd name="T59" fmla="*/ 2 h 105"/>
                  <a:gd name="T60" fmla="*/ 30 w 77"/>
                  <a:gd name="T61" fmla="*/ 3 h 105"/>
                  <a:gd name="T62" fmla="*/ 35 w 77"/>
                  <a:gd name="T63" fmla="*/ 5 h 105"/>
                  <a:gd name="T64" fmla="*/ 31 w 77"/>
                  <a:gd name="T65" fmla="*/ 5 h 105"/>
                  <a:gd name="T66" fmla="*/ 6 w 77"/>
                  <a:gd name="T67" fmla="*/ 24 h 105"/>
                  <a:gd name="T68" fmla="*/ 3 w 77"/>
                  <a:gd name="T69" fmla="*/ 42 h 105"/>
                  <a:gd name="T70" fmla="*/ 6 w 77"/>
                  <a:gd name="T71" fmla="*/ 42 h 105"/>
                  <a:gd name="T72" fmla="*/ 10 w 77"/>
                  <a:gd name="T73" fmla="*/ 49 h 105"/>
                  <a:gd name="T74" fmla="*/ 19 w 77"/>
                  <a:gd name="T75" fmla="*/ 55 h 105"/>
                  <a:gd name="T76" fmla="*/ 21 w 77"/>
                  <a:gd name="T77" fmla="*/ 56 h 105"/>
                  <a:gd name="T78" fmla="*/ 34 w 77"/>
                  <a:gd name="T79" fmla="*/ 63 h 105"/>
                  <a:gd name="T80" fmla="*/ 37 w 77"/>
                  <a:gd name="T81" fmla="*/ 83 h 105"/>
                  <a:gd name="T82" fmla="*/ 45 w 77"/>
                  <a:gd name="T83" fmla="*/ 101 h 105"/>
                  <a:gd name="T84" fmla="*/ 24 w 77"/>
                  <a:gd name="T85" fmla="*/ 11 h 105"/>
                  <a:gd name="T86" fmla="*/ 41 w 77"/>
                  <a:gd name="T87" fmla="*/ 30 h 105"/>
                  <a:gd name="T88" fmla="*/ 38 w 77"/>
                  <a:gd name="T89" fmla="*/ 29 h 105"/>
                  <a:gd name="T90" fmla="*/ 41 w 77"/>
                  <a:gd name="T91" fmla="*/ 27 h 105"/>
                  <a:gd name="T92" fmla="*/ 41 w 77"/>
                  <a:gd name="T93" fmla="*/ 26 h 105"/>
                  <a:gd name="T94" fmla="*/ 43 w 77"/>
                  <a:gd name="T95" fmla="*/ 27 h 105"/>
                  <a:gd name="T96" fmla="*/ 45 w 77"/>
                  <a:gd name="T97" fmla="*/ 29 h 105"/>
                  <a:gd name="T98" fmla="*/ 40 w 77"/>
                  <a:gd name="T99" fmla="*/ 24 h 105"/>
                  <a:gd name="T100" fmla="*/ 40 w 77"/>
                  <a:gd name="T101" fmla="*/ 24 h 105"/>
                  <a:gd name="T102" fmla="*/ 33 w 77"/>
                  <a:gd name="T103" fmla="*/ 24 h 105"/>
                  <a:gd name="T104" fmla="*/ 39 w 77"/>
                  <a:gd name="T105" fmla="*/ 24 h 105"/>
                  <a:gd name="T106" fmla="*/ 33 w 77"/>
                  <a:gd name="T107" fmla="*/ 28 h 105"/>
                  <a:gd name="T108" fmla="*/ 33 w 77"/>
                  <a:gd name="T109" fmla="*/ 20 h 105"/>
                  <a:gd name="T110" fmla="*/ 23 w 77"/>
                  <a:gd name="T111" fmla="*/ 7 h 105"/>
                  <a:gd name="T112" fmla="*/ 27 w 77"/>
                  <a:gd name="T113" fmla="*/ 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7" h="105">
                    <a:moveTo>
                      <a:pt x="65" y="98"/>
                    </a:moveTo>
                    <a:cubicBezTo>
                      <a:pt x="64" y="95"/>
                      <a:pt x="64" y="95"/>
                      <a:pt x="64" y="95"/>
                    </a:cubicBezTo>
                    <a:cubicBezTo>
                      <a:pt x="66" y="93"/>
                      <a:pt x="66" y="93"/>
                      <a:pt x="66" y="93"/>
                    </a:cubicBezTo>
                    <a:cubicBezTo>
                      <a:pt x="70" y="93"/>
                      <a:pt x="70" y="93"/>
                      <a:pt x="70" y="93"/>
                    </a:cubicBezTo>
                    <a:cubicBezTo>
                      <a:pt x="73" y="90"/>
                      <a:pt x="73" y="90"/>
                      <a:pt x="73" y="90"/>
                    </a:cubicBezTo>
                    <a:cubicBezTo>
                      <a:pt x="73" y="83"/>
                      <a:pt x="73" y="83"/>
                      <a:pt x="73" y="83"/>
                    </a:cubicBezTo>
                    <a:cubicBezTo>
                      <a:pt x="76" y="80"/>
                      <a:pt x="76" y="80"/>
                      <a:pt x="76" y="80"/>
                    </a:cubicBezTo>
                    <a:cubicBezTo>
                      <a:pt x="76" y="79"/>
                      <a:pt x="77" y="78"/>
                      <a:pt x="77" y="77"/>
                    </a:cubicBezTo>
                    <a:cubicBezTo>
                      <a:pt x="77" y="76"/>
                      <a:pt x="77" y="76"/>
                      <a:pt x="77" y="76"/>
                    </a:cubicBezTo>
                    <a:cubicBezTo>
                      <a:pt x="74" y="76"/>
                      <a:pt x="74" y="76"/>
                      <a:pt x="74" y="76"/>
                    </a:cubicBezTo>
                    <a:cubicBezTo>
                      <a:pt x="72" y="73"/>
                      <a:pt x="72" y="73"/>
                      <a:pt x="72" y="73"/>
                    </a:cubicBezTo>
                    <a:cubicBezTo>
                      <a:pt x="66" y="73"/>
                      <a:pt x="66" y="73"/>
                      <a:pt x="66" y="73"/>
                    </a:cubicBezTo>
                    <a:cubicBezTo>
                      <a:pt x="61" y="71"/>
                      <a:pt x="61" y="71"/>
                      <a:pt x="61" y="71"/>
                    </a:cubicBezTo>
                    <a:cubicBezTo>
                      <a:pt x="61" y="68"/>
                      <a:pt x="61" y="68"/>
                      <a:pt x="61" y="68"/>
                    </a:cubicBezTo>
                    <a:cubicBezTo>
                      <a:pt x="61" y="67"/>
                      <a:pt x="61" y="67"/>
                      <a:pt x="61" y="66"/>
                    </a:cubicBezTo>
                    <a:cubicBezTo>
                      <a:pt x="59" y="64"/>
                      <a:pt x="59" y="64"/>
                      <a:pt x="59" y="64"/>
                    </a:cubicBezTo>
                    <a:cubicBezTo>
                      <a:pt x="55" y="64"/>
                      <a:pt x="55" y="64"/>
                      <a:pt x="55" y="64"/>
                    </a:cubicBezTo>
                    <a:cubicBezTo>
                      <a:pt x="52" y="60"/>
                      <a:pt x="52" y="60"/>
                      <a:pt x="52" y="60"/>
                    </a:cubicBezTo>
                    <a:cubicBezTo>
                      <a:pt x="50" y="59"/>
                      <a:pt x="50" y="59"/>
                      <a:pt x="50" y="59"/>
                    </a:cubicBezTo>
                    <a:cubicBezTo>
                      <a:pt x="50" y="60"/>
                      <a:pt x="50" y="60"/>
                      <a:pt x="50" y="60"/>
                    </a:cubicBezTo>
                    <a:cubicBezTo>
                      <a:pt x="46" y="60"/>
                      <a:pt x="46" y="60"/>
                      <a:pt x="46" y="60"/>
                    </a:cubicBezTo>
                    <a:cubicBezTo>
                      <a:pt x="44" y="58"/>
                      <a:pt x="44" y="58"/>
                      <a:pt x="44" y="58"/>
                    </a:cubicBezTo>
                    <a:cubicBezTo>
                      <a:pt x="40" y="58"/>
                      <a:pt x="40" y="58"/>
                      <a:pt x="40" y="58"/>
                    </a:cubicBezTo>
                    <a:cubicBezTo>
                      <a:pt x="37" y="61"/>
                      <a:pt x="37" y="61"/>
                      <a:pt x="37" y="61"/>
                    </a:cubicBezTo>
                    <a:cubicBezTo>
                      <a:pt x="31" y="61"/>
                      <a:pt x="31" y="61"/>
                      <a:pt x="31" y="61"/>
                    </a:cubicBezTo>
                    <a:cubicBezTo>
                      <a:pt x="31" y="55"/>
                      <a:pt x="31" y="55"/>
                      <a:pt x="31" y="55"/>
                    </a:cubicBezTo>
                    <a:cubicBezTo>
                      <a:pt x="31" y="55"/>
                      <a:pt x="31" y="54"/>
                      <a:pt x="30" y="54"/>
                    </a:cubicBezTo>
                    <a:cubicBezTo>
                      <a:pt x="27" y="54"/>
                      <a:pt x="27" y="54"/>
                      <a:pt x="27" y="54"/>
                    </a:cubicBezTo>
                    <a:cubicBezTo>
                      <a:pt x="28" y="51"/>
                      <a:pt x="28" y="51"/>
                      <a:pt x="28" y="51"/>
                    </a:cubicBezTo>
                    <a:cubicBezTo>
                      <a:pt x="28" y="50"/>
                      <a:pt x="28" y="50"/>
                      <a:pt x="28" y="50"/>
                    </a:cubicBezTo>
                    <a:cubicBezTo>
                      <a:pt x="28" y="49"/>
                      <a:pt x="28" y="49"/>
                      <a:pt x="27" y="49"/>
                    </a:cubicBezTo>
                    <a:cubicBezTo>
                      <a:pt x="23" y="52"/>
                      <a:pt x="23" y="52"/>
                      <a:pt x="23" y="52"/>
                    </a:cubicBezTo>
                    <a:cubicBezTo>
                      <a:pt x="19" y="52"/>
                      <a:pt x="19" y="52"/>
                      <a:pt x="19" y="52"/>
                    </a:cubicBezTo>
                    <a:cubicBezTo>
                      <a:pt x="19" y="52"/>
                      <a:pt x="19" y="52"/>
                      <a:pt x="19" y="52"/>
                    </a:cubicBezTo>
                    <a:cubicBezTo>
                      <a:pt x="18" y="50"/>
                      <a:pt x="18" y="48"/>
                      <a:pt x="19" y="47"/>
                    </a:cubicBezTo>
                    <a:cubicBezTo>
                      <a:pt x="20" y="45"/>
                      <a:pt x="20" y="45"/>
                      <a:pt x="20" y="45"/>
                    </a:cubicBezTo>
                    <a:cubicBezTo>
                      <a:pt x="20" y="44"/>
                      <a:pt x="21" y="43"/>
                      <a:pt x="22" y="42"/>
                    </a:cubicBezTo>
                    <a:cubicBezTo>
                      <a:pt x="23" y="42"/>
                      <a:pt x="23" y="42"/>
                      <a:pt x="23" y="42"/>
                    </a:cubicBezTo>
                    <a:cubicBezTo>
                      <a:pt x="24" y="41"/>
                      <a:pt x="25" y="41"/>
                      <a:pt x="26" y="41"/>
                    </a:cubicBezTo>
                    <a:cubicBezTo>
                      <a:pt x="33" y="41"/>
                      <a:pt x="33" y="41"/>
                      <a:pt x="33" y="41"/>
                    </a:cubicBezTo>
                    <a:cubicBezTo>
                      <a:pt x="33" y="43"/>
                      <a:pt x="33" y="43"/>
                      <a:pt x="33" y="43"/>
                    </a:cubicBezTo>
                    <a:cubicBezTo>
                      <a:pt x="33" y="44"/>
                      <a:pt x="33" y="45"/>
                      <a:pt x="34" y="45"/>
                    </a:cubicBezTo>
                    <a:cubicBezTo>
                      <a:pt x="35" y="46"/>
                      <a:pt x="35" y="46"/>
                      <a:pt x="35" y="46"/>
                    </a:cubicBezTo>
                    <a:cubicBezTo>
                      <a:pt x="35" y="46"/>
                      <a:pt x="36" y="46"/>
                      <a:pt x="36" y="45"/>
                    </a:cubicBezTo>
                    <a:cubicBezTo>
                      <a:pt x="36" y="41"/>
                      <a:pt x="36" y="41"/>
                      <a:pt x="36" y="41"/>
                    </a:cubicBezTo>
                    <a:cubicBezTo>
                      <a:pt x="39" y="38"/>
                      <a:pt x="39" y="38"/>
                      <a:pt x="39" y="38"/>
                    </a:cubicBezTo>
                    <a:cubicBezTo>
                      <a:pt x="42" y="36"/>
                      <a:pt x="42" y="36"/>
                      <a:pt x="42" y="36"/>
                    </a:cubicBezTo>
                    <a:cubicBezTo>
                      <a:pt x="42" y="34"/>
                      <a:pt x="42" y="34"/>
                      <a:pt x="42" y="34"/>
                    </a:cubicBezTo>
                    <a:cubicBezTo>
                      <a:pt x="47" y="29"/>
                      <a:pt x="47" y="29"/>
                      <a:pt x="47" y="29"/>
                    </a:cubicBezTo>
                    <a:cubicBezTo>
                      <a:pt x="51" y="27"/>
                      <a:pt x="51" y="27"/>
                      <a:pt x="51" y="27"/>
                    </a:cubicBezTo>
                    <a:cubicBezTo>
                      <a:pt x="51" y="26"/>
                      <a:pt x="51" y="26"/>
                      <a:pt x="51" y="26"/>
                    </a:cubicBezTo>
                    <a:cubicBezTo>
                      <a:pt x="54" y="24"/>
                      <a:pt x="54" y="24"/>
                      <a:pt x="54" y="24"/>
                    </a:cubicBezTo>
                    <a:cubicBezTo>
                      <a:pt x="55" y="24"/>
                      <a:pt x="55" y="24"/>
                      <a:pt x="55" y="24"/>
                    </a:cubicBezTo>
                    <a:cubicBezTo>
                      <a:pt x="55" y="24"/>
                      <a:pt x="56" y="24"/>
                      <a:pt x="57" y="23"/>
                    </a:cubicBezTo>
                    <a:cubicBezTo>
                      <a:pt x="57" y="23"/>
                      <a:pt x="57" y="23"/>
                      <a:pt x="56" y="23"/>
                    </a:cubicBezTo>
                    <a:cubicBezTo>
                      <a:pt x="55" y="23"/>
                      <a:pt x="55" y="23"/>
                      <a:pt x="55" y="23"/>
                    </a:cubicBezTo>
                    <a:cubicBezTo>
                      <a:pt x="55" y="23"/>
                      <a:pt x="54" y="23"/>
                      <a:pt x="54" y="22"/>
                    </a:cubicBezTo>
                    <a:cubicBezTo>
                      <a:pt x="54" y="21"/>
                      <a:pt x="55" y="21"/>
                      <a:pt x="55" y="21"/>
                    </a:cubicBezTo>
                    <a:cubicBezTo>
                      <a:pt x="56" y="21"/>
                      <a:pt x="56" y="21"/>
                      <a:pt x="56" y="21"/>
                    </a:cubicBezTo>
                    <a:cubicBezTo>
                      <a:pt x="57" y="21"/>
                      <a:pt x="57" y="21"/>
                      <a:pt x="58" y="22"/>
                    </a:cubicBezTo>
                    <a:cubicBezTo>
                      <a:pt x="58" y="22"/>
                      <a:pt x="58" y="22"/>
                      <a:pt x="58" y="22"/>
                    </a:cubicBezTo>
                    <a:cubicBezTo>
                      <a:pt x="60" y="22"/>
                      <a:pt x="60" y="22"/>
                      <a:pt x="60" y="22"/>
                    </a:cubicBezTo>
                    <a:cubicBezTo>
                      <a:pt x="62" y="21"/>
                      <a:pt x="62" y="21"/>
                      <a:pt x="62" y="21"/>
                    </a:cubicBezTo>
                    <a:cubicBezTo>
                      <a:pt x="63" y="21"/>
                      <a:pt x="63" y="21"/>
                      <a:pt x="63" y="21"/>
                    </a:cubicBezTo>
                    <a:cubicBezTo>
                      <a:pt x="63" y="22"/>
                      <a:pt x="63" y="22"/>
                      <a:pt x="63" y="22"/>
                    </a:cubicBezTo>
                    <a:cubicBezTo>
                      <a:pt x="62" y="23"/>
                      <a:pt x="62" y="23"/>
                      <a:pt x="62" y="23"/>
                    </a:cubicBezTo>
                    <a:cubicBezTo>
                      <a:pt x="61" y="23"/>
                      <a:pt x="61" y="24"/>
                      <a:pt x="62" y="24"/>
                    </a:cubicBezTo>
                    <a:cubicBezTo>
                      <a:pt x="65" y="25"/>
                      <a:pt x="65" y="25"/>
                      <a:pt x="65" y="25"/>
                    </a:cubicBezTo>
                    <a:cubicBezTo>
                      <a:pt x="66" y="26"/>
                      <a:pt x="66" y="25"/>
                      <a:pt x="66" y="25"/>
                    </a:cubicBezTo>
                    <a:cubicBezTo>
                      <a:pt x="66" y="24"/>
                      <a:pt x="66" y="24"/>
                      <a:pt x="66" y="24"/>
                    </a:cubicBezTo>
                    <a:cubicBezTo>
                      <a:pt x="63" y="22"/>
                      <a:pt x="63" y="22"/>
                      <a:pt x="63" y="22"/>
                    </a:cubicBezTo>
                    <a:cubicBezTo>
                      <a:pt x="63" y="21"/>
                      <a:pt x="63" y="21"/>
                      <a:pt x="63" y="21"/>
                    </a:cubicBezTo>
                    <a:cubicBezTo>
                      <a:pt x="66" y="21"/>
                      <a:pt x="66" y="21"/>
                      <a:pt x="66" y="21"/>
                    </a:cubicBezTo>
                    <a:cubicBezTo>
                      <a:pt x="66" y="19"/>
                      <a:pt x="66" y="19"/>
                      <a:pt x="66" y="19"/>
                    </a:cubicBezTo>
                    <a:cubicBezTo>
                      <a:pt x="66" y="18"/>
                      <a:pt x="65" y="18"/>
                      <a:pt x="65" y="17"/>
                    </a:cubicBezTo>
                    <a:cubicBezTo>
                      <a:pt x="63" y="16"/>
                      <a:pt x="63" y="16"/>
                      <a:pt x="63" y="16"/>
                    </a:cubicBezTo>
                    <a:cubicBezTo>
                      <a:pt x="63" y="14"/>
                      <a:pt x="63" y="14"/>
                      <a:pt x="63" y="14"/>
                    </a:cubicBezTo>
                    <a:cubicBezTo>
                      <a:pt x="63" y="13"/>
                      <a:pt x="62" y="13"/>
                      <a:pt x="62" y="13"/>
                    </a:cubicBezTo>
                    <a:cubicBezTo>
                      <a:pt x="60" y="14"/>
                      <a:pt x="60" y="14"/>
                      <a:pt x="60" y="14"/>
                    </a:cubicBezTo>
                    <a:cubicBezTo>
                      <a:pt x="58" y="14"/>
                      <a:pt x="58" y="14"/>
                      <a:pt x="58" y="14"/>
                    </a:cubicBezTo>
                    <a:cubicBezTo>
                      <a:pt x="58" y="11"/>
                      <a:pt x="58" y="11"/>
                      <a:pt x="58" y="11"/>
                    </a:cubicBezTo>
                    <a:cubicBezTo>
                      <a:pt x="54" y="10"/>
                      <a:pt x="54" y="10"/>
                      <a:pt x="54" y="10"/>
                    </a:cubicBezTo>
                    <a:cubicBezTo>
                      <a:pt x="51" y="11"/>
                      <a:pt x="51" y="11"/>
                      <a:pt x="51" y="11"/>
                    </a:cubicBezTo>
                    <a:cubicBezTo>
                      <a:pt x="51" y="16"/>
                      <a:pt x="51" y="16"/>
                      <a:pt x="51" y="16"/>
                    </a:cubicBezTo>
                    <a:cubicBezTo>
                      <a:pt x="48" y="17"/>
                      <a:pt x="48" y="17"/>
                      <a:pt x="48" y="17"/>
                    </a:cubicBezTo>
                    <a:cubicBezTo>
                      <a:pt x="46" y="21"/>
                      <a:pt x="46" y="21"/>
                      <a:pt x="46" y="21"/>
                    </a:cubicBezTo>
                    <a:cubicBezTo>
                      <a:pt x="45" y="21"/>
                      <a:pt x="45" y="21"/>
                      <a:pt x="45" y="21"/>
                    </a:cubicBezTo>
                    <a:cubicBezTo>
                      <a:pt x="45" y="17"/>
                      <a:pt x="45" y="17"/>
                      <a:pt x="45" y="17"/>
                    </a:cubicBezTo>
                    <a:cubicBezTo>
                      <a:pt x="41" y="16"/>
                      <a:pt x="41" y="16"/>
                      <a:pt x="41" y="16"/>
                    </a:cubicBezTo>
                    <a:cubicBezTo>
                      <a:pt x="39" y="15"/>
                      <a:pt x="39" y="15"/>
                      <a:pt x="39" y="15"/>
                    </a:cubicBezTo>
                    <a:cubicBezTo>
                      <a:pt x="39" y="13"/>
                      <a:pt x="39" y="13"/>
                      <a:pt x="39" y="13"/>
                    </a:cubicBezTo>
                    <a:cubicBezTo>
                      <a:pt x="39" y="13"/>
                      <a:pt x="39" y="12"/>
                      <a:pt x="40" y="12"/>
                    </a:cubicBezTo>
                    <a:cubicBezTo>
                      <a:pt x="45" y="9"/>
                      <a:pt x="45" y="9"/>
                      <a:pt x="45" y="9"/>
                    </a:cubicBezTo>
                    <a:cubicBezTo>
                      <a:pt x="47" y="8"/>
                      <a:pt x="47" y="8"/>
                      <a:pt x="47" y="8"/>
                    </a:cubicBezTo>
                    <a:cubicBezTo>
                      <a:pt x="47" y="8"/>
                      <a:pt x="48" y="9"/>
                      <a:pt x="48" y="9"/>
                    </a:cubicBezTo>
                    <a:cubicBezTo>
                      <a:pt x="48" y="10"/>
                      <a:pt x="48" y="10"/>
                      <a:pt x="48" y="10"/>
                    </a:cubicBezTo>
                    <a:cubicBezTo>
                      <a:pt x="49" y="10"/>
                      <a:pt x="49" y="10"/>
                      <a:pt x="49" y="10"/>
                    </a:cubicBezTo>
                    <a:cubicBezTo>
                      <a:pt x="50" y="10"/>
                      <a:pt x="50" y="10"/>
                      <a:pt x="50" y="9"/>
                    </a:cubicBezTo>
                    <a:cubicBezTo>
                      <a:pt x="50" y="9"/>
                      <a:pt x="50" y="9"/>
                      <a:pt x="50" y="9"/>
                    </a:cubicBezTo>
                    <a:cubicBezTo>
                      <a:pt x="51" y="9"/>
                      <a:pt x="51" y="9"/>
                      <a:pt x="51" y="9"/>
                    </a:cubicBezTo>
                    <a:cubicBezTo>
                      <a:pt x="52" y="9"/>
                      <a:pt x="52" y="8"/>
                      <a:pt x="52" y="8"/>
                    </a:cubicBezTo>
                    <a:cubicBezTo>
                      <a:pt x="51" y="7"/>
                      <a:pt x="51" y="7"/>
                      <a:pt x="51" y="7"/>
                    </a:cubicBezTo>
                    <a:cubicBezTo>
                      <a:pt x="53" y="7"/>
                      <a:pt x="53" y="7"/>
                      <a:pt x="53" y="7"/>
                    </a:cubicBezTo>
                    <a:cubicBezTo>
                      <a:pt x="55" y="5"/>
                      <a:pt x="55" y="5"/>
                      <a:pt x="55" y="5"/>
                    </a:cubicBezTo>
                    <a:cubicBezTo>
                      <a:pt x="59" y="4"/>
                      <a:pt x="59" y="4"/>
                      <a:pt x="59" y="4"/>
                    </a:cubicBezTo>
                    <a:cubicBezTo>
                      <a:pt x="59" y="4"/>
                      <a:pt x="60" y="5"/>
                      <a:pt x="60" y="5"/>
                    </a:cubicBezTo>
                    <a:cubicBezTo>
                      <a:pt x="61" y="5"/>
                      <a:pt x="61" y="5"/>
                      <a:pt x="61" y="5"/>
                    </a:cubicBezTo>
                    <a:cubicBezTo>
                      <a:pt x="61" y="6"/>
                      <a:pt x="61" y="6"/>
                      <a:pt x="60" y="7"/>
                    </a:cubicBezTo>
                    <a:cubicBezTo>
                      <a:pt x="60" y="7"/>
                      <a:pt x="58" y="8"/>
                      <a:pt x="58" y="8"/>
                    </a:cubicBezTo>
                    <a:cubicBezTo>
                      <a:pt x="57" y="8"/>
                      <a:pt x="57" y="9"/>
                      <a:pt x="58" y="9"/>
                    </a:cubicBezTo>
                    <a:cubicBezTo>
                      <a:pt x="62" y="10"/>
                      <a:pt x="62" y="10"/>
                      <a:pt x="62" y="10"/>
                    </a:cubicBezTo>
                    <a:cubicBezTo>
                      <a:pt x="63" y="10"/>
                      <a:pt x="63" y="10"/>
                      <a:pt x="63" y="9"/>
                    </a:cubicBezTo>
                    <a:cubicBezTo>
                      <a:pt x="63" y="9"/>
                      <a:pt x="63" y="9"/>
                      <a:pt x="63" y="9"/>
                    </a:cubicBezTo>
                    <a:cubicBezTo>
                      <a:pt x="64" y="9"/>
                      <a:pt x="64" y="8"/>
                      <a:pt x="64" y="8"/>
                    </a:cubicBezTo>
                    <a:cubicBezTo>
                      <a:pt x="67" y="8"/>
                      <a:pt x="67" y="8"/>
                      <a:pt x="67" y="8"/>
                    </a:cubicBezTo>
                    <a:cubicBezTo>
                      <a:pt x="68" y="7"/>
                      <a:pt x="68" y="7"/>
                      <a:pt x="68" y="7"/>
                    </a:cubicBezTo>
                    <a:cubicBezTo>
                      <a:pt x="68" y="6"/>
                      <a:pt x="67" y="6"/>
                      <a:pt x="67" y="6"/>
                    </a:cubicBezTo>
                    <a:cubicBezTo>
                      <a:pt x="66" y="6"/>
                      <a:pt x="66" y="6"/>
                      <a:pt x="66" y="6"/>
                    </a:cubicBezTo>
                    <a:cubicBezTo>
                      <a:pt x="66" y="3"/>
                      <a:pt x="66" y="3"/>
                      <a:pt x="66" y="3"/>
                    </a:cubicBezTo>
                    <a:cubicBezTo>
                      <a:pt x="61" y="1"/>
                      <a:pt x="61" y="1"/>
                      <a:pt x="61" y="1"/>
                    </a:cubicBezTo>
                    <a:cubicBezTo>
                      <a:pt x="60" y="0"/>
                      <a:pt x="58" y="0"/>
                      <a:pt x="56" y="1"/>
                    </a:cubicBezTo>
                    <a:cubicBezTo>
                      <a:pt x="52" y="2"/>
                      <a:pt x="52" y="2"/>
                      <a:pt x="52" y="2"/>
                    </a:cubicBezTo>
                    <a:cubicBezTo>
                      <a:pt x="52" y="4"/>
                      <a:pt x="52" y="4"/>
                      <a:pt x="52" y="4"/>
                    </a:cubicBezTo>
                    <a:cubicBezTo>
                      <a:pt x="52" y="5"/>
                      <a:pt x="52" y="5"/>
                      <a:pt x="51" y="5"/>
                    </a:cubicBezTo>
                    <a:cubicBezTo>
                      <a:pt x="50" y="5"/>
                      <a:pt x="50" y="5"/>
                      <a:pt x="50" y="5"/>
                    </a:cubicBezTo>
                    <a:cubicBezTo>
                      <a:pt x="50" y="5"/>
                      <a:pt x="49" y="5"/>
                      <a:pt x="49" y="4"/>
                    </a:cubicBezTo>
                    <a:cubicBezTo>
                      <a:pt x="49" y="3"/>
                      <a:pt x="49" y="3"/>
                      <a:pt x="49" y="3"/>
                    </a:cubicBezTo>
                    <a:cubicBezTo>
                      <a:pt x="51" y="2"/>
                      <a:pt x="51" y="2"/>
                      <a:pt x="51" y="2"/>
                    </a:cubicBezTo>
                    <a:cubicBezTo>
                      <a:pt x="51" y="1"/>
                      <a:pt x="51" y="1"/>
                      <a:pt x="50" y="1"/>
                    </a:cubicBezTo>
                    <a:cubicBezTo>
                      <a:pt x="47" y="1"/>
                      <a:pt x="47" y="1"/>
                      <a:pt x="47" y="1"/>
                    </a:cubicBezTo>
                    <a:cubicBezTo>
                      <a:pt x="47" y="1"/>
                      <a:pt x="46" y="1"/>
                      <a:pt x="46" y="2"/>
                    </a:cubicBezTo>
                    <a:cubicBezTo>
                      <a:pt x="45" y="3"/>
                      <a:pt x="45" y="3"/>
                      <a:pt x="45" y="3"/>
                    </a:cubicBezTo>
                    <a:cubicBezTo>
                      <a:pt x="46" y="3"/>
                      <a:pt x="46" y="3"/>
                      <a:pt x="46" y="3"/>
                    </a:cubicBezTo>
                    <a:cubicBezTo>
                      <a:pt x="46" y="3"/>
                      <a:pt x="47" y="3"/>
                      <a:pt x="47" y="4"/>
                    </a:cubicBezTo>
                    <a:cubicBezTo>
                      <a:pt x="47" y="4"/>
                      <a:pt x="47" y="4"/>
                      <a:pt x="47" y="4"/>
                    </a:cubicBezTo>
                    <a:cubicBezTo>
                      <a:pt x="47" y="4"/>
                      <a:pt x="46" y="5"/>
                      <a:pt x="46" y="5"/>
                    </a:cubicBezTo>
                    <a:cubicBezTo>
                      <a:pt x="44" y="5"/>
                      <a:pt x="44" y="5"/>
                      <a:pt x="44" y="5"/>
                    </a:cubicBezTo>
                    <a:cubicBezTo>
                      <a:pt x="43" y="6"/>
                      <a:pt x="43" y="6"/>
                      <a:pt x="43" y="6"/>
                    </a:cubicBezTo>
                    <a:cubicBezTo>
                      <a:pt x="43" y="6"/>
                      <a:pt x="43" y="6"/>
                      <a:pt x="42" y="6"/>
                    </a:cubicBezTo>
                    <a:cubicBezTo>
                      <a:pt x="40" y="6"/>
                      <a:pt x="40" y="6"/>
                      <a:pt x="40" y="6"/>
                    </a:cubicBezTo>
                    <a:cubicBezTo>
                      <a:pt x="39" y="6"/>
                      <a:pt x="39" y="6"/>
                      <a:pt x="39" y="5"/>
                    </a:cubicBezTo>
                    <a:cubicBezTo>
                      <a:pt x="39" y="4"/>
                      <a:pt x="39" y="4"/>
                      <a:pt x="39" y="4"/>
                    </a:cubicBezTo>
                    <a:cubicBezTo>
                      <a:pt x="42" y="4"/>
                      <a:pt x="42" y="4"/>
                      <a:pt x="42" y="4"/>
                    </a:cubicBezTo>
                    <a:cubicBezTo>
                      <a:pt x="44" y="1"/>
                      <a:pt x="44" y="1"/>
                      <a:pt x="44" y="1"/>
                    </a:cubicBezTo>
                    <a:cubicBezTo>
                      <a:pt x="44" y="1"/>
                      <a:pt x="44" y="1"/>
                      <a:pt x="44" y="1"/>
                    </a:cubicBezTo>
                    <a:cubicBezTo>
                      <a:pt x="43" y="0"/>
                      <a:pt x="43" y="0"/>
                      <a:pt x="42" y="1"/>
                    </a:cubicBezTo>
                    <a:cubicBezTo>
                      <a:pt x="42" y="2"/>
                      <a:pt x="42" y="2"/>
                      <a:pt x="42" y="2"/>
                    </a:cubicBezTo>
                    <a:cubicBezTo>
                      <a:pt x="41" y="2"/>
                      <a:pt x="41" y="2"/>
                      <a:pt x="41" y="2"/>
                    </a:cubicBezTo>
                    <a:cubicBezTo>
                      <a:pt x="39" y="2"/>
                      <a:pt x="39" y="2"/>
                      <a:pt x="39" y="2"/>
                    </a:cubicBezTo>
                    <a:cubicBezTo>
                      <a:pt x="38" y="2"/>
                      <a:pt x="38" y="2"/>
                      <a:pt x="38" y="2"/>
                    </a:cubicBezTo>
                    <a:cubicBezTo>
                      <a:pt x="36" y="0"/>
                      <a:pt x="36" y="0"/>
                      <a:pt x="36" y="0"/>
                    </a:cubicBezTo>
                    <a:cubicBezTo>
                      <a:pt x="33" y="0"/>
                      <a:pt x="33" y="0"/>
                      <a:pt x="33" y="0"/>
                    </a:cubicBezTo>
                    <a:cubicBezTo>
                      <a:pt x="32" y="0"/>
                      <a:pt x="32" y="0"/>
                      <a:pt x="31" y="0"/>
                    </a:cubicBezTo>
                    <a:cubicBezTo>
                      <a:pt x="30" y="2"/>
                      <a:pt x="30" y="2"/>
                      <a:pt x="30" y="2"/>
                    </a:cubicBezTo>
                    <a:cubicBezTo>
                      <a:pt x="29" y="2"/>
                      <a:pt x="29" y="3"/>
                      <a:pt x="30" y="3"/>
                    </a:cubicBezTo>
                    <a:cubicBezTo>
                      <a:pt x="33" y="3"/>
                      <a:pt x="33" y="3"/>
                      <a:pt x="33" y="3"/>
                    </a:cubicBezTo>
                    <a:cubicBezTo>
                      <a:pt x="33" y="4"/>
                      <a:pt x="33" y="4"/>
                      <a:pt x="33" y="4"/>
                    </a:cubicBezTo>
                    <a:cubicBezTo>
                      <a:pt x="32" y="4"/>
                      <a:pt x="32" y="4"/>
                      <a:pt x="32" y="4"/>
                    </a:cubicBezTo>
                    <a:cubicBezTo>
                      <a:pt x="32" y="4"/>
                      <a:pt x="32" y="5"/>
                      <a:pt x="33" y="5"/>
                    </a:cubicBezTo>
                    <a:cubicBezTo>
                      <a:pt x="35" y="5"/>
                      <a:pt x="35" y="5"/>
                      <a:pt x="35" y="5"/>
                    </a:cubicBezTo>
                    <a:cubicBezTo>
                      <a:pt x="35" y="5"/>
                      <a:pt x="36" y="5"/>
                      <a:pt x="36" y="6"/>
                    </a:cubicBezTo>
                    <a:cubicBezTo>
                      <a:pt x="36" y="6"/>
                      <a:pt x="36" y="6"/>
                      <a:pt x="36" y="6"/>
                    </a:cubicBezTo>
                    <a:cubicBezTo>
                      <a:pt x="32" y="6"/>
                      <a:pt x="32" y="6"/>
                      <a:pt x="32" y="6"/>
                    </a:cubicBezTo>
                    <a:cubicBezTo>
                      <a:pt x="32" y="6"/>
                      <a:pt x="31" y="6"/>
                      <a:pt x="31" y="5"/>
                    </a:cubicBezTo>
                    <a:cubicBezTo>
                      <a:pt x="31" y="5"/>
                      <a:pt x="31" y="5"/>
                      <a:pt x="31" y="5"/>
                    </a:cubicBezTo>
                    <a:cubicBezTo>
                      <a:pt x="27" y="3"/>
                      <a:pt x="27" y="3"/>
                      <a:pt x="27" y="3"/>
                    </a:cubicBezTo>
                    <a:cubicBezTo>
                      <a:pt x="24" y="3"/>
                      <a:pt x="24" y="3"/>
                      <a:pt x="24" y="3"/>
                    </a:cubicBezTo>
                    <a:cubicBezTo>
                      <a:pt x="23" y="4"/>
                      <a:pt x="23" y="4"/>
                      <a:pt x="23" y="4"/>
                    </a:cubicBezTo>
                    <a:cubicBezTo>
                      <a:pt x="16" y="9"/>
                      <a:pt x="10" y="16"/>
                      <a:pt x="6" y="23"/>
                    </a:cubicBezTo>
                    <a:cubicBezTo>
                      <a:pt x="6" y="24"/>
                      <a:pt x="6" y="24"/>
                      <a:pt x="6" y="24"/>
                    </a:cubicBezTo>
                    <a:cubicBezTo>
                      <a:pt x="5" y="25"/>
                      <a:pt x="5" y="25"/>
                      <a:pt x="5" y="25"/>
                    </a:cubicBezTo>
                    <a:cubicBezTo>
                      <a:pt x="3" y="28"/>
                      <a:pt x="1" y="32"/>
                      <a:pt x="0" y="35"/>
                    </a:cubicBezTo>
                    <a:cubicBezTo>
                      <a:pt x="0" y="36"/>
                      <a:pt x="0" y="36"/>
                      <a:pt x="0" y="36"/>
                    </a:cubicBezTo>
                    <a:cubicBezTo>
                      <a:pt x="3" y="38"/>
                      <a:pt x="3" y="38"/>
                      <a:pt x="3" y="38"/>
                    </a:cubicBezTo>
                    <a:cubicBezTo>
                      <a:pt x="3" y="42"/>
                      <a:pt x="3" y="42"/>
                      <a:pt x="3" y="42"/>
                    </a:cubicBezTo>
                    <a:cubicBezTo>
                      <a:pt x="3" y="43"/>
                      <a:pt x="3" y="44"/>
                      <a:pt x="4" y="45"/>
                    </a:cubicBezTo>
                    <a:cubicBezTo>
                      <a:pt x="6" y="48"/>
                      <a:pt x="6" y="48"/>
                      <a:pt x="6" y="48"/>
                    </a:cubicBezTo>
                    <a:cubicBezTo>
                      <a:pt x="7" y="48"/>
                      <a:pt x="7" y="48"/>
                      <a:pt x="7" y="48"/>
                    </a:cubicBezTo>
                    <a:cubicBezTo>
                      <a:pt x="7" y="47"/>
                      <a:pt x="7" y="47"/>
                      <a:pt x="7" y="47"/>
                    </a:cubicBezTo>
                    <a:cubicBezTo>
                      <a:pt x="6" y="42"/>
                      <a:pt x="6" y="42"/>
                      <a:pt x="6" y="42"/>
                    </a:cubicBezTo>
                    <a:cubicBezTo>
                      <a:pt x="6" y="40"/>
                      <a:pt x="6" y="40"/>
                      <a:pt x="6" y="40"/>
                    </a:cubicBezTo>
                    <a:cubicBezTo>
                      <a:pt x="6" y="39"/>
                      <a:pt x="6" y="39"/>
                      <a:pt x="7" y="39"/>
                    </a:cubicBezTo>
                    <a:cubicBezTo>
                      <a:pt x="7" y="42"/>
                      <a:pt x="7" y="42"/>
                      <a:pt x="7" y="42"/>
                    </a:cubicBezTo>
                    <a:cubicBezTo>
                      <a:pt x="10" y="47"/>
                      <a:pt x="10" y="47"/>
                      <a:pt x="10" y="47"/>
                    </a:cubicBezTo>
                    <a:cubicBezTo>
                      <a:pt x="10" y="49"/>
                      <a:pt x="10" y="49"/>
                      <a:pt x="10" y="49"/>
                    </a:cubicBezTo>
                    <a:cubicBezTo>
                      <a:pt x="11" y="49"/>
                      <a:pt x="11" y="49"/>
                      <a:pt x="11" y="49"/>
                    </a:cubicBezTo>
                    <a:cubicBezTo>
                      <a:pt x="11" y="50"/>
                      <a:pt x="11" y="50"/>
                      <a:pt x="11" y="50"/>
                    </a:cubicBezTo>
                    <a:cubicBezTo>
                      <a:pt x="12" y="54"/>
                      <a:pt x="12" y="54"/>
                      <a:pt x="12" y="54"/>
                    </a:cubicBezTo>
                    <a:cubicBezTo>
                      <a:pt x="18" y="56"/>
                      <a:pt x="18" y="56"/>
                      <a:pt x="18" y="56"/>
                    </a:cubicBezTo>
                    <a:cubicBezTo>
                      <a:pt x="19" y="56"/>
                      <a:pt x="19" y="55"/>
                      <a:pt x="19" y="55"/>
                    </a:cubicBezTo>
                    <a:cubicBezTo>
                      <a:pt x="19" y="55"/>
                      <a:pt x="19" y="55"/>
                      <a:pt x="19" y="55"/>
                    </a:cubicBezTo>
                    <a:cubicBezTo>
                      <a:pt x="19" y="54"/>
                      <a:pt x="19" y="54"/>
                      <a:pt x="19" y="54"/>
                    </a:cubicBezTo>
                    <a:cubicBezTo>
                      <a:pt x="21" y="55"/>
                      <a:pt x="21" y="55"/>
                      <a:pt x="21" y="55"/>
                    </a:cubicBezTo>
                    <a:cubicBezTo>
                      <a:pt x="21" y="55"/>
                      <a:pt x="21" y="55"/>
                      <a:pt x="21" y="55"/>
                    </a:cubicBezTo>
                    <a:cubicBezTo>
                      <a:pt x="21" y="56"/>
                      <a:pt x="21" y="56"/>
                      <a:pt x="21" y="56"/>
                    </a:cubicBezTo>
                    <a:cubicBezTo>
                      <a:pt x="21" y="56"/>
                      <a:pt x="21" y="56"/>
                      <a:pt x="21" y="56"/>
                    </a:cubicBezTo>
                    <a:cubicBezTo>
                      <a:pt x="25" y="58"/>
                      <a:pt x="25" y="58"/>
                      <a:pt x="25" y="58"/>
                    </a:cubicBezTo>
                    <a:cubicBezTo>
                      <a:pt x="25" y="58"/>
                      <a:pt x="26" y="58"/>
                      <a:pt x="26" y="58"/>
                    </a:cubicBezTo>
                    <a:cubicBezTo>
                      <a:pt x="30" y="63"/>
                      <a:pt x="30" y="63"/>
                      <a:pt x="30" y="63"/>
                    </a:cubicBezTo>
                    <a:cubicBezTo>
                      <a:pt x="34" y="63"/>
                      <a:pt x="34" y="63"/>
                      <a:pt x="34" y="63"/>
                    </a:cubicBezTo>
                    <a:cubicBezTo>
                      <a:pt x="35" y="63"/>
                      <a:pt x="35" y="63"/>
                      <a:pt x="35" y="64"/>
                    </a:cubicBezTo>
                    <a:cubicBezTo>
                      <a:pt x="35" y="66"/>
                      <a:pt x="35" y="66"/>
                      <a:pt x="35" y="66"/>
                    </a:cubicBezTo>
                    <a:cubicBezTo>
                      <a:pt x="32" y="70"/>
                      <a:pt x="32" y="70"/>
                      <a:pt x="32" y="70"/>
                    </a:cubicBezTo>
                    <a:cubicBezTo>
                      <a:pt x="32" y="77"/>
                      <a:pt x="32" y="77"/>
                      <a:pt x="32" y="77"/>
                    </a:cubicBezTo>
                    <a:cubicBezTo>
                      <a:pt x="37" y="83"/>
                      <a:pt x="37" y="83"/>
                      <a:pt x="37" y="83"/>
                    </a:cubicBezTo>
                    <a:cubicBezTo>
                      <a:pt x="37" y="85"/>
                      <a:pt x="37" y="85"/>
                      <a:pt x="37" y="85"/>
                    </a:cubicBezTo>
                    <a:cubicBezTo>
                      <a:pt x="40" y="85"/>
                      <a:pt x="40" y="85"/>
                      <a:pt x="40" y="85"/>
                    </a:cubicBezTo>
                    <a:cubicBezTo>
                      <a:pt x="44" y="89"/>
                      <a:pt x="44" y="89"/>
                      <a:pt x="44" y="89"/>
                    </a:cubicBezTo>
                    <a:cubicBezTo>
                      <a:pt x="44" y="101"/>
                      <a:pt x="44" y="101"/>
                      <a:pt x="44" y="101"/>
                    </a:cubicBezTo>
                    <a:cubicBezTo>
                      <a:pt x="45" y="101"/>
                      <a:pt x="45" y="101"/>
                      <a:pt x="45" y="101"/>
                    </a:cubicBezTo>
                    <a:cubicBezTo>
                      <a:pt x="44" y="105"/>
                      <a:pt x="44" y="105"/>
                      <a:pt x="44" y="105"/>
                    </a:cubicBezTo>
                    <a:cubicBezTo>
                      <a:pt x="52" y="103"/>
                      <a:pt x="59" y="101"/>
                      <a:pt x="65" y="98"/>
                    </a:cubicBezTo>
                    <a:moveTo>
                      <a:pt x="28" y="11"/>
                    </a:moveTo>
                    <a:cubicBezTo>
                      <a:pt x="24" y="11"/>
                      <a:pt x="24" y="11"/>
                      <a:pt x="24" y="11"/>
                    </a:cubicBezTo>
                    <a:cubicBezTo>
                      <a:pt x="24" y="11"/>
                      <a:pt x="24" y="11"/>
                      <a:pt x="24" y="11"/>
                    </a:cubicBezTo>
                    <a:cubicBezTo>
                      <a:pt x="25" y="10"/>
                      <a:pt x="25" y="10"/>
                      <a:pt x="25" y="10"/>
                    </a:cubicBezTo>
                    <a:cubicBezTo>
                      <a:pt x="25" y="10"/>
                      <a:pt x="26" y="10"/>
                      <a:pt x="26" y="10"/>
                    </a:cubicBezTo>
                    <a:cubicBezTo>
                      <a:pt x="28" y="10"/>
                      <a:pt x="28" y="10"/>
                      <a:pt x="28" y="10"/>
                    </a:cubicBezTo>
                    <a:lnTo>
                      <a:pt x="28" y="11"/>
                    </a:lnTo>
                    <a:close/>
                    <a:moveTo>
                      <a:pt x="41" y="30"/>
                    </a:moveTo>
                    <a:cubicBezTo>
                      <a:pt x="40" y="30"/>
                      <a:pt x="40" y="30"/>
                      <a:pt x="40" y="30"/>
                    </a:cubicBezTo>
                    <a:cubicBezTo>
                      <a:pt x="40" y="31"/>
                      <a:pt x="40" y="31"/>
                      <a:pt x="39" y="31"/>
                    </a:cubicBezTo>
                    <a:cubicBezTo>
                      <a:pt x="38" y="31"/>
                      <a:pt x="38" y="31"/>
                      <a:pt x="38" y="31"/>
                    </a:cubicBezTo>
                    <a:cubicBezTo>
                      <a:pt x="38" y="31"/>
                      <a:pt x="38" y="30"/>
                      <a:pt x="38" y="30"/>
                    </a:cubicBezTo>
                    <a:cubicBezTo>
                      <a:pt x="38" y="29"/>
                      <a:pt x="38" y="29"/>
                      <a:pt x="38" y="29"/>
                    </a:cubicBezTo>
                    <a:cubicBezTo>
                      <a:pt x="40" y="28"/>
                      <a:pt x="40" y="28"/>
                      <a:pt x="40" y="28"/>
                    </a:cubicBezTo>
                    <a:cubicBezTo>
                      <a:pt x="41" y="28"/>
                      <a:pt x="41" y="29"/>
                      <a:pt x="41" y="29"/>
                    </a:cubicBezTo>
                    <a:lnTo>
                      <a:pt x="41" y="30"/>
                    </a:lnTo>
                    <a:close/>
                    <a:moveTo>
                      <a:pt x="41" y="26"/>
                    </a:moveTo>
                    <a:cubicBezTo>
                      <a:pt x="41" y="27"/>
                      <a:pt x="41" y="27"/>
                      <a:pt x="41" y="27"/>
                    </a:cubicBezTo>
                    <a:cubicBezTo>
                      <a:pt x="41" y="27"/>
                      <a:pt x="41" y="27"/>
                      <a:pt x="41" y="27"/>
                    </a:cubicBezTo>
                    <a:cubicBezTo>
                      <a:pt x="40" y="28"/>
                      <a:pt x="40" y="28"/>
                      <a:pt x="40" y="28"/>
                    </a:cubicBezTo>
                    <a:cubicBezTo>
                      <a:pt x="39" y="28"/>
                      <a:pt x="39" y="28"/>
                      <a:pt x="39" y="28"/>
                    </a:cubicBezTo>
                    <a:cubicBezTo>
                      <a:pt x="39" y="26"/>
                      <a:pt x="39" y="26"/>
                      <a:pt x="39" y="26"/>
                    </a:cubicBezTo>
                    <a:cubicBezTo>
                      <a:pt x="41" y="26"/>
                      <a:pt x="41" y="26"/>
                      <a:pt x="41" y="26"/>
                    </a:cubicBezTo>
                    <a:close/>
                    <a:moveTo>
                      <a:pt x="43" y="26"/>
                    </a:moveTo>
                    <a:cubicBezTo>
                      <a:pt x="43" y="26"/>
                      <a:pt x="43" y="25"/>
                      <a:pt x="44" y="26"/>
                    </a:cubicBezTo>
                    <a:cubicBezTo>
                      <a:pt x="44" y="26"/>
                      <a:pt x="44" y="26"/>
                      <a:pt x="44" y="26"/>
                    </a:cubicBezTo>
                    <a:cubicBezTo>
                      <a:pt x="44" y="26"/>
                      <a:pt x="44" y="27"/>
                      <a:pt x="44" y="27"/>
                    </a:cubicBezTo>
                    <a:cubicBezTo>
                      <a:pt x="43" y="27"/>
                      <a:pt x="43" y="27"/>
                      <a:pt x="43" y="27"/>
                    </a:cubicBezTo>
                    <a:lnTo>
                      <a:pt x="43" y="26"/>
                    </a:lnTo>
                    <a:close/>
                    <a:moveTo>
                      <a:pt x="42" y="27"/>
                    </a:moveTo>
                    <a:cubicBezTo>
                      <a:pt x="44" y="28"/>
                      <a:pt x="44" y="28"/>
                      <a:pt x="44" y="28"/>
                    </a:cubicBezTo>
                    <a:cubicBezTo>
                      <a:pt x="45" y="28"/>
                      <a:pt x="45" y="28"/>
                      <a:pt x="45" y="28"/>
                    </a:cubicBezTo>
                    <a:cubicBezTo>
                      <a:pt x="45" y="29"/>
                      <a:pt x="45" y="29"/>
                      <a:pt x="45" y="29"/>
                    </a:cubicBezTo>
                    <a:cubicBezTo>
                      <a:pt x="44" y="29"/>
                      <a:pt x="44" y="29"/>
                      <a:pt x="44" y="29"/>
                    </a:cubicBezTo>
                    <a:cubicBezTo>
                      <a:pt x="43" y="29"/>
                      <a:pt x="43" y="29"/>
                      <a:pt x="42" y="29"/>
                    </a:cubicBezTo>
                    <a:cubicBezTo>
                      <a:pt x="42" y="28"/>
                      <a:pt x="42" y="28"/>
                      <a:pt x="42" y="28"/>
                    </a:cubicBezTo>
                    <a:lnTo>
                      <a:pt x="42" y="27"/>
                    </a:lnTo>
                    <a:close/>
                    <a:moveTo>
                      <a:pt x="40" y="24"/>
                    </a:moveTo>
                    <a:cubicBezTo>
                      <a:pt x="40" y="24"/>
                      <a:pt x="40" y="24"/>
                      <a:pt x="41" y="24"/>
                    </a:cubicBezTo>
                    <a:cubicBezTo>
                      <a:pt x="41" y="24"/>
                      <a:pt x="41" y="24"/>
                      <a:pt x="41" y="24"/>
                    </a:cubicBezTo>
                    <a:cubicBezTo>
                      <a:pt x="42" y="25"/>
                      <a:pt x="41" y="25"/>
                      <a:pt x="41" y="25"/>
                    </a:cubicBezTo>
                    <a:cubicBezTo>
                      <a:pt x="40" y="25"/>
                      <a:pt x="40" y="25"/>
                      <a:pt x="40" y="25"/>
                    </a:cubicBezTo>
                    <a:lnTo>
                      <a:pt x="40" y="24"/>
                    </a:lnTo>
                    <a:close/>
                    <a:moveTo>
                      <a:pt x="33" y="28"/>
                    </a:moveTo>
                    <a:cubicBezTo>
                      <a:pt x="33" y="28"/>
                      <a:pt x="34" y="27"/>
                      <a:pt x="34" y="27"/>
                    </a:cubicBezTo>
                    <a:cubicBezTo>
                      <a:pt x="36" y="25"/>
                      <a:pt x="36" y="25"/>
                      <a:pt x="36" y="25"/>
                    </a:cubicBezTo>
                    <a:cubicBezTo>
                      <a:pt x="33" y="25"/>
                      <a:pt x="33" y="25"/>
                      <a:pt x="33" y="25"/>
                    </a:cubicBezTo>
                    <a:cubicBezTo>
                      <a:pt x="33" y="24"/>
                      <a:pt x="33" y="24"/>
                      <a:pt x="33" y="24"/>
                    </a:cubicBezTo>
                    <a:cubicBezTo>
                      <a:pt x="36" y="23"/>
                      <a:pt x="36" y="23"/>
                      <a:pt x="36" y="23"/>
                    </a:cubicBezTo>
                    <a:cubicBezTo>
                      <a:pt x="36" y="22"/>
                      <a:pt x="36" y="22"/>
                      <a:pt x="36" y="22"/>
                    </a:cubicBezTo>
                    <a:cubicBezTo>
                      <a:pt x="38" y="22"/>
                      <a:pt x="38" y="22"/>
                      <a:pt x="38" y="22"/>
                    </a:cubicBezTo>
                    <a:cubicBezTo>
                      <a:pt x="38" y="22"/>
                      <a:pt x="39" y="23"/>
                      <a:pt x="39" y="23"/>
                    </a:cubicBezTo>
                    <a:cubicBezTo>
                      <a:pt x="39" y="24"/>
                      <a:pt x="39" y="24"/>
                      <a:pt x="39" y="24"/>
                    </a:cubicBezTo>
                    <a:cubicBezTo>
                      <a:pt x="39" y="25"/>
                      <a:pt x="39" y="25"/>
                      <a:pt x="39" y="25"/>
                    </a:cubicBezTo>
                    <a:cubicBezTo>
                      <a:pt x="38" y="25"/>
                      <a:pt x="38" y="25"/>
                      <a:pt x="38" y="25"/>
                    </a:cubicBezTo>
                    <a:cubicBezTo>
                      <a:pt x="35" y="30"/>
                      <a:pt x="35" y="30"/>
                      <a:pt x="35" y="30"/>
                    </a:cubicBezTo>
                    <a:cubicBezTo>
                      <a:pt x="34" y="30"/>
                      <a:pt x="34" y="30"/>
                      <a:pt x="34" y="30"/>
                    </a:cubicBezTo>
                    <a:cubicBezTo>
                      <a:pt x="34" y="29"/>
                      <a:pt x="33" y="29"/>
                      <a:pt x="33" y="28"/>
                    </a:cubicBezTo>
                    <a:close/>
                    <a:moveTo>
                      <a:pt x="31" y="18"/>
                    </a:moveTo>
                    <a:cubicBezTo>
                      <a:pt x="31" y="17"/>
                      <a:pt x="31" y="17"/>
                      <a:pt x="32" y="17"/>
                    </a:cubicBezTo>
                    <a:cubicBezTo>
                      <a:pt x="32" y="18"/>
                      <a:pt x="32" y="18"/>
                      <a:pt x="32" y="18"/>
                    </a:cubicBezTo>
                    <a:cubicBezTo>
                      <a:pt x="33" y="18"/>
                      <a:pt x="33" y="18"/>
                      <a:pt x="33" y="18"/>
                    </a:cubicBezTo>
                    <a:cubicBezTo>
                      <a:pt x="33" y="20"/>
                      <a:pt x="33" y="20"/>
                      <a:pt x="33" y="20"/>
                    </a:cubicBezTo>
                    <a:cubicBezTo>
                      <a:pt x="32" y="20"/>
                      <a:pt x="32" y="20"/>
                      <a:pt x="32" y="20"/>
                    </a:cubicBezTo>
                    <a:cubicBezTo>
                      <a:pt x="31" y="21"/>
                      <a:pt x="31" y="20"/>
                      <a:pt x="31" y="20"/>
                    </a:cubicBezTo>
                    <a:cubicBezTo>
                      <a:pt x="30" y="19"/>
                      <a:pt x="30" y="19"/>
                      <a:pt x="30" y="19"/>
                    </a:cubicBezTo>
                    <a:lnTo>
                      <a:pt x="31" y="18"/>
                    </a:lnTo>
                    <a:close/>
                    <a:moveTo>
                      <a:pt x="23" y="7"/>
                    </a:moveTo>
                    <a:cubicBezTo>
                      <a:pt x="23" y="7"/>
                      <a:pt x="23" y="7"/>
                      <a:pt x="23" y="7"/>
                    </a:cubicBezTo>
                    <a:cubicBezTo>
                      <a:pt x="25" y="6"/>
                      <a:pt x="25" y="6"/>
                      <a:pt x="25" y="6"/>
                    </a:cubicBezTo>
                    <a:cubicBezTo>
                      <a:pt x="28" y="6"/>
                      <a:pt x="28" y="6"/>
                      <a:pt x="28" y="6"/>
                    </a:cubicBezTo>
                    <a:cubicBezTo>
                      <a:pt x="28" y="8"/>
                      <a:pt x="28" y="8"/>
                      <a:pt x="28" y="8"/>
                    </a:cubicBezTo>
                    <a:cubicBezTo>
                      <a:pt x="27" y="8"/>
                      <a:pt x="27" y="8"/>
                      <a:pt x="27" y="8"/>
                    </a:cubicBezTo>
                    <a:cubicBezTo>
                      <a:pt x="27" y="8"/>
                      <a:pt x="26" y="8"/>
                      <a:pt x="26" y="8"/>
                    </a:cubicBezTo>
                    <a:cubicBezTo>
                      <a:pt x="24" y="8"/>
                      <a:pt x="24" y="8"/>
                      <a:pt x="24" y="8"/>
                    </a:cubicBezTo>
                    <a:cubicBezTo>
                      <a:pt x="23" y="8"/>
                      <a:pt x="23" y="8"/>
                      <a:pt x="23" y="8"/>
                    </a:cubicBezTo>
                    <a:lnTo>
                      <a:pt x="23" y="7"/>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57" name="Freeform 2061">
                <a:extLst>
                  <a:ext uri="{FF2B5EF4-FFF2-40B4-BE49-F238E27FC236}">
                    <a16:creationId xmlns:a16="http://schemas.microsoft.com/office/drawing/2014/main" id="{A2AB9390-B1F9-420C-8D40-2224425121FD}"/>
                  </a:ext>
                </a:extLst>
              </p:cNvPr>
              <p:cNvSpPr>
                <a:spLocks noEditPoints="1"/>
              </p:cNvSpPr>
              <p:nvPr/>
            </p:nvSpPr>
            <p:spPr bwMode="auto">
              <a:xfrm>
                <a:off x="11801475" y="4165600"/>
                <a:ext cx="11113" cy="11113"/>
              </a:xfrm>
              <a:custGeom>
                <a:avLst/>
                <a:gdLst>
                  <a:gd name="T0" fmla="*/ 0 w 4"/>
                  <a:gd name="T1" fmla="*/ 0 h 4"/>
                  <a:gd name="T2" fmla="*/ 1 w 4"/>
                  <a:gd name="T3" fmla="*/ 0 h 4"/>
                  <a:gd name="T4" fmla="*/ 3 w 4"/>
                  <a:gd name="T5" fmla="*/ 0 h 4"/>
                  <a:gd name="T6" fmla="*/ 4 w 4"/>
                  <a:gd name="T7" fmla="*/ 2 h 4"/>
                  <a:gd name="T8" fmla="*/ 3 w 4"/>
                  <a:gd name="T9" fmla="*/ 3 h 4"/>
                  <a:gd name="T10" fmla="*/ 1 w 4"/>
                  <a:gd name="T11" fmla="*/ 4 h 4"/>
                  <a:gd name="T12" fmla="*/ 0 w 4"/>
                  <a:gd name="T13" fmla="*/ 4 h 4"/>
                  <a:gd name="T14" fmla="*/ 0 w 4"/>
                  <a:gd name="T15" fmla="*/ 0 h 4"/>
                  <a:gd name="T16" fmla="*/ 1 w 4"/>
                  <a:gd name="T17" fmla="*/ 3 h 4"/>
                  <a:gd name="T18" fmla="*/ 1 w 4"/>
                  <a:gd name="T19" fmla="*/ 4 h 4"/>
                  <a:gd name="T20" fmla="*/ 3 w 4"/>
                  <a:gd name="T21" fmla="*/ 2 h 4"/>
                  <a:gd name="T22" fmla="*/ 1 w 4"/>
                  <a:gd name="T23" fmla="*/ 0 h 4"/>
                  <a:gd name="T24" fmla="*/ 1 w 4"/>
                  <a:gd name="T25" fmla="*/ 0 h 4"/>
                  <a:gd name="T26" fmla="*/ 1 w 4"/>
                  <a:gd name="T27"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 h="4">
                    <a:moveTo>
                      <a:pt x="0" y="0"/>
                    </a:moveTo>
                    <a:cubicBezTo>
                      <a:pt x="1" y="0"/>
                      <a:pt x="1" y="0"/>
                      <a:pt x="1" y="0"/>
                    </a:cubicBezTo>
                    <a:cubicBezTo>
                      <a:pt x="2" y="0"/>
                      <a:pt x="3" y="0"/>
                      <a:pt x="3" y="0"/>
                    </a:cubicBezTo>
                    <a:cubicBezTo>
                      <a:pt x="3" y="1"/>
                      <a:pt x="4" y="1"/>
                      <a:pt x="4" y="2"/>
                    </a:cubicBezTo>
                    <a:cubicBezTo>
                      <a:pt x="4" y="2"/>
                      <a:pt x="3" y="3"/>
                      <a:pt x="3" y="3"/>
                    </a:cubicBezTo>
                    <a:cubicBezTo>
                      <a:pt x="3" y="4"/>
                      <a:pt x="2" y="4"/>
                      <a:pt x="1" y="4"/>
                    </a:cubicBezTo>
                    <a:cubicBezTo>
                      <a:pt x="1" y="4"/>
                      <a:pt x="0" y="4"/>
                      <a:pt x="0" y="4"/>
                    </a:cubicBezTo>
                    <a:lnTo>
                      <a:pt x="0" y="0"/>
                    </a:lnTo>
                    <a:close/>
                    <a:moveTo>
                      <a:pt x="1" y="3"/>
                    </a:moveTo>
                    <a:cubicBezTo>
                      <a:pt x="1" y="4"/>
                      <a:pt x="1" y="4"/>
                      <a:pt x="1" y="4"/>
                    </a:cubicBezTo>
                    <a:cubicBezTo>
                      <a:pt x="2" y="4"/>
                      <a:pt x="3" y="3"/>
                      <a:pt x="3" y="2"/>
                    </a:cubicBezTo>
                    <a:cubicBezTo>
                      <a:pt x="3" y="1"/>
                      <a:pt x="3" y="0"/>
                      <a:pt x="1" y="0"/>
                    </a:cubicBezTo>
                    <a:cubicBezTo>
                      <a:pt x="1" y="0"/>
                      <a:pt x="1" y="0"/>
                      <a:pt x="1" y="0"/>
                    </a:cubicBezTo>
                    <a:lnTo>
                      <a:pt x="1"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58" name="Freeform 2062">
                <a:extLst>
                  <a:ext uri="{FF2B5EF4-FFF2-40B4-BE49-F238E27FC236}">
                    <a16:creationId xmlns:a16="http://schemas.microsoft.com/office/drawing/2014/main" id="{822DD899-5813-47C8-A491-C4F9154399B4}"/>
                  </a:ext>
                </a:extLst>
              </p:cNvPr>
              <p:cNvSpPr>
                <a:spLocks/>
              </p:cNvSpPr>
              <p:nvPr/>
            </p:nvSpPr>
            <p:spPr bwMode="auto">
              <a:xfrm>
                <a:off x="11812588" y="4165600"/>
                <a:ext cx="7938" cy="11113"/>
              </a:xfrm>
              <a:custGeom>
                <a:avLst/>
                <a:gdLst>
                  <a:gd name="T0" fmla="*/ 0 w 3"/>
                  <a:gd name="T1" fmla="*/ 3 h 4"/>
                  <a:gd name="T2" fmla="*/ 1 w 3"/>
                  <a:gd name="T3" fmla="*/ 4 h 4"/>
                  <a:gd name="T4" fmla="*/ 2 w 3"/>
                  <a:gd name="T5" fmla="*/ 3 h 4"/>
                  <a:gd name="T6" fmla="*/ 1 w 3"/>
                  <a:gd name="T7" fmla="*/ 2 h 4"/>
                  <a:gd name="T8" fmla="*/ 0 w 3"/>
                  <a:gd name="T9" fmla="*/ 1 h 4"/>
                  <a:gd name="T10" fmla="*/ 2 w 3"/>
                  <a:gd name="T11" fmla="*/ 0 h 4"/>
                  <a:gd name="T12" fmla="*/ 2 w 3"/>
                  <a:gd name="T13" fmla="*/ 0 h 4"/>
                  <a:gd name="T14" fmla="*/ 2 w 3"/>
                  <a:gd name="T15" fmla="*/ 0 h 4"/>
                  <a:gd name="T16" fmla="*/ 2 w 3"/>
                  <a:gd name="T17" fmla="*/ 0 h 4"/>
                  <a:gd name="T18" fmla="*/ 1 w 3"/>
                  <a:gd name="T19" fmla="*/ 1 h 4"/>
                  <a:gd name="T20" fmla="*/ 2 w 3"/>
                  <a:gd name="T21" fmla="*/ 2 h 4"/>
                  <a:gd name="T22" fmla="*/ 3 w 3"/>
                  <a:gd name="T23" fmla="*/ 3 h 4"/>
                  <a:gd name="T24" fmla="*/ 1 w 3"/>
                  <a:gd name="T25" fmla="*/ 4 h 4"/>
                  <a:gd name="T26" fmla="*/ 0 w 3"/>
                  <a:gd name="T27" fmla="*/ 4 h 4"/>
                  <a:gd name="T28" fmla="*/ 0 w 3"/>
                  <a:gd name="T29"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 h="4">
                    <a:moveTo>
                      <a:pt x="0" y="3"/>
                    </a:moveTo>
                    <a:cubicBezTo>
                      <a:pt x="0" y="3"/>
                      <a:pt x="1" y="4"/>
                      <a:pt x="1" y="4"/>
                    </a:cubicBezTo>
                    <a:cubicBezTo>
                      <a:pt x="2" y="4"/>
                      <a:pt x="2" y="3"/>
                      <a:pt x="2" y="3"/>
                    </a:cubicBezTo>
                    <a:cubicBezTo>
                      <a:pt x="2" y="2"/>
                      <a:pt x="2" y="2"/>
                      <a:pt x="1" y="2"/>
                    </a:cubicBezTo>
                    <a:cubicBezTo>
                      <a:pt x="1" y="2"/>
                      <a:pt x="0" y="1"/>
                      <a:pt x="0" y="1"/>
                    </a:cubicBezTo>
                    <a:cubicBezTo>
                      <a:pt x="0" y="0"/>
                      <a:pt x="1" y="0"/>
                      <a:pt x="2" y="0"/>
                    </a:cubicBezTo>
                    <a:cubicBezTo>
                      <a:pt x="2" y="0"/>
                      <a:pt x="2" y="0"/>
                      <a:pt x="2" y="0"/>
                    </a:cubicBezTo>
                    <a:cubicBezTo>
                      <a:pt x="2" y="0"/>
                      <a:pt x="2" y="0"/>
                      <a:pt x="2" y="0"/>
                    </a:cubicBezTo>
                    <a:cubicBezTo>
                      <a:pt x="2" y="0"/>
                      <a:pt x="2" y="0"/>
                      <a:pt x="2" y="0"/>
                    </a:cubicBezTo>
                    <a:cubicBezTo>
                      <a:pt x="1" y="0"/>
                      <a:pt x="1" y="0"/>
                      <a:pt x="1" y="1"/>
                    </a:cubicBezTo>
                    <a:cubicBezTo>
                      <a:pt x="1" y="1"/>
                      <a:pt x="1" y="1"/>
                      <a:pt x="2" y="2"/>
                    </a:cubicBezTo>
                    <a:cubicBezTo>
                      <a:pt x="2" y="2"/>
                      <a:pt x="3" y="2"/>
                      <a:pt x="3" y="3"/>
                    </a:cubicBezTo>
                    <a:cubicBezTo>
                      <a:pt x="3" y="3"/>
                      <a:pt x="2" y="4"/>
                      <a:pt x="1" y="4"/>
                    </a:cubicBezTo>
                    <a:cubicBezTo>
                      <a:pt x="1" y="4"/>
                      <a:pt x="0" y="4"/>
                      <a:pt x="0" y="4"/>
                    </a:cubicBezTo>
                    <a:lnTo>
                      <a:pt x="0"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59" name="Rectangle 2073">
                <a:extLst>
                  <a:ext uri="{FF2B5EF4-FFF2-40B4-BE49-F238E27FC236}">
                    <a16:creationId xmlns:a16="http://schemas.microsoft.com/office/drawing/2014/main" id="{E056DB9B-EFE3-4483-8311-CF4909B4A6C1}"/>
                  </a:ext>
                </a:extLst>
              </p:cNvPr>
              <p:cNvSpPr>
                <a:spLocks noChangeArrowheads="1"/>
              </p:cNvSpPr>
              <p:nvPr/>
            </p:nvSpPr>
            <p:spPr bwMode="auto">
              <a:xfrm>
                <a:off x="11291888" y="4027488"/>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60" name="Rectangle 2074">
                <a:extLst>
                  <a:ext uri="{FF2B5EF4-FFF2-40B4-BE49-F238E27FC236}">
                    <a16:creationId xmlns:a16="http://schemas.microsoft.com/office/drawing/2014/main" id="{580A9FC2-A9A5-4074-B189-33C1876D73D1}"/>
                  </a:ext>
                </a:extLst>
              </p:cNvPr>
              <p:cNvSpPr>
                <a:spLocks noChangeArrowheads="1"/>
              </p:cNvSpPr>
              <p:nvPr/>
            </p:nvSpPr>
            <p:spPr bwMode="auto">
              <a:xfrm>
                <a:off x="11309350" y="4027488"/>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61" name="Rectangle 2075">
                <a:extLst>
                  <a:ext uri="{FF2B5EF4-FFF2-40B4-BE49-F238E27FC236}">
                    <a16:creationId xmlns:a16="http://schemas.microsoft.com/office/drawing/2014/main" id="{2574D388-68D6-4956-A9BF-97C8DDF14FBB}"/>
                  </a:ext>
                </a:extLst>
              </p:cNvPr>
              <p:cNvSpPr>
                <a:spLocks noChangeArrowheads="1"/>
              </p:cNvSpPr>
              <p:nvPr/>
            </p:nvSpPr>
            <p:spPr bwMode="auto">
              <a:xfrm>
                <a:off x="11326813" y="4027488"/>
                <a:ext cx="111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62" name="Rectangle 2076">
                <a:extLst>
                  <a:ext uri="{FF2B5EF4-FFF2-40B4-BE49-F238E27FC236}">
                    <a16:creationId xmlns:a16="http://schemas.microsoft.com/office/drawing/2014/main" id="{8D5195CB-4925-4D57-BA78-13D2C1363470}"/>
                  </a:ext>
                </a:extLst>
              </p:cNvPr>
              <p:cNvSpPr>
                <a:spLocks noChangeArrowheads="1"/>
              </p:cNvSpPr>
              <p:nvPr/>
            </p:nvSpPr>
            <p:spPr bwMode="auto">
              <a:xfrm>
                <a:off x="11291888" y="4044950"/>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63" name="Rectangle 2077">
                <a:extLst>
                  <a:ext uri="{FF2B5EF4-FFF2-40B4-BE49-F238E27FC236}">
                    <a16:creationId xmlns:a16="http://schemas.microsoft.com/office/drawing/2014/main" id="{45895F51-AC85-4F32-93E0-2BEA90D08411}"/>
                  </a:ext>
                </a:extLst>
              </p:cNvPr>
              <p:cNvSpPr>
                <a:spLocks noChangeArrowheads="1"/>
              </p:cNvSpPr>
              <p:nvPr/>
            </p:nvSpPr>
            <p:spPr bwMode="auto">
              <a:xfrm>
                <a:off x="11309350" y="4044950"/>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64" name="Rectangle 2078">
                <a:extLst>
                  <a:ext uri="{FF2B5EF4-FFF2-40B4-BE49-F238E27FC236}">
                    <a16:creationId xmlns:a16="http://schemas.microsoft.com/office/drawing/2014/main" id="{CE3689F3-BBEF-4D68-BA4C-2BBC7B56B524}"/>
                  </a:ext>
                </a:extLst>
              </p:cNvPr>
              <p:cNvSpPr>
                <a:spLocks noChangeArrowheads="1"/>
              </p:cNvSpPr>
              <p:nvPr/>
            </p:nvSpPr>
            <p:spPr bwMode="auto">
              <a:xfrm>
                <a:off x="11326813" y="4044950"/>
                <a:ext cx="111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grpSp>
        <p:sp>
          <p:nvSpPr>
            <p:cNvPr id="66" name="TextBox 65">
              <a:extLst>
                <a:ext uri="{FF2B5EF4-FFF2-40B4-BE49-F238E27FC236}">
                  <a16:creationId xmlns:a16="http://schemas.microsoft.com/office/drawing/2014/main" id="{ED703F3E-B698-4F12-BF2E-D658F4F00370}"/>
                </a:ext>
              </a:extLst>
            </p:cNvPr>
            <p:cNvSpPr txBox="1"/>
            <p:nvPr/>
          </p:nvSpPr>
          <p:spPr>
            <a:xfrm>
              <a:off x="9862303" y="6124482"/>
              <a:ext cx="808403" cy="246221"/>
            </a:xfrm>
            <a:prstGeom prst="rect">
              <a:avLst/>
            </a:prstGeom>
            <a:noFill/>
          </p:spPr>
          <p:txBody>
            <a:bodyPr wrap="square" lIns="0" tIns="0" rIns="0" bIns="0" rtlCol="0">
              <a:spAutoFit/>
            </a:bodyPr>
            <a:lstStyle/>
            <a:p>
              <a:pPr algn="l"/>
              <a:r>
                <a:rPr lang="en-US" sz="1568" b="1">
                  <a:solidFill>
                    <a:schemeClr val="bg1"/>
                  </a:solidFill>
                </a:rPr>
                <a:t>Internet</a:t>
              </a:r>
            </a:p>
          </p:txBody>
        </p:sp>
      </p:grpSp>
      <p:cxnSp>
        <p:nvCxnSpPr>
          <p:cNvPr id="67" name="Straight Arrow Connector 66">
            <a:extLst>
              <a:ext uri="{FF2B5EF4-FFF2-40B4-BE49-F238E27FC236}">
                <a16:creationId xmlns:a16="http://schemas.microsoft.com/office/drawing/2014/main" id="{A3662101-E2A8-4F19-B646-80B3D2B12EE6}"/>
              </a:ext>
            </a:extLst>
          </p:cNvPr>
          <p:cNvCxnSpPr>
            <a:cxnSpLocks/>
            <a:stCxn id="55" idx="55"/>
            <a:endCxn id="37" idx="2"/>
          </p:cNvCxnSpPr>
          <p:nvPr/>
        </p:nvCxnSpPr>
        <p:spPr>
          <a:xfrm flipH="1" flipV="1">
            <a:off x="10313130" y="5249277"/>
            <a:ext cx="864231" cy="711330"/>
          </a:xfrm>
          <a:prstGeom prst="straightConnector1">
            <a:avLst/>
          </a:prstGeom>
          <a:ln w="114300"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2BA2580B-8BDF-4976-B79D-D314EF0C6923}"/>
              </a:ext>
            </a:extLst>
          </p:cNvPr>
          <p:cNvCxnSpPr>
            <a:cxnSpLocks/>
            <a:stCxn id="51" idx="7"/>
          </p:cNvCxnSpPr>
          <p:nvPr/>
        </p:nvCxnSpPr>
        <p:spPr>
          <a:xfrm flipH="1" flipV="1">
            <a:off x="11462608" y="4306054"/>
            <a:ext cx="17629" cy="1551148"/>
          </a:xfrm>
          <a:prstGeom prst="straightConnector1">
            <a:avLst/>
          </a:prstGeom>
          <a:ln w="114300"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79" name="Graphic 78" descr="Close">
            <a:extLst>
              <a:ext uri="{FF2B5EF4-FFF2-40B4-BE49-F238E27FC236}">
                <a16:creationId xmlns:a16="http://schemas.microsoft.com/office/drawing/2014/main" id="{0BA2545E-77C3-4512-9F12-E528AAC4714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8518741">
            <a:off x="10783246" y="5600324"/>
            <a:ext cx="372480" cy="372480"/>
          </a:xfrm>
          <a:prstGeom prst="rect">
            <a:avLst/>
          </a:prstGeom>
        </p:spPr>
      </p:pic>
      <p:pic>
        <p:nvPicPr>
          <p:cNvPr id="80" name="Graphic 79" descr="Close">
            <a:extLst>
              <a:ext uri="{FF2B5EF4-FFF2-40B4-BE49-F238E27FC236}">
                <a16:creationId xmlns:a16="http://schemas.microsoft.com/office/drawing/2014/main" id="{0473A04D-3026-4AAA-910E-44802CCD5CF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292959" y="5392570"/>
            <a:ext cx="372480" cy="372480"/>
          </a:xfrm>
          <a:prstGeom prst="rect">
            <a:avLst/>
          </a:prstGeom>
        </p:spPr>
      </p:pic>
      <p:cxnSp>
        <p:nvCxnSpPr>
          <p:cNvPr id="78" name="Straight Connector 77">
            <a:extLst>
              <a:ext uri="{FF2B5EF4-FFF2-40B4-BE49-F238E27FC236}">
                <a16:creationId xmlns:a16="http://schemas.microsoft.com/office/drawing/2014/main" id="{D26EA045-040E-4D7F-896B-DE1EA80E2044}"/>
              </a:ext>
            </a:extLst>
          </p:cNvPr>
          <p:cNvCxnSpPr/>
          <p:nvPr/>
        </p:nvCxnSpPr>
        <p:spPr>
          <a:xfrm>
            <a:off x="4751363" y="1262640"/>
            <a:ext cx="0" cy="5527953"/>
          </a:xfrm>
          <a:prstGeom prst="line">
            <a:avLst/>
          </a:prstGeom>
          <a:ln w="22225">
            <a:solidFill>
              <a:schemeClr val="accent4">
                <a:lumMod val="60000"/>
                <a:lumOff val="40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2" name="Rectangle 81">
            <a:extLst>
              <a:ext uri="{FF2B5EF4-FFF2-40B4-BE49-F238E27FC236}">
                <a16:creationId xmlns:a16="http://schemas.microsoft.com/office/drawing/2014/main" id="{A1A78824-9F96-4AB2-B804-438840CE1B4A}"/>
              </a:ext>
            </a:extLst>
          </p:cNvPr>
          <p:cNvSpPr/>
          <p:nvPr/>
        </p:nvSpPr>
        <p:spPr bwMode="auto">
          <a:xfrm>
            <a:off x="5582912" y="1141380"/>
            <a:ext cx="3510993" cy="330567"/>
          </a:xfrm>
          <a:prstGeom prst="rect">
            <a:avLst/>
          </a:prstGeom>
          <a:solidFill>
            <a:schemeClr val="accent3">
              <a:lumMod val="75000"/>
              <a:alpha val="46000"/>
            </a:schemeClr>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029" b="1">
                <a:solidFill>
                  <a:schemeClr val="bg1"/>
                </a:solidFill>
                <a:cs typeface="Segoe UI" pitchFamily="34" charset="0"/>
              </a:rPr>
              <a:t>Azure Data Factory</a:t>
            </a:r>
          </a:p>
          <a:p>
            <a:pPr algn="ctr" defTabSz="914102" fontAlgn="base">
              <a:spcBef>
                <a:spcPct val="0"/>
              </a:spcBef>
              <a:spcAft>
                <a:spcPct val="0"/>
              </a:spcAft>
            </a:pPr>
            <a:r>
              <a:rPr lang="en-US" sz="1029">
                <a:solidFill>
                  <a:schemeClr val="bg1"/>
                </a:solidFill>
                <a:cs typeface="Segoe UI" pitchFamily="34" charset="0"/>
              </a:rPr>
              <a:t>*.frontend.clouddatahub.net</a:t>
            </a:r>
          </a:p>
        </p:txBody>
      </p:sp>
      <p:sp>
        <p:nvSpPr>
          <p:cNvPr id="83" name="Rectangle 82">
            <a:extLst>
              <a:ext uri="{FF2B5EF4-FFF2-40B4-BE49-F238E27FC236}">
                <a16:creationId xmlns:a16="http://schemas.microsoft.com/office/drawing/2014/main" id="{3171D87A-90A7-4F6C-AA5B-FCBFCBEFF69B}"/>
              </a:ext>
            </a:extLst>
          </p:cNvPr>
          <p:cNvSpPr/>
          <p:nvPr/>
        </p:nvSpPr>
        <p:spPr bwMode="auto">
          <a:xfrm>
            <a:off x="5582251" y="1962553"/>
            <a:ext cx="3510993" cy="330567"/>
          </a:xfrm>
          <a:prstGeom prst="rect">
            <a:avLst/>
          </a:prstGeom>
          <a:solidFill>
            <a:schemeClr val="accent3">
              <a:lumMod val="75000"/>
              <a:alpha val="46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029" b="1">
                <a:solidFill>
                  <a:schemeClr val="bg1"/>
                </a:solidFill>
                <a:cs typeface="Segoe UI" pitchFamily="34" charset="0"/>
              </a:rPr>
              <a:t>Azure Storage</a:t>
            </a:r>
          </a:p>
          <a:p>
            <a:pPr algn="ctr" defTabSz="914102" fontAlgn="base">
              <a:spcBef>
                <a:spcPct val="0"/>
              </a:spcBef>
              <a:spcAft>
                <a:spcPct val="0"/>
              </a:spcAft>
            </a:pPr>
            <a:r>
              <a:rPr lang="en-US" sz="1029">
                <a:solidFill>
                  <a:schemeClr val="bg1"/>
                </a:solidFill>
                <a:cs typeface="Segoe UI" pitchFamily="34" charset="0"/>
              </a:rPr>
              <a:t>*.core.windows.net</a:t>
            </a:r>
          </a:p>
        </p:txBody>
      </p:sp>
      <p:sp>
        <p:nvSpPr>
          <p:cNvPr id="84" name="Rectangle 83">
            <a:extLst>
              <a:ext uri="{FF2B5EF4-FFF2-40B4-BE49-F238E27FC236}">
                <a16:creationId xmlns:a16="http://schemas.microsoft.com/office/drawing/2014/main" id="{D43825E8-5BCD-4643-BCCD-431BD118091C}"/>
              </a:ext>
            </a:extLst>
          </p:cNvPr>
          <p:cNvSpPr/>
          <p:nvPr/>
        </p:nvSpPr>
        <p:spPr bwMode="auto">
          <a:xfrm>
            <a:off x="5582912" y="1551994"/>
            <a:ext cx="3510993" cy="330567"/>
          </a:xfrm>
          <a:prstGeom prst="rect">
            <a:avLst/>
          </a:prstGeom>
          <a:solidFill>
            <a:schemeClr val="accent3">
              <a:lumMod val="75000"/>
              <a:alpha val="46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029" b="1">
                <a:solidFill>
                  <a:schemeClr val="bg1"/>
                </a:solidFill>
                <a:cs typeface="Segoe UI" pitchFamily="34" charset="0"/>
              </a:rPr>
              <a:t>Azure </a:t>
            </a:r>
            <a:r>
              <a:rPr lang="en-US" sz="1029" b="1" err="1">
                <a:solidFill>
                  <a:schemeClr val="bg1"/>
                </a:solidFill>
                <a:cs typeface="Segoe UI" pitchFamily="34" charset="0"/>
              </a:rPr>
              <a:t>ServiceBus</a:t>
            </a:r>
            <a:endParaRPr lang="en-US" sz="1029" b="1">
              <a:solidFill>
                <a:schemeClr val="bg1"/>
              </a:solidFill>
              <a:cs typeface="Segoe UI" pitchFamily="34" charset="0"/>
            </a:endParaRPr>
          </a:p>
          <a:p>
            <a:pPr algn="ctr" defTabSz="914102" fontAlgn="base">
              <a:spcBef>
                <a:spcPct val="0"/>
              </a:spcBef>
              <a:spcAft>
                <a:spcPct val="0"/>
              </a:spcAft>
            </a:pPr>
            <a:r>
              <a:rPr lang="en-US" sz="1029">
                <a:solidFill>
                  <a:schemeClr val="bg1"/>
                </a:solidFill>
                <a:cs typeface="Segoe UI" pitchFamily="34" charset="0"/>
              </a:rPr>
              <a:t>*.servicebus.windows.net</a:t>
            </a:r>
          </a:p>
        </p:txBody>
      </p:sp>
      <p:grpSp>
        <p:nvGrpSpPr>
          <p:cNvPr id="101" name="Group 100">
            <a:extLst>
              <a:ext uri="{FF2B5EF4-FFF2-40B4-BE49-F238E27FC236}">
                <a16:creationId xmlns:a16="http://schemas.microsoft.com/office/drawing/2014/main" id="{563920DA-13CA-47A9-9F41-02DCA03E8C95}"/>
              </a:ext>
            </a:extLst>
          </p:cNvPr>
          <p:cNvGrpSpPr/>
          <p:nvPr/>
        </p:nvGrpSpPr>
        <p:grpSpPr>
          <a:xfrm>
            <a:off x="1378277" y="1705246"/>
            <a:ext cx="3028156" cy="4544389"/>
            <a:chOff x="573192" y="1287462"/>
            <a:chExt cx="3088877" cy="4635513"/>
          </a:xfrm>
        </p:grpSpPr>
        <p:sp>
          <p:nvSpPr>
            <p:cNvPr id="85" name="Rectangle 84">
              <a:extLst>
                <a:ext uri="{FF2B5EF4-FFF2-40B4-BE49-F238E27FC236}">
                  <a16:creationId xmlns:a16="http://schemas.microsoft.com/office/drawing/2014/main" id="{16291AA5-79DB-431A-AB6D-458482074BEF}"/>
                </a:ext>
              </a:extLst>
            </p:cNvPr>
            <p:cNvSpPr/>
            <p:nvPr/>
          </p:nvSpPr>
          <p:spPr bwMode="auto">
            <a:xfrm>
              <a:off x="573192" y="1287462"/>
              <a:ext cx="2080431" cy="3674639"/>
            </a:xfrm>
            <a:prstGeom prst="rect">
              <a:avLst/>
            </a:prstGeom>
            <a:solidFill>
              <a:srgbClr val="0078D4">
                <a:alpha val="46000"/>
              </a:srgbClr>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568" dirty="0">
                  <a:gradFill>
                    <a:gsLst>
                      <a:gs pos="0">
                        <a:srgbClr val="FFFFFF"/>
                      </a:gs>
                      <a:gs pos="100000">
                        <a:srgbClr val="FFFFFF"/>
                      </a:gs>
                    </a:gsLst>
                    <a:lin ang="5400000" scaled="0"/>
                  </a:gradFill>
                  <a:ea typeface="Segoe UI" pitchFamily="34" charset="0"/>
                  <a:cs typeface="Segoe UI" pitchFamily="34" charset="0"/>
                </a:rPr>
                <a:t>Self-hosted Integration Runtime</a:t>
              </a:r>
            </a:p>
            <a:p>
              <a:pPr defTabSz="914102" fontAlgn="base">
                <a:spcBef>
                  <a:spcPct val="0"/>
                </a:spcBef>
                <a:spcAft>
                  <a:spcPct val="0"/>
                </a:spcAft>
              </a:pPr>
              <a:r>
                <a:rPr lang="en-US" sz="1568" dirty="0">
                  <a:gradFill>
                    <a:gsLst>
                      <a:gs pos="0">
                        <a:srgbClr val="FFFFFF"/>
                      </a:gs>
                      <a:gs pos="100000">
                        <a:srgbClr val="FFFFFF"/>
                      </a:gs>
                    </a:gsLst>
                    <a:lin ang="5400000" scaled="0"/>
                  </a:gradFill>
                  <a:ea typeface="Segoe UI" pitchFamily="34" charset="0"/>
                  <a:cs typeface="Segoe UI" pitchFamily="34" charset="0"/>
                </a:rPr>
                <a:t>(on-premises)</a:t>
              </a:r>
            </a:p>
          </p:txBody>
        </p:sp>
        <p:sp>
          <p:nvSpPr>
            <p:cNvPr id="86" name="TextBox 85">
              <a:extLst>
                <a:ext uri="{FF2B5EF4-FFF2-40B4-BE49-F238E27FC236}">
                  <a16:creationId xmlns:a16="http://schemas.microsoft.com/office/drawing/2014/main" id="{5AA59D7A-28A0-42CA-B0FC-3219F378FE6A}"/>
                </a:ext>
              </a:extLst>
            </p:cNvPr>
            <p:cNvSpPr txBox="1"/>
            <p:nvPr/>
          </p:nvSpPr>
          <p:spPr>
            <a:xfrm>
              <a:off x="600059" y="5276644"/>
              <a:ext cx="3062010" cy="646331"/>
            </a:xfrm>
            <a:prstGeom prst="rect">
              <a:avLst/>
            </a:prstGeom>
            <a:noFill/>
          </p:spPr>
          <p:txBody>
            <a:bodyPr wrap="square" lIns="0" tIns="0" rIns="0" bIns="0" rtlCol="0">
              <a:spAutoFit/>
            </a:bodyPr>
            <a:lstStyle/>
            <a:p>
              <a:pPr algn="l"/>
              <a:r>
                <a:rPr lang="en-US" sz="1372">
                  <a:gradFill>
                    <a:gsLst>
                      <a:gs pos="2917">
                        <a:schemeClr val="tx1"/>
                      </a:gs>
                      <a:gs pos="30000">
                        <a:schemeClr val="tx1"/>
                      </a:gs>
                    </a:gsLst>
                    <a:lin ang="5400000" scaled="0"/>
                  </a:gradFill>
                </a:rPr>
                <a:t>Supports up to 4 nodes for high availability and scalability</a:t>
              </a:r>
            </a:p>
            <a:p>
              <a:pPr algn="l"/>
              <a:endParaRPr lang="en-US" sz="1372">
                <a:gradFill>
                  <a:gsLst>
                    <a:gs pos="2917">
                      <a:schemeClr val="tx1"/>
                    </a:gs>
                    <a:gs pos="30000">
                      <a:schemeClr val="tx1"/>
                    </a:gs>
                  </a:gsLst>
                  <a:lin ang="5400000" scaled="0"/>
                </a:gradFill>
              </a:endParaRPr>
            </a:p>
          </p:txBody>
        </p:sp>
        <p:pic>
          <p:nvPicPr>
            <p:cNvPr id="88" name="Graphic 87" descr="Database">
              <a:extLst>
                <a:ext uri="{FF2B5EF4-FFF2-40B4-BE49-F238E27FC236}">
                  <a16:creationId xmlns:a16="http://schemas.microsoft.com/office/drawing/2014/main" id="{552C7288-F20F-4191-BA03-6F493B8989F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08037" y="2807089"/>
              <a:ext cx="708159" cy="708159"/>
            </a:xfrm>
            <a:prstGeom prst="rect">
              <a:avLst/>
            </a:prstGeom>
          </p:spPr>
        </p:pic>
        <p:pic>
          <p:nvPicPr>
            <p:cNvPr id="89" name="Graphic 88" descr="Database">
              <a:extLst>
                <a:ext uri="{FF2B5EF4-FFF2-40B4-BE49-F238E27FC236}">
                  <a16:creationId xmlns:a16="http://schemas.microsoft.com/office/drawing/2014/main" id="{E215D8FA-6143-498E-A683-BCAF4ED48A06}"/>
                </a:ext>
              </a:extLst>
            </p:cNvPr>
            <p:cNvPicPr>
              <a:picLocks noChangeAspect="1"/>
            </p:cNvPicPr>
            <p:nvPr/>
          </p:nvPicPr>
          <p:blipFill>
            <a:blip r:embed="rId7">
              <a:extLst>
                <a:ext uri="{96DAC541-7B7A-43D3-8B79-37D633B846F1}">
                  <asvg:svgBlip xmlns:asvg="http://schemas.microsoft.com/office/drawing/2016/SVG/main" r:embed="rId9"/>
                </a:ext>
              </a:extLst>
            </a:blip>
            <a:stretch>
              <a:fillRect/>
            </a:stretch>
          </p:blipFill>
          <p:spPr>
            <a:xfrm>
              <a:off x="1613407" y="2807088"/>
              <a:ext cx="708159" cy="708159"/>
            </a:xfrm>
            <a:prstGeom prst="rect">
              <a:avLst/>
            </a:prstGeom>
          </p:spPr>
        </p:pic>
        <p:pic>
          <p:nvPicPr>
            <p:cNvPr id="90" name="Graphic 89" descr="Database">
              <a:extLst>
                <a:ext uri="{FF2B5EF4-FFF2-40B4-BE49-F238E27FC236}">
                  <a16:creationId xmlns:a16="http://schemas.microsoft.com/office/drawing/2014/main" id="{4CDA39FC-0CEC-4300-9AC0-ECC575392006}"/>
                </a:ext>
              </a:extLst>
            </p:cNvPr>
            <p:cNvPicPr>
              <a:picLocks noChangeAspect="1"/>
            </p:cNvPicPr>
            <p:nvPr/>
          </p:nvPicPr>
          <p:blipFill>
            <a:blip r:embed="rId7">
              <a:extLst>
                <a:ext uri="{96DAC541-7B7A-43D3-8B79-37D633B846F1}">
                  <asvg:svgBlip xmlns:asvg="http://schemas.microsoft.com/office/drawing/2016/SVG/main" r:embed="rId9"/>
                </a:ext>
              </a:extLst>
            </a:blip>
            <a:stretch>
              <a:fillRect/>
            </a:stretch>
          </p:blipFill>
          <p:spPr>
            <a:xfrm>
              <a:off x="808037" y="3698569"/>
              <a:ext cx="708159" cy="708159"/>
            </a:xfrm>
            <a:prstGeom prst="rect">
              <a:avLst/>
            </a:prstGeom>
          </p:spPr>
        </p:pic>
        <p:pic>
          <p:nvPicPr>
            <p:cNvPr id="91" name="Graphic 90" descr="Database">
              <a:extLst>
                <a:ext uri="{FF2B5EF4-FFF2-40B4-BE49-F238E27FC236}">
                  <a16:creationId xmlns:a16="http://schemas.microsoft.com/office/drawing/2014/main" id="{1E488791-C644-4054-AD60-237E9C294DDD}"/>
                </a:ext>
              </a:extLst>
            </p:cNvPr>
            <p:cNvPicPr>
              <a:picLocks noChangeAspect="1"/>
            </p:cNvPicPr>
            <p:nvPr/>
          </p:nvPicPr>
          <p:blipFill>
            <a:blip r:embed="rId7">
              <a:extLst>
                <a:ext uri="{96DAC541-7B7A-43D3-8B79-37D633B846F1}">
                  <asvg:svgBlip xmlns:asvg="http://schemas.microsoft.com/office/drawing/2016/SVG/main" r:embed="rId9"/>
                </a:ext>
              </a:extLst>
            </a:blip>
            <a:stretch>
              <a:fillRect/>
            </a:stretch>
          </p:blipFill>
          <p:spPr>
            <a:xfrm>
              <a:off x="1613406" y="3723551"/>
              <a:ext cx="708159" cy="708159"/>
            </a:xfrm>
            <a:prstGeom prst="rect">
              <a:avLst/>
            </a:prstGeom>
          </p:spPr>
        </p:pic>
      </p:grpSp>
      <p:cxnSp>
        <p:nvCxnSpPr>
          <p:cNvPr id="95" name="Straight Arrow Connector 94">
            <a:extLst>
              <a:ext uri="{FF2B5EF4-FFF2-40B4-BE49-F238E27FC236}">
                <a16:creationId xmlns:a16="http://schemas.microsoft.com/office/drawing/2014/main" id="{BA5F0AA1-5ECC-4A04-94DA-361991478206}"/>
              </a:ext>
            </a:extLst>
          </p:cNvPr>
          <p:cNvCxnSpPr>
            <a:cxnSpLocks/>
            <a:stCxn id="85" idx="3"/>
          </p:cNvCxnSpPr>
          <p:nvPr/>
        </p:nvCxnSpPr>
        <p:spPr>
          <a:xfrm flipV="1">
            <a:off x="3417810" y="1895359"/>
            <a:ext cx="1994608" cy="1611089"/>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02" name="Rectangle 101">
            <a:extLst>
              <a:ext uri="{FF2B5EF4-FFF2-40B4-BE49-F238E27FC236}">
                <a16:creationId xmlns:a16="http://schemas.microsoft.com/office/drawing/2014/main" id="{0A138E52-8FC2-4E2A-815D-6E17AD8CC7B0}"/>
              </a:ext>
            </a:extLst>
          </p:cNvPr>
          <p:cNvSpPr/>
          <p:nvPr/>
        </p:nvSpPr>
        <p:spPr bwMode="auto">
          <a:xfrm>
            <a:off x="7167109" y="3121549"/>
            <a:ext cx="1957206" cy="365733"/>
          </a:xfrm>
          <a:prstGeom prst="rect">
            <a:avLst/>
          </a:prstGeom>
          <a:solidFill>
            <a:schemeClr val="accent3">
              <a:lumMod val="75000"/>
              <a:alpha val="46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029">
                <a:solidFill>
                  <a:schemeClr val="bg1"/>
                </a:solidFill>
                <a:cs typeface="Segoe UI" pitchFamily="34" charset="0"/>
              </a:rPr>
              <a:t>Azure </a:t>
            </a:r>
          </a:p>
          <a:p>
            <a:pPr algn="ctr" defTabSz="914102" fontAlgn="base">
              <a:spcBef>
                <a:spcPct val="0"/>
              </a:spcBef>
              <a:spcAft>
                <a:spcPct val="0"/>
              </a:spcAft>
            </a:pPr>
            <a:r>
              <a:rPr lang="en-US" sz="1029">
                <a:solidFill>
                  <a:schemeClr val="bg1"/>
                </a:solidFill>
                <a:cs typeface="Segoe UI" pitchFamily="34" charset="0"/>
              </a:rPr>
              <a:t>Integration Runtime</a:t>
            </a:r>
          </a:p>
        </p:txBody>
      </p:sp>
      <p:sp>
        <p:nvSpPr>
          <p:cNvPr id="103" name="Rectangle 102">
            <a:extLst>
              <a:ext uri="{FF2B5EF4-FFF2-40B4-BE49-F238E27FC236}">
                <a16:creationId xmlns:a16="http://schemas.microsoft.com/office/drawing/2014/main" id="{FAA8D34A-57B7-4FC4-BC27-3C6A7905F182}"/>
              </a:ext>
            </a:extLst>
          </p:cNvPr>
          <p:cNvSpPr/>
          <p:nvPr/>
        </p:nvSpPr>
        <p:spPr bwMode="auto">
          <a:xfrm>
            <a:off x="9220155" y="3121549"/>
            <a:ext cx="1957206" cy="365733"/>
          </a:xfrm>
          <a:prstGeom prst="rect">
            <a:avLst/>
          </a:prstGeom>
          <a:solidFill>
            <a:schemeClr val="accent3">
              <a:lumMod val="75000"/>
              <a:alpha val="46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029">
                <a:solidFill>
                  <a:schemeClr val="bg1"/>
                </a:solidFill>
                <a:cs typeface="Segoe UI" pitchFamily="34" charset="0"/>
              </a:rPr>
              <a:t>Self-Hosted </a:t>
            </a:r>
          </a:p>
          <a:p>
            <a:pPr algn="ctr" defTabSz="914102" fontAlgn="base">
              <a:spcBef>
                <a:spcPct val="0"/>
              </a:spcBef>
              <a:spcAft>
                <a:spcPct val="0"/>
              </a:spcAft>
            </a:pPr>
            <a:r>
              <a:rPr lang="en-US" sz="1029">
                <a:solidFill>
                  <a:schemeClr val="bg1"/>
                </a:solidFill>
                <a:cs typeface="Segoe UI" pitchFamily="34" charset="0"/>
              </a:rPr>
              <a:t>Integration Runtime</a:t>
            </a:r>
          </a:p>
        </p:txBody>
      </p:sp>
      <p:sp>
        <p:nvSpPr>
          <p:cNvPr id="113" name="TextBox 112">
            <a:extLst>
              <a:ext uri="{FF2B5EF4-FFF2-40B4-BE49-F238E27FC236}">
                <a16:creationId xmlns:a16="http://schemas.microsoft.com/office/drawing/2014/main" id="{EB4592B5-BC00-42FD-8C11-3CB244DEF5B3}"/>
              </a:ext>
            </a:extLst>
          </p:cNvPr>
          <p:cNvSpPr txBox="1"/>
          <p:nvPr/>
        </p:nvSpPr>
        <p:spPr>
          <a:xfrm rot="19261918">
            <a:off x="4094788" y="2475983"/>
            <a:ext cx="541087" cy="165949"/>
          </a:xfrm>
          <a:prstGeom prst="rect">
            <a:avLst/>
          </a:prstGeom>
          <a:noFill/>
        </p:spPr>
        <p:txBody>
          <a:bodyPr wrap="square" lIns="0" tIns="0" rIns="0" bIns="0" rtlCol="0" anchor="ctr">
            <a:spAutoFit/>
          </a:bodyPr>
          <a:lstStyle/>
          <a:p>
            <a:pPr algn="ctr"/>
            <a:r>
              <a:rPr lang="en-US" sz="1078">
                <a:gradFill>
                  <a:gsLst>
                    <a:gs pos="2917">
                      <a:schemeClr val="tx1"/>
                    </a:gs>
                    <a:gs pos="30000">
                      <a:schemeClr val="tx1"/>
                    </a:gs>
                  </a:gsLst>
                  <a:lin ang="5400000" scaled="0"/>
                </a:gradFill>
              </a:rPr>
              <a:t>443</a:t>
            </a:r>
          </a:p>
        </p:txBody>
      </p:sp>
      <p:sp>
        <p:nvSpPr>
          <p:cNvPr id="114" name="Rectangle 113">
            <a:extLst>
              <a:ext uri="{FF2B5EF4-FFF2-40B4-BE49-F238E27FC236}">
                <a16:creationId xmlns:a16="http://schemas.microsoft.com/office/drawing/2014/main" id="{F1227D67-9539-43A0-8A07-DC6163CACD62}"/>
              </a:ext>
            </a:extLst>
          </p:cNvPr>
          <p:cNvSpPr/>
          <p:nvPr/>
        </p:nvSpPr>
        <p:spPr bwMode="auto">
          <a:xfrm>
            <a:off x="5582251" y="2377306"/>
            <a:ext cx="3510993" cy="330567"/>
          </a:xfrm>
          <a:prstGeom prst="rect">
            <a:avLst/>
          </a:prstGeom>
          <a:solidFill>
            <a:schemeClr val="accent3">
              <a:lumMod val="75000"/>
              <a:alpha val="46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029" b="1">
                <a:solidFill>
                  <a:schemeClr val="bg1"/>
                </a:solidFill>
                <a:cs typeface="Segoe UI" pitchFamily="34" charset="0"/>
              </a:rPr>
              <a:t>download.microsoft.com</a:t>
            </a:r>
          </a:p>
        </p:txBody>
      </p:sp>
      <p:sp>
        <p:nvSpPr>
          <p:cNvPr id="116" name="TextBox 115">
            <a:extLst>
              <a:ext uri="{FF2B5EF4-FFF2-40B4-BE49-F238E27FC236}">
                <a16:creationId xmlns:a16="http://schemas.microsoft.com/office/drawing/2014/main" id="{165CA0A9-3B23-4EB0-827C-860A1D11DB98}"/>
              </a:ext>
            </a:extLst>
          </p:cNvPr>
          <p:cNvSpPr txBox="1"/>
          <p:nvPr/>
        </p:nvSpPr>
        <p:spPr>
          <a:xfrm>
            <a:off x="9930727" y="1436189"/>
            <a:ext cx="2107968" cy="493142"/>
          </a:xfrm>
          <a:prstGeom prst="rect">
            <a:avLst/>
          </a:prstGeom>
          <a:noFill/>
          <a:ln w="127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defPPr>
              <a:defRPr lang="en-US"/>
            </a:defPPr>
            <a:lvl1pPr defTabSz="932472" fontAlgn="base">
              <a:spcBef>
                <a:spcPct val="0"/>
              </a:spcBef>
              <a:spcAft>
                <a:spcPct val="0"/>
              </a:spcAft>
              <a:defRPr sz="2000">
                <a:gradFill>
                  <a:gsLst>
                    <a:gs pos="0">
                      <a:srgbClr val="FFFFFF"/>
                    </a:gs>
                    <a:gs pos="100000">
                      <a:srgbClr val="FFFFFF"/>
                    </a:gs>
                  </a:gsLst>
                  <a:lin ang="5400000" scaled="0"/>
                </a:gradFill>
                <a:ea typeface="Segoe UI" pitchFamily="34" charset="0"/>
                <a:cs typeface="Segoe UI" pitchFamily="34" charset="0"/>
              </a:defRPr>
            </a:lvl1pPr>
          </a:lstStyle>
          <a:p>
            <a:r>
              <a:rPr lang="en-US" sz="980">
                <a:solidFill>
                  <a:schemeClr val="tx2"/>
                </a:solidFill>
              </a:rPr>
              <a:t>Optional, required when using the staged copy feature</a:t>
            </a:r>
          </a:p>
        </p:txBody>
      </p:sp>
      <p:sp>
        <p:nvSpPr>
          <p:cNvPr id="117" name="TextBox 116">
            <a:extLst>
              <a:ext uri="{FF2B5EF4-FFF2-40B4-BE49-F238E27FC236}">
                <a16:creationId xmlns:a16="http://schemas.microsoft.com/office/drawing/2014/main" id="{B2E8DCE8-8F89-4DF4-8721-BF71632A0155}"/>
              </a:ext>
            </a:extLst>
          </p:cNvPr>
          <p:cNvSpPr txBox="1"/>
          <p:nvPr/>
        </p:nvSpPr>
        <p:spPr>
          <a:xfrm>
            <a:off x="9939222" y="1991376"/>
            <a:ext cx="2107968" cy="493142"/>
          </a:xfrm>
          <a:prstGeom prst="rect">
            <a:avLst/>
          </a:prstGeom>
          <a:noFill/>
          <a:ln w="127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defPPr>
              <a:defRPr lang="en-US"/>
            </a:defPPr>
            <a:lvl1pPr defTabSz="932472" fontAlgn="base">
              <a:spcBef>
                <a:spcPct val="0"/>
              </a:spcBef>
              <a:spcAft>
                <a:spcPct val="0"/>
              </a:spcAft>
              <a:defRPr sz="2000">
                <a:gradFill>
                  <a:gsLst>
                    <a:gs pos="0">
                      <a:srgbClr val="FFFFFF"/>
                    </a:gs>
                    <a:gs pos="100000">
                      <a:srgbClr val="FFFFFF"/>
                    </a:gs>
                  </a:gsLst>
                  <a:lin ang="5400000" scaled="0"/>
                </a:gradFill>
                <a:ea typeface="Segoe UI" pitchFamily="34" charset="0"/>
                <a:cs typeface="Segoe UI" pitchFamily="34" charset="0"/>
              </a:defRPr>
            </a:lvl1pPr>
          </a:lstStyle>
          <a:p>
            <a:r>
              <a:rPr lang="en-US" sz="980">
                <a:solidFill>
                  <a:schemeClr val="tx2"/>
                </a:solidFill>
              </a:rPr>
              <a:t>Optional, required when the Self-hosted integration runtime has auto-update enabled</a:t>
            </a:r>
          </a:p>
        </p:txBody>
      </p:sp>
      <p:cxnSp>
        <p:nvCxnSpPr>
          <p:cNvPr id="118" name="Straight Arrow Connector 117">
            <a:extLst>
              <a:ext uri="{FF2B5EF4-FFF2-40B4-BE49-F238E27FC236}">
                <a16:creationId xmlns:a16="http://schemas.microsoft.com/office/drawing/2014/main" id="{2298B99B-F918-4C5F-9A05-C09339EA0F9B}"/>
              </a:ext>
            </a:extLst>
          </p:cNvPr>
          <p:cNvCxnSpPr>
            <a:cxnSpLocks/>
            <a:stCxn id="83" idx="3"/>
            <a:endCxn id="116" idx="1"/>
          </p:cNvCxnSpPr>
          <p:nvPr/>
        </p:nvCxnSpPr>
        <p:spPr>
          <a:xfrm flipV="1">
            <a:off x="9093244" y="1682760"/>
            <a:ext cx="837483" cy="445076"/>
          </a:xfrm>
          <a:prstGeom prst="straightConnector1">
            <a:avLst/>
          </a:prstGeom>
          <a:ln>
            <a:solidFill>
              <a:srgbClr val="C00000"/>
            </a:solidFill>
            <a:headEnd type="none" w="lg" len="med"/>
            <a:tailEnd type="triangle"/>
          </a:ln>
        </p:spPr>
        <p:style>
          <a:lnRef idx="1">
            <a:schemeClr val="accent2"/>
          </a:lnRef>
          <a:fillRef idx="0">
            <a:schemeClr val="accent2"/>
          </a:fillRef>
          <a:effectRef idx="0">
            <a:schemeClr val="accent2"/>
          </a:effectRef>
          <a:fontRef idx="minor">
            <a:schemeClr val="tx1"/>
          </a:fontRef>
        </p:style>
      </p:cxnSp>
      <p:cxnSp>
        <p:nvCxnSpPr>
          <p:cNvPr id="121" name="Straight Arrow Connector 120">
            <a:extLst>
              <a:ext uri="{FF2B5EF4-FFF2-40B4-BE49-F238E27FC236}">
                <a16:creationId xmlns:a16="http://schemas.microsoft.com/office/drawing/2014/main" id="{AD28EC50-2E99-493C-8945-C32CB5E292B5}"/>
              </a:ext>
            </a:extLst>
          </p:cNvPr>
          <p:cNvCxnSpPr>
            <a:cxnSpLocks/>
            <a:stCxn id="114" idx="3"/>
            <a:endCxn id="117" idx="1"/>
          </p:cNvCxnSpPr>
          <p:nvPr/>
        </p:nvCxnSpPr>
        <p:spPr>
          <a:xfrm flipV="1">
            <a:off x="9093245" y="2237948"/>
            <a:ext cx="845977" cy="304642"/>
          </a:xfrm>
          <a:prstGeom prst="straightConnector1">
            <a:avLst/>
          </a:prstGeom>
          <a:ln>
            <a:solidFill>
              <a:srgbClr val="C00000"/>
            </a:solidFill>
            <a:headEnd type="none" w="lg" len="med"/>
            <a:tailEnd type="triangle"/>
          </a:ln>
        </p:spPr>
        <p:style>
          <a:lnRef idx="1">
            <a:schemeClr val="accent2"/>
          </a:lnRef>
          <a:fillRef idx="0">
            <a:schemeClr val="accent2"/>
          </a:fillRef>
          <a:effectRef idx="0">
            <a:schemeClr val="accent2"/>
          </a:effectRef>
          <a:fontRef idx="minor">
            <a:schemeClr val="tx1"/>
          </a:fontRef>
        </p:style>
      </p:cxnSp>
      <p:cxnSp>
        <p:nvCxnSpPr>
          <p:cNvPr id="104" name="Straight Arrow Connector 103">
            <a:extLst>
              <a:ext uri="{FF2B5EF4-FFF2-40B4-BE49-F238E27FC236}">
                <a16:creationId xmlns:a16="http://schemas.microsoft.com/office/drawing/2014/main" id="{E7353505-F382-4F31-BF76-FA6383C3B729}"/>
              </a:ext>
            </a:extLst>
          </p:cNvPr>
          <p:cNvCxnSpPr>
            <a:cxnSpLocks/>
            <a:stCxn id="103" idx="0"/>
          </p:cNvCxnSpPr>
          <p:nvPr/>
        </p:nvCxnSpPr>
        <p:spPr>
          <a:xfrm flipH="1" flipV="1">
            <a:off x="9220155" y="1927493"/>
            <a:ext cx="978603" cy="1194055"/>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64700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42"/>
                                        </p:tgtEl>
                                        <p:attrNameLst>
                                          <p:attrName>style.visibility</p:attrName>
                                        </p:attrNameLst>
                                      </p:cBhvr>
                                      <p:to>
                                        <p:strVal val="visible"/>
                                      </p:to>
                                    </p:set>
                                    <p:anim calcmode="lin" valueType="num">
                                      <p:cBhvr additive="base">
                                        <p:cTn id="7" dur="500" fill="hold"/>
                                        <p:tgtEl>
                                          <p:spTgt spid="42"/>
                                        </p:tgtEl>
                                        <p:attrNameLst>
                                          <p:attrName>ppt_x</p:attrName>
                                        </p:attrNameLst>
                                      </p:cBhvr>
                                      <p:tavLst>
                                        <p:tav tm="0">
                                          <p:val>
                                            <p:strVal val="#ppt_x"/>
                                          </p:val>
                                        </p:tav>
                                        <p:tav tm="100000">
                                          <p:val>
                                            <p:strVal val="#ppt_x"/>
                                          </p:val>
                                        </p:tav>
                                      </p:tavLst>
                                    </p:anim>
                                    <p:anim calcmode="lin" valueType="num">
                                      <p:cBhvr additive="base">
                                        <p:cTn id="8" dur="500" fill="hold"/>
                                        <p:tgtEl>
                                          <p:spTgt spid="42"/>
                                        </p:tgtEl>
                                        <p:attrNameLst>
                                          <p:attrName>ppt_y</p:attrName>
                                        </p:attrNameLst>
                                      </p:cBhvr>
                                      <p:tavLst>
                                        <p:tav tm="0">
                                          <p:val>
                                            <p:strVal val="1+#ppt_h/2"/>
                                          </p:val>
                                        </p:tav>
                                        <p:tav tm="100000">
                                          <p:val>
                                            <p:strVal val="#ppt_y"/>
                                          </p:val>
                                        </p:tav>
                                      </p:tavLst>
                                    </p:anim>
                                  </p:childTnLst>
                                </p:cTn>
                              </p:par>
                              <p:par>
                                <p:cTn id="9" presetID="1" presetClass="entr" presetSubtype="0" fill="hold" grpId="0" nodeType="withEffect">
                                  <p:stCondLst>
                                    <p:cond delay="0"/>
                                  </p:stCondLst>
                                  <p:childTnLst>
                                    <p:set>
                                      <p:cBhvr>
                                        <p:cTn id="10" dur="1" fill="hold">
                                          <p:stCondLst>
                                            <p:cond delay="0"/>
                                          </p:stCondLst>
                                        </p:cTn>
                                        <p:tgtEl>
                                          <p:spTgt spid="1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 grpId="0" animBg="1"/>
      <p:bldP spid="117"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838ED5-5C26-4E51-8576-1A444079E8EE}"/>
              </a:ext>
            </a:extLst>
          </p:cNvPr>
          <p:cNvSpPr>
            <a:spLocks noGrp="1"/>
          </p:cNvSpPr>
          <p:nvPr>
            <p:ph type="title"/>
          </p:nvPr>
        </p:nvSpPr>
        <p:spPr/>
        <p:txBody>
          <a:bodyPr/>
          <a:lstStyle/>
          <a:p>
            <a:r>
              <a:rPr lang="en-US"/>
              <a:t>Self-hosted Integration Runtime in Synapse Workspace</a:t>
            </a:r>
          </a:p>
        </p:txBody>
      </p:sp>
      <p:sp>
        <p:nvSpPr>
          <p:cNvPr id="3" name="Text Placeholder 2">
            <a:extLst>
              <a:ext uri="{FF2B5EF4-FFF2-40B4-BE49-F238E27FC236}">
                <a16:creationId xmlns:a16="http://schemas.microsoft.com/office/drawing/2014/main" id="{89FCA86A-35B9-42EC-BF16-1ED702450884}"/>
              </a:ext>
            </a:extLst>
          </p:cNvPr>
          <p:cNvSpPr>
            <a:spLocks noGrp="1"/>
          </p:cNvSpPr>
          <p:nvPr>
            <p:ph type="body" sz="quarter" idx="10"/>
          </p:nvPr>
        </p:nvSpPr>
        <p:spPr>
          <a:xfrm>
            <a:off x="584201" y="1435780"/>
            <a:ext cx="11018520" cy="929317"/>
          </a:xfrm>
        </p:spPr>
        <p:txBody>
          <a:bodyPr/>
          <a:lstStyle/>
          <a:p>
            <a:pPr marL="0" indent="0">
              <a:buNone/>
            </a:pPr>
            <a:r>
              <a:rPr lang="en-US"/>
              <a:t>Allowing only specific public Azure endpoints</a:t>
            </a:r>
          </a:p>
          <a:p>
            <a:pPr marL="0" indent="0">
              <a:buNone/>
            </a:pPr>
            <a:r>
              <a:rPr lang="en-US"/>
              <a:t>Allowing only IR-specific IP addresses</a:t>
            </a:r>
          </a:p>
        </p:txBody>
      </p:sp>
      <p:pic>
        <p:nvPicPr>
          <p:cNvPr id="5" name="Picture 4">
            <a:extLst>
              <a:ext uri="{FF2B5EF4-FFF2-40B4-BE49-F238E27FC236}">
                <a16:creationId xmlns:a16="http://schemas.microsoft.com/office/drawing/2014/main" id="{8C2FE66D-0E63-40D2-AB72-8D65243B98DB}"/>
              </a:ext>
            </a:extLst>
          </p:cNvPr>
          <p:cNvPicPr>
            <a:picLocks noChangeAspect="1"/>
          </p:cNvPicPr>
          <p:nvPr/>
        </p:nvPicPr>
        <p:blipFill>
          <a:blip r:embed="rId2"/>
          <a:stretch>
            <a:fillRect/>
          </a:stretch>
        </p:blipFill>
        <p:spPr>
          <a:xfrm>
            <a:off x="8337062" y="1845031"/>
            <a:ext cx="3159743" cy="4575077"/>
          </a:xfrm>
          <a:prstGeom prst="rect">
            <a:avLst/>
          </a:prstGeom>
        </p:spPr>
      </p:pic>
      <p:pic>
        <p:nvPicPr>
          <p:cNvPr id="9" name="Picture 8">
            <a:extLst>
              <a:ext uri="{FF2B5EF4-FFF2-40B4-BE49-F238E27FC236}">
                <a16:creationId xmlns:a16="http://schemas.microsoft.com/office/drawing/2014/main" id="{F1A1EABE-B8D7-4262-B0C5-56D95909F9B1}"/>
              </a:ext>
            </a:extLst>
          </p:cNvPr>
          <p:cNvPicPr>
            <a:picLocks noChangeAspect="1"/>
          </p:cNvPicPr>
          <p:nvPr/>
        </p:nvPicPr>
        <p:blipFill>
          <a:blip r:embed="rId3"/>
          <a:stretch>
            <a:fillRect/>
          </a:stretch>
        </p:blipFill>
        <p:spPr>
          <a:xfrm>
            <a:off x="691041" y="2789336"/>
            <a:ext cx="6349717" cy="2353392"/>
          </a:xfrm>
          <a:prstGeom prst="rect">
            <a:avLst/>
          </a:prstGeom>
        </p:spPr>
      </p:pic>
      <p:cxnSp>
        <p:nvCxnSpPr>
          <p:cNvPr id="7" name="Straight Arrow Connector 6">
            <a:extLst>
              <a:ext uri="{FF2B5EF4-FFF2-40B4-BE49-F238E27FC236}">
                <a16:creationId xmlns:a16="http://schemas.microsoft.com/office/drawing/2014/main" id="{F0DF8F4B-0090-4D11-8961-3A21D803FAE9}"/>
              </a:ext>
            </a:extLst>
          </p:cNvPr>
          <p:cNvCxnSpPr>
            <a:cxnSpLocks/>
          </p:cNvCxnSpPr>
          <p:nvPr/>
        </p:nvCxnSpPr>
        <p:spPr>
          <a:xfrm flipV="1">
            <a:off x="2809109" y="3055491"/>
            <a:ext cx="5453251" cy="971126"/>
          </a:xfrm>
          <a:prstGeom prst="straightConnector1">
            <a:avLst/>
          </a:prstGeom>
          <a:ln>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2611274"/>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D7B4757C-F524-4E57-BF51-DED0FCD9E22C}"/>
              </a:ext>
            </a:extLst>
          </p:cNvPr>
          <p:cNvSpPr>
            <a:spLocks noGrp="1"/>
          </p:cNvSpPr>
          <p:nvPr>
            <p:ph type="body" sz="quarter" idx="10"/>
          </p:nvPr>
        </p:nvSpPr>
        <p:spPr>
          <a:xfrm>
            <a:off x="426424" y="1370625"/>
            <a:ext cx="5669576" cy="4333815"/>
          </a:xfrm>
        </p:spPr>
        <p:txBody>
          <a:bodyPr/>
          <a:lstStyle/>
          <a:p>
            <a:pPr lvl="0"/>
            <a:r>
              <a:rPr lang="en-US">
                <a:solidFill>
                  <a:srgbClr val="0078D7"/>
                </a:solidFill>
              </a:rPr>
              <a:t>Overview</a:t>
            </a:r>
          </a:p>
          <a:p>
            <a:pPr lvl="0">
              <a:spcBef>
                <a:spcPts val="600"/>
              </a:spcBef>
            </a:pPr>
            <a:r>
              <a:rPr lang="en-US" sz="1600">
                <a:latin typeface="Segoe UI"/>
              </a:rPr>
              <a:t>Manage user identities in one location.</a:t>
            </a:r>
          </a:p>
          <a:p>
            <a:pPr lvl="0">
              <a:spcBef>
                <a:spcPts val="600"/>
              </a:spcBef>
              <a:spcAft>
                <a:spcPts val="1200"/>
              </a:spcAft>
            </a:pPr>
            <a:r>
              <a:rPr lang="en-US" sz="1600">
                <a:latin typeface="Segoe UI"/>
              </a:rPr>
              <a:t>Enable access to Azure Synapse Analytics and other Microsoft services with Azure Active Directory user identities and groups.</a:t>
            </a:r>
          </a:p>
          <a:p>
            <a:pPr lvl="0">
              <a:spcBef>
                <a:spcPts val="600"/>
              </a:spcBef>
              <a:spcAft>
                <a:spcPts val="1200"/>
              </a:spcAft>
            </a:pPr>
            <a:endParaRPr lang="en-US" sz="1600">
              <a:latin typeface="Segoe UI"/>
            </a:endParaRPr>
          </a:p>
          <a:p>
            <a:pPr lvl="0"/>
            <a:r>
              <a:rPr lang="en-US">
                <a:solidFill>
                  <a:srgbClr val="0078D7"/>
                </a:solidFill>
              </a:rPr>
              <a:t>Benefits</a:t>
            </a:r>
          </a:p>
          <a:p>
            <a:pPr>
              <a:spcBef>
                <a:spcPts val="600"/>
              </a:spcBef>
            </a:pPr>
            <a:r>
              <a:rPr lang="en-US" sz="1600">
                <a:latin typeface="Segoe UI"/>
              </a:rPr>
              <a:t>Enables management of database permissions by using external Azure Active Directory groups</a:t>
            </a:r>
          </a:p>
          <a:p>
            <a:pPr lvl="0">
              <a:spcBef>
                <a:spcPts val="600"/>
              </a:spcBef>
            </a:pPr>
            <a:r>
              <a:rPr lang="en-US" sz="1600">
                <a:latin typeface="Segoe UI"/>
              </a:rPr>
              <a:t>Allows password rotation in a single place</a:t>
            </a:r>
          </a:p>
          <a:p>
            <a:pPr>
              <a:spcBef>
                <a:spcPts val="600"/>
              </a:spcBef>
            </a:pPr>
            <a:r>
              <a:rPr lang="en-US" sz="1600">
                <a:latin typeface="Segoe UI"/>
              </a:rPr>
              <a:t>Alternative to SQL Server authentication</a:t>
            </a:r>
          </a:p>
          <a:p>
            <a:pPr lvl="0">
              <a:spcBef>
                <a:spcPts val="600"/>
              </a:spcBef>
            </a:pPr>
            <a:r>
              <a:rPr lang="en-US" sz="1600">
                <a:latin typeface="Segoe UI"/>
              </a:rPr>
              <a:t>Eliminates the need to store passwords</a:t>
            </a:r>
            <a:endParaRPr lang="en-US" sz="1600">
              <a:latin typeface="Segoe UI Semibold" panose="020B0702040204020203" pitchFamily="34" charset="0"/>
              <a:cs typeface="Segoe UI Semibold" panose="020B0702040204020203" pitchFamily="34" charset="0"/>
            </a:endParaRPr>
          </a:p>
        </p:txBody>
      </p:sp>
      <p:sp>
        <p:nvSpPr>
          <p:cNvPr id="8" name="Title 7">
            <a:extLst>
              <a:ext uri="{FF2B5EF4-FFF2-40B4-BE49-F238E27FC236}">
                <a16:creationId xmlns:a16="http://schemas.microsoft.com/office/drawing/2014/main" id="{E3F8BC0F-C04A-4CE0-8340-18D613A74E5E}"/>
              </a:ext>
            </a:extLst>
          </p:cNvPr>
          <p:cNvSpPr>
            <a:spLocks noGrp="1"/>
          </p:cNvSpPr>
          <p:nvPr>
            <p:ph type="title"/>
          </p:nvPr>
        </p:nvSpPr>
        <p:spPr/>
        <p:txBody>
          <a:bodyPr/>
          <a:lstStyle/>
          <a:p>
            <a:r>
              <a:rPr lang="en-US"/>
              <a:t>Azure Active Directory authentication</a:t>
            </a:r>
          </a:p>
        </p:txBody>
      </p:sp>
      <p:sp>
        <p:nvSpPr>
          <p:cNvPr id="74" name="Freeform 128">
            <a:extLst>
              <a:ext uri="{FF2B5EF4-FFF2-40B4-BE49-F238E27FC236}">
                <a16:creationId xmlns:a16="http://schemas.microsoft.com/office/drawing/2014/main" id="{88A29C0A-CE6F-46EA-BF3C-3F9EC6AED15C}"/>
              </a:ext>
            </a:extLst>
          </p:cNvPr>
          <p:cNvSpPr>
            <a:spLocks noChangeAspect="1"/>
          </p:cNvSpPr>
          <p:nvPr/>
        </p:nvSpPr>
        <p:spPr bwMode="auto">
          <a:xfrm flipH="1">
            <a:off x="6794384" y="2318960"/>
            <a:ext cx="3916475" cy="2163517"/>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noFill/>
          <a:ln w="19050">
            <a:solidFill>
              <a:srgbClr val="0078D7"/>
            </a:solid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3333"/>
              </a:solidFill>
              <a:effectLst/>
              <a:uLnTx/>
              <a:uFillTx/>
            </a:endParaRPr>
          </a:p>
        </p:txBody>
      </p:sp>
      <p:sp>
        <p:nvSpPr>
          <p:cNvPr id="75" name="TextBox 74">
            <a:extLst>
              <a:ext uri="{FF2B5EF4-FFF2-40B4-BE49-F238E27FC236}">
                <a16:creationId xmlns:a16="http://schemas.microsoft.com/office/drawing/2014/main" id="{EF70ECAE-2279-42B9-9124-B00C5504FCF7}"/>
              </a:ext>
            </a:extLst>
          </p:cNvPr>
          <p:cNvSpPr txBox="1"/>
          <p:nvPr/>
        </p:nvSpPr>
        <p:spPr>
          <a:xfrm>
            <a:off x="6794383" y="1515918"/>
            <a:ext cx="4682943" cy="338554"/>
          </a:xfrm>
          <a:prstGeom prst="rect">
            <a:avLst/>
          </a:prstGeom>
          <a:noFill/>
        </p:spPr>
        <p:txBody>
          <a:bodyPr wrap="square" rtlCol="0">
            <a:spAutoFit/>
          </a:bodyP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0078D7"/>
                </a:solidFill>
                <a:effectLst/>
                <a:uLnTx/>
                <a:uFillTx/>
                <a:latin typeface="+mj-lt"/>
              </a:rPr>
              <a:t>Azure Synapse Analytics</a:t>
            </a:r>
          </a:p>
        </p:txBody>
      </p:sp>
      <p:sp>
        <p:nvSpPr>
          <p:cNvPr id="77" name="Freeform 5">
            <a:extLst>
              <a:ext uri="{FF2B5EF4-FFF2-40B4-BE49-F238E27FC236}">
                <a16:creationId xmlns:a16="http://schemas.microsoft.com/office/drawing/2014/main" id="{437197DF-A042-4D16-B7F4-D7DEC00C2BE5}"/>
              </a:ext>
            </a:extLst>
          </p:cNvPr>
          <p:cNvSpPr>
            <a:spLocks noEditPoints="1"/>
          </p:cNvSpPr>
          <p:nvPr/>
        </p:nvSpPr>
        <p:spPr bwMode="auto">
          <a:xfrm>
            <a:off x="9315548" y="5764894"/>
            <a:ext cx="365266" cy="408116"/>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sp>
        <p:nvSpPr>
          <p:cNvPr id="78" name="Freeform 5">
            <a:extLst>
              <a:ext uri="{FF2B5EF4-FFF2-40B4-BE49-F238E27FC236}">
                <a16:creationId xmlns:a16="http://schemas.microsoft.com/office/drawing/2014/main" id="{999B6B52-2328-460D-9428-5A6044CCE736}"/>
              </a:ext>
            </a:extLst>
          </p:cNvPr>
          <p:cNvSpPr>
            <a:spLocks noEditPoints="1"/>
          </p:cNvSpPr>
          <p:nvPr/>
        </p:nvSpPr>
        <p:spPr bwMode="auto">
          <a:xfrm>
            <a:off x="10175604" y="5764894"/>
            <a:ext cx="365266" cy="408116"/>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rgbClr val="DC3C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32742">
              <a:defRPr/>
            </a:pPr>
            <a:endParaRPr lang="en-US">
              <a:solidFill>
                <a:srgbClr val="505050"/>
              </a:solidFill>
              <a:latin typeface="Segoe UI Semilight"/>
            </a:endParaRPr>
          </a:p>
        </p:txBody>
      </p:sp>
      <p:sp>
        <p:nvSpPr>
          <p:cNvPr id="79" name="Freeform 5">
            <a:extLst>
              <a:ext uri="{FF2B5EF4-FFF2-40B4-BE49-F238E27FC236}">
                <a16:creationId xmlns:a16="http://schemas.microsoft.com/office/drawing/2014/main" id="{59BFB8A9-59A5-4328-8160-7D8C279B61A7}"/>
              </a:ext>
            </a:extLst>
          </p:cNvPr>
          <p:cNvSpPr>
            <a:spLocks noEditPoints="1"/>
          </p:cNvSpPr>
          <p:nvPr/>
        </p:nvSpPr>
        <p:spPr bwMode="auto">
          <a:xfrm>
            <a:off x="11041331" y="5764894"/>
            <a:ext cx="365266" cy="408116"/>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cxnSp>
        <p:nvCxnSpPr>
          <p:cNvPr id="80" name="Connector: Elbow 79">
            <a:extLst>
              <a:ext uri="{FF2B5EF4-FFF2-40B4-BE49-F238E27FC236}">
                <a16:creationId xmlns:a16="http://schemas.microsoft.com/office/drawing/2014/main" id="{BA4B89B5-8037-445C-9866-8EA1A184C5FF}"/>
              </a:ext>
            </a:extLst>
          </p:cNvPr>
          <p:cNvCxnSpPr>
            <a:cxnSpLocks/>
            <a:endCxn id="77" idx="1"/>
          </p:cNvCxnSpPr>
          <p:nvPr/>
        </p:nvCxnSpPr>
        <p:spPr>
          <a:xfrm>
            <a:off x="8231328" y="3973003"/>
            <a:ext cx="1268338" cy="1791893"/>
          </a:xfrm>
          <a:prstGeom prst="bentConnector3">
            <a:avLst>
              <a:gd name="adj1" fmla="val 99692"/>
            </a:avLst>
          </a:prstGeom>
          <a:noFill/>
          <a:ln w="12700" cap="flat" cmpd="sng" algn="ctr">
            <a:solidFill>
              <a:schemeClr val="accent4"/>
            </a:solidFill>
            <a:prstDash val="solid"/>
            <a:headEnd type="none"/>
            <a:tailEnd type="none"/>
          </a:ln>
          <a:effectLst/>
        </p:spPr>
      </p:cxnSp>
      <p:cxnSp>
        <p:nvCxnSpPr>
          <p:cNvPr id="81" name="Connector: Elbow 80">
            <a:extLst>
              <a:ext uri="{FF2B5EF4-FFF2-40B4-BE49-F238E27FC236}">
                <a16:creationId xmlns:a16="http://schemas.microsoft.com/office/drawing/2014/main" id="{6D2389C3-B336-48A3-B633-EE21C1FCCAEB}"/>
              </a:ext>
            </a:extLst>
          </p:cNvPr>
          <p:cNvCxnSpPr>
            <a:cxnSpLocks/>
            <a:endCxn id="78" idx="1"/>
          </p:cNvCxnSpPr>
          <p:nvPr/>
        </p:nvCxnSpPr>
        <p:spPr>
          <a:xfrm>
            <a:off x="8231328" y="3758870"/>
            <a:ext cx="2128394" cy="2006026"/>
          </a:xfrm>
          <a:prstGeom prst="bentConnector3">
            <a:avLst>
              <a:gd name="adj1" fmla="val 99987"/>
            </a:avLst>
          </a:prstGeom>
          <a:noFill/>
          <a:ln w="12700" cap="flat" cmpd="sng" algn="ctr">
            <a:solidFill>
              <a:schemeClr val="accent4"/>
            </a:solidFill>
            <a:prstDash val="solid"/>
            <a:headEnd type="none"/>
            <a:tailEnd type="none"/>
          </a:ln>
          <a:effectLst/>
        </p:spPr>
      </p:cxnSp>
      <p:cxnSp>
        <p:nvCxnSpPr>
          <p:cNvPr id="82" name="Connector: Elbow 81">
            <a:extLst>
              <a:ext uri="{FF2B5EF4-FFF2-40B4-BE49-F238E27FC236}">
                <a16:creationId xmlns:a16="http://schemas.microsoft.com/office/drawing/2014/main" id="{DA83D0BC-12E2-42F1-B400-BE26F774E778}"/>
              </a:ext>
            </a:extLst>
          </p:cNvPr>
          <p:cNvCxnSpPr>
            <a:cxnSpLocks/>
            <a:endCxn id="79" idx="1"/>
          </p:cNvCxnSpPr>
          <p:nvPr/>
        </p:nvCxnSpPr>
        <p:spPr>
          <a:xfrm>
            <a:off x="8231328" y="3537533"/>
            <a:ext cx="2994121" cy="2227362"/>
          </a:xfrm>
          <a:prstGeom prst="bentConnector3">
            <a:avLst>
              <a:gd name="adj1" fmla="val 99869"/>
            </a:avLst>
          </a:prstGeom>
          <a:noFill/>
          <a:ln w="12700" cap="flat" cmpd="sng" algn="ctr">
            <a:solidFill>
              <a:schemeClr val="accent4"/>
            </a:solidFill>
            <a:prstDash val="solid"/>
            <a:headEnd type="none"/>
            <a:tailEnd type="none"/>
          </a:ln>
          <a:effectLst/>
        </p:spPr>
      </p:cxnSp>
      <p:grpSp>
        <p:nvGrpSpPr>
          <p:cNvPr id="83" name="Group 82">
            <a:extLst>
              <a:ext uri="{FF2B5EF4-FFF2-40B4-BE49-F238E27FC236}">
                <a16:creationId xmlns:a16="http://schemas.microsoft.com/office/drawing/2014/main" id="{1D962D2D-D2D7-4A79-A2BB-A39F47A39B10}"/>
              </a:ext>
            </a:extLst>
          </p:cNvPr>
          <p:cNvGrpSpPr/>
          <p:nvPr/>
        </p:nvGrpSpPr>
        <p:grpSpPr>
          <a:xfrm>
            <a:off x="8617365" y="3293259"/>
            <a:ext cx="874886" cy="876158"/>
            <a:chOff x="6422185" y="3376868"/>
            <a:chExt cx="694738" cy="695748"/>
          </a:xfrm>
          <a:solidFill>
            <a:schemeClr val="bg2"/>
          </a:solidFill>
        </p:grpSpPr>
        <p:sp>
          <p:nvSpPr>
            <p:cNvPr id="84" name="Freeform: Shape 83">
              <a:extLst>
                <a:ext uri="{FF2B5EF4-FFF2-40B4-BE49-F238E27FC236}">
                  <a16:creationId xmlns:a16="http://schemas.microsoft.com/office/drawing/2014/main" id="{7F86C779-6682-495B-8168-307E801A2610}"/>
                </a:ext>
              </a:extLst>
            </p:cNvPr>
            <p:cNvSpPr/>
            <p:nvPr/>
          </p:nvSpPr>
          <p:spPr bwMode="auto">
            <a:xfrm>
              <a:off x="6422185" y="3376868"/>
              <a:ext cx="694738" cy="695748"/>
            </a:xfrm>
            <a:custGeom>
              <a:avLst/>
              <a:gdLst>
                <a:gd name="connsiteX0" fmla="*/ 347369 w 694738"/>
                <a:gd name="connsiteY0" fmla="*/ 0 h 695748"/>
                <a:gd name="connsiteX1" fmla="*/ 390210 w 694738"/>
                <a:gd name="connsiteY1" fmla="*/ 156095 h 695748"/>
                <a:gd name="connsiteX2" fmla="*/ 694738 w 694738"/>
                <a:gd name="connsiteY2" fmla="*/ 408190 h 695748"/>
                <a:gd name="connsiteX3" fmla="*/ 347369 w 694738"/>
                <a:gd name="connsiteY3" fmla="*/ 695748 h 695748"/>
                <a:gd name="connsiteX4" fmla="*/ 0 w 694738"/>
                <a:gd name="connsiteY4" fmla="*/ 408190 h 695748"/>
                <a:gd name="connsiteX5" fmla="*/ 304529 w 694738"/>
                <a:gd name="connsiteY5" fmla="*/ 156095 h 695748"/>
                <a:gd name="connsiteX0" fmla="*/ 347369 w 694738"/>
                <a:gd name="connsiteY0" fmla="*/ 0 h 695748"/>
                <a:gd name="connsiteX1" fmla="*/ 390210 w 694738"/>
                <a:gd name="connsiteY1" fmla="*/ 156095 h 695748"/>
                <a:gd name="connsiteX2" fmla="*/ 694738 w 694738"/>
                <a:gd name="connsiteY2" fmla="*/ 408190 h 695748"/>
                <a:gd name="connsiteX3" fmla="*/ 347369 w 694738"/>
                <a:gd name="connsiteY3" fmla="*/ 695748 h 695748"/>
                <a:gd name="connsiteX4" fmla="*/ 0 w 694738"/>
                <a:gd name="connsiteY4" fmla="*/ 408190 h 695748"/>
                <a:gd name="connsiteX5" fmla="*/ 347369 w 694738"/>
                <a:gd name="connsiteY5" fmla="*/ 0 h 695748"/>
                <a:gd name="connsiteX0" fmla="*/ 347369 w 694738"/>
                <a:gd name="connsiteY0" fmla="*/ 0 h 695748"/>
                <a:gd name="connsiteX1" fmla="*/ 694738 w 694738"/>
                <a:gd name="connsiteY1" fmla="*/ 408190 h 695748"/>
                <a:gd name="connsiteX2" fmla="*/ 347369 w 694738"/>
                <a:gd name="connsiteY2" fmla="*/ 695748 h 695748"/>
                <a:gd name="connsiteX3" fmla="*/ 0 w 694738"/>
                <a:gd name="connsiteY3" fmla="*/ 408190 h 695748"/>
                <a:gd name="connsiteX4" fmla="*/ 347369 w 694738"/>
                <a:gd name="connsiteY4" fmla="*/ 0 h 695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4738" h="695748">
                  <a:moveTo>
                    <a:pt x="347369" y="0"/>
                  </a:moveTo>
                  <a:lnTo>
                    <a:pt x="694738" y="408190"/>
                  </a:lnTo>
                  <a:lnTo>
                    <a:pt x="347369" y="695748"/>
                  </a:lnTo>
                  <a:lnTo>
                    <a:pt x="0" y="408190"/>
                  </a:lnTo>
                  <a:lnTo>
                    <a:pt x="347369" y="0"/>
                  </a:lnTo>
                  <a:close/>
                </a:path>
              </a:pathLst>
            </a:custGeom>
            <a:grpFill/>
            <a:ln w="12700" cap="flat" cmpd="sng" algn="ctr">
              <a:solidFill>
                <a:srgbClr val="0078D7"/>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85" name="Straight Connector 84">
              <a:extLst>
                <a:ext uri="{FF2B5EF4-FFF2-40B4-BE49-F238E27FC236}">
                  <a16:creationId xmlns:a16="http://schemas.microsoft.com/office/drawing/2014/main" id="{7455D1DF-937F-4EE3-818C-7A5757B05815}"/>
                </a:ext>
              </a:extLst>
            </p:cNvPr>
            <p:cNvCxnSpPr/>
            <p:nvPr/>
          </p:nvCxnSpPr>
          <p:spPr>
            <a:xfrm>
              <a:off x="6769554" y="3524250"/>
              <a:ext cx="0" cy="398689"/>
            </a:xfrm>
            <a:prstGeom prst="line">
              <a:avLst/>
            </a:prstGeom>
            <a:grpFill/>
            <a:ln w="12700" cap="flat" cmpd="sng" algn="ctr">
              <a:solidFill>
                <a:srgbClr val="0078D7"/>
              </a:solidFill>
              <a:prstDash val="solid"/>
              <a:headEnd type="oval"/>
              <a:tailEnd type="oval"/>
            </a:ln>
            <a:effectLst/>
          </p:spPr>
        </p:cxnSp>
        <p:cxnSp>
          <p:nvCxnSpPr>
            <p:cNvPr id="86" name="Straight Connector 85">
              <a:extLst>
                <a:ext uri="{FF2B5EF4-FFF2-40B4-BE49-F238E27FC236}">
                  <a16:creationId xmlns:a16="http://schemas.microsoft.com/office/drawing/2014/main" id="{A60905C8-AF6D-468A-A20B-285704D5694F}"/>
                </a:ext>
              </a:extLst>
            </p:cNvPr>
            <p:cNvCxnSpPr/>
            <p:nvPr/>
          </p:nvCxnSpPr>
          <p:spPr>
            <a:xfrm flipV="1">
              <a:off x="6769554" y="3781425"/>
              <a:ext cx="202746" cy="141514"/>
            </a:xfrm>
            <a:prstGeom prst="line">
              <a:avLst/>
            </a:prstGeom>
            <a:grpFill/>
            <a:ln w="12700" cap="flat" cmpd="sng" algn="ctr">
              <a:solidFill>
                <a:srgbClr val="0078D7"/>
              </a:solidFill>
              <a:prstDash val="solid"/>
              <a:headEnd type="oval"/>
              <a:tailEnd type="oval"/>
            </a:ln>
            <a:effectLst/>
          </p:spPr>
        </p:cxnSp>
        <p:cxnSp>
          <p:nvCxnSpPr>
            <p:cNvPr id="87" name="Straight Connector 86">
              <a:extLst>
                <a:ext uri="{FF2B5EF4-FFF2-40B4-BE49-F238E27FC236}">
                  <a16:creationId xmlns:a16="http://schemas.microsoft.com/office/drawing/2014/main" id="{EE7FCB35-0C6F-4273-9BE3-1E32646E78AE}"/>
                </a:ext>
              </a:extLst>
            </p:cNvPr>
            <p:cNvCxnSpPr/>
            <p:nvPr/>
          </p:nvCxnSpPr>
          <p:spPr>
            <a:xfrm>
              <a:off x="6769553" y="3524250"/>
              <a:ext cx="202746" cy="257175"/>
            </a:xfrm>
            <a:prstGeom prst="line">
              <a:avLst/>
            </a:prstGeom>
            <a:grpFill/>
            <a:ln w="12700" cap="flat" cmpd="sng" algn="ctr">
              <a:solidFill>
                <a:srgbClr val="0078D7"/>
              </a:solidFill>
              <a:prstDash val="solid"/>
              <a:headEnd type="oval"/>
              <a:tailEnd type="oval"/>
            </a:ln>
            <a:effectLst/>
          </p:spPr>
        </p:cxnSp>
        <p:cxnSp>
          <p:nvCxnSpPr>
            <p:cNvPr id="88" name="Straight Connector 87">
              <a:extLst>
                <a:ext uri="{FF2B5EF4-FFF2-40B4-BE49-F238E27FC236}">
                  <a16:creationId xmlns:a16="http://schemas.microsoft.com/office/drawing/2014/main" id="{3E5BA1ED-EC36-4EBC-AF27-C1463E6E34ED}"/>
                </a:ext>
              </a:extLst>
            </p:cNvPr>
            <p:cNvCxnSpPr>
              <a:cxnSpLocks/>
            </p:cNvCxnSpPr>
            <p:nvPr/>
          </p:nvCxnSpPr>
          <p:spPr>
            <a:xfrm flipH="1" flipV="1">
              <a:off x="6571270" y="3781425"/>
              <a:ext cx="202746" cy="141514"/>
            </a:xfrm>
            <a:prstGeom prst="line">
              <a:avLst/>
            </a:prstGeom>
            <a:grpFill/>
            <a:ln w="12700" cap="flat" cmpd="sng" algn="ctr">
              <a:solidFill>
                <a:srgbClr val="0078D7"/>
              </a:solidFill>
              <a:prstDash val="solid"/>
              <a:headEnd type="oval"/>
              <a:tailEnd type="oval"/>
            </a:ln>
            <a:effectLst/>
          </p:spPr>
        </p:cxnSp>
        <p:cxnSp>
          <p:nvCxnSpPr>
            <p:cNvPr id="89" name="Straight Connector 88">
              <a:extLst>
                <a:ext uri="{FF2B5EF4-FFF2-40B4-BE49-F238E27FC236}">
                  <a16:creationId xmlns:a16="http://schemas.microsoft.com/office/drawing/2014/main" id="{8E96EC0D-953F-42E7-96F3-BD2B8EACF78D}"/>
                </a:ext>
              </a:extLst>
            </p:cNvPr>
            <p:cNvCxnSpPr>
              <a:cxnSpLocks/>
            </p:cNvCxnSpPr>
            <p:nvPr/>
          </p:nvCxnSpPr>
          <p:spPr>
            <a:xfrm flipH="1">
              <a:off x="6571269" y="3524250"/>
              <a:ext cx="202746" cy="257175"/>
            </a:xfrm>
            <a:prstGeom prst="line">
              <a:avLst/>
            </a:prstGeom>
            <a:grpFill/>
            <a:ln w="12700" cap="flat" cmpd="sng" algn="ctr">
              <a:solidFill>
                <a:srgbClr val="0078D7"/>
              </a:solidFill>
              <a:prstDash val="solid"/>
              <a:headEnd type="oval"/>
              <a:tailEnd type="oval"/>
            </a:ln>
            <a:effectLst/>
          </p:spPr>
        </p:cxnSp>
      </p:grpSp>
      <p:grpSp>
        <p:nvGrpSpPr>
          <p:cNvPr id="90" name="Group 89">
            <a:extLst>
              <a:ext uri="{FF2B5EF4-FFF2-40B4-BE49-F238E27FC236}">
                <a16:creationId xmlns:a16="http://schemas.microsoft.com/office/drawing/2014/main" id="{6C1C096C-CA79-4255-AD01-C8123A3CFF74}"/>
              </a:ext>
            </a:extLst>
          </p:cNvPr>
          <p:cNvGrpSpPr/>
          <p:nvPr/>
        </p:nvGrpSpPr>
        <p:grpSpPr>
          <a:xfrm>
            <a:off x="9324133" y="4703814"/>
            <a:ext cx="342900" cy="342900"/>
            <a:chOff x="1517650" y="1863725"/>
            <a:chExt cx="177800" cy="177800"/>
          </a:xfrm>
          <a:solidFill>
            <a:schemeClr val="bg2"/>
          </a:solidFill>
        </p:grpSpPr>
        <p:sp>
          <p:nvSpPr>
            <p:cNvPr id="91" name="Oval 90">
              <a:extLst>
                <a:ext uri="{FF2B5EF4-FFF2-40B4-BE49-F238E27FC236}">
                  <a16:creationId xmlns:a16="http://schemas.microsoft.com/office/drawing/2014/main" id="{335048ED-0B52-4635-ADA2-F51CD4158828}"/>
                </a:ext>
              </a:extLst>
            </p:cNvPr>
            <p:cNvSpPr/>
            <p:nvPr/>
          </p:nvSpPr>
          <p:spPr bwMode="auto">
            <a:xfrm>
              <a:off x="1517650" y="1863725"/>
              <a:ext cx="177800" cy="177800"/>
            </a:xfrm>
            <a:prstGeom prst="ellipse">
              <a:avLst/>
            </a:prstGeom>
            <a:grpFill/>
            <a:ln w="1905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2" name="Freeform 5">
              <a:extLst>
                <a:ext uri="{FF2B5EF4-FFF2-40B4-BE49-F238E27FC236}">
                  <a16:creationId xmlns:a16="http://schemas.microsoft.com/office/drawing/2014/main" id="{307A11DF-741E-4BC7-8367-DA1C33CDD263}"/>
                </a:ext>
              </a:extLst>
            </p:cNvPr>
            <p:cNvSpPr/>
            <p:nvPr/>
          </p:nvSpPr>
          <p:spPr bwMode="auto">
            <a:xfrm>
              <a:off x="1554163" y="1919288"/>
              <a:ext cx="104775" cy="66675"/>
            </a:xfrm>
            <a:custGeom>
              <a:avLst/>
              <a:gdLst>
                <a:gd name="connsiteX0" fmla="*/ 0 w 104775"/>
                <a:gd name="connsiteY0" fmla="*/ 28575 h 66675"/>
                <a:gd name="connsiteX1" fmla="*/ 38100 w 104775"/>
                <a:gd name="connsiteY1" fmla="*/ 66675 h 66675"/>
                <a:gd name="connsiteX2" fmla="*/ 104775 w 104775"/>
                <a:gd name="connsiteY2" fmla="*/ 0 h 66675"/>
              </a:gdLst>
              <a:ahLst/>
              <a:cxnLst>
                <a:cxn ang="0">
                  <a:pos x="connsiteX0" y="connsiteY0"/>
                </a:cxn>
                <a:cxn ang="0">
                  <a:pos x="connsiteX1" y="connsiteY1"/>
                </a:cxn>
                <a:cxn ang="0">
                  <a:pos x="connsiteX2" y="connsiteY2"/>
                </a:cxn>
              </a:cxnLst>
              <a:rect l="l" t="t" r="r" b="b"/>
              <a:pathLst>
                <a:path w="104775" h="66675">
                  <a:moveTo>
                    <a:pt x="0" y="28575"/>
                  </a:moveTo>
                  <a:lnTo>
                    <a:pt x="38100" y="66675"/>
                  </a:lnTo>
                  <a:lnTo>
                    <a:pt x="104775" y="0"/>
                  </a:lnTo>
                </a:path>
              </a:pathLst>
            </a:custGeom>
            <a:grpFill/>
            <a:ln w="19050" cap="flat" cmpd="sng" algn="ctr">
              <a:solidFill>
                <a:srgbClr val="0078D7"/>
              </a:solidFill>
              <a:prstDash val="soli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grpSp>
        <p:nvGrpSpPr>
          <p:cNvPr id="93" name="Group 92">
            <a:extLst>
              <a:ext uri="{FF2B5EF4-FFF2-40B4-BE49-F238E27FC236}">
                <a16:creationId xmlns:a16="http://schemas.microsoft.com/office/drawing/2014/main" id="{875009A0-474F-4A53-A82C-D747F7E5D062}"/>
              </a:ext>
            </a:extLst>
          </p:cNvPr>
          <p:cNvGrpSpPr/>
          <p:nvPr/>
        </p:nvGrpSpPr>
        <p:grpSpPr>
          <a:xfrm>
            <a:off x="11049339" y="4703814"/>
            <a:ext cx="342900" cy="342900"/>
            <a:chOff x="1517650" y="1863725"/>
            <a:chExt cx="177800" cy="177800"/>
          </a:xfrm>
          <a:solidFill>
            <a:schemeClr val="bg2"/>
          </a:solidFill>
        </p:grpSpPr>
        <p:sp>
          <p:nvSpPr>
            <p:cNvPr id="94" name="Oval 93">
              <a:extLst>
                <a:ext uri="{FF2B5EF4-FFF2-40B4-BE49-F238E27FC236}">
                  <a16:creationId xmlns:a16="http://schemas.microsoft.com/office/drawing/2014/main" id="{A62EB558-725E-48A7-839F-4F2420462229}"/>
                </a:ext>
              </a:extLst>
            </p:cNvPr>
            <p:cNvSpPr/>
            <p:nvPr/>
          </p:nvSpPr>
          <p:spPr bwMode="auto">
            <a:xfrm>
              <a:off x="1517650" y="1863725"/>
              <a:ext cx="177800" cy="177800"/>
            </a:xfrm>
            <a:prstGeom prst="ellipse">
              <a:avLst/>
            </a:prstGeom>
            <a:grpFill/>
            <a:ln w="1905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5" name="Freeform 5">
              <a:extLst>
                <a:ext uri="{FF2B5EF4-FFF2-40B4-BE49-F238E27FC236}">
                  <a16:creationId xmlns:a16="http://schemas.microsoft.com/office/drawing/2014/main" id="{6476FA16-3221-4216-A61E-2653036EA0F6}"/>
                </a:ext>
              </a:extLst>
            </p:cNvPr>
            <p:cNvSpPr/>
            <p:nvPr/>
          </p:nvSpPr>
          <p:spPr bwMode="auto">
            <a:xfrm>
              <a:off x="1554163" y="1919288"/>
              <a:ext cx="104775" cy="66675"/>
            </a:xfrm>
            <a:custGeom>
              <a:avLst/>
              <a:gdLst>
                <a:gd name="connsiteX0" fmla="*/ 0 w 104775"/>
                <a:gd name="connsiteY0" fmla="*/ 28575 h 66675"/>
                <a:gd name="connsiteX1" fmla="*/ 38100 w 104775"/>
                <a:gd name="connsiteY1" fmla="*/ 66675 h 66675"/>
                <a:gd name="connsiteX2" fmla="*/ 104775 w 104775"/>
                <a:gd name="connsiteY2" fmla="*/ 0 h 66675"/>
              </a:gdLst>
              <a:ahLst/>
              <a:cxnLst>
                <a:cxn ang="0">
                  <a:pos x="connsiteX0" y="connsiteY0"/>
                </a:cxn>
                <a:cxn ang="0">
                  <a:pos x="connsiteX1" y="connsiteY1"/>
                </a:cxn>
                <a:cxn ang="0">
                  <a:pos x="connsiteX2" y="connsiteY2"/>
                </a:cxn>
              </a:cxnLst>
              <a:rect l="l" t="t" r="r" b="b"/>
              <a:pathLst>
                <a:path w="104775" h="66675">
                  <a:moveTo>
                    <a:pt x="0" y="28575"/>
                  </a:moveTo>
                  <a:lnTo>
                    <a:pt x="38100" y="66675"/>
                  </a:lnTo>
                  <a:lnTo>
                    <a:pt x="104775" y="0"/>
                  </a:lnTo>
                </a:path>
              </a:pathLst>
            </a:custGeom>
            <a:grpFill/>
            <a:ln w="19050" cap="flat" cmpd="sng" algn="ctr">
              <a:solidFill>
                <a:srgbClr val="0078D7"/>
              </a:solidFill>
              <a:prstDash val="soli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grpSp>
        <p:nvGrpSpPr>
          <p:cNvPr id="96" name="Group 95">
            <a:extLst>
              <a:ext uri="{FF2B5EF4-FFF2-40B4-BE49-F238E27FC236}">
                <a16:creationId xmlns:a16="http://schemas.microsoft.com/office/drawing/2014/main" id="{766F8A1B-0033-4363-B7B4-BD1BD2EEF101}"/>
              </a:ext>
            </a:extLst>
          </p:cNvPr>
          <p:cNvGrpSpPr/>
          <p:nvPr/>
        </p:nvGrpSpPr>
        <p:grpSpPr>
          <a:xfrm>
            <a:off x="10186176" y="4703814"/>
            <a:ext cx="342900" cy="342900"/>
            <a:chOff x="10186176" y="4373944"/>
            <a:chExt cx="342900" cy="342900"/>
          </a:xfrm>
          <a:solidFill>
            <a:schemeClr val="bg2"/>
          </a:solidFill>
        </p:grpSpPr>
        <p:sp>
          <p:nvSpPr>
            <p:cNvPr id="97" name="Oval 96">
              <a:extLst>
                <a:ext uri="{FF2B5EF4-FFF2-40B4-BE49-F238E27FC236}">
                  <a16:creationId xmlns:a16="http://schemas.microsoft.com/office/drawing/2014/main" id="{697FE305-3203-49D0-84C8-26EEEB5010AF}"/>
                </a:ext>
              </a:extLst>
            </p:cNvPr>
            <p:cNvSpPr/>
            <p:nvPr/>
          </p:nvSpPr>
          <p:spPr bwMode="auto">
            <a:xfrm>
              <a:off x="10186176" y="4373944"/>
              <a:ext cx="342900" cy="342900"/>
            </a:xfrm>
            <a:prstGeom prst="ellipse">
              <a:avLst/>
            </a:prstGeom>
            <a:grpFill/>
            <a:ln w="19050" cap="flat" cmpd="sng" algn="ctr">
              <a:solidFill>
                <a:srgbClr val="DC3C0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98" name="Group 97">
              <a:extLst>
                <a:ext uri="{FF2B5EF4-FFF2-40B4-BE49-F238E27FC236}">
                  <a16:creationId xmlns:a16="http://schemas.microsoft.com/office/drawing/2014/main" id="{04DA0436-C84E-45A3-9D23-B7DEF55E2D42}"/>
                </a:ext>
              </a:extLst>
            </p:cNvPr>
            <p:cNvGrpSpPr/>
            <p:nvPr/>
          </p:nvGrpSpPr>
          <p:grpSpPr>
            <a:xfrm>
              <a:off x="10269178" y="4457700"/>
              <a:ext cx="176896" cy="175388"/>
              <a:chOff x="10239438" y="4431953"/>
              <a:chExt cx="236132" cy="234118"/>
            </a:xfrm>
            <a:grpFill/>
          </p:grpSpPr>
          <p:cxnSp>
            <p:nvCxnSpPr>
              <p:cNvPr id="99" name="Straight Connector 98">
                <a:extLst>
                  <a:ext uri="{FF2B5EF4-FFF2-40B4-BE49-F238E27FC236}">
                    <a16:creationId xmlns:a16="http://schemas.microsoft.com/office/drawing/2014/main" id="{6D5F96F8-1218-4D88-B59A-F6029031498D}"/>
                  </a:ext>
                </a:extLst>
              </p:cNvPr>
              <p:cNvCxnSpPr>
                <a:cxnSpLocks/>
              </p:cNvCxnSpPr>
              <p:nvPr/>
            </p:nvCxnSpPr>
            <p:spPr>
              <a:xfrm>
                <a:off x="10248141" y="4437632"/>
                <a:ext cx="218727" cy="222761"/>
              </a:xfrm>
              <a:prstGeom prst="line">
                <a:avLst/>
              </a:prstGeom>
              <a:grpFill/>
              <a:ln w="19050" cap="flat" cmpd="sng" algn="ctr">
                <a:solidFill>
                  <a:srgbClr val="DC3C00"/>
                </a:solidFill>
                <a:prstDash val="solid"/>
                <a:headEnd type="none"/>
                <a:tailEnd type="none"/>
              </a:ln>
              <a:effectLst/>
            </p:spPr>
          </p:cxnSp>
          <p:cxnSp>
            <p:nvCxnSpPr>
              <p:cNvPr id="100" name="Straight Connector 99">
                <a:extLst>
                  <a:ext uri="{FF2B5EF4-FFF2-40B4-BE49-F238E27FC236}">
                    <a16:creationId xmlns:a16="http://schemas.microsoft.com/office/drawing/2014/main" id="{13C0D917-4693-43DC-91C5-1D10B8C95F88}"/>
                  </a:ext>
                </a:extLst>
              </p:cNvPr>
              <p:cNvCxnSpPr>
                <a:cxnSpLocks/>
              </p:cNvCxnSpPr>
              <p:nvPr/>
            </p:nvCxnSpPr>
            <p:spPr>
              <a:xfrm flipV="1">
                <a:off x="10239438" y="4431953"/>
                <a:ext cx="236132" cy="234118"/>
              </a:xfrm>
              <a:prstGeom prst="line">
                <a:avLst/>
              </a:prstGeom>
              <a:grpFill/>
              <a:ln w="19050" cap="flat" cmpd="sng" algn="ctr">
                <a:solidFill>
                  <a:srgbClr val="DC3C00"/>
                </a:solidFill>
                <a:prstDash val="solid"/>
                <a:headEnd type="none"/>
                <a:tailEnd type="none"/>
              </a:ln>
              <a:effectLst/>
            </p:spPr>
          </p:cxnSp>
        </p:grpSp>
      </p:grpSp>
      <p:grpSp>
        <p:nvGrpSpPr>
          <p:cNvPr id="101" name="Group 100">
            <a:extLst>
              <a:ext uri="{FF2B5EF4-FFF2-40B4-BE49-F238E27FC236}">
                <a16:creationId xmlns:a16="http://schemas.microsoft.com/office/drawing/2014/main" id="{EF3B6B74-8EEB-4AC7-B1B4-F775DA7ECA12}"/>
              </a:ext>
            </a:extLst>
          </p:cNvPr>
          <p:cNvGrpSpPr/>
          <p:nvPr/>
        </p:nvGrpSpPr>
        <p:grpSpPr>
          <a:xfrm>
            <a:off x="9237085" y="5205745"/>
            <a:ext cx="513075" cy="316790"/>
            <a:chOff x="5941623" y="5377251"/>
            <a:chExt cx="513075" cy="316790"/>
          </a:xfrm>
          <a:solidFill>
            <a:schemeClr val="bg2"/>
          </a:solidFill>
        </p:grpSpPr>
        <p:sp>
          <p:nvSpPr>
            <p:cNvPr id="102" name="Freeform 5">
              <a:extLst>
                <a:ext uri="{FF2B5EF4-FFF2-40B4-BE49-F238E27FC236}">
                  <a16:creationId xmlns:a16="http://schemas.microsoft.com/office/drawing/2014/main" id="{7058D2CB-B978-4AD3-BFA2-F7F22E77E9F3}"/>
                </a:ext>
              </a:extLst>
            </p:cNvPr>
            <p:cNvSpPr>
              <a:spLocks/>
            </p:cNvSpPr>
            <p:nvPr/>
          </p:nvSpPr>
          <p:spPr bwMode="auto">
            <a:xfrm>
              <a:off x="5941623" y="5377251"/>
              <a:ext cx="513075" cy="316790"/>
            </a:xfrm>
            <a:custGeom>
              <a:avLst/>
              <a:gdLst>
                <a:gd name="T0" fmla="*/ 201 w 201"/>
                <a:gd name="T1" fmla="*/ 107 h 123"/>
                <a:gd name="T2" fmla="*/ 185 w 201"/>
                <a:gd name="T3" fmla="*/ 123 h 123"/>
                <a:gd name="T4" fmla="*/ 16 w 201"/>
                <a:gd name="T5" fmla="*/ 123 h 123"/>
                <a:gd name="T6" fmla="*/ 0 w 201"/>
                <a:gd name="T7" fmla="*/ 107 h 123"/>
                <a:gd name="T8" fmla="*/ 0 w 201"/>
                <a:gd name="T9" fmla="*/ 16 h 123"/>
                <a:gd name="T10" fmla="*/ 16 w 201"/>
                <a:gd name="T11" fmla="*/ 0 h 123"/>
                <a:gd name="T12" fmla="*/ 185 w 201"/>
                <a:gd name="T13" fmla="*/ 0 h 123"/>
                <a:gd name="T14" fmla="*/ 201 w 201"/>
                <a:gd name="T15" fmla="*/ 16 h 123"/>
                <a:gd name="T16" fmla="*/ 201 w 201"/>
                <a:gd name="T17" fmla="*/ 107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1" h="123">
                  <a:moveTo>
                    <a:pt x="201" y="107"/>
                  </a:moveTo>
                  <a:cubicBezTo>
                    <a:pt x="201" y="116"/>
                    <a:pt x="194" y="123"/>
                    <a:pt x="185" y="123"/>
                  </a:cubicBezTo>
                  <a:cubicBezTo>
                    <a:pt x="16" y="123"/>
                    <a:pt x="16" y="123"/>
                    <a:pt x="16" y="123"/>
                  </a:cubicBezTo>
                  <a:cubicBezTo>
                    <a:pt x="7" y="123"/>
                    <a:pt x="0" y="116"/>
                    <a:pt x="0" y="107"/>
                  </a:cubicBezTo>
                  <a:cubicBezTo>
                    <a:pt x="0" y="16"/>
                    <a:pt x="0" y="16"/>
                    <a:pt x="0" y="16"/>
                  </a:cubicBezTo>
                  <a:cubicBezTo>
                    <a:pt x="0" y="7"/>
                    <a:pt x="7" y="0"/>
                    <a:pt x="16" y="0"/>
                  </a:cubicBezTo>
                  <a:cubicBezTo>
                    <a:pt x="185" y="0"/>
                    <a:pt x="185" y="0"/>
                    <a:pt x="185" y="0"/>
                  </a:cubicBezTo>
                  <a:cubicBezTo>
                    <a:pt x="194" y="0"/>
                    <a:pt x="201" y="7"/>
                    <a:pt x="201" y="16"/>
                  </a:cubicBezTo>
                  <a:lnTo>
                    <a:pt x="201" y="107"/>
                  </a:lnTo>
                  <a:close/>
                </a:path>
              </a:pathLst>
            </a:custGeom>
            <a:grpFill/>
            <a:ln w="19050">
              <a:solidFill>
                <a:srgbClr val="0078D7"/>
              </a:solid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nvGrpSpPr>
            <p:cNvPr id="103" name="Group 102">
              <a:extLst>
                <a:ext uri="{FF2B5EF4-FFF2-40B4-BE49-F238E27FC236}">
                  <a16:creationId xmlns:a16="http://schemas.microsoft.com/office/drawing/2014/main" id="{73BCED83-F4A0-490A-BAE4-E4561BBB0D16}"/>
                </a:ext>
              </a:extLst>
            </p:cNvPr>
            <p:cNvGrpSpPr/>
            <p:nvPr/>
          </p:nvGrpSpPr>
          <p:grpSpPr>
            <a:xfrm>
              <a:off x="5990185" y="5422371"/>
              <a:ext cx="180414" cy="173363"/>
              <a:chOff x="5990185" y="5422371"/>
              <a:chExt cx="142642" cy="137067"/>
            </a:xfrm>
            <a:grpFill/>
          </p:grpSpPr>
          <p:sp>
            <p:nvSpPr>
              <p:cNvPr id="110" name="Rectangle 6">
                <a:extLst>
                  <a:ext uri="{FF2B5EF4-FFF2-40B4-BE49-F238E27FC236}">
                    <a16:creationId xmlns:a16="http://schemas.microsoft.com/office/drawing/2014/main" id="{8F9A6F9A-41A1-4FF5-A55A-6D607B125BCC}"/>
                  </a:ext>
                </a:extLst>
              </p:cNvPr>
              <p:cNvSpPr>
                <a:spLocks noChangeArrowheads="1"/>
              </p:cNvSpPr>
              <p:nvPr/>
            </p:nvSpPr>
            <p:spPr bwMode="auto">
              <a:xfrm>
                <a:off x="5990185" y="5422371"/>
                <a:ext cx="142642" cy="137067"/>
              </a:xfrm>
              <a:prstGeom prst="rect">
                <a:avLst/>
              </a:prstGeom>
              <a:grpFill/>
              <a:ln w="19050">
                <a:solidFill>
                  <a:srgbClr val="0078D7"/>
                </a:solidFill>
                <a:miter lim="800000"/>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11" name="Freeform 5">
                <a:extLst>
                  <a:ext uri="{FF2B5EF4-FFF2-40B4-BE49-F238E27FC236}">
                    <a16:creationId xmlns:a16="http://schemas.microsoft.com/office/drawing/2014/main" id="{29A5DCAF-8A28-42E7-8921-124F65EF41D2}"/>
                  </a:ext>
                </a:extLst>
              </p:cNvPr>
              <p:cNvSpPr>
                <a:spLocks noEditPoints="1"/>
              </p:cNvSpPr>
              <p:nvPr/>
            </p:nvSpPr>
            <p:spPr bwMode="auto">
              <a:xfrm>
                <a:off x="6021726" y="5446458"/>
                <a:ext cx="79561" cy="88895"/>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grpFill/>
              <a:ln w="19050" cap="flat">
                <a:solidFill>
                  <a:srgbClr val="0078D7"/>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grpSp>
        <p:grpSp>
          <p:nvGrpSpPr>
            <p:cNvPr id="104" name="Group 103">
              <a:extLst>
                <a:ext uri="{FF2B5EF4-FFF2-40B4-BE49-F238E27FC236}">
                  <a16:creationId xmlns:a16="http://schemas.microsoft.com/office/drawing/2014/main" id="{957375D9-51FD-40B4-AB04-7D684B6D8196}"/>
                </a:ext>
              </a:extLst>
            </p:cNvPr>
            <p:cNvGrpSpPr/>
            <p:nvPr/>
          </p:nvGrpSpPr>
          <p:grpSpPr>
            <a:xfrm>
              <a:off x="6207205" y="5419654"/>
              <a:ext cx="211466" cy="162957"/>
              <a:chOff x="6183874" y="5419654"/>
              <a:chExt cx="234797" cy="162957"/>
            </a:xfrm>
            <a:grpFill/>
          </p:grpSpPr>
          <p:cxnSp>
            <p:nvCxnSpPr>
              <p:cNvPr id="106" name="Straight Connector 105">
                <a:extLst>
                  <a:ext uri="{FF2B5EF4-FFF2-40B4-BE49-F238E27FC236}">
                    <a16:creationId xmlns:a16="http://schemas.microsoft.com/office/drawing/2014/main" id="{15074C0C-7DE1-4A5E-BBDD-E990E20E7C38}"/>
                  </a:ext>
                </a:extLst>
              </p:cNvPr>
              <p:cNvCxnSpPr>
                <a:cxnSpLocks/>
              </p:cNvCxnSpPr>
              <p:nvPr/>
            </p:nvCxnSpPr>
            <p:spPr>
              <a:xfrm>
                <a:off x="6183874" y="5419654"/>
                <a:ext cx="234797" cy="0"/>
              </a:xfrm>
              <a:prstGeom prst="line">
                <a:avLst/>
              </a:prstGeom>
              <a:grpFill/>
              <a:ln w="19050" cap="flat" cmpd="sng" algn="ctr">
                <a:solidFill>
                  <a:srgbClr val="0078D7"/>
                </a:solidFill>
                <a:prstDash val="solid"/>
                <a:headEnd type="none"/>
                <a:tailEnd type="none"/>
              </a:ln>
              <a:effectLst/>
            </p:spPr>
          </p:cxnSp>
          <p:cxnSp>
            <p:nvCxnSpPr>
              <p:cNvPr id="107" name="Straight Connector 106">
                <a:extLst>
                  <a:ext uri="{FF2B5EF4-FFF2-40B4-BE49-F238E27FC236}">
                    <a16:creationId xmlns:a16="http://schemas.microsoft.com/office/drawing/2014/main" id="{692D2080-E768-4F4F-BC90-2EA6C6160C48}"/>
                  </a:ext>
                </a:extLst>
              </p:cNvPr>
              <p:cNvCxnSpPr/>
              <p:nvPr/>
            </p:nvCxnSpPr>
            <p:spPr>
              <a:xfrm>
                <a:off x="6183874" y="5473973"/>
                <a:ext cx="234797" cy="0"/>
              </a:xfrm>
              <a:prstGeom prst="line">
                <a:avLst/>
              </a:prstGeom>
              <a:grpFill/>
              <a:ln w="19050" cap="flat" cmpd="sng" algn="ctr">
                <a:solidFill>
                  <a:srgbClr val="0078D7"/>
                </a:solidFill>
                <a:prstDash val="solid"/>
                <a:headEnd type="none"/>
                <a:tailEnd type="none"/>
              </a:ln>
              <a:effectLst/>
            </p:spPr>
          </p:cxnSp>
          <p:cxnSp>
            <p:nvCxnSpPr>
              <p:cNvPr id="108" name="Straight Connector 107">
                <a:extLst>
                  <a:ext uri="{FF2B5EF4-FFF2-40B4-BE49-F238E27FC236}">
                    <a16:creationId xmlns:a16="http://schemas.microsoft.com/office/drawing/2014/main" id="{C0158D49-8A46-401B-A182-D7A1DA5219F0}"/>
                  </a:ext>
                </a:extLst>
              </p:cNvPr>
              <p:cNvCxnSpPr>
                <a:cxnSpLocks/>
              </p:cNvCxnSpPr>
              <p:nvPr/>
            </p:nvCxnSpPr>
            <p:spPr>
              <a:xfrm>
                <a:off x="6183874" y="5528292"/>
                <a:ext cx="234797" cy="0"/>
              </a:xfrm>
              <a:prstGeom prst="line">
                <a:avLst/>
              </a:prstGeom>
              <a:grpFill/>
              <a:ln w="19050" cap="flat" cmpd="sng" algn="ctr">
                <a:solidFill>
                  <a:srgbClr val="0078D7"/>
                </a:solidFill>
                <a:prstDash val="solid"/>
                <a:headEnd type="none"/>
                <a:tailEnd type="none"/>
              </a:ln>
              <a:effectLst/>
            </p:spPr>
          </p:cxnSp>
          <p:cxnSp>
            <p:nvCxnSpPr>
              <p:cNvPr id="109" name="Straight Connector 108">
                <a:extLst>
                  <a:ext uri="{FF2B5EF4-FFF2-40B4-BE49-F238E27FC236}">
                    <a16:creationId xmlns:a16="http://schemas.microsoft.com/office/drawing/2014/main" id="{A6EA93F7-B053-4730-A0B3-CBEAD489B769}"/>
                  </a:ext>
                </a:extLst>
              </p:cNvPr>
              <p:cNvCxnSpPr/>
              <p:nvPr/>
            </p:nvCxnSpPr>
            <p:spPr>
              <a:xfrm>
                <a:off x="6183874" y="5582611"/>
                <a:ext cx="234797" cy="0"/>
              </a:xfrm>
              <a:prstGeom prst="line">
                <a:avLst/>
              </a:prstGeom>
              <a:grpFill/>
              <a:ln w="19050" cap="flat" cmpd="sng" algn="ctr">
                <a:solidFill>
                  <a:srgbClr val="0078D7"/>
                </a:solidFill>
                <a:prstDash val="solid"/>
                <a:headEnd type="none"/>
                <a:tailEnd type="none"/>
              </a:ln>
              <a:effectLst/>
            </p:spPr>
          </p:cxnSp>
        </p:grpSp>
        <p:cxnSp>
          <p:nvCxnSpPr>
            <p:cNvPr id="105" name="Straight Connector 104">
              <a:extLst>
                <a:ext uri="{FF2B5EF4-FFF2-40B4-BE49-F238E27FC236}">
                  <a16:creationId xmlns:a16="http://schemas.microsoft.com/office/drawing/2014/main" id="{92F12DD9-832E-43BE-BBEE-702B9F1FB13E}"/>
                </a:ext>
              </a:extLst>
            </p:cNvPr>
            <p:cNvCxnSpPr>
              <a:cxnSpLocks/>
            </p:cNvCxnSpPr>
            <p:nvPr/>
          </p:nvCxnSpPr>
          <p:spPr>
            <a:xfrm>
              <a:off x="5978022" y="5636931"/>
              <a:ext cx="440649" cy="0"/>
            </a:xfrm>
            <a:prstGeom prst="line">
              <a:avLst/>
            </a:prstGeom>
            <a:grpFill/>
            <a:ln w="19050" cap="flat" cmpd="sng" algn="ctr">
              <a:solidFill>
                <a:srgbClr val="0078D7"/>
              </a:solidFill>
              <a:prstDash val="solid"/>
              <a:headEnd type="none"/>
              <a:tailEnd type="none"/>
            </a:ln>
            <a:effectLst/>
          </p:spPr>
        </p:cxnSp>
      </p:grpSp>
      <p:grpSp>
        <p:nvGrpSpPr>
          <p:cNvPr id="112" name="Group 111">
            <a:extLst>
              <a:ext uri="{FF2B5EF4-FFF2-40B4-BE49-F238E27FC236}">
                <a16:creationId xmlns:a16="http://schemas.microsoft.com/office/drawing/2014/main" id="{BF7FBCE9-2564-4038-9693-57B653F86F68}"/>
              </a:ext>
            </a:extLst>
          </p:cNvPr>
          <p:cNvGrpSpPr/>
          <p:nvPr/>
        </p:nvGrpSpPr>
        <p:grpSpPr>
          <a:xfrm>
            <a:off x="10100669" y="5205745"/>
            <a:ext cx="513075" cy="316790"/>
            <a:chOff x="5941623" y="5377251"/>
            <a:chExt cx="513075" cy="316790"/>
          </a:xfrm>
          <a:solidFill>
            <a:schemeClr val="bg2"/>
          </a:solidFill>
        </p:grpSpPr>
        <p:sp>
          <p:nvSpPr>
            <p:cNvPr id="113" name="Freeform 5">
              <a:extLst>
                <a:ext uri="{FF2B5EF4-FFF2-40B4-BE49-F238E27FC236}">
                  <a16:creationId xmlns:a16="http://schemas.microsoft.com/office/drawing/2014/main" id="{D2D4DB05-6517-4149-87DD-EACE5B04C102}"/>
                </a:ext>
              </a:extLst>
            </p:cNvPr>
            <p:cNvSpPr>
              <a:spLocks/>
            </p:cNvSpPr>
            <p:nvPr/>
          </p:nvSpPr>
          <p:spPr bwMode="auto">
            <a:xfrm>
              <a:off x="5941623" y="5377251"/>
              <a:ext cx="513075" cy="316790"/>
            </a:xfrm>
            <a:custGeom>
              <a:avLst/>
              <a:gdLst>
                <a:gd name="T0" fmla="*/ 201 w 201"/>
                <a:gd name="T1" fmla="*/ 107 h 123"/>
                <a:gd name="T2" fmla="*/ 185 w 201"/>
                <a:gd name="T3" fmla="*/ 123 h 123"/>
                <a:gd name="T4" fmla="*/ 16 w 201"/>
                <a:gd name="T5" fmla="*/ 123 h 123"/>
                <a:gd name="T6" fmla="*/ 0 w 201"/>
                <a:gd name="T7" fmla="*/ 107 h 123"/>
                <a:gd name="T8" fmla="*/ 0 w 201"/>
                <a:gd name="T9" fmla="*/ 16 h 123"/>
                <a:gd name="T10" fmla="*/ 16 w 201"/>
                <a:gd name="T11" fmla="*/ 0 h 123"/>
                <a:gd name="T12" fmla="*/ 185 w 201"/>
                <a:gd name="T13" fmla="*/ 0 h 123"/>
                <a:gd name="T14" fmla="*/ 201 w 201"/>
                <a:gd name="T15" fmla="*/ 16 h 123"/>
                <a:gd name="T16" fmla="*/ 201 w 201"/>
                <a:gd name="T17" fmla="*/ 107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1" h="123">
                  <a:moveTo>
                    <a:pt x="201" y="107"/>
                  </a:moveTo>
                  <a:cubicBezTo>
                    <a:pt x="201" y="116"/>
                    <a:pt x="194" y="123"/>
                    <a:pt x="185" y="123"/>
                  </a:cubicBezTo>
                  <a:cubicBezTo>
                    <a:pt x="16" y="123"/>
                    <a:pt x="16" y="123"/>
                    <a:pt x="16" y="123"/>
                  </a:cubicBezTo>
                  <a:cubicBezTo>
                    <a:pt x="7" y="123"/>
                    <a:pt x="0" y="116"/>
                    <a:pt x="0" y="107"/>
                  </a:cubicBezTo>
                  <a:cubicBezTo>
                    <a:pt x="0" y="16"/>
                    <a:pt x="0" y="16"/>
                    <a:pt x="0" y="16"/>
                  </a:cubicBezTo>
                  <a:cubicBezTo>
                    <a:pt x="0" y="7"/>
                    <a:pt x="7" y="0"/>
                    <a:pt x="16" y="0"/>
                  </a:cubicBezTo>
                  <a:cubicBezTo>
                    <a:pt x="185" y="0"/>
                    <a:pt x="185" y="0"/>
                    <a:pt x="185" y="0"/>
                  </a:cubicBezTo>
                  <a:cubicBezTo>
                    <a:pt x="194" y="0"/>
                    <a:pt x="201" y="7"/>
                    <a:pt x="201" y="16"/>
                  </a:cubicBezTo>
                  <a:lnTo>
                    <a:pt x="201" y="107"/>
                  </a:lnTo>
                  <a:close/>
                </a:path>
              </a:pathLst>
            </a:custGeom>
            <a:grpFill/>
            <a:ln w="19050">
              <a:solidFill>
                <a:srgbClr val="DC3C00"/>
              </a:solid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nvGrpSpPr>
            <p:cNvPr id="114" name="Group 113">
              <a:extLst>
                <a:ext uri="{FF2B5EF4-FFF2-40B4-BE49-F238E27FC236}">
                  <a16:creationId xmlns:a16="http://schemas.microsoft.com/office/drawing/2014/main" id="{9988F3E5-B4ED-43F3-933A-3FB041D86E8E}"/>
                </a:ext>
              </a:extLst>
            </p:cNvPr>
            <p:cNvGrpSpPr/>
            <p:nvPr/>
          </p:nvGrpSpPr>
          <p:grpSpPr>
            <a:xfrm>
              <a:off x="5990185" y="5422371"/>
              <a:ext cx="180414" cy="173363"/>
              <a:chOff x="5990185" y="5422371"/>
              <a:chExt cx="142642" cy="137067"/>
            </a:xfrm>
            <a:grpFill/>
          </p:grpSpPr>
          <p:sp>
            <p:nvSpPr>
              <p:cNvPr id="121" name="Rectangle 6">
                <a:extLst>
                  <a:ext uri="{FF2B5EF4-FFF2-40B4-BE49-F238E27FC236}">
                    <a16:creationId xmlns:a16="http://schemas.microsoft.com/office/drawing/2014/main" id="{4220B9C7-445C-4223-8B77-4EB3377A1843}"/>
                  </a:ext>
                </a:extLst>
              </p:cNvPr>
              <p:cNvSpPr>
                <a:spLocks noChangeArrowheads="1"/>
              </p:cNvSpPr>
              <p:nvPr/>
            </p:nvSpPr>
            <p:spPr bwMode="auto">
              <a:xfrm>
                <a:off x="5990185" y="5422371"/>
                <a:ext cx="142642" cy="137067"/>
              </a:xfrm>
              <a:prstGeom prst="rect">
                <a:avLst/>
              </a:prstGeom>
              <a:grpFill/>
              <a:ln w="19050">
                <a:solidFill>
                  <a:srgbClr val="DC3C00"/>
                </a:solidFill>
                <a:miter lim="800000"/>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22" name="Freeform 5">
                <a:extLst>
                  <a:ext uri="{FF2B5EF4-FFF2-40B4-BE49-F238E27FC236}">
                    <a16:creationId xmlns:a16="http://schemas.microsoft.com/office/drawing/2014/main" id="{89FADC52-6A34-4F00-880D-D3326F83A562}"/>
                  </a:ext>
                </a:extLst>
              </p:cNvPr>
              <p:cNvSpPr>
                <a:spLocks noEditPoints="1"/>
              </p:cNvSpPr>
              <p:nvPr/>
            </p:nvSpPr>
            <p:spPr bwMode="auto">
              <a:xfrm>
                <a:off x="6021726" y="5446458"/>
                <a:ext cx="79561" cy="88895"/>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grpFill/>
              <a:ln w="19050" cap="flat">
                <a:solidFill>
                  <a:srgbClr val="DC3C00"/>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grpSp>
        <p:grpSp>
          <p:nvGrpSpPr>
            <p:cNvPr id="115" name="Group 114">
              <a:extLst>
                <a:ext uri="{FF2B5EF4-FFF2-40B4-BE49-F238E27FC236}">
                  <a16:creationId xmlns:a16="http://schemas.microsoft.com/office/drawing/2014/main" id="{6E1D0F56-5CB0-4C0D-9BF9-72770441081D}"/>
                </a:ext>
              </a:extLst>
            </p:cNvPr>
            <p:cNvGrpSpPr/>
            <p:nvPr/>
          </p:nvGrpSpPr>
          <p:grpSpPr>
            <a:xfrm>
              <a:off x="6207205" y="5419654"/>
              <a:ext cx="211466" cy="162957"/>
              <a:chOff x="6183874" y="5419654"/>
              <a:chExt cx="234797" cy="162957"/>
            </a:xfrm>
            <a:grpFill/>
          </p:grpSpPr>
          <p:cxnSp>
            <p:nvCxnSpPr>
              <p:cNvPr id="117" name="Straight Connector 116">
                <a:extLst>
                  <a:ext uri="{FF2B5EF4-FFF2-40B4-BE49-F238E27FC236}">
                    <a16:creationId xmlns:a16="http://schemas.microsoft.com/office/drawing/2014/main" id="{23C1C3E1-AD8B-41F8-988B-629C66CABAA0}"/>
                  </a:ext>
                </a:extLst>
              </p:cNvPr>
              <p:cNvCxnSpPr>
                <a:cxnSpLocks/>
              </p:cNvCxnSpPr>
              <p:nvPr/>
            </p:nvCxnSpPr>
            <p:spPr>
              <a:xfrm>
                <a:off x="6183874" y="5419654"/>
                <a:ext cx="234797" cy="0"/>
              </a:xfrm>
              <a:prstGeom prst="line">
                <a:avLst/>
              </a:prstGeom>
              <a:grpFill/>
              <a:ln w="19050" cap="flat" cmpd="sng" algn="ctr">
                <a:solidFill>
                  <a:srgbClr val="DC3C00"/>
                </a:solidFill>
                <a:prstDash val="solid"/>
                <a:headEnd type="none"/>
                <a:tailEnd type="none"/>
              </a:ln>
              <a:effectLst/>
            </p:spPr>
          </p:cxnSp>
          <p:cxnSp>
            <p:nvCxnSpPr>
              <p:cNvPr id="118" name="Straight Connector 117">
                <a:extLst>
                  <a:ext uri="{FF2B5EF4-FFF2-40B4-BE49-F238E27FC236}">
                    <a16:creationId xmlns:a16="http://schemas.microsoft.com/office/drawing/2014/main" id="{4429F286-D303-4E5E-BB46-0EC595EB0EDD}"/>
                  </a:ext>
                </a:extLst>
              </p:cNvPr>
              <p:cNvCxnSpPr/>
              <p:nvPr/>
            </p:nvCxnSpPr>
            <p:spPr>
              <a:xfrm>
                <a:off x="6183874" y="5473973"/>
                <a:ext cx="234797" cy="0"/>
              </a:xfrm>
              <a:prstGeom prst="line">
                <a:avLst/>
              </a:prstGeom>
              <a:grpFill/>
              <a:ln w="19050" cap="flat" cmpd="sng" algn="ctr">
                <a:solidFill>
                  <a:srgbClr val="DC3C00"/>
                </a:solidFill>
                <a:prstDash val="solid"/>
                <a:headEnd type="none"/>
                <a:tailEnd type="none"/>
              </a:ln>
              <a:effectLst/>
            </p:spPr>
          </p:cxnSp>
          <p:cxnSp>
            <p:nvCxnSpPr>
              <p:cNvPr id="119" name="Straight Connector 118">
                <a:extLst>
                  <a:ext uri="{FF2B5EF4-FFF2-40B4-BE49-F238E27FC236}">
                    <a16:creationId xmlns:a16="http://schemas.microsoft.com/office/drawing/2014/main" id="{D23762B2-B433-46C0-8EB2-CCFADE9B420E}"/>
                  </a:ext>
                </a:extLst>
              </p:cNvPr>
              <p:cNvCxnSpPr>
                <a:cxnSpLocks/>
              </p:cNvCxnSpPr>
              <p:nvPr/>
            </p:nvCxnSpPr>
            <p:spPr>
              <a:xfrm>
                <a:off x="6183874" y="5528292"/>
                <a:ext cx="234797" cy="0"/>
              </a:xfrm>
              <a:prstGeom prst="line">
                <a:avLst/>
              </a:prstGeom>
              <a:grpFill/>
              <a:ln w="19050" cap="flat" cmpd="sng" algn="ctr">
                <a:solidFill>
                  <a:srgbClr val="DC3C00"/>
                </a:solidFill>
                <a:prstDash val="solid"/>
                <a:headEnd type="none"/>
                <a:tailEnd type="none"/>
              </a:ln>
              <a:effectLst/>
            </p:spPr>
          </p:cxnSp>
          <p:cxnSp>
            <p:nvCxnSpPr>
              <p:cNvPr id="120" name="Straight Connector 119">
                <a:extLst>
                  <a:ext uri="{FF2B5EF4-FFF2-40B4-BE49-F238E27FC236}">
                    <a16:creationId xmlns:a16="http://schemas.microsoft.com/office/drawing/2014/main" id="{251EBC3C-B730-42F1-9E63-71E203EAADAA}"/>
                  </a:ext>
                </a:extLst>
              </p:cNvPr>
              <p:cNvCxnSpPr/>
              <p:nvPr/>
            </p:nvCxnSpPr>
            <p:spPr>
              <a:xfrm>
                <a:off x="6183874" y="5582611"/>
                <a:ext cx="234797" cy="0"/>
              </a:xfrm>
              <a:prstGeom prst="line">
                <a:avLst/>
              </a:prstGeom>
              <a:grpFill/>
              <a:ln w="19050" cap="flat" cmpd="sng" algn="ctr">
                <a:solidFill>
                  <a:srgbClr val="DC3C00"/>
                </a:solidFill>
                <a:prstDash val="solid"/>
                <a:headEnd type="none"/>
                <a:tailEnd type="none"/>
              </a:ln>
              <a:effectLst/>
            </p:spPr>
          </p:cxnSp>
        </p:grpSp>
        <p:cxnSp>
          <p:nvCxnSpPr>
            <p:cNvPr id="116" name="Straight Connector 115">
              <a:extLst>
                <a:ext uri="{FF2B5EF4-FFF2-40B4-BE49-F238E27FC236}">
                  <a16:creationId xmlns:a16="http://schemas.microsoft.com/office/drawing/2014/main" id="{119B3F37-9A63-48C0-AE45-AABC8E9B8928}"/>
                </a:ext>
              </a:extLst>
            </p:cNvPr>
            <p:cNvCxnSpPr>
              <a:cxnSpLocks/>
            </p:cNvCxnSpPr>
            <p:nvPr/>
          </p:nvCxnSpPr>
          <p:spPr>
            <a:xfrm>
              <a:off x="5978022" y="5636931"/>
              <a:ext cx="440649" cy="0"/>
            </a:xfrm>
            <a:prstGeom prst="line">
              <a:avLst/>
            </a:prstGeom>
            <a:grpFill/>
            <a:ln w="19050" cap="flat" cmpd="sng" algn="ctr">
              <a:solidFill>
                <a:srgbClr val="DC3C00"/>
              </a:solidFill>
              <a:prstDash val="solid"/>
              <a:headEnd type="none"/>
              <a:tailEnd type="none"/>
            </a:ln>
            <a:effectLst/>
          </p:spPr>
        </p:cxnSp>
      </p:grpSp>
      <p:grpSp>
        <p:nvGrpSpPr>
          <p:cNvPr id="123" name="Group 122">
            <a:extLst>
              <a:ext uri="{FF2B5EF4-FFF2-40B4-BE49-F238E27FC236}">
                <a16:creationId xmlns:a16="http://schemas.microsoft.com/office/drawing/2014/main" id="{78FBCF62-3F05-48BD-957B-D032B9710A08}"/>
              </a:ext>
            </a:extLst>
          </p:cNvPr>
          <p:cNvGrpSpPr/>
          <p:nvPr/>
        </p:nvGrpSpPr>
        <p:grpSpPr>
          <a:xfrm>
            <a:off x="10964252" y="5205745"/>
            <a:ext cx="513075" cy="316790"/>
            <a:chOff x="5941623" y="5377251"/>
            <a:chExt cx="513075" cy="316790"/>
          </a:xfrm>
          <a:solidFill>
            <a:schemeClr val="bg2"/>
          </a:solidFill>
        </p:grpSpPr>
        <p:sp>
          <p:nvSpPr>
            <p:cNvPr id="124" name="Freeform 5">
              <a:extLst>
                <a:ext uri="{FF2B5EF4-FFF2-40B4-BE49-F238E27FC236}">
                  <a16:creationId xmlns:a16="http://schemas.microsoft.com/office/drawing/2014/main" id="{DC621864-6F9F-47A1-802E-1365FD76E193}"/>
                </a:ext>
              </a:extLst>
            </p:cNvPr>
            <p:cNvSpPr>
              <a:spLocks/>
            </p:cNvSpPr>
            <p:nvPr/>
          </p:nvSpPr>
          <p:spPr bwMode="auto">
            <a:xfrm>
              <a:off x="5941623" y="5377251"/>
              <a:ext cx="513075" cy="316790"/>
            </a:xfrm>
            <a:custGeom>
              <a:avLst/>
              <a:gdLst>
                <a:gd name="T0" fmla="*/ 201 w 201"/>
                <a:gd name="T1" fmla="*/ 107 h 123"/>
                <a:gd name="T2" fmla="*/ 185 w 201"/>
                <a:gd name="T3" fmla="*/ 123 h 123"/>
                <a:gd name="T4" fmla="*/ 16 w 201"/>
                <a:gd name="T5" fmla="*/ 123 h 123"/>
                <a:gd name="T6" fmla="*/ 0 w 201"/>
                <a:gd name="T7" fmla="*/ 107 h 123"/>
                <a:gd name="T8" fmla="*/ 0 w 201"/>
                <a:gd name="T9" fmla="*/ 16 h 123"/>
                <a:gd name="T10" fmla="*/ 16 w 201"/>
                <a:gd name="T11" fmla="*/ 0 h 123"/>
                <a:gd name="T12" fmla="*/ 185 w 201"/>
                <a:gd name="T13" fmla="*/ 0 h 123"/>
                <a:gd name="T14" fmla="*/ 201 w 201"/>
                <a:gd name="T15" fmla="*/ 16 h 123"/>
                <a:gd name="T16" fmla="*/ 201 w 201"/>
                <a:gd name="T17" fmla="*/ 107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1" h="123">
                  <a:moveTo>
                    <a:pt x="201" y="107"/>
                  </a:moveTo>
                  <a:cubicBezTo>
                    <a:pt x="201" y="116"/>
                    <a:pt x="194" y="123"/>
                    <a:pt x="185" y="123"/>
                  </a:cubicBezTo>
                  <a:cubicBezTo>
                    <a:pt x="16" y="123"/>
                    <a:pt x="16" y="123"/>
                    <a:pt x="16" y="123"/>
                  </a:cubicBezTo>
                  <a:cubicBezTo>
                    <a:pt x="7" y="123"/>
                    <a:pt x="0" y="116"/>
                    <a:pt x="0" y="107"/>
                  </a:cubicBezTo>
                  <a:cubicBezTo>
                    <a:pt x="0" y="16"/>
                    <a:pt x="0" y="16"/>
                    <a:pt x="0" y="16"/>
                  </a:cubicBezTo>
                  <a:cubicBezTo>
                    <a:pt x="0" y="7"/>
                    <a:pt x="7" y="0"/>
                    <a:pt x="16" y="0"/>
                  </a:cubicBezTo>
                  <a:cubicBezTo>
                    <a:pt x="185" y="0"/>
                    <a:pt x="185" y="0"/>
                    <a:pt x="185" y="0"/>
                  </a:cubicBezTo>
                  <a:cubicBezTo>
                    <a:pt x="194" y="0"/>
                    <a:pt x="201" y="7"/>
                    <a:pt x="201" y="16"/>
                  </a:cubicBezTo>
                  <a:lnTo>
                    <a:pt x="201" y="107"/>
                  </a:lnTo>
                  <a:close/>
                </a:path>
              </a:pathLst>
            </a:custGeom>
            <a:grpFill/>
            <a:ln w="19050">
              <a:solidFill>
                <a:srgbClr val="0078D7"/>
              </a:solid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nvGrpSpPr>
            <p:cNvPr id="125" name="Group 124">
              <a:extLst>
                <a:ext uri="{FF2B5EF4-FFF2-40B4-BE49-F238E27FC236}">
                  <a16:creationId xmlns:a16="http://schemas.microsoft.com/office/drawing/2014/main" id="{49742C0D-0FE9-4AFE-B7B0-5EC7A54056B6}"/>
                </a:ext>
              </a:extLst>
            </p:cNvPr>
            <p:cNvGrpSpPr/>
            <p:nvPr/>
          </p:nvGrpSpPr>
          <p:grpSpPr>
            <a:xfrm>
              <a:off x="5990185" y="5422371"/>
              <a:ext cx="180414" cy="173363"/>
              <a:chOff x="5990185" y="5422371"/>
              <a:chExt cx="142642" cy="137067"/>
            </a:xfrm>
            <a:grpFill/>
          </p:grpSpPr>
          <p:sp>
            <p:nvSpPr>
              <p:cNvPr id="132" name="Rectangle 6">
                <a:extLst>
                  <a:ext uri="{FF2B5EF4-FFF2-40B4-BE49-F238E27FC236}">
                    <a16:creationId xmlns:a16="http://schemas.microsoft.com/office/drawing/2014/main" id="{F4278DBB-D4CB-4B01-BD89-DDE67477A12D}"/>
                  </a:ext>
                </a:extLst>
              </p:cNvPr>
              <p:cNvSpPr>
                <a:spLocks noChangeArrowheads="1"/>
              </p:cNvSpPr>
              <p:nvPr/>
            </p:nvSpPr>
            <p:spPr bwMode="auto">
              <a:xfrm>
                <a:off x="5990185" y="5422371"/>
                <a:ext cx="142642" cy="137067"/>
              </a:xfrm>
              <a:prstGeom prst="rect">
                <a:avLst/>
              </a:prstGeom>
              <a:grpFill/>
              <a:ln w="19050">
                <a:solidFill>
                  <a:srgbClr val="0078D7"/>
                </a:solidFill>
                <a:miter lim="800000"/>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33" name="Freeform 5">
                <a:extLst>
                  <a:ext uri="{FF2B5EF4-FFF2-40B4-BE49-F238E27FC236}">
                    <a16:creationId xmlns:a16="http://schemas.microsoft.com/office/drawing/2014/main" id="{A77752E6-5A24-4A09-977F-B6E462B0ABF8}"/>
                  </a:ext>
                </a:extLst>
              </p:cNvPr>
              <p:cNvSpPr>
                <a:spLocks noEditPoints="1"/>
              </p:cNvSpPr>
              <p:nvPr/>
            </p:nvSpPr>
            <p:spPr bwMode="auto">
              <a:xfrm>
                <a:off x="6021726" y="5446458"/>
                <a:ext cx="79561" cy="88895"/>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grpFill/>
              <a:ln w="19050" cap="flat">
                <a:solidFill>
                  <a:srgbClr val="0078D7"/>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grpSp>
        <p:grpSp>
          <p:nvGrpSpPr>
            <p:cNvPr id="126" name="Group 125">
              <a:extLst>
                <a:ext uri="{FF2B5EF4-FFF2-40B4-BE49-F238E27FC236}">
                  <a16:creationId xmlns:a16="http://schemas.microsoft.com/office/drawing/2014/main" id="{FCEF68C9-F3EE-473E-BBC7-1355CF2C678F}"/>
                </a:ext>
              </a:extLst>
            </p:cNvPr>
            <p:cNvGrpSpPr/>
            <p:nvPr/>
          </p:nvGrpSpPr>
          <p:grpSpPr>
            <a:xfrm>
              <a:off x="6207205" y="5419654"/>
              <a:ext cx="211466" cy="162957"/>
              <a:chOff x="6183874" y="5419654"/>
              <a:chExt cx="234797" cy="162957"/>
            </a:xfrm>
            <a:grpFill/>
          </p:grpSpPr>
          <p:cxnSp>
            <p:nvCxnSpPr>
              <p:cNvPr id="128" name="Straight Connector 127">
                <a:extLst>
                  <a:ext uri="{FF2B5EF4-FFF2-40B4-BE49-F238E27FC236}">
                    <a16:creationId xmlns:a16="http://schemas.microsoft.com/office/drawing/2014/main" id="{71D5E776-3778-4801-A3B7-F8209D7D9CB9}"/>
                  </a:ext>
                </a:extLst>
              </p:cNvPr>
              <p:cNvCxnSpPr>
                <a:cxnSpLocks/>
              </p:cNvCxnSpPr>
              <p:nvPr/>
            </p:nvCxnSpPr>
            <p:spPr>
              <a:xfrm>
                <a:off x="6183874" y="5419654"/>
                <a:ext cx="234797" cy="0"/>
              </a:xfrm>
              <a:prstGeom prst="line">
                <a:avLst/>
              </a:prstGeom>
              <a:grpFill/>
              <a:ln w="19050" cap="flat" cmpd="sng" algn="ctr">
                <a:solidFill>
                  <a:srgbClr val="0078D7"/>
                </a:solidFill>
                <a:prstDash val="solid"/>
                <a:headEnd type="none"/>
                <a:tailEnd type="none"/>
              </a:ln>
              <a:effectLst/>
            </p:spPr>
          </p:cxnSp>
          <p:cxnSp>
            <p:nvCxnSpPr>
              <p:cNvPr id="129" name="Straight Connector 128">
                <a:extLst>
                  <a:ext uri="{FF2B5EF4-FFF2-40B4-BE49-F238E27FC236}">
                    <a16:creationId xmlns:a16="http://schemas.microsoft.com/office/drawing/2014/main" id="{221B976E-7720-4416-8294-96080DF8C812}"/>
                  </a:ext>
                </a:extLst>
              </p:cNvPr>
              <p:cNvCxnSpPr/>
              <p:nvPr/>
            </p:nvCxnSpPr>
            <p:spPr>
              <a:xfrm>
                <a:off x="6183874" y="5473973"/>
                <a:ext cx="234797" cy="0"/>
              </a:xfrm>
              <a:prstGeom prst="line">
                <a:avLst/>
              </a:prstGeom>
              <a:grpFill/>
              <a:ln w="19050" cap="flat" cmpd="sng" algn="ctr">
                <a:solidFill>
                  <a:srgbClr val="0078D7"/>
                </a:solidFill>
                <a:prstDash val="solid"/>
                <a:headEnd type="none"/>
                <a:tailEnd type="none"/>
              </a:ln>
              <a:effectLst/>
            </p:spPr>
          </p:cxnSp>
          <p:cxnSp>
            <p:nvCxnSpPr>
              <p:cNvPr id="130" name="Straight Connector 129">
                <a:extLst>
                  <a:ext uri="{FF2B5EF4-FFF2-40B4-BE49-F238E27FC236}">
                    <a16:creationId xmlns:a16="http://schemas.microsoft.com/office/drawing/2014/main" id="{DAF2D8E6-5AFD-4F49-9B95-C8CE7145294B}"/>
                  </a:ext>
                </a:extLst>
              </p:cNvPr>
              <p:cNvCxnSpPr>
                <a:cxnSpLocks/>
              </p:cNvCxnSpPr>
              <p:nvPr/>
            </p:nvCxnSpPr>
            <p:spPr>
              <a:xfrm>
                <a:off x="6183874" y="5528292"/>
                <a:ext cx="234797" cy="0"/>
              </a:xfrm>
              <a:prstGeom prst="line">
                <a:avLst/>
              </a:prstGeom>
              <a:grpFill/>
              <a:ln w="19050" cap="flat" cmpd="sng" algn="ctr">
                <a:solidFill>
                  <a:srgbClr val="0078D7"/>
                </a:solidFill>
                <a:prstDash val="solid"/>
                <a:headEnd type="none"/>
                <a:tailEnd type="none"/>
              </a:ln>
              <a:effectLst/>
            </p:spPr>
          </p:cxnSp>
          <p:cxnSp>
            <p:nvCxnSpPr>
              <p:cNvPr id="131" name="Straight Connector 130">
                <a:extLst>
                  <a:ext uri="{FF2B5EF4-FFF2-40B4-BE49-F238E27FC236}">
                    <a16:creationId xmlns:a16="http://schemas.microsoft.com/office/drawing/2014/main" id="{52ABD498-AD66-4F4B-8966-8D1F4FD2DCDC}"/>
                  </a:ext>
                </a:extLst>
              </p:cNvPr>
              <p:cNvCxnSpPr/>
              <p:nvPr/>
            </p:nvCxnSpPr>
            <p:spPr>
              <a:xfrm>
                <a:off x="6183874" y="5582611"/>
                <a:ext cx="234797" cy="0"/>
              </a:xfrm>
              <a:prstGeom prst="line">
                <a:avLst/>
              </a:prstGeom>
              <a:grpFill/>
              <a:ln w="19050" cap="flat" cmpd="sng" algn="ctr">
                <a:solidFill>
                  <a:srgbClr val="0078D7"/>
                </a:solidFill>
                <a:prstDash val="solid"/>
                <a:headEnd type="none"/>
                <a:tailEnd type="none"/>
              </a:ln>
              <a:effectLst/>
            </p:spPr>
          </p:cxnSp>
        </p:grpSp>
        <p:cxnSp>
          <p:nvCxnSpPr>
            <p:cNvPr id="127" name="Straight Connector 126">
              <a:extLst>
                <a:ext uri="{FF2B5EF4-FFF2-40B4-BE49-F238E27FC236}">
                  <a16:creationId xmlns:a16="http://schemas.microsoft.com/office/drawing/2014/main" id="{BCA4A70F-28BA-456E-AAB5-A32BB8A281C2}"/>
                </a:ext>
              </a:extLst>
            </p:cNvPr>
            <p:cNvCxnSpPr>
              <a:cxnSpLocks/>
            </p:cNvCxnSpPr>
            <p:nvPr/>
          </p:nvCxnSpPr>
          <p:spPr>
            <a:xfrm>
              <a:off x="5978022" y="5636931"/>
              <a:ext cx="440649" cy="0"/>
            </a:xfrm>
            <a:prstGeom prst="line">
              <a:avLst/>
            </a:prstGeom>
            <a:grpFill/>
            <a:ln w="19050" cap="flat" cmpd="sng" algn="ctr">
              <a:solidFill>
                <a:srgbClr val="0078D7"/>
              </a:solidFill>
              <a:prstDash val="solid"/>
              <a:headEnd type="none"/>
              <a:tailEnd type="none"/>
            </a:ln>
            <a:effectLst/>
          </p:spPr>
        </p:cxnSp>
      </p:grpSp>
      <p:pic>
        <p:nvPicPr>
          <p:cNvPr id="2" name="Picture 1">
            <a:extLst>
              <a:ext uri="{FF2B5EF4-FFF2-40B4-BE49-F238E27FC236}">
                <a16:creationId xmlns:a16="http://schemas.microsoft.com/office/drawing/2014/main" id="{5459AE76-3D3B-4BF3-BFE9-ACB20D04A127}"/>
              </a:ext>
            </a:extLst>
          </p:cNvPr>
          <p:cNvPicPr>
            <a:picLocks noChangeAspect="1"/>
          </p:cNvPicPr>
          <p:nvPr/>
        </p:nvPicPr>
        <p:blipFill>
          <a:blip r:embed="rId3"/>
          <a:stretch>
            <a:fillRect/>
          </a:stretch>
        </p:blipFill>
        <p:spPr>
          <a:xfrm>
            <a:off x="7454769" y="3340777"/>
            <a:ext cx="828640" cy="828640"/>
          </a:xfrm>
          <a:prstGeom prst="rect">
            <a:avLst/>
          </a:prstGeom>
        </p:spPr>
      </p:pic>
    </p:spTree>
    <p:extLst>
      <p:ext uri="{BB962C8B-B14F-4D97-AF65-F5344CB8AC3E}">
        <p14:creationId xmlns:p14="http://schemas.microsoft.com/office/powerpoint/2010/main" val="2166535829"/>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385D78E0-1F84-4F60-98B8-AB0D35245585}"/>
              </a:ext>
            </a:extLst>
          </p:cNvPr>
          <p:cNvSpPr>
            <a:spLocks noGrp="1"/>
          </p:cNvSpPr>
          <p:nvPr>
            <p:ph type="body" sz="quarter" idx="10"/>
          </p:nvPr>
        </p:nvSpPr>
        <p:spPr>
          <a:xfrm>
            <a:off x="426424" y="1554480"/>
            <a:ext cx="11339774" cy="280782"/>
          </a:xfrm>
        </p:spPr>
        <p:txBody>
          <a:bodyPr/>
          <a:lstStyle/>
          <a:p>
            <a:pPr lvl="0" algn="ctr"/>
            <a:r>
              <a:rPr lang="en-US">
                <a:solidFill>
                  <a:srgbClr val="0078D7"/>
                </a:solidFill>
              </a:rPr>
              <a:t>Azure Active Directory and Azure Synapse Analytics</a:t>
            </a:r>
          </a:p>
        </p:txBody>
      </p:sp>
      <p:sp>
        <p:nvSpPr>
          <p:cNvPr id="8" name="Title 7">
            <a:extLst>
              <a:ext uri="{FF2B5EF4-FFF2-40B4-BE49-F238E27FC236}">
                <a16:creationId xmlns:a16="http://schemas.microsoft.com/office/drawing/2014/main" id="{EB1112FC-A5F4-4669-9754-2AC3EEEA302F}"/>
              </a:ext>
            </a:extLst>
          </p:cNvPr>
          <p:cNvSpPr>
            <a:spLocks noGrp="1"/>
          </p:cNvSpPr>
          <p:nvPr>
            <p:ph type="title"/>
          </p:nvPr>
        </p:nvSpPr>
        <p:spPr/>
        <p:txBody>
          <a:bodyPr/>
          <a:lstStyle/>
          <a:p>
            <a:r>
              <a:rPr lang="en-US"/>
              <a:t>Azure Active Directory trust architecture</a:t>
            </a:r>
          </a:p>
        </p:txBody>
      </p:sp>
      <p:sp>
        <p:nvSpPr>
          <p:cNvPr id="89" name="TextBox 88">
            <a:extLst>
              <a:ext uri="{FF2B5EF4-FFF2-40B4-BE49-F238E27FC236}">
                <a16:creationId xmlns:a16="http://schemas.microsoft.com/office/drawing/2014/main" id="{38EF4459-D955-40B9-9521-BDC5FBD29496}"/>
              </a:ext>
            </a:extLst>
          </p:cNvPr>
          <p:cNvSpPr txBox="1"/>
          <p:nvPr/>
        </p:nvSpPr>
        <p:spPr>
          <a:xfrm>
            <a:off x="3484119" y="4976464"/>
            <a:ext cx="2160051" cy="24622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algn="ctr" defTabSz="932472" fontAlgn="base">
              <a:spcBef>
                <a:spcPct val="0"/>
              </a:spcBef>
              <a:spcAft>
                <a:spcPct val="0"/>
              </a:spcAft>
              <a:defRPr sz="1000">
                <a:solidFill>
                  <a:schemeClr val="tx2"/>
                </a:solidFill>
                <a:cs typeface="Segoe UI Semilight" panose="020B04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chemeClr val="tx1"/>
                </a:solidFill>
                <a:effectLst/>
                <a:uLnTx/>
                <a:uFillTx/>
                <a:latin typeface="Segoe UI Semibold" panose="020B0702040204020203" pitchFamily="34" charset="0"/>
                <a:cs typeface="Segoe UI Semibold" panose="020B0702040204020203" pitchFamily="34" charset="0"/>
              </a:rPr>
              <a:t>SQL Server Management Suite</a:t>
            </a:r>
          </a:p>
        </p:txBody>
      </p:sp>
      <p:sp>
        <p:nvSpPr>
          <p:cNvPr id="90" name="TextBox 89">
            <a:extLst>
              <a:ext uri="{FF2B5EF4-FFF2-40B4-BE49-F238E27FC236}">
                <a16:creationId xmlns:a16="http://schemas.microsoft.com/office/drawing/2014/main" id="{030BD721-FFBE-47DB-8B3C-25BA5E0ECC96}"/>
              </a:ext>
            </a:extLst>
          </p:cNvPr>
          <p:cNvSpPr txBox="1"/>
          <p:nvPr/>
        </p:nvSpPr>
        <p:spPr>
          <a:xfrm>
            <a:off x="6851488" y="5426316"/>
            <a:ext cx="2769982" cy="40011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algn="ctr" defTabSz="932472" fontAlgn="base">
              <a:spcBef>
                <a:spcPct val="0"/>
              </a:spcBef>
              <a:spcAft>
                <a:spcPct val="0"/>
              </a:spcAft>
              <a:defRPr sz="1000">
                <a:solidFill>
                  <a:schemeClr val="tx2"/>
                </a:solidFill>
                <a:cs typeface="Segoe UI Semilight" panose="020B04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chemeClr val="tx1"/>
                </a:solidFill>
                <a:effectLst/>
                <a:uLnTx/>
                <a:uFillTx/>
                <a:latin typeface="Segoe UI Semibold" panose="020B0702040204020203" pitchFamily="34" charset="0"/>
                <a:cs typeface="Segoe UI Semibold" panose="020B0702040204020203" pitchFamily="34" charset="0"/>
              </a:rPr>
              <a:t>Azure Active Directory Authentication Library for SQL Server (ADALSQL)</a:t>
            </a:r>
          </a:p>
        </p:txBody>
      </p:sp>
      <p:sp>
        <p:nvSpPr>
          <p:cNvPr id="108" name="TextBox 107">
            <a:extLst>
              <a:ext uri="{FF2B5EF4-FFF2-40B4-BE49-F238E27FC236}">
                <a16:creationId xmlns:a16="http://schemas.microsoft.com/office/drawing/2014/main" id="{70067135-3237-458E-AC40-9C1D5C42D332}"/>
              </a:ext>
            </a:extLst>
          </p:cNvPr>
          <p:cNvSpPr txBox="1"/>
          <p:nvPr/>
        </p:nvSpPr>
        <p:spPr>
          <a:xfrm>
            <a:off x="3611138" y="5426316"/>
            <a:ext cx="1906014" cy="24622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algn="ctr" defTabSz="932472" fontAlgn="base">
              <a:spcBef>
                <a:spcPct val="0"/>
              </a:spcBef>
              <a:spcAft>
                <a:spcPct val="0"/>
              </a:spcAft>
              <a:defRPr sz="1000">
                <a:solidFill>
                  <a:schemeClr val="tx2"/>
                </a:solidFill>
                <a:cs typeface="Segoe UI Semilight" panose="020B04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chemeClr val="tx1"/>
                </a:solidFill>
                <a:effectLst/>
                <a:uLnTx/>
                <a:uFillTx/>
                <a:latin typeface="Segoe UI Semibold" panose="020B0702040204020203" pitchFamily="34" charset="0"/>
                <a:cs typeface="Segoe UI Semibold" panose="020B0702040204020203" pitchFamily="34" charset="0"/>
              </a:rPr>
              <a:t>SQL Server Data Tools</a:t>
            </a:r>
          </a:p>
        </p:txBody>
      </p:sp>
      <p:sp>
        <p:nvSpPr>
          <p:cNvPr id="121" name="TextBox 120">
            <a:extLst>
              <a:ext uri="{FF2B5EF4-FFF2-40B4-BE49-F238E27FC236}">
                <a16:creationId xmlns:a16="http://schemas.microsoft.com/office/drawing/2014/main" id="{D4812DEC-E0F7-4D87-A43C-85D5FB4770FF}"/>
              </a:ext>
            </a:extLst>
          </p:cNvPr>
          <p:cNvSpPr txBox="1"/>
          <p:nvPr/>
        </p:nvSpPr>
        <p:spPr>
          <a:xfrm>
            <a:off x="1706252" y="2424032"/>
            <a:ext cx="2680522" cy="1915023"/>
          </a:xfrm>
          <a:prstGeom prst="rect">
            <a:avLst/>
          </a:prstGeom>
          <a:noFill/>
          <a:ln w="12700" cap="flat" cmpd="sng" algn="ctr">
            <a:solidFill>
              <a:schemeClr val="accent2"/>
            </a:solidFill>
            <a:prstDash val="solid"/>
            <a:headEnd type="none" w="med" len="med"/>
            <a:tailEnd type="none" w="med" len="med"/>
          </a:ln>
          <a:effectLst/>
        </p:spPr>
        <p:txBody>
          <a:bodyPr rot="0" spcFirstLastPara="0" vertOverflow="overflow" horzOverflow="overflow" vert="horz" wrap="square" lIns="137160" tIns="73152" rIns="137160" bIns="73152" numCol="1" spcCol="0" rtlCol="0" fromWordArt="0" anchor="t" anchorCtr="0" forceAA="0" compatLnSpc="1">
            <a:prstTxWarp prst="textNoShape">
              <a:avLst/>
            </a:prstTxWarp>
            <a:noAutofit/>
          </a:bodyPr>
          <a:lstStyle>
            <a:defPPr>
              <a:defRPr lang="en-US"/>
            </a:defPPr>
            <a:lvl1pPr algn="ctr" defTabSz="932472" fontAlgn="base">
              <a:spcBef>
                <a:spcPct val="0"/>
              </a:spcBef>
              <a:spcAft>
                <a:spcPct val="0"/>
              </a:spcAft>
              <a:defRPr sz="1000">
                <a:solidFill>
                  <a:schemeClr val="tx2"/>
                </a:solidFill>
                <a:cs typeface="Segoe UI Semilight" panose="020B04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panose="020B0702040204020203" pitchFamily="34" charset="0"/>
                <a:cs typeface="Segoe UI Semibold" panose="020B0702040204020203" pitchFamily="34" charset="0"/>
              </a:rPr>
              <a:t>On-premises Active Directory</a:t>
            </a:r>
          </a:p>
        </p:txBody>
      </p:sp>
      <p:sp>
        <p:nvSpPr>
          <p:cNvPr id="122" name="TextBox 121">
            <a:extLst>
              <a:ext uri="{FF2B5EF4-FFF2-40B4-BE49-F238E27FC236}">
                <a16:creationId xmlns:a16="http://schemas.microsoft.com/office/drawing/2014/main" id="{2F9F7E4E-C97A-46C9-8217-95650606E120}"/>
              </a:ext>
            </a:extLst>
          </p:cNvPr>
          <p:cNvSpPr txBox="1"/>
          <p:nvPr/>
        </p:nvSpPr>
        <p:spPr>
          <a:xfrm>
            <a:off x="8064013" y="3727389"/>
            <a:ext cx="981508" cy="40011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algn="ctr" defTabSz="932472" fontAlgn="base">
              <a:spcBef>
                <a:spcPct val="0"/>
              </a:spcBef>
              <a:spcAft>
                <a:spcPct val="0"/>
              </a:spcAft>
              <a:defRPr sz="1000">
                <a:solidFill>
                  <a:schemeClr val="tx2"/>
                </a:solidFill>
                <a:cs typeface="Segoe UI Semilight" panose="020B04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chemeClr val="tx1"/>
                </a:solidFill>
                <a:effectLst/>
                <a:uLnTx/>
                <a:uFillTx/>
                <a:latin typeface="Segoe UI Semibold" panose="020B0702040204020203" pitchFamily="34" charset="0"/>
                <a:cs typeface="Segoe UI Semibold" panose="020B0702040204020203" pitchFamily="34" charset="0"/>
              </a:rPr>
              <a:t>Azure Active Directory</a:t>
            </a:r>
          </a:p>
        </p:txBody>
      </p:sp>
      <p:sp>
        <p:nvSpPr>
          <p:cNvPr id="123" name="TextBox 122">
            <a:extLst>
              <a:ext uri="{FF2B5EF4-FFF2-40B4-BE49-F238E27FC236}">
                <a16:creationId xmlns:a16="http://schemas.microsoft.com/office/drawing/2014/main" id="{8E96C381-FC65-4FE1-A058-6E39ADCA6AB8}"/>
              </a:ext>
            </a:extLst>
          </p:cNvPr>
          <p:cNvSpPr txBox="1"/>
          <p:nvPr/>
        </p:nvSpPr>
        <p:spPr>
          <a:xfrm>
            <a:off x="8911899" y="3727389"/>
            <a:ext cx="1414901" cy="40011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algn="ctr" defTabSz="932472" fontAlgn="base">
              <a:spcBef>
                <a:spcPct val="0"/>
              </a:spcBef>
              <a:spcAft>
                <a:spcPct val="0"/>
              </a:spcAft>
              <a:defRPr sz="1000">
                <a:solidFill>
                  <a:schemeClr val="tx2"/>
                </a:solidFill>
                <a:cs typeface="Segoe UI Semilight" panose="020B04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chemeClr val="tx1"/>
                </a:solidFill>
                <a:effectLst/>
                <a:uLnTx/>
                <a:uFillTx/>
                <a:latin typeface="Segoe UI Semibold" panose="020B0702040204020203" pitchFamily="34" charset="0"/>
                <a:cs typeface="Segoe UI Semibold" panose="020B0702040204020203" pitchFamily="34" charset="0"/>
              </a:rPr>
              <a:t>Azure</a:t>
            </a:r>
            <a:br>
              <a:rPr kumimoji="0" lang="en-US" sz="1000" b="0" i="0" u="none" strike="noStrike" kern="0" cap="none" spc="0" normalizeH="0" baseline="0" noProof="0">
                <a:ln>
                  <a:noFill/>
                </a:ln>
                <a:solidFill>
                  <a:schemeClr val="tx1"/>
                </a:solidFill>
                <a:effectLst/>
                <a:uLnTx/>
                <a:uFillTx/>
                <a:latin typeface="Segoe UI Semibold" panose="020B0702040204020203" pitchFamily="34" charset="0"/>
                <a:cs typeface="Segoe UI Semibold" panose="020B0702040204020203" pitchFamily="34" charset="0"/>
              </a:rPr>
            </a:br>
            <a:r>
              <a:rPr kumimoji="0" lang="en-US" sz="1000" b="0" i="0" u="none" strike="noStrike" kern="0" cap="none" spc="0" normalizeH="0" baseline="0" noProof="0">
                <a:ln>
                  <a:noFill/>
                </a:ln>
                <a:solidFill>
                  <a:schemeClr val="tx1"/>
                </a:solidFill>
                <a:effectLst/>
                <a:uLnTx/>
                <a:uFillTx/>
                <a:latin typeface="Segoe UI Semibold" panose="020B0702040204020203" pitchFamily="34" charset="0"/>
                <a:cs typeface="Segoe UI Semibold" panose="020B0702040204020203" pitchFamily="34" charset="0"/>
              </a:rPr>
              <a:t>SQL Database</a:t>
            </a:r>
          </a:p>
        </p:txBody>
      </p:sp>
      <p:grpSp>
        <p:nvGrpSpPr>
          <p:cNvPr id="124" name="Group 123">
            <a:extLst>
              <a:ext uri="{FF2B5EF4-FFF2-40B4-BE49-F238E27FC236}">
                <a16:creationId xmlns:a16="http://schemas.microsoft.com/office/drawing/2014/main" id="{0E0ED45B-D3C6-48A3-8ABA-A3D9FC317DD7}"/>
              </a:ext>
            </a:extLst>
          </p:cNvPr>
          <p:cNvGrpSpPr/>
          <p:nvPr/>
        </p:nvGrpSpPr>
        <p:grpSpPr>
          <a:xfrm>
            <a:off x="3688617" y="3270353"/>
            <a:ext cx="433418" cy="434048"/>
            <a:chOff x="2488308" y="3211976"/>
            <a:chExt cx="433418" cy="434048"/>
          </a:xfrm>
        </p:grpSpPr>
        <p:sp>
          <p:nvSpPr>
            <p:cNvPr id="125" name="Freeform: Shape 124">
              <a:extLst>
                <a:ext uri="{FF2B5EF4-FFF2-40B4-BE49-F238E27FC236}">
                  <a16:creationId xmlns:a16="http://schemas.microsoft.com/office/drawing/2014/main" id="{0668CB65-C8A0-4C3B-B67B-C12E781ED51D}"/>
                </a:ext>
              </a:extLst>
            </p:cNvPr>
            <p:cNvSpPr/>
            <p:nvPr/>
          </p:nvSpPr>
          <p:spPr bwMode="auto">
            <a:xfrm>
              <a:off x="2488308" y="3211976"/>
              <a:ext cx="433418" cy="434048"/>
            </a:xfrm>
            <a:custGeom>
              <a:avLst/>
              <a:gdLst>
                <a:gd name="connsiteX0" fmla="*/ 347369 w 694738"/>
                <a:gd name="connsiteY0" fmla="*/ 0 h 695748"/>
                <a:gd name="connsiteX1" fmla="*/ 390210 w 694738"/>
                <a:gd name="connsiteY1" fmla="*/ 156095 h 695748"/>
                <a:gd name="connsiteX2" fmla="*/ 694738 w 694738"/>
                <a:gd name="connsiteY2" fmla="*/ 408190 h 695748"/>
                <a:gd name="connsiteX3" fmla="*/ 347369 w 694738"/>
                <a:gd name="connsiteY3" fmla="*/ 695748 h 695748"/>
                <a:gd name="connsiteX4" fmla="*/ 0 w 694738"/>
                <a:gd name="connsiteY4" fmla="*/ 408190 h 695748"/>
                <a:gd name="connsiteX5" fmla="*/ 304529 w 694738"/>
                <a:gd name="connsiteY5" fmla="*/ 156095 h 695748"/>
                <a:gd name="connsiteX0" fmla="*/ 347369 w 694738"/>
                <a:gd name="connsiteY0" fmla="*/ 0 h 695748"/>
                <a:gd name="connsiteX1" fmla="*/ 390210 w 694738"/>
                <a:gd name="connsiteY1" fmla="*/ 156095 h 695748"/>
                <a:gd name="connsiteX2" fmla="*/ 694738 w 694738"/>
                <a:gd name="connsiteY2" fmla="*/ 408190 h 695748"/>
                <a:gd name="connsiteX3" fmla="*/ 347369 w 694738"/>
                <a:gd name="connsiteY3" fmla="*/ 695748 h 695748"/>
                <a:gd name="connsiteX4" fmla="*/ 0 w 694738"/>
                <a:gd name="connsiteY4" fmla="*/ 408190 h 695748"/>
                <a:gd name="connsiteX5" fmla="*/ 347369 w 694738"/>
                <a:gd name="connsiteY5" fmla="*/ 0 h 695748"/>
                <a:gd name="connsiteX0" fmla="*/ 347369 w 694738"/>
                <a:gd name="connsiteY0" fmla="*/ 0 h 695748"/>
                <a:gd name="connsiteX1" fmla="*/ 694738 w 694738"/>
                <a:gd name="connsiteY1" fmla="*/ 408190 h 695748"/>
                <a:gd name="connsiteX2" fmla="*/ 347369 w 694738"/>
                <a:gd name="connsiteY2" fmla="*/ 695748 h 695748"/>
                <a:gd name="connsiteX3" fmla="*/ 0 w 694738"/>
                <a:gd name="connsiteY3" fmla="*/ 408190 h 695748"/>
                <a:gd name="connsiteX4" fmla="*/ 347369 w 694738"/>
                <a:gd name="connsiteY4" fmla="*/ 0 h 695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4738" h="695748">
                  <a:moveTo>
                    <a:pt x="347369" y="0"/>
                  </a:moveTo>
                  <a:lnTo>
                    <a:pt x="694738" y="408190"/>
                  </a:lnTo>
                  <a:lnTo>
                    <a:pt x="347369" y="695748"/>
                  </a:lnTo>
                  <a:lnTo>
                    <a:pt x="0" y="408190"/>
                  </a:lnTo>
                  <a:lnTo>
                    <a:pt x="347369" y="0"/>
                  </a:lnTo>
                  <a:close/>
                </a:path>
              </a:pathLst>
            </a:custGeom>
            <a:noFill/>
            <a:ln w="19050" cap="flat" cmpd="sng" algn="ctr">
              <a:solidFill>
                <a:srgbClr val="0078D7"/>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126" name="Group 125">
              <a:extLst>
                <a:ext uri="{FF2B5EF4-FFF2-40B4-BE49-F238E27FC236}">
                  <a16:creationId xmlns:a16="http://schemas.microsoft.com/office/drawing/2014/main" id="{9446217F-07C4-4682-BFB0-27FB09BCE3F9}"/>
                </a:ext>
              </a:extLst>
            </p:cNvPr>
            <p:cNvGrpSpPr/>
            <p:nvPr/>
          </p:nvGrpSpPr>
          <p:grpSpPr>
            <a:xfrm>
              <a:off x="2600674" y="3323167"/>
              <a:ext cx="211470" cy="210234"/>
              <a:chOff x="2581315" y="3303921"/>
              <a:chExt cx="250187" cy="248726"/>
            </a:xfrm>
          </p:grpSpPr>
          <p:cxnSp>
            <p:nvCxnSpPr>
              <p:cNvPr id="127" name="Straight Connector 126">
                <a:extLst>
                  <a:ext uri="{FF2B5EF4-FFF2-40B4-BE49-F238E27FC236}">
                    <a16:creationId xmlns:a16="http://schemas.microsoft.com/office/drawing/2014/main" id="{87D2B591-541B-48E9-97B5-824B46AA7EFA}"/>
                  </a:ext>
                </a:extLst>
              </p:cNvPr>
              <p:cNvCxnSpPr/>
              <p:nvPr/>
            </p:nvCxnSpPr>
            <p:spPr>
              <a:xfrm>
                <a:off x="2705017" y="3303921"/>
                <a:ext cx="0" cy="248725"/>
              </a:xfrm>
              <a:prstGeom prst="line">
                <a:avLst/>
              </a:prstGeom>
              <a:noFill/>
              <a:ln w="19050" cap="flat" cmpd="sng" algn="ctr">
                <a:solidFill>
                  <a:srgbClr val="0078D7"/>
                </a:solidFill>
                <a:prstDash val="solid"/>
                <a:headEnd type="oval"/>
                <a:tailEnd type="oval"/>
              </a:ln>
              <a:effectLst/>
            </p:spPr>
          </p:cxnSp>
          <p:cxnSp>
            <p:nvCxnSpPr>
              <p:cNvPr id="128" name="Straight Connector 127">
                <a:extLst>
                  <a:ext uri="{FF2B5EF4-FFF2-40B4-BE49-F238E27FC236}">
                    <a16:creationId xmlns:a16="http://schemas.microsoft.com/office/drawing/2014/main" id="{DB09B522-43FE-4D2C-9A3D-0794DEDFF50C}"/>
                  </a:ext>
                </a:extLst>
              </p:cNvPr>
              <p:cNvCxnSpPr/>
              <p:nvPr/>
            </p:nvCxnSpPr>
            <p:spPr>
              <a:xfrm flipV="1">
                <a:off x="2705017" y="3464362"/>
                <a:ext cx="126485" cy="88285"/>
              </a:xfrm>
              <a:prstGeom prst="line">
                <a:avLst/>
              </a:prstGeom>
              <a:noFill/>
              <a:ln w="19050" cap="flat" cmpd="sng" algn="ctr">
                <a:solidFill>
                  <a:srgbClr val="0078D7"/>
                </a:solidFill>
                <a:prstDash val="solid"/>
                <a:headEnd type="oval"/>
                <a:tailEnd type="oval"/>
              </a:ln>
              <a:effectLst/>
            </p:spPr>
          </p:cxnSp>
          <p:cxnSp>
            <p:nvCxnSpPr>
              <p:cNvPr id="129" name="Straight Connector 128">
                <a:extLst>
                  <a:ext uri="{FF2B5EF4-FFF2-40B4-BE49-F238E27FC236}">
                    <a16:creationId xmlns:a16="http://schemas.microsoft.com/office/drawing/2014/main" id="{83953317-982E-443A-983F-E80D95A51827}"/>
                  </a:ext>
                </a:extLst>
              </p:cNvPr>
              <p:cNvCxnSpPr/>
              <p:nvPr/>
            </p:nvCxnSpPr>
            <p:spPr>
              <a:xfrm>
                <a:off x="2705016" y="3303921"/>
                <a:ext cx="126485" cy="160441"/>
              </a:xfrm>
              <a:prstGeom prst="line">
                <a:avLst/>
              </a:prstGeom>
              <a:noFill/>
              <a:ln w="19050" cap="flat" cmpd="sng" algn="ctr">
                <a:solidFill>
                  <a:srgbClr val="0078D7"/>
                </a:solidFill>
                <a:prstDash val="solid"/>
                <a:headEnd type="oval"/>
                <a:tailEnd type="oval"/>
              </a:ln>
              <a:effectLst/>
            </p:spPr>
          </p:cxnSp>
          <p:cxnSp>
            <p:nvCxnSpPr>
              <p:cNvPr id="130" name="Straight Connector 129">
                <a:extLst>
                  <a:ext uri="{FF2B5EF4-FFF2-40B4-BE49-F238E27FC236}">
                    <a16:creationId xmlns:a16="http://schemas.microsoft.com/office/drawing/2014/main" id="{11A7183E-8E90-4CCF-BF71-7420F0BC1AF5}"/>
                  </a:ext>
                </a:extLst>
              </p:cNvPr>
              <p:cNvCxnSpPr>
                <a:cxnSpLocks/>
              </p:cNvCxnSpPr>
              <p:nvPr/>
            </p:nvCxnSpPr>
            <p:spPr>
              <a:xfrm flipH="1" flipV="1">
                <a:off x="2581316" y="3464362"/>
                <a:ext cx="126485" cy="88285"/>
              </a:xfrm>
              <a:prstGeom prst="line">
                <a:avLst/>
              </a:prstGeom>
              <a:noFill/>
              <a:ln w="19050" cap="flat" cmpd="sng" algn="ctr">
                <a:solidFill>
                  <a:srgbClr val="0078D7"/>
                </a:solidFill>
                <a:prstDash val="solid"/>
                <a:headEnd type="oval"/>
                <a:tailEnd type="oval"/>
              </a:ln>
              <a:effectLst/>
            </p:spPr>
          </p:cxnSp>
          <p:cxnSp>
            <p:nvCxnSpPr>
              <p:cNvPr id="131" name="Straight Connector 130">
                <a:extLst>
                  <a:ext uri="{FF2B5EF4-FFF2-40B4-BE49-F238E27FC236}">
                    <a16:creationId xmlns:a16="http://schemas.microsoft.com/office/drawing/2014/main" id="{9D4B3BA6-9E6B-4E13-8625-0E524CE30C14}"/>
                  </a:ext>
                </a:extLst>
              </p:cNvPr>
              <p:cNvCxnSpPr>
                <a:cxnSpLocks/>
              </p:cNvCxnSpPr>
              <p:nvPr/>
            </p:nvCxnSpPr>
            <p:spPr>
              <a:xfrm flipH="1">
                <a:off x="2581315" y="3303921"/>
                <a:ext cx="126485" cy="160441"/>
              </a:xfrm>
              <a:prstGeom prst="line">
                <a:avLst/>
              </a:prstGeom>
              <a:noFill/>
              <a:ln w="19050" cap="flat" cmpd="sng" algn="ctr">
                <a:solidFill>
                  <a:srgbClr val="0078D7"/>
                </a:solidFill>
                <a:prstDash val="solid"/>
                <a:headEnd type="oval"/>
                <a:tailEnd type="oval"/>
              </a:ln>
              <a:effectLst/>
            </p:spPr>
          </p:cxnSp>
        </p:grpSp>
      </p:grpSp>
      <p:sp>
        <p:nvSpPr>
          <p:cNvPr id="132" name="TextBox 131">
            <a:extLst>
              <a:ext uri="{FF2B5EF4-FFF2-40B4-BE49-F238E27FC236}">
                <a16:creationId xmlns:a16="http://schemas.microsoft.com/office/drawing/2014/main" id="{E147D178-A25C-4424-9D77-D87BBFD2BD4C}"/>
              </a:ext>
            </a:extLst>
          </p:cNvPr>
          <p:cNvSpPr txBox="1"/>
          <p:nvPr/>
        </p:nvSpPr>
        <p:spPr>
          <a:xfrm>
            <a:off x="3655369" y="3740788"/>
            <a:ext cx="499916" cy="24622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algn="ctr" defTabSz="932472" fontAlgn="base">
              <a:spcBef>
                <a:spcPct val="0"/>
              </a:spcBef>
              <a:spcAft>
                <a:spcPct val="0"/>
              </a:spcAft>
              <a:defRPr sz="1000">
                <a:solidFill>
                  <a:schemeClr val="tx2"/>
                </a:solidFill>
                <a:cs typeface="Segoe UI Semilight" panose="020B04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chemeClr val="tx1"/>
                </a:solidFill>
                <a:effectLst/>
                <a:uLnTx/>
                <a:uFillTx/>
                <a:latin typeface="Segoe UI Semibold" panose="020B0702040204020203" pitchFamily="34" charset="0"/>
                <a:cs typeface="Segoe UI Semibold" panose="020B0702040204020203" pitchFamily="34" charset="0"/>
              </a:rPr>
              <a:t>ADFS</a:t>
            </a:r>
          </a:p>
        </p:txBody>
      </p:sp>
      <p:grpSp>
        <p:nvGrpSpPr>
          <p:cNvPr id="133" name="Group 132">
            <a:extLst>
              <a:ext uri="{FF2B5EF4-FFF2-40B4-BE49-F238E27FC236}">
                <a16:creationId xmlns:a16="http://schemas.microsoft.com/office/drawing/2014/main" id="{392D4A10-BE9E-4DE4-BC2B-633C7A0B3049}"/>
              </a:ext>
            </a:extLst>
          </p:cNvPr>
          <p:cNvGrpSpPr/>
          <p:nvPr/>
        </p:nvGrpSpPr>
        <p:grpSpPr>
          <a:xfrm>
            <a:off x="8374070" y="3270353"/>
            <a:ext cx="433418" cy="434048"/>
            <a:chOff x="2488308" y="3211976"/>
            <a:chExt cx="433418" cy="434048"/>
          </a:xfrm>
        </p:grpSpPr>
        <p:sp>
          <p:nvSpPr>
            <p:cNvPr id="134" name="Freeform: Shape 133">
              <a:extLst>
                <a:ext uri="{FF2B5EF4-FFF2-40B4-BE49-F238E27FC236}">
                  <a16:creationId xmlns:a16="http://schemas.microsoft.com/office/drawing/2014/main" id="{2441428E-0BE0-49C1-8F63-302D3B363AC0}"/>
                </a:ext>
              </a:extLst>
            </p:cNvPr>
            <p:cNvSpPr/>
            <p:nvPr/>
          </p:nvSpPr>
          <p:spPr bwMode="auto">
            <a:xfrm>
              <a:off x="2488308" y="3211976"/>
              <a:ext cx="433418" cy="434048"/>
            </a:xfrm>
            <a:custGeom>
              <a:avLst/>
              <a:gdLst>
                <a:gd name="connsiteX0" fmla="*/ 347369 w 694738"/>
                <a:gd name="connsiteY0" fmla="*/ 0 h 695748"/>
                <a:gd name="connsiteX1" fmla="*/ 390210 w 694738"/>
                <a:gd name="connsiteY1" fmla="*/ 156095 h 695748"/>
                <a:gd name="connsiteX2" fmla="*/ 694738 w 694738"/>
                <a:gd name="connsiteY2" fmla="*/ 408190 h 695748"/>
                <a:gd name="connsiteX3" fmla="*/ 347369 w 694738"/>
                <a:gd name="connsiteY3" fmla="*/ 695748 h 695748"/>
                <a:gd name="connsiteX4" fmla="*/ 0 w 694738"/>
                <a:gd name="connsiteY4" fmla="*/ 408190 h 695748"/>
                <a:gd name="connsiteX5" fmla="*/ 304529 w 694738"/>
                <a:gd name="connsiteY5" fmla="*/ 156095 h 695748"/>
                <a:gd name="connsiteX0" fmla="*/ 347369 w 694738"/>
                <a:gd name="connsiteY0" fmla="*/ 0 h 695748"/>
                <a:gd name="connsiteX1" fmla="*/ 390210 w 694738"/>
                <a:gd name="connsiteY1" fmla="*/ 156095 h 695748"/>
                <a:gd name="connsiteX2" fmla="*/ 694738 w 694738"/>
                <a:gd name="connsiteY2" fmla="*/ 408190 h 695748"/>
                <a:gd name="connsiteX3" fmla="*/ 347369 w 694738"/>
                <a:gd name="connsiteY3" fmla="*/ 695748 h 695748"/>
                <a:gd name="connsiteX4" fmla="*/ 0 w 694738"/>
                <a:gd name="connsiteY4" fmla="*/ 408190 h 695748"/>
                <a:gd name="connsiteX5" fmla="*/ 347369 w 694738"/>
                <a:gd name="connsiteY5" fmla="*/ 0 h 695748"/>
                <a:gd name="connsiteX0" fmla="*/ 347369 w 694738"/>
                <a:gd name="connsiteY0" fmla="*/ 0 h 695748"/>
                <a:gd name="connsiteX1" fmla="*/ 694738 w 694738"/>
                <a:gd name="connsiteY1" fmla="*/ 408190 h 695748"/>
                <a:gd name="connsiteX2" fmla="*/ 347369 w 694738"/>
                <a:gd name="connsiteY2" fmla="*/ 695748 h 695748"/>
                <a:gd name="connsiteX3" fmla="*/ 0 w 694738"/>
                <a:gd name="connsiteY3" fmla="*/ 408190 h 695748"/>
                <a:gd name="connsiteX4" fmla="*/ 347369 w 694738"/>
                <a:gd name="connsiteY4" fmla="*/ 0 h 695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4738" h="695748">
                  <a:moveTo>
                    <a:pt x="347369" y="0"/>
                  </a:moveTo>
                  <a:lnTo>
                    <a:pt x="694738" y="408190"/>
                  </a:lnTo>
                  <a:lnTo>
                    <a:pt x="347369" y="695748"/>
                  </a:lnTo>
                  <a:lnTo>
                    <a:pt x="0" y="408190"/>
                  </a:lnTo>
                  <a:lnTo>
                    <a:pt x="347369" y="0"/>
                  </a:lnTo>
                  <a:close/>
                </a:path>
              </a:pathLst>
            </a:custGeom>
            <a:noFill/>
            <a:ln w="19050" cap="flat" cmpd="sng" algn="ctr">
              <a:solidFill>
                <a:srgbClr val="0078D7"/>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135" name="Group 134">
              <a:extLst>
                <a:ext uri="{FF2B5EF4-FFF2-40B4-BE49-F238E27FC236}">
                  <a16:creationId xmlns:a16="http://schemas.microsoft.com/office/drawing/2014/main" id="{6F5B1448-3F68-478D-AA7C-522DCBF921BE}"/>
                </a:ext>
              </a:extLst>
            </p:cNvPr>
            <p:cNvGrpSpPr/>
            <p:nvPr/>
          </p:nvGrpSpPr>
          <p:grpSpPr>
            <a:xfrm>
              <a:off x="2600674" y="3323167"/>
              <a:ext cx="211470" cy="210234"/>
              <a:chOff x="2581315" y="3303921"/>
              <a:chExt cx="250187" cy="248726"/>
            </a:xfrm>
          </p:grpSpPr>
          <p:cxnSp>
            <p:nvCxnSpPr>
              <p:cNvPr id="136" name="Straight Connector 135">
                <a:extLst>
                  <a:ext uri="{FF2B5EF4-FFF2-40B4-BE49-F238E27FC236}">
                    <a16:creationId xmlns:a16="http://schemas.microsoft.com/office/drawing/2014/main" id="{009EF5E9-6B94-4FB8-A931-BDA5CC186389}"/>
                  </a:ext>
                </a:extLst>
              </p:cNvPr>
              <p:cNvCxnSpPr/>
              <p:nvPr/>
            </p:nvCxnSpPr>
            <p:spPr>
              <a:xfrm>
                <a:off x="2705017" y="3303921"/>
                <a:ext cx="0" cy="248725"/>
              </a:xfrm>
              <a:prstGeom prst="line">
                <a:avLst/>
              </a:prstGeom>
              <a:noFill/>
              <a:ln w="12700" cap="flat" cmpd="sng" algn="ctr">
                <a:solidFill>
                  <a:srgbClr val="0078D7"/>
                </a:solidFill>
                <a:prstDash val="solid"/>
                <a:headEnd type="oval"/>
                <a:tailEnd type="oval"/>
              </a:ln>
              <a:effectLst/>
            </p:spPr>
          </p:cxnSp>
          <p:cxnSp>
            <p:nvCxnSpPr>
              <p:cNvPr id="137" name="Straight Connector 136">
                <a:extLst>
                  <a:ext uri="{FF2B5EF4-FFF2-40B4-BE49-F238E27FC236}">
                    <a16:creationId xmlns:a16="http://schemas.microsoft.com/office/drawing/2014/main" id="{D8C23FE0-B3F2-404C-8135-881AC5FF6260}"/>
                  </a:ext>
                </a:extLst>
              </p:cNvPr>
              <p:cNvCxnSpPr/>
              <p:nvPr/>
            </p:nvCxnSpPr>
            <p:spPr>
              <a:xfrm flipV="1">
                <a:off x="2705017" y="3464362"/>
                <a:ext cx="126485" cy="88285"/>
              </a:xfrm>
              <a:prstGeom prst="line">
                <a:avLst/>
              </a:prstGeom>
              <a:noFill/>
              <a:ln w="12700" cap="flat" cmpd="sng" algn="ctr">
                <a:solidFill>
                  <a:srgbClr val="0078D7"/>
                </a:solidFill>
                <a:prstDash val="solid"/>
                <a:headEnd type="oval"/>
                <a:tailEnd type="oval"/>
              </a:ln>
              <a:effectLst/>
            </p:spPr>
          </p:cxnSp>
          <p:cxnSp>
            <p:nvCxnSpPr>
              <p:cNvPr id="138" name="Straight Connector 137">
                <a:extLst>
                  <a:ext uri="{FF2B5EF4-FFF2-40B4-BE49-F238E27FC236}">
                    <a16:creationId xmlns:a16="http://schemas.microsoft.com/office/drawing/2014/main" id="{2C7293E8-2F0F-4F11-BA40-62A84C224735}"/>
                  </a:ext>
                </a:extLst>
              </p:cNvPr>
              <p:cNvCxnSpPr/>
              <p:nvPr/>
            </p:nvCxnSpPr>
            <p:spPr>
              <a:xfrm>
                <a:off x="2705016" y="3303921"/>
                <a:ext cx="126485" cy="160441"/>
              </a:xfrm>
              <a:prstGeom prst="line">
                <a:avLst/>
              </a:prstGeom>
              <a:noFill/>
              <a:ln w="12700" cap="flat" cmpd="sng" algn="ctr">
                <a:solidFill>
                  <a:srgbClr val="0078D7"/>
                </a:solidFill>
                <a:prstDash val="solid"/>
                <a:headEnd type="oval"/>
                <a:tailEnd type="oval"/>
              </a:ln>
              <a:effectLst/>
            </p:spPr>
          </p:cxnSp>
          <p:cxnSp>
            <p:nvCxnSpPr>
              <p:cNvPr id="139" name="Straight Connector 138">
                <a:extLst>
                  <a:ext uri="{FF2B5EF4-FFF2-40B4-BE49-F238E27FC236}">
                    <a16:creationId xmlns:a16="http://schemas.microsoft.com/office/drawing/2014/main" id="{F1C33160-5017-400F-8E43-00DE37B4C092}"/>
                  </a:ext>
                </a:extLst>
              </p:cNvPr>
              <p:cNvCxnSpPr>
                <a:cxnSpLocks/>
              </p:cNvCxnSpPr>
              <p:nvPr/>
            </p:nvCxnSpPr>
            <p:spPr>
              <a:xfrm flipH="1" flipV="1">
                <a:off x="2581316" y="3464362"/>
                <a:ext cx="126485" cy="88285"/>
              </a:xfrm>
              <a:prstGeom prst="line">
                <a:avLst/>
              </a:prstGeom>
              <a:noFill/>
              <a:ln w="12700" cap="flat" cmpd="sng" algn="ctr">
                <a:solidFill>
                  <a:srgbClr val="0078D7"/>
                </a:solidFill>
                <a:prstDash val="solid"/>
                <a:headEnd type="oval"/>
                <a:tailEnd type="oval"/>
              </a:ln>
              <a:effectLst/>
            </p:spPr>
          </p:cxnSp>
          <p:cxnSp>
            <p:nvCxnSpPr>
              <p:cNvPr id="140" name="Straight Connector 139">
                <a:extLst>
                  <a:ext uri="{FF2B5EF4-FFF2-40B4-BE49-F238E27FC236}">
                    <a16:creationId xmlns:a16="http://schemas.microsoft.com/office/drawing/2014/main" id="{B294AC72-B56A-4922-A586-A655EB1507CE}"/>
                  </a:ext>
                </a:extLst>
              </p:cNvPr>
              <p:cNvCxnSpPr>
                <a:cxnSpLocks/>
              </p:cNvCxnSpPr>
              <p:nvPr/>
            </p:nvCxnSpPr>
            <p:spPr>
              <a:xfrm flipH="1">
                <a:off x="2581315" y="3303921"/>
                <a:ext cx="126485" cy="160441"/>
              </a:xfrm>
              <a:prstGeom prst="line">
                <a:avLst/>
              </a:prstGeom>
              <a:noFill/>
              <a:ln w="12700" cap="flat" cmpd="sng" algn="ctr">
                <a:solidFill>
                  <a:srgbClr val="0078D7"/>
                </a:solidFill>
                <a:prstDash val="solid"/>
                <a:headEnd type="oval"/>
                <a:tailEnd type="oval"/>
              </a:ln>
              <a:effectLst/>
            </p:spPr>
          </p:cxnSp>
        </p:grpSp>
      </p:grpSp>
      <p:sp>
        <p:nvSpPr>
          <p:cNvPr id="141" name="Cylinder 513">
            <a:extLst>
              <a:ext uri="{FF2B5EF4-FFF2-40B4-BE49-F238E27FC236}">
                <a16:creationId xmlns:a16="http://schemas.microsoft.com/office/drawing/2014/main" id="{83CE7BAD-726F-421F-AAC2-B57291605A94}"/>
              </a:ext>
            </a:extLst>
          </p:cNvPr>
          <p:cNvSpPr/>
          <p:nvPr/>
        </p:nvSpPr>
        <p:spPr bwMode="auto">
          <a:xfrm>
            <a:off x="9440868" y="3264466"/>
            <a:ext cx="338257" cy="444388"/>
          </a:xfrm>
          <a:prstGeom prst="can">
            <a:avLst>
              <a:gd name="adj" fmla="val 39530"/>
            </a:avLst>
          </a:prstGeom>
          <a:noFill/>
          <a:ln w="19050" cap="flat" cmpd="sng" algn="ctr">
            <a:solidFill>
              <a:srgbClr val="0078D7"/>
            </a:solidFill>
            <a:prstDash val="solid"/>
            <a:headEnd type="none" w="med" len="med"/>
            <a:tailEnd type="none" w="med" len="med"/>
          </a:ln>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78D7"/>
              </a:solidFill>
              <a:effectLst/>
              <a:uLnTx/>
              <a:uFillTx/>
              <a:latin typeface="Segoe UI Light"/>
              <a:ea typeface="Segoe UI" pitchFamily="34" charset="0"/>
              <a:cs typeface="Segoe UI" pitchFamily="34" charset="0"/>
            </a:endParaRPr>
          </a:p>
        </p:txBody>
      </p:sp>
      <p:sp>
        <p:nvSpPr>
          <p:cNvPr id="142" name="Freeform 128">
            <a:extLst>
              <a:ext uri="{FF2B5EF4-FFF2-40B4-BE49-F238E27FC236}">
                <a16:creationId xmlns:a16="http://schemas.microsoft.com/office/drawing/2014/main" id="{01A4AE15-ACED-4466-B03B-72C6C2B7F0B8}"/>
              </a:ext>
            </a:extLst>
          </p:cNvPr>
          <p:cNvSpPr>
            <a:spLocks noChangeAspect="1"/>
          </p:cNvSpPr>
          <p:nvPr/>
        </p:nvSpPr>
        <p:spPr bwMode="auto">
          <a:xfrm flipH="1">
            <a:off x="7074166" y="2229880"/>
            <a:ext cx="3466643" cy="1915023"/>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noFill/>
          <a:ln w="19050">
            <a:solidFill>
              <a:srgbClr val="0078D7"/>
            </a:solid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3333"/>
              </a:solidFill>
              <a:effectLst/>
              <a:uLnTx/>
              <a:uFillTx/>
            </a:endParaRPr>
          </a:p>
        </p:txBody>
      </p:sp>
      <p:grpSp>
        <p:nvGrpSpPr>
          <p:cNvPr id="143" name="Group 142">
            <a:extLst>
              <a:ext uri="{FF2B5EF4-FFF2-40B4-BE49-F238E27FC236}">
                <a16:creationId xmlns:a16="http://schemas.microsoft.com/office/drawing/2014/main" id="{5FFFA443-FCB9-47D7-B762-743F270F9AA4}"/>
              </a:ext>
            </a:extLst>
          </p:cNvPr>
          <p:cNvGrpSpPr/>
          <p:nvPr/>
        </p:nvGrpSpPr>
        <p:grpSpPr>
          <a:xfrm>
            <a:off x="2578724" y="3037975"/>
            <a:ext cx="358197" cy="208812"/>
            <a:chOff x="1139959" y="2543175"/>
            <a:chExt cx="617171" cy="359780"/>
          </a:xfrm>
        </p:grpSpPr>
        <p:grpSp>
          <p:nvGrpSpPr>
            <p:cNvPr id="144" name="Group 143">
              <a:extLst>
                <a:ext uri="{FF2B5EF4-FFF2-40B4-BE49-F238E27FC236}">
                  <a16:creationId xmlns:a16="http://schemas.microsoft.com/office/drawing/2014/main" id="{738D28C8-5497-4DB8-B297-C5F44FF8CC0E}"/>
                </a:ext>
              </a:extLst>
            </p:cNvPr>
            <p:cNvGrpSpPr/>
            <p:nvPr/>
          </p:nvGrpSpPr>
          <p:grpSpPr>
            <a:xfrm>
              <a:off x="1139959" y="2557546"/>
              <a:ext cx="235352" cy="343452"/>
              <a:chOff x="1103506" y="2567788"/>
              <a:chExt cx="405526" cy="591791"/>
            </a:xfrm>
          </p:grpSpPr>
          <p:sp>
            <p:nvSpPr>
              <p:cNvPr id="146" name="Freeform: Shape 145">
                <a:extLst>
                  <a:ext uri="{FF2B5EF4-FFF2-40B4-BE49-F238E27FC236}">
                    <a16:creationId xmlns:a16="http://schemas.microsoft.com/office/drawing/2014/main" id="{0D04B80D-9776-46B0-BE07-004E65AE077F}"/>
                  </a:ext>
                </a:extLst>
              </p:cNvPr>
              <p:cNvSpPr/>
              <p:nvPr/>
            </p:nvSpPr>
            <p:spPr bwMode="auto">
              <a:xfrm>
                <a:off x="1175599" y="2567788"/>
                <a:ext cx="261340" cy="417790"/>
              </a:xfrm>
              <a:custGeom>
                <a:avLst/>
                <a:gdLst>
                  <a:gd name="connsiteX0" fmla="*/ 79377 w 160100"/>
                  <a:gd name="connsiteY0" fmla="*/ 0 h 255944"/>
                  <a:gd name="connsiteX1" fmla="*/ 160100 w 160100"/>
                  <a:gd name="connsiteY1" fmla="*/ 80721 h 255944"/>
                  <a:gd name="connsiteX2" fmla="*/ 160100 w 160100"/>
                  <a:gd name="connsiteY2" fmla="*/ 233699 h 255944"/>
                  <a:gd name="connsiteX3" fmla="*/ 160100 w 160100"/>
                  <a:gd name="connsiteY3" fmla="*/ 255944 h 255944"/>
                  <a:gd name="connsiteX4" fmla="*/ 0 w 160100"/>
                  <a:gd name="connsiteY4" fmla="*/ 255944 h 255944"/>
                  <a:gd name="connsiteX5" fmla="*/ 0 w 160100"/>
                  <a:gd name="connsiteY5" fmla="*/ 243173 h 255944"/>
                  <a:gd name="connsiteX6" fmla="*/ 0 w 160100"/>
                  <a:gd name="connsiteY6" fmla="*/ 80721 h 255944"/>
                  <a:gd name="connsiteX7" fmla="*/ 79377 w 160100"/>
                  <a:gd name="connsiteY7" fmla="*/ 0 h 255944"/>
                  <a:gd name="connsiteX0" fmla="*/ 79377 w 160100"/>
                  <a:gd name="connsiteY0" fmla="*/ 0 h 321159"/>
                  <a:gd name="connsiteX1" fmla="*/ 160100 w 160100"/>
                  <a:gd name="connsiteY1" fmla="*/ 80721 h 321159"/>
                  <a:gd name="connsiteX2" fmla="*/ 160100 w 160100"/>
                  <a:gd name="connsiteY2" fmla="*/ 233699 h 321159"/>
                  <a:gd name="connsiteX3" fmla="*/ 160100 w 160100"/>
                  <a:gd name="connsiteY3" fmla="*/ 255944 h 321159"/>
                  <a:gd name="connsiteX4" fmla="*/ 66266 w 160100"/>
                  <a:gd name="connsiteY4" fmla="*/ 321159 h 321159"/>
                  <a:gd name="connsiteX5" fmla="*/ 0 w 160100"/>
                  <a:gd name="connsiteY5" fmla="*/ 255944 h 321159"/>
                  <a:gd name="connsiteX6" fmla="*/ 0 w 160100"/>
                  <a:gd name="connsiteY6" fmla="*/ 243173 h 321159"/>
                  <a:gd name="connsiteX7" fmla="*/ 0 w 160100"/>
                  <a:gd name="connsiteY7" fmla="*/ 80721 h 321159"/>
                  <a:gd name="connsiteX8" fmla="*/ 79377 w 160100"/>
                  <a:gd name="connsiteY8" fmla="*/ 0 h 321159"/>
                  <a:gd name="connsiteX0" fmla="*/ 66266 w 160100"/>
                  <a:gd name="connsiteY0" fmla="*/ 321159 h 412599"/>
                  <a:gd name="connsiteX1" fmla="*/ 0 w 160100"/>
                  <a:gd name="connsiteY1" fmla="*/ 255944 h 412599"/>
                  <a:gd name="connsiteX2" fmla="*/ 0 w 160100"/>
                  <a:gd name="connsiteY2" fmla="*/ 243173 h 412599"/>
                  <a:gd name="connsiteX3" fmla="*/ 0 w 160100"/>
                  <a:gd name="connsiteY3" fmla="*/ 80721 h 412599"/>
                  <a:gd name="connsiteX4" fmla="*/ 79377 w 160100"/>
                  <a:gd name="connsiteY4" fmla="*/ 0 h 412599"/>
                  <a:gd name="connsiteX5" fmla="*/ 160100 w 160100"/>
                  <a:gd name="connsiteY5" fmla="*/ 80721 h 412599"/>
                  <a:gd name="connsiteX6" fmla="*/ 160100 w 160100"/>
                  <a:gd name="connsiteY6" fmla="*/ 233699 h 412599"/>
                  <a:gd name="connsiteX7" fmla="*/ 160100 w 160100"/>
                  <a:gd name="connsiteY7" fmla="*/ 255944 h 412599"/>
                  <a:gd name="connsiteX8" fmla="*/ 157706 w 160100"/>
                  <a:gd name="connsiteY8" fmla="*/ 412599 h 412599"/>
                  <a:gd name="connsiteX0" fmla="*/ 0 w 160100"/>
                  <a:gd name="connsiteY0" fmla="*/ 255944 h 412599"/>
                  <a:gd name="connsiteX1" fmla="*/ 0 w 160100"/>
                  <a:gd name="connsiteY1" fmla="*/ 243173 h 412599"/>
                  <a:gd name="connsiteX2" fmla="*/ 0 w 160100"/>
                  <a:gd name="connsiteY2" fmla="*/ 80721 h 412599"/>
                  <a:gd name="connsiteX3" fmla="*/ 79377 w 160100"/>
                  <a:gd name="connsiteY3" fmla="*/ 0 h 412599"/>
                  <a:gd name="connsiteX4" fmla="*/ 160100 w 160100"/>
                  <a:gd name="connsiteY4" fmla="*/ 80721 h 412599"/>
                  <a:gd name="connsiteX5" fmla="*/ 160100 w 160100"/>
                  <a:gd name="connsiteY5" fmla="*/ 233699 h 412599"/>
                  <a:gd name="connsiteX6" fmla="*/ 160100 w 160100"/>
                  <a:gd name="connsiteY6" fmla="*/ 255944 h 412599"/>
                  <a:gd name="connsiteX7" fmla="*/ 157706 w 160100"/>
                  <a:gd name="connsiteY7" fmla="*/ 412599 h 412599"/>
                  <a:gd name="connsiteX0" fmla="*/ 0 w 160100"/>
                  <a:gd name="connsiteY0" fmla="*/ 255944 h 255944"/>
                  <a:gd name="connsiteX1" fmla="*/ 0 w 160100"/>
                  <a:gd name="connsiteY1" fmla="*/ 243173 h 255944"/>
                  <a:gd name="connsiteX2" fmla="*/ 0 w 160100"/>
                  <a:gd name="connsiteY2" fmla="*/ 80721 h 255944"/>
                  <a:gd name="connsiteX3" fmla="*/ 79377 w 160100"/>
                  <a:gd name="connsiteY3" fmla="*/ 0 h 255944"/>
                  <a:gd name="connsiteX4" fmla="*/ 160100 w 160100"/>
                  <a:gd name="connsiteY4" fmla="*/ 80721 h 255944"/>
                  <a:gd name="connsiteX5" fmla="*/ 160100 w 160100"/>
                  <a:gd name="connsiteY5" fmla="*/ 233699 h 255944"/>
                  <a:gd name="connsiteX6" fmla="*/ 160100 w 160100"/>
                  <a:gd name="connsiteY6" fmla="*/ 255944 h 25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100" h="255944">
                    <a:moveTo>
                      <a:pt x="0" y="255944"/>
                    </a:moveTo>
                    <a:lnTo>
                      <a:pt x="0" y="243173"/>
                    </a:lnTo>
                    <a:lnTo>
                      <a:pt x="0" y="80721"/>
                    </a:lnTo>
                    <a:cubicBezTo>
                      <a:pt x="0" y="36324"/>
                      <a:pt x="34979" y="0"/>
                      <a:pt x="79377" y="0"/>
                    </a:cubicBezTo>
                    <a:cubicBezTo>
                      <a:pt x="123774" y="0"/>
                      <a:pt x="160100" y="36324"/>
                      <a:pt x="160100" y="80721"/>
                    </a:cubicBezTo>
                    <a:lnTo>
                      <a:pt x="160100" y="233699"/>
                    </a:lnTo>
                    <a:lnTo>
                      <a:pt x="160100" y="255944"/>
                    </a:lnTo>
                  </a:path>
                </a:pathLst>
              </a:custGeom>
              <a:noFill/>
              <a:ln w="19050">
                <a:solidFill>
                  <a:srgbClr val="0078D7"/>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ndParaRPr>
              </a:p>
            </p:txBody>
          </p:sp>
          <p:sp>
            <p:nvSpPr>
              <p:cNvPr id="147" name="Rectangle 146">
                <a:extLst>
                  <a:ext uri="{FF2B5EF4-FFF2-40B4-BE49-F238E27FC236}">
                    <a16:creationId xmlns:a16="http://schemas.microsoft.com/office/drawing/2014/main" id="{D9C9484E-9CA0-4BE2-B1AE-5EAACE293FAF}"/>
                  </a:ext>
                </a:extLst>
              </p:cNvPr>
              <p:cNvSpPr/>
              <p:nvPr/>
            </p:nvSpPr>
            <p:spPr bwMode="auto">
              <a:xfrm>
                <a:off x="1103506" y="2816110"/>
                <a:ext cx="405526" cy="343469"/>
              </a:xfrm>
              <a:prstGeom prst="rect">
                <a:avLst/>
              </a:prstGeom>
              <a:solidFill>
                <a:srgbClr val="FFFFFF">
                  <a:lumMod val="95000"/>
                </a:srgbClr>
              </a:solidFill>
              <a:ln w="19050">
                <a:solidFill>
                  <a:srgbClr val="0078D7"/>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ndParaRPr>
              </a:p>
            </p:txBody>
          </p:sp>
        </p:grpSp>
        <p:sp>
          <p:nvSpPr>
            <p:cNvPr id="145" name="Freeform 5">
              <a:extLst>
                <a:ext uri="{FF2B5EF4-FFF2-40B4-BE49-F238E27FC236}">
                  <a16:creationId xmlns:a16="http://schemas.microsoft.com/office/drawing/2014/main" id="{99BB2197-31AA-43C8-AA91-D2B019AFF641}"/>
                </a:ext>
              </a:extLst>
            </p:cNvPr>
            <p:cNvSpPr>
              <a:spLocks noEditPoints="1"/>
            </p:cNvSpPr>
            <p:nvPr/>
          </p:nvSpPr>
          <p:spPr bwMode="auto">
            <a:xfrm>
              <a:off x="1435125" y="2543175"/>
              <a:ext cx="322005" cy="35978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grpSp>
      <p:grpSp>
        <p:nvGrpSpPr>
          <p:cNvPr id="149" name="Group 148">
            <a:extLst>
              <a:ext uri="{FF2B5EF4-FFF2-40B4-BE49-F238E27FC236}">
                <a16:creationId xmlns:a16="http://schemas.microsoft.com/office/drawing/2014/main" id="{6888A167-03D0-41E5-9E42-71C275B38039}"/>
              </a:ext>
            </a:extLst>
          </p:cNvPr>
          <p:cNvGrpSpPr/>
          <p:nvPr/>
        </p:nvGrpSpPr>
        <p:grpSpPr>
          <a:xfrm>
            <a:off x="2578724" y="3380831"/>
            <a:ext cx="358197" cy="208812"/>
            <a:chOff x="1139959" y="2543175"/>
            <a:chExt cx="617171" cy="359780"/>
          </a:xfrm>
        </p:grpSpPr>
        <p:grpSp>
          <p:nvGrpSpPr>
            <p:cNvPr id="150" name="Group 149">
              <a:extLst>
                <a:ext uri="{FF2B5EF4-FFF2-40B4-BE49-F238E27FC236}">
                  <a16:creationId xmlns:a16="http://schemas.microsoft.com/office/drawing/2014/main" id="{EB2016B5-1E3C-4B30-9D2E-CB26393693F2}"/>
                </a:ext>
              </a:extLst>
            </p:cNvPr>
            <p:cNvGrpSpPr/>
            <p:nvPr/>
          </p:nvGrpSpPr>
          <p:grpSpPr>
            <a:xfrm>
              <a:off x="1139959" y="2557546"/>
              <a:ext cx="235352" cy="343452"/>
              <a:chOff x="1103506" y="2567788"/>
              <a:chExt cx="405526" cy="591791"/>
            </a:xfrm>
          </p:grpSpPr>
          <p:sp>
            <p:nvSpPr>
              <p:cNvPr id="152" name="Freeform: Shape 151">
                <a:extLst>
                  <a:ext uri="{FF2B5EF4-FFF2-40B4-BE49-F238E27FC236}">
                    <a16:creationId xmlns:a16="http://schemas.microsoft.com/office/drawing/2014/main" id="{F0C09BC8-03C4-4DD6-83B5-6A227CB1BA76}"/>
                  </a:ext>
                </a:extLst>
              </p:cNvPr>
              <p:cNvSpPr/>
              <p:nvPr/>
            </p:nvSpPr>
            <p:spPr bwMode="auto">
              <a:xfrm>
                <a:off x="1175599" y="2567788"/>
                <a:ext cx="261340" cy="417790"/>
              </a:xfrm>
              <a:custGeom>
                <a:avLst/>
                <a:gdLst>
                  <a:gd name="connsiteX0" fmla="*/ 79377 w 160100"/>
                  <a:gd name="connsiteY0" fmla="*/ 0 h 255944"/>
                  <a:gd name="connsiteX1" fmla="*/ 160100 w 160100"/>
                  <a:gd name="connsiteY1" fmla="*/ 80721 h 255944"/>
                  <a:gd name="connsiteX2" fmla="*/ 160100 w 160100"/>
                  <a:gd name="connsiteY2" fmla="*/ 233699 h 255944"/>
                  <a:gd name="connsiteX3" fmla="*/ 160100 w 160100"/>
                  <a:gd name="connsiteY3" fmla="*/ 255944 h 255944"/>
                  <a:gd name="connsiteX4" fmla="*/ 0 w 160100"/>
                  <a:gd name="connsiteY4" fmla="*/ 255944 h 255944"/>
                  <a:gd name="connsiteX5" fmla="*/ 0 w 160100"/>
                  <a:gd name="connsiteY5" fmla="*/ 243173 h 255944"/>
                  <a:gd name="connsiteX6" fmla="*/ 0 w 160100"/>
                  <a:gd name="connsiteY6" fmla="*/ 80721 h 255944"/>
                  <a:gd name="connsiteX7" fmla="*/ 79377 w 160100"/>
                  <a:gd name="connsiteY7" fmla="*/ 0 h 255944"/>
                  <a:gd name="connsiteX0" fmla="*/ 79377 w 160100"/>
                  <a:gd name="connsiteY0" fmla="*/ 0 h 321159"/>
                  <a:gd name="connsiteX1" fmla="*/ 160100 w 160100"/>
                  <a:gd name="connsiteY1" fmla="*/ 80721 h 321159"/>
                  <a:gd name="connsiteX2" fmla="*/ 160100 w 160100"/>
                  <a:gd name="connsiteY2" fmla="*/ 233699 h 321159"/>
                  <a:gd name="connsiteX3" fmla="*/ 160100 w 160100"/>
                  <a:gd name="connsiteY3" fmla="*/ 255944 h 321159"/>
                  <a:gd name="connsiteX4" fmla="*/ 66266 w 160100"/>
                  <a:gd name="connsiteY4" fmla="*/ 321159 h 321159"/>
                  <a:gd name="connsiteX5" fmla="*/ 0 w 160100"/>
                  <a:gd name="connsiteY5" fmla="*/ 255944 h 321159"/>
                  <a:gd name="connsiteX6" fmla="*/ 0 w 160100"/>
                  <a:gd name="connsiteY6" fmla="*/ 243173 h 321159"/>
                  <a:gd name="connsiteX7" fmla="*/ 0 w 160100"/>
                  <a:gd name="connsiteY7" fmla="*/ 80721 h 321159"/>
                  <a:gd name="connsiteX8" fmla="*/ 79377 w 160100"/>
                  <a:gd name="connsiteY8" fmla="*/ 0 h 321159"/>
                  <a:gd name="connsiteX0" fmla="*/ 66266 w 160100"/>
                  <a:gd name="connsiteY0" fmla="*/ 321159 h 412599"/>
                  <a:gd name="connsiteX1" fmla="*/ 0 w 160100"/>
                  <a:gd name="connsiteY1" fmla="*/ 255944 h 412599"/>
                  <a:gd name="connsiteX2" fmla="*/ 0 w 160100"/>
                  <a:gd name="connsiteY2" fmla="*/ 243173 h 412599"/>
                  <a:gd name="connsiteX3" fmla="*/ 0 w 160100"/>
                  <a:gd name="connsiteY3" fmla="*/ 80721 h 412599"/>
                  <a:gd name="connsiteX4" fmla="*/ 79377 w 160100"/>
                  <a:gd name="connsiteY4" fmla="*/ 0 h 412599"/>
                  <a:gd name="connsiteX5" fmla="*/ 160100 w 160100"/>
                  <a:gd name="connsiteY5" fmla="*/ 80721 h 412599"/>
                  <a:gd name="connsiteX6" fmla="*/ 160100 w 160100"/>
                  <a:gd name="connsiteY6" fmla="*/ 233699 h 412599"/>
                  <a:gd name="connsiteX7" fmla="*/ 160100 w 160100"/>
                  <a:gd name="connsiteY7" fmla="*/ 255944 h 412599"/>
                  <a:gd name="connsiteX8" fmla="*/ 157706 w 160100"/>
                  <a:gd name="connsiteY8" fmla="*/ 412599 h 412599"/>
                  <a:gd name="connsiteX0" fmla="*/ 0 w 160100"/>
                  <a:gd name="connsiteY0" fmla="*/ 255944 h 412599"/>
                  <a:gd name="connsiteX1" fmla="*/ 0 w 160100"/>
                  <a:gd name="connsiteY1" fmla="*/ 243173 h 412599"/>
                  <a:gd name="connsiteX2" fmla="*/ 0 w 160100"/>
                  <a:gd name="connsiteY2" fmla="*/ 80721 h 412599"/>
                  <a:gd name="connsiteX3" fmla="*/ 79377 w 160100"/>
                  <a:gd name="connsiteY3" fmla="*/ 0 h 412599"/>
                  <a:gd name="connsiteX4" fmla="*/ 160100 w 160100"/>
                  <a:gd name="connsiteY4" fmla="*/ 80721 h 412599"/>
                  <a:gd name="connsiteX5" fmla="*/ 160100 w 160100"/>
                  <a:gd name="connsiteY5" fmla="*/ 233699 h 412599"/>
                  <a:gd name="connsiteX6" fmla="*/ 160100 w 160100"/>
                  <a:gd name="connsiteY6" fmla="*/ 255944 h 412599"/>
                  <a:gd name="connsiteX7" fmla="*/ 157706 w 160100"/>
                  <a:gd name="connsiteY7" fmla="*/ 412599 h 412599"/>
                  <a:gd name="connsiteX0" fmla="*/ 0 w 160100"/>
                  <a:gd name="connsiteY0" fmla="*/ 255944 h 255944"/>
                  <a:gd name="connsiteX1" fmla="*/ 0 w 160100"/>
                  <a:gd name="connsiteY1" fmla="*/ 243173 h 255944"/>
                  <a:gd name="connsiteX2" fmla="*/ 0 w 160100"/>
                  <a:gd name="connsiteY2" fmla="*/ 80721 h 255944"/>
                  <a:gd name="connsiteX3" fmla="*/ 79377 w 160100"/>
                  <a:gd name="connsiteY3" fmla="*/ 0 h 255944"/>
                  <a:gd name="connsiteX4" fmla="*/ 160100 w 160100"/>
                  <a:gd name="connsiteY4" fmla="*/ 80721 h 255944"/>
                  <a:gd name="connsiteX5" fmla="*/ 160100 w 160100"/>
                  <a:gd name="connsiteY5" fmla="*/ 233699 h 255944"/>
                  <a:gd name="connsiteX6" fmla="*/ 160100 w 160100"/>
                  <a:gd name="connsiteY6" fmla="*/ 255944 h 25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100" h="255944">
                    <a:moveTo>
                      <a:pt x="0" y="255944"/>
                    </a:moveTo>
                    <a:lnTo>
                      <a:pt x="0" y="243173"/>
                    </a:lnTo>
                    <a:lnTo>
                      <a:pt x="0" y="80721"/>
                    </a:lnTo>
                    <a:cubicBezTo>
                      <a:pt x="0" y="36324"/>
                      <a:pt x="34979" y="0"/>
                      <a:pt x="79377" y="0"/>
                    </a:cubicBezTo>
                    <a:cubicBezTo>
                      <a:pt x="123774" y="0"/>
                      <a:pt x="160100" y="36324"/>
                      <a:pt x="160100" y="80721"/>
                    </a:cubicBezTo>
                    <a:lnTo>
                      <a:pt x="160100" y="233699"/>
                    </a:lnTo>
                    <a:lnTo>
                      <a:pt x="160100" y="255944"/>
                    </a:lnTo>
                  </a:path>
                </a:pathLst>
              </a:custGeom>
              <a:noFill/>
              <a:ln w="19050">
                <a:solidFill>
                  <a:srgbClr val="0078D7"/>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ndParaRPr>
              </a:p>
            </p:txBody>
          </p:sp>
          <p:sp>
            <p:nvSpPr>
              <p:cNvPr id="153" name="Rectangle 152">
                <a:extLst>
                  <a:ext uri="{FF2B5EF4-FFF2-40B4-BE49-F238E27FC236}">
                    <a16:creationId xmlns:a16="http://schemas.microsoft.com/office/drawing/2014/main" id="{1C0940A1-A2C0-4460-AA10-18B35872842A}"/>
                  </a:ext>
                </a:extLst>
              </p:cNvPr>
              <p:cNvSpPr/>
              <p:nvPr/>
            </p:nvSpPr>
            <p:spPr bwMode="auto">
              <a:xfrm>
                <a:off x="1103506" y="2816110"/>
                <a:ext cx="405526" cy="343469"/>
              </a:xfrm>
              <a:prstGeom prst="rect">
                <a:avLst/>
              </a:prstGeom>
              <a:solidFill>
                <a:srgbClr val="FFFFFF">
                  <a:lumMod val="95000"/>
                </a:srgbClr>
              </a:solidFill>
              <a:ln w="19050">
                <a:solidFill>
                  <a:srgbClr val="0078D7"/>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ndParaRPr>
              </a:p>
            </p:txBody>
          </p:sp>
        </p:grpSp>
        <p:sp>
          <p:nvSpPr>
            <p:cNvPr id="151" name="Freeform 5">
              <a:extLst>
                <a:ext uri="{FF2B5EF4-FFF2-40B4-BE49-F238E27FC236}">
                  <a16:creationId xmlns:a16="http://schemas.microsoft.com/office/drawing/2014/main" id="{75B6B552-6A29-431E-B105-08538A107569}"/>
                </a:ext>
              </a:extLst>
            </p:cNvPr>
            <p:cNvSpPr>
              <a:spLocks noEditPoints="1"/>
            </p:cNvSpPr>
            <p:nvPr/>
          </p:nvSpPr>
          <p:spPr bwMode="auto">
            <a:xfrm>
              <a:off x="1435125" y="2543175"/>
              <a:ext cx="322005" cy="35978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grpSp>
      <p:grpSp>
        <p:nvGrpSpPr>
          <p:cNvPr id="154" name="Group 153">
            <a:extLst>
              <a:ext uri="{FF2B5EF4-FFF2-40B4-BE49-F238E27FC236}">
                <a16:creationId xmlns:a16="http://schemas.microsoft.com/office/drawing/2014/main" id="{F4D07EF9-0FD5-4EA9-B8B9-FF2C43F18DF1}"/>
              </a:ext>
            </a:extLst>
          </p:cNvPr>
          <p:cNvGrpSpPr/>
          <p:nvPr/>
        </p:nvGrpSpPr>
        <p:grpSpPr>
          <a:xfrm>
            <a:off x="2578724" y="3723687"/>
            <a:ext cx="358197" cy="208812"/>
            <a:chOff x="1139959" y="2543175"/>
            <a:chExt cx="617171" cy="359780"/>
          </a:xfrm>
        </p:grpSpPr>
        <p:grpSp>
          <p:nvGrpSpPr>
            <p:cNvPr id="155" name="Group 154">
              <a:extLst>
                <a:ext uri="{FF2B5EF4-FFF2-40B4-BE49-F238E27FC236}">
                  <a16:creationId xmlns:a16="http://schemas.microsoft.com/office/drawing/2014/main" id="{8B6DEFFF-F87D-44D5-949F-DD615D802054}"/>
                </a:ext>
              </a:extLst>
            </p:cNvPr>
            <p:cNvGrpSpPr/>
            <p:nvPr/>
          </p:nvGrpSpPr>
          <p:grpSpPr>
            <a:xfrm>
              <a:off x="1139959" y="2557546"/>
              <a:ext cx="235352" cy="343452"/>
              <a:chOff x="1103506" y="2567788"/>
              <a:chExt cx="405526" cy="591791"/>
            </a:xfrm>
          </p:grpSpPr>
          <p:sp>
            <p:nvSpPr>
              <p:cNvPr id="157" name="Freeform: Shape 156">
                <a:extLst>
                  <a:ext uri="{FF2B5EF4-FFF2-40B4-BE49-F238E27FC236}">
                    <a16:creationId xmlns:a16="http://schemas.microsoft.com/office/drawing/2014/main" id="{39D841AD-C0F1-482A-871C-E70B8E1EC16E}"/>
                  </a:ext>
                </a:extLst>
              </p:cNvPr>
              <p:cNvSpPr/>
              <p:nvPr/>
            </p:nvSpPr>
            <p:spPr bwMode="auto">
              <a:xfrm>
                <a:off x="1175599" y="2567788"/>
                <a:ext cx="261340" cy="417790"/>
              </a:xfrm>
              <a:custGeom>
                <a:avLst/>
                <a:gdLst>
                  <a:gd name="connsiteX0" fmla="*/ 79377 w 160100"/>
                  <a:gd name="connsiteY0" fmla="*/ 0 h 255944"/>
                  <a:gd name="connsiteX1" fmla="*/ 160100 w 160100"/>
                  <a:gd name="connsiteY1" fmla="*/ 80721 h 255944"/>
                  <a:gd name="connsiteX2" fmla="*/ 160100 w 160100"/>
                  <a:gd name="connsiteY2" fmla="*/ 233699 h 255944"/>
                  <a:gd name="connsiteX3" fmla="*/ 160100 w 160100"/>
                  <a:gd name="connsiteY3" fmla="*/ 255944 h 255944"/>
                  <a:gd name="connsiteX4" fmla="*/ 0 w 160100"/>
                  <a:gd name="connsiteY4" fmla="*/ 255944 h 255944"/>
                  <a:gd name="connsiteX5" fmla="*/ 0 w 160100"/>
                  <a:gd name="connsiteY5" fmla="*/ 243173 h 255944"/>
                  <a:gd name="connsiteX6" fmla="*/ 0 w 160100"/>
                  <a:gd name="connsiteY6" fmla="*/ 80721 h 255944"/>
                  <a:gd name="connsiteX7" fmla="*/ 79377 w 160100"/>
                  <a:gd name="connsiteY7" fmla="*/ 0 h 255944"/>
                  <a:gd name="connsiteX0" fmla="*/ 79377 w 160100"/>
                  <a:gd name="connsiteY0" fmla="*/ 0 h 321159"/>
                  <a:gd name="connsiteX1" fmla="*/ 160100 w 160100"/>
                  <a:gd name="connsiteY1" fmla="*/ 80721 h 321159"/>
                  <a:gd name="connsiteX2" fmla="*/ 160100 w 160100"/>
                  <a:gd name="connsiteY2" fmla="*/ 233699 h 321159"/>
                  <a:gd name="connsiteX3" fmla="*/ 160100 w 160100"/>
                  <a:gd name="connsiteY3" fmla="*/ 255944 h 321159"/>
                  <a:gd name="connsiteX4" fmla="*/ 66266 w 160100"/>
                  <a:gd name="connsiteY4" fmla="*/ 321159 h 321159"/>
                  <a:gd name="connsiteX5" fmla="*/ 0 w 160100"/>
                  <a:gd name="connsiteY5" fmla="*/ 255944 h 321159"/>
                  <a:gd name="connsiteX6" fmla="*/ 0 w 160100"/>
                  <a:gd name="connsiteY6" fmla="*/ 243173 h 321159"/>
                  <a:gd name="connsiteX7" fmla="*/ 0 w 160100"/>
                  <a:gd name="connsiteY7" fmla="*/ 80721 h 321159"/>
                  <a:gd name="connsiteX8" fmla="*/ 79377 w 160100"/>
                  <a:gd name="connsiteY8" fmla="*/ 0 h 321159"/>
                  <a:gd name="connsiteX0" fmla="*/ 66266 w 160100"/>
                  <a:gd name="connsiteY0" fmla="*/ 321159 h 412599"/>
                  <a:gd name="connsiteX1" fmla="*/ 0 w 160100"/>
                  <a:gd name="connsiteY1" fmla="*/ 255944 h 412599"/>
                  <a:gd name="connsiteX2" fmla="*/ 0 w 160100"/>
                  <a:gd name="connsiteY2" fmla="*/ 243173 h 412599"/>
                  <a:gd name="connsiteX3" fmla="*/ 0 w 160100"/>
                  <a:gd name="connsiteY3" fmla="*/ 80721 h 412599"/>
                  <a:gd name="connsiteX4" fmla="*/ 79377 w 160100"/>
                  <a:gd name="connsiteY4" fmla="*/ 0 h 412599"/>
                  <a:gd name="connsiteX5" fmla="*/ 160100 w 160100"/>
                  <a:gd name="connsiteY5" fmla="*/ 80721 h 412599"/>
                  <a:gd name="connsiteX6" fmla="*/ 160100 w 160100"/>
                  <a:gd name="connsiteY6" fmla="*/ 233699 h 412599"/>
                  <a:gd name="connsiteX7" fmla="*/ 160100 w 160100"/>
                  <a:gd name="connsiteY7" fmla="*/ 255944 h 412599"/>
                  <a:gd name="connsiteX8" fmla="*/ 157706 w 160100"/>
                  <a:gd name="connsiteY8" fmla="*/ 412599 h 412599"/>
                  <a:gd name="connsiteX0" fmla="*/ 0 w 160100"/>
                  <a:gd name="connsiteY0" fmla="*/ 255944 h 412599"/>
                  <a:gd name="connsiteX1" fmla="*/ 0 w 160100"/>
                  <a:gd name="connsiteY1" fmla="*/ 243173 h 412599"/>
                  <a:gd name="connsiteX2" fmla="*/ 0 w 160100"/>
                  <a:gd name="connsiteY2" fmla="*/ 80721 h 412599"/>
                  <a:gd name="connsiteX3" fmla="*/ 79377 w 160100"/>
                  <a:gd name="connsiteY3" fmla="*/ 0 h 412599"/>
                  <a:gd name="connsiteX4" fmla="*/ 160100 w 160100"/>
                  <a:gd name="connsiteY4" fmla="*/ 80721 h 412599"/>
                  <a:gd name="connsiteX5" fmla="*/ 160100 w 160100"/>
                  <a:gd name="connsiteY5" fmla="*/ 233699 h 412599"/>
                  <a:gd name="connsiteX6" fmla="*/ 160100 w 160100"/>
                  <a:gd name="connsiteY6" fmla="*/ 255944 h 412599"/>
                  <a:gd name="connsiteX7" fmla="*/ 157706 w 160100"/>
                  <a:gd name="connsiteY7" fmla="*/ 412599 h 412599"/>
                  <a:gd name="connsiteX0" fmla="*/ 0 w 160100"/>
                  <a:gd name="connsiteY0" fmla="*/ 255944 h 255944"/>
                  <a:gd name="connsiteX1" fmla="*/ 0 w 160100"/>
                  <a:gd name="connsiteY1" fmla="*/ 243173 h 255944"/>
                  <a:gd name="connsiteX2" fmla="*/ 0 w 160100"/>
                  <a:gd name="connsiteY2" fmla="*/ 80721 h 255944"/>
                  <a:gd name="connsiteX3" fmla="*/ 79377 w 160100"/>
                  <a:gd name="connsiteY3" fmla="*/ 0 h 255944"/>
                  <a:gd name="connsiteX4" fmla="*/ 160100 w 160100"/>
                  <a:gd name="connsiteY4" fmla="*/ 80721 h 255944"/>
                  <a:gd name="connsiteX5" fmla="*/ 160100 w 160100"/>
                  <a:gd name="connsiteY5" fmla="*/ 233699 h 255944"/>
                  <a:gd name="connsiteX6" fmla="*/ 160100 w 160100"/>
                  <a:gd name="connsiteY6" fmla="*/ 255944 h 25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100" h="255944">
                    <a:moveTo>
                      <a:pt x="0" y="255944"/>
                    </a:moveTo>
                    <a:lnTo>
                      <a:pt x="0" y="243173"/>
                    </a:lnTo>
                    <a:lnTo>
                      <a:pt x="0" y="80721"/>
                    </a:lnTo>
                    <a:cubicBezTo>
                      <a:pt x="0" y="36324"/>
                      <a:pt x="34979" y="0"/>
                      <a:pt x="79377" y="0"/>
                    </a:cubicBezTo>
                    <a:cubicBezTo>
                      <a:pt x="123774" y="0"/>
                      <a:pt x="160100" y="36324"/>
                      <a:pt x="160100" y="80721"/>
                    </a:cubicBezTo>
                    <a:lnTo>
                      <a:pt x="160100" y="233699"/>
                    </a:lnTo>
                    <a:lnTo>
                      <a:pt x="160100" y="255944"/>
                    </a:lnTo>
                  </a:path>
                </a:pathLst>
              </a:custGeom>
              <a:noFill/>
              <a:ln w="19050">
                <a:solidFill>
                  <a:srgbClr val="0078D7"/>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ndParaRPr>
              </a:p>
            </p:txBody>
          </p:sp>
          <p:sp>
            <p:nvSpPr>
              <p:cNvPr id="158" name="Rectangle 157">
                <a:extLst>
                  <a:ext uri="{FF2B5EF4-FFF2-40B4-BE49-F238E27FC236}">
                    <a16:creationId xmlns:a16="http://schemas.microsoft.com/office/drawing/2014/main" id="{21FB0D7C-D6E3-415E-9228-3B1812B77915}"/>
                  </a:ext>
                </a:extLst>
              </p:cNvPr>
              <p:cNvSpPr/>
              <p:nvPr/>
            </p:nvSpPr>
            <p:spPr bwMode="auto">
              <a:xfrm>
                <a:off x="1103506" y="2816110"/>
                <a:ext cx="405526" cy="343469"/>
              </a:xfrm>
              <a:prstGeom prst="rect">
                <a:avLst/>
              </a:prstGeom>
              <a:solidFill>
                <a:srgbClr val="FFFFFF">
                  <a:lumMod val="95000"/>
                </a:srgbClr>
              </a:solidFill>
              <a:ln w="19050">
                <a:solidFill>
                  <a:srgbClr val="0078D7"/>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ndParaRPr>
              </a:p>
            </p:txBody>
          </p:sp>
        </p:grpSp>
        <p:sp>
          <p:nvSpPr>
            <p:cNvPr id="156" name="Freeform 5">
              <a:extLst>
                <a:ext uri="{FF2B5EF4-FFF2-40B4-BE49-F238E27FC236}">
                  <a16:creationId xmlns:a16="http://schemas.microsoft.com/office/drawing/2014/main" id="{1A4E0375-AB79-4C94-97BE-036FF53FF4B1}"/>
                </a:ext>
              </a:extLst>
            </p:cNvPr>
            <p:cNvSpPr>
              <a:spLocks noEditPoints="1"/>
            </p:cNvSpPr>
            <p:nvPr/>
          </p:nvSpPr>
          <p:spPr bwMode="auto">
            <a:xfrm>
              <a:off x="1435125" y="2543175"/>
              <a:ext cx="322005" cy="35978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grpSp>
      <p:sp>
        <p:nvSpPr>
          <p:cNvPr id="159" name="TextBox 158">
            <a:extLst>
              <a:ext uri="{FF2B5EF4-FFF2-40B4-BE49-F238E27FC236}">
                <a16:creationId xmlns:a16="http://schemas.microsoft.com/office/drawing/2014/main" id="{0EFD34D7-4948-49B9-A878-ADF4106688AF}"/>
              </a:ext>
            </a:extLst>
          </p:cNvPr>
          <p:cNvSpPr txBox="1"/>
          <p:nvPr/>
        </p:nvSpPr>
        <p:spPr>
          <a:xfrm>
            <a:off x="5859629" y="4849357"/>
            <a:ext cx="860616" cy="246221"/>
          </a:xfrm>
          <a:prstGeom prst="rect">
            <a:avLst/>
          </a:prstGeom>
          <a:noFill/>
          <a:ln w="12700" cap="flat" cmpd="sng" algn="ctr">
            <a:solidFill>
              <a:schemeClr val="accent2"/>
            </a:solid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algn="ctr" defTabSz="932472" fontAlgn="base">
              <a:spcBef>
                <a:spcPct val="0"/>
              </a:spcBef>
              <a:spcAft>
                <a:spcPct val="0"/>
              </a:spcAft>
              <a:defRPr sz="1000">
                <a:solidFill>
                  <a:schemeClr val="tx2"/>
                </a:solidFill>
                <a:cs typeface="Segoe UI Semilight" panose="020B04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b="0" i="0" u="none" strike="noStrike" kern="0" cap="none" spc="0" normalizeH="0" baseline="0" noProof="0">
                <a:ln>
                  <a:noFill/>
                </a:ln>
                <a:effectLst/>
                <a:uLnTx/>
                <a:uFillTx/>
                <a:latin typeface="+mj-lt"/>
                <a:ea typeface="+mn-ea"/>
                <a:cs typeface="Segoe UI Semilight" panose="020B0402040204020203" pitchFamily="34" charset="0"/>
              </a:rPr>
              <a:t>ADALSQL</a:t>
            </a:r>
          </a:p>
        </p:txBody>
      </p:sp>
      <p:sp>
        <p:nvSpPr>
          <p:cNvPr id="160" name="TextBox 159">
            <a:extLst>
              <a:ext uri="{FF2B5EF4-FFF2-40B4-BE49-F238E27FC236}">
                <a16:creationId xmlns:a16="http://schemas.microsoft.com/office/drawing/2014/main" id="{DEF13636-5D75-4F40-A8B2-F8DE8BC573AA}"/>
              </a:ext>
            </a:extLst>
          </p:cNvPr>
          <p:cNvSpPr txBox="1"/>
          <p:nvPr/>
        </p:nvSpPr>
        <p:spPr>
          <a:xfrm>
            <a:off x="5859629" y="5110967"/>
            <a:ext cx="860616" cy="400110"/>
          </a:xfrm>
          <a:prstGeom prst="rect">
            <a:avLst/>
          </a:prstGeom>
          <a:noFill/>
          <a:ln w="12700" cap="flat" cmpd="sng" algn="ctr">
            <a:solidFill>
              <a:schemeClr val="accent2"/>
            </a:solid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algn="ctr" defTabSz="932472" fontAlgn="base">
              <a:spcBef>
                <a:spcPct val="0"/>
              </a:spcBef>
              <a:spcAft>
                <a:spcPct val="0"/>
              </a:spcAft>
              <a:defRPr sz="1000">
                <a:solidFill>
                  <a:schemeClr val="tx2"/>
                </a:solidFill>
                <a:cs typeface="Segoe UI Semilight" panose="020B04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b="0" i="0" u="none" strike="noStrike" kern="0" cap="none" spc="0" normalizeH="0" baseline="0" noProof="0">
                <a:ln>
                  <a:noFill/>
                </a:ln>
                <a:effectLst/>
                <a:uLnTx/>
                <a:uFillTx/>
                <a:latin typeface="+mj-lt"/>
                <a:ea typeface="+mn-ea"/>
                <a:cs typeface="Segoe UI Semilight" panose="020B0402040204020203" pitchFamily="34" charset="0"/>
              </a:rPr>
              <a:t>ADO .NET 4.6</a:t>
            </a:r>
          </a:p>
        </p:txBody>
      </p:sp>
      <p:cxnSp>
        <p:nvCxnSpPr>
          <p:cNvPr id="161" name="Straight Arrow Connector 160">
            <a:extLst>
              <a:ext uri="{FF2B5EF4-FFF2-40B4-BE49-F238E27FC236}">
                <a16:creationId xmlns:a16="http://schemas.microsoft.com/office/drawing/2014/main" id="{E29E565B-C230-4018-89D9-34194692B3AC}"/>
              </a:ext>
            </a:extLst>
          </p:cNvPr>
          <p:cNvCxnSpPr/>
          <p:nvPr/>
        </p:nvCxnSpPr>
        <p:spPr>
          <a:xfrm flipH="1" flipV="1">
            <a:off x="3268661" y="5326410"/>
            <a:ext cx="2590968" cy="1"/>
          </a:xfrm>
          <a:prstGeom prst="straightConnector1">
            <a:avLst/>
          </a:prstGeom>
          <a:noFill/>
          <a:ln w="12700" cap="flat" cmpd="sng" algn="ctr">
            <a:solidFill>
              <a:schemeClr val="accent4"/>
            </a:solidFill>
            <a:prstDash val="solid"/>
            <a:headEnd type="triangle"/>
            <a:tailEnd type="triangle"/>
          </a:ln>
          <a:effectLst/>
        </p:spPr>
      </p:cxnSp>
      <p:cxnSp>
        <p:nvCxnSpPr>
          <p:cNvPr id="162" name="Connector: Elbow 161">
            <a:extLst>
              <a:ext uri="{FF2B5EF4-FFF2-40B4-BE49-F238E27FC236}">
                <a16:creationId xmlns:a16="http://schemas.microsoft.com/office/drawing/2014/main" id="{6326D10C-B106-4CC5-AC89-CC2CBC1DF557}"/>
              </a:ext>
            </a:extLst>
          </p:cNvPr>
          <p:cNvCxnSpPr>
            <a:cxnSpLocks/>
            <a:stCxn id="123" idx="2"/>
            <a:endCxn id="160" idx="3"/>
          </p:cNvCxnSpPr>
          <p:nvPr/>
        </p:nvCxnSpPr>
        <p:spPr>
          <a:xfrm rot="5400000">
            <a:off x="7578037" y="3269708"/>
            <a:ext cx="1183523" cy="2899105"/>
          </a:xfrm>
          <a:prstGeom prst="bentConnector2">
            <a:avLst/>
          </a:prstGeom>
          <a:noFill/>
          <a:ln w="12700" cap="flat" cmpd="sng" algn="ctr">
            <a:solidFill>
              <a:schemeClr val="accent4"/>
            </a:solidFill>
            <a:prstDash val="solid"/>
            <a:headEnd type="triangle"/>
            <a:tailEnd type="triangle"/>
          </a:ln>
          <a:effectLst/>
        </p:spPr>
      </p:cxnSp>
      <p:cxnSp>
        <p:nvCxnSpPr>
          <p:cNvPr id="163" name="Connector: Elbow 162">
            <a:extLst>
              <a:ext uri="{FF2B5EF4-FFF2-40B4-BE49-F238E27FC236}">
                <a16:creationId xmlns:a16="http://schemas.microsoft.com/office/drawing/2014/main" id="{4135EDC3-0410-4FDB-80A4-0EC30670A6BC}"/>
              </a:ext>
            </a:extLst>
          </p:cNvPr>
          <p:cNvCxnSpPr>
            <a:cxnSpLocks/>
            <a:stCxn id="122" idx="2"/>
            <a:endCxn id="159" idx="3"/>
          </p:cNvCxnSpPr>
          <p:nvPr/>
        </p:nvCxnSpPr>
        <p:spPr>
          <a:xfrm rot="5400000">
            <a:off x="7215022" y="3632722"/>
            <a:ext cx="844969" cy="1834522"/>
          </a:xfrm>
          <a:prstGeom prst="bentConnector2">
            <a:avLst/>
          </a:prstGeom>
          <a:noFill/>
          <a:ln w="12700" cap="flat" cmpd="sng" algn="ctr">
            <a:solidFill>
              <a:schemeClr val="accent4"/>
            </a:solidFill>
            <a:prstDash val="solid"/>
            <a:headEnd type="triangle"/>
            <a:tailEnd type="triangle"/>
          </a:ln>
          <a:effectLst/>
        </p:spPr>
      </p:cxnSp>
      <p:cxnSp>
        <p:nvCxnSpPr>
          <p:cNvPr id="164" name="Connector: Elbow 163">
            <a:extLst>
              <a:ext uri="{FF2B5EF4-FFF2-40B4-BE49-F238E27FC236}">
                <a16:creationId xmlns:a16="http://schemas.microsoft.com/office/drawing/2014/main" id="{9D5B1A31-A310-4A86-A76C-3699530042CE}"/>
              </a:ext>
            </a:extLst>
          </p:cNvPr>
          <p:cNvCxnSpPr>
            <a:cxnSpLocks/>
            <a:stCxn id="132" idx="3"/>
            <a:endCxn id="159" idx="0"/>
          </p:cNvCxnSpPr>
          <p:nvPr/>
        </p:nvCxnSpPr>
        <p:spPr>
          <a:xfrm>
            <a:off x="4155285" y="3863899"/>
            <a:ext cx="2134652" cy="985458"/>
          </a:xfrm>
          <a:prstGeom prst="bentConnector2">
            <a:avLst/>
          </a:prstGeom>
          <a:noFill/>
          <a:ln w="12700" cap="flat" cmpd="sng" algn="ctr">
            <a:solidFill>
              <a:schemeClr val="accent4"/>
            </a:solidFill>
            <a:prstDash val="solid"/>
            <a:headEnd type="triangle"/>
            <a:tailEnd type="triangle"/>
          </a:ln>
          <a:effectLst/>
        </p:spPr>
      </p:cxnSp>
      <p:cxnSp>
        <p:nvCxnSpPr>
          <p:cNvPr id="165" name="Straight Connector 164">
            <a:extLst>
              <a:ext uri="{FF2B5EF4-FFF2-40B4-BE49-F238E27FC236}">
                <a16:creationId xmlns:a16="http://schemas.microsoft.com/office/drawing/2014/main" id="{DE30C0C0-FC7B-4E61-9022-E1DE43BABFF8}"/>
              </a:ext>
            </a:extLst>
          </p:cNvPr>
          <p:cNvCxnSpPr>
            <a:cxnSpLocks/>
          </p:cNvCxnSpPr>
          <p:nvPr/>
        </p:nvCxnSpPr>
        <p:spPr>
          <a:xfrm>
            <a:off x="2964206" y="3485237"/>
            <a:ext cx="629997" cy="0"/>
          </a:xfrm>
          <a:prstGeom prst="line">
            <a:avLst/>
          </a:prstGeom>
          <a:noFill/>
          <a:ln w="12700" cap="flat" cmpd="sng" algn="ctr">
            <a:solidFill>
              <a:schemeClr val="accent4"/>
            </a:solidFill>
            <a:prstDash val="dash"/>
            <a:headEnd type="none"/>
            <a:tailEnd type="none"/>
          </a:ln>
          <a:effectLst/>
        </p:spPr>
      </p:cxnSp>
      <p:cxnSp>
        <p:nvCxnSpPr>
          <p:cNvPr id="166" name="Connector: Elbow 165">
            <a:extLst>
              <a:ext uri="{FF2B5EF4-FFF2-40B4-BE49-F238E27FC236}">
                <a16:creationId xmlns:a16="http://schemas.microsoft.com/office/drawing/2014/main" id="{D7CF70A4-C82C-4410-B9B9-F17039A98DAA}"/>
              </a:ext>
            </a:extLst>
          </p:cNvPr>
          <p:cNvCxnSpPr>
            <a:cxnSpLocks/>
          </p:cNvCxnSpPr>
          <p:nvPr/>
        </p:nvCxnSpPr>
        <p:spPr>
          <a:xfrm>
            <a:off x="2954665" y="3146853"/>
            <a:ext cx="9541" cy="685712"/>
          </a:xfrm>
          <a:prstGeom prst="bentConnector3">
            <a:avLst>
              <a:gd name="adj1" fmla="val 1800000"/>
            </a:avLst>
          </a:prstGeom>
          <a:noFill/>
          <a:ln w="12700" cap="flat" cmpd="sng" algn="ctr">
            <a:solidFill>
              <a:schemeClr val="accent4"/>
            </a:solidFill>
            <a:prstDash val="dash"/>
            <a:headEnd type="none"/>
            <a:tailEnd type="none"/>
          </a:ln>
          <a:effectLst/>
        </p:spPr>
      </p:cxnSp>
      <p:grpSp>
        <p:nvGrpSpPr>
          <p:cNvPr id="167" name="Group 166">
            <a:extLst>
              <a:ext uri="{FF2B5EF4-FFF2-40B4-BE49-F238E27FC236}">
                <a16:creationId xmlns:a16="http://schemas.microsoft.com/office/drawing/2014/main" id="{248D7C32-1C43-472D-89DB-616ECEACF25D}"/>
              </a:ext>
            </a:extLst>
          </p:cNvPr>
          <p:cNvGrpSpPr/>
          <p:nvPr/>
        </p:nvGrpSpPr>
        <p:grpSpPr>
          <a:xfrm>
            <a:off x="7573163" y="3107647"/>
            <a:ext cx="358197" cy="208812"/>
            <a:chOff x="1139959" y="2543175"/>
            <a:chExt cx="617171" cy="359780"/>
          </a:xfrm>
        </p:grpSpPr>
        <p:grpSp>
          <p:nvGrpSpPr>
            <p:cNvPr id="168" name="Group 167">
              <a:extLst>
                <a:ext uri="{FF2B5EF4-FFF2-40B4-BE49-F238E27FC236}">
                  <a16:creationId xmlns:a16="http://schemas.microsoft.com/office/drawing/2014/main" id="{4AAE7DDC-1038-4607-81A8-987C1E67C057}"/>
                </a:ext>
              </a:extLst>
            </p:cNvPr>
            <p:cNvGrpSpPr/>
            <p:nvPr/>
          </p:nvGrpSpPr>
          <p:grpSpPr>
            <a:xfrm>
              <a:off x="1139959" y="2557546"/>
              <a:ext cx="235352" cy="343452"/>
              <a:chOff x="1103506" y="2567788"/>
              <a:chExt cx="405526" cy="591791"/>
            </a:xfrm>
          </p:grpSpPr>
          <p:sp>
            <p:nvSpPr>
              <p:cNvPr id="170" name="Freeform: Shape 169">
                <a:extLst>
                  <a:ext uri="{FF2B5EF4-FFF2-40B4-BE49-F238E27FC236}">
                    <a16:creationId xmlns:a16="http://schemas.microsoft.com/office/drawing/2014/main" id="{22A00E74-0915-4A57-83EF-744C8E52B343}"/>
                  </a:ext>
                </a:extLst>
              </p:cNvPr>
              <p:cNvSpPr/>
              <p:nvPr/>
            </p:nvSpPr>
            <p:spPr bwMode="auto">
              <a:xfrm>
                <a:off x="1175599" y="2567788"/>
                <a:ext cx="261340" cy="417790"/>
              </a:xfrm>
              <a:custGeom>
                <a:avLst/>
                <a:gdLst>
                  <a:gd name="connsiteX0" fmla="*/ 79377 w 160100"/>
                  <a:gd name="connsiteY0" fmla="*/ 0 h 255944"/>
                  <a:gd name="connsiteX1" fmla="*/ 160100 w 160100"/>
                  <a:gd name="connsiteY1" fmla="*/ 80721 h 255944"/>
                  <a:gd name="connsiteX2" fmla="*/ 160100 w 160100"/>
                  <a:gd name="connsiteY2" fmla="*/ 233699 h 255944"/>
                  <a:gd name="connsiteX3" fmla="*/ 160100 w 160100"/>
                  <a:gd name="connsiteY3" fmla="*/ 255944 h 255944"/>
                  <a:gd name="connsiteX4" fmla="*/ 0 w 160100"/>
                  <a:gd name="connsiteY4" fmla="*/ 255944 h 255944"/>
                  <a:gd name="connsiteX5" fmla="*/ 0 w 160100"/>
                  <a:gd name="connsiteY5" fmla="*/ 243173 h 255944"/>
                  <a:gd name="connsiteX6" fmla="*/ 0 w 160100"/>
                  <a:gd name="connsiteY6" fmla="*/ 80721 h 255944"/>
                  <a:gd name="connsiteX7" fmla="*/ 79377 w 160100"/>
                  <a:gd name="connsiteY7" fmla="*/ 0 h 255944"/>
                  <a:gd name="connsiteX0" fmla="*/ 79377 w 160100"/>
                  <a:gd name="connsiteY0" fmla="*/ 0 h 321159"/>
                  <a:gd name="connsiteX1" fmla="*/ 160100 w 160100"/>
                  <a:gd name="connsiteY1" fmla="*/ 80721 h 321159"/>
                  <a:gd name="connsiteX2" fmla="*/ 160100 w 160100"/>
                  <a:gd name="connsiteY2" fmla="*/ 233699 h 321159"/>
                  <a:gd name="connsiteX3" fmla="*/ 160100 w 160100"/>
                  <a:gd name="connsiteY3" fmla="*/ 255944 h 321159"/>
                  <a:gd name="connsiteX4" fmla="*/ 66266 w 160100"/>
                  <a:gd name="connsiteY4" fmla="*/ 321159 h 321159"/>
                  <a:gd name="connsiteX5" fmla="*/ 0 w 160100"/>
                  <a:gd name="connsiteY5" fmla="*/ 255944 h 321159"/>
                  <a:gd name="connsiteX6" fmla="*/ 0 w 160100"/>
                  <a:gd name="connsiteY6" fmla="*/ 243173 h 321159"/>
                  <a:gd name="connsiteX7" fmla="*/ 0 w 160100"/>
                  <a:gd name="connsiteY7" fmla="*/ 80721 h 321159"/>
                  <a:gd name="connsiteX8" fmla="*/ 79377 w 160100"/>
                  <a:gd name="connsiteY8" fmla="*/ 0 h 321159"/>
                  <a:gd name="connsiteX0" fmla="*/ 66266 w 160100"/>
                  <a:gd name="connsiteY0" fmla="*/ 321159 h 412599"/>
                  <a:gd name="connsiteX1" fmla="*/ 0 w 160100"/>
                  <a:gd name="connsiteY1" fmla="*/ 255944 h 412599"/>
                  <a:gd name="connsiteX2" fmla="*/ 0 w 160100"/>
                  <a:gd name="connsiteY2" fmla="*/ 243173 h 412599"/>
                  <a:gd name="connsiteX3" fmla="*/ 0 w 160100"/>
                  <a:gd name="connsiteY3" fmla="*/ 80721 h 412599"/>
                  <a:gd name="connsiteX4" fmla="*/ 79377 w 160100"/>
                  <a:gd name="connsiteY4" fmla="*/ 0 h 412599"/>
                  <a:gd name="connsiteX5" fmla="*/ 160100 w 160100"/>
                  <a:gd name="connsiteY5" fmla="*/ 80721 h 412599"/>
                  <a:gd name="connsiteX6" fmla="*/ 160100 w 160100"/>
                  <a:gd name="connsiteY6" fmla="*/ 233699 h 412599"/>
                  <a:gd name="connsiteX7" fmla="*/ 160100 w 160100"/>
                  <a:gd name="connsiteY7" fmla="*/ 255944 h 412599"/>
                  <a:gd name="connsiteX8" fmla="*/ 157706 w 160100"/>
                  <a:gd name="connsiteY8" fmla="*/ 412599 h 412599"/>
                  <a:gd name="connsiteX0" fmla="*/ 0 w 160100"/>
                  <a:gd name="connsiteY0" fmla="*/ 255944 h 412599"/>
                  <a:gd name="connsiteX1" fmla="*/ 0 w 160100"/>
                  <a:gd name="connsiteY1" fmla="*/ 243173 h 412599"/>
                  <a:gd name="connsiteX2" fmla="*/ 0 w 160100"/>
                  <a:gd name="connsiteY2" fmla="*/ 80721 h 412599"/>
                  <a:gd name="connsiteX3" fmla="*/ 79377 w 160100"/>
                  <a:gd name="connsiteY3" fmla="*/ 0 h 412599"/>
                  <a:gd name="connsiteX4" fmla="*/ 160100 w 160100"/>
                  <a:gd name="connsiteY4" fmla="*/ 80721 h 412599"/>
                  <a:gd name="connsiteX5" fmla="*/ 160100 w 160100"/>
                  <a:gd name="connsiteY5" fmla="*/ 233699 h 412599"/>
                  <a:gd name="connsiteX6" fmla="*/ 160100 w 160100"/>
                  <a:gd name="connsiteY6" fmla="*/ 255944 h 412599"/>
                  <a:gd name="connsiteX7" fmla="*/ 157706 w 160100"/>
                  <a:gd name="connsiteY7" fmla="*/ 412599 h 412599"/>
                  <a:gd name="connsiteX0" fmla="*/ 0 w 160100"/>
                  <a:gd name="connsiteY0" fmla="*/ 255944 h 255944"/>
                  <a:gd name="connsiteX1" fmla="*/ 0 w 160100"/>
                  <a:gd name="connsiteY1" fmla="*/ 243173 h 255944"/>
                  <a:gd name="connsiteX2" fmla="*/ 0 w 160100"/>
                  <a:gd name="connsiteY2" fmla="*/ 80721 h 255944"/>
                  <a:gd name="connsiteX3" fmla="*/ 79377 w 160100"/>
                  <a:gd name="connsiteY3" fmla="*/ 0 h 255944"/>
                  <a:gd name="connsiteX4" fmla="*/ 160100 w 160100"/>
                  <a:gd name="connsiteY4" fmla="*/ 80721 h 255944"/>
                  <a:gd name="connsiteX5" fmla="*/ 160100 w 160100"/>
                  <a:gd name="connsiteY5" fmla="*/ 233699 h 255944"/>
                  <a:gd name="connsiteX6" fmla="*/ 160100 w 160100"/>
                  <a:gd name="connsiteY6" fmla="*/ 255944 h 25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100" h="255944">
                    <a:moveTo>
                      <a:pt x="0" y="255944"/>
                    </a:moveTo>
                    <a:lnTo>
                      <a:pt x="0" y="243173"/>
                    </a:lnTo>
                    <a:lnTo>
                      <a:pt x="0" y="80721"/>
                    </a:lnTo>
                    <a:cubicBezTo>
                      <a:pt x="0" y="36324"/>
                      <a:pt x="34979" y="0"/>
                      <a:pt x="79377" y="0"/>
                    </a:cubicBezTo>
                    <a:cubicBezTo>
                      <a:pt x="123774" y="0"/>
                      <a:pt x="160100" y="36324"/>
                      <a:pt x="160100" y="80721"/>
                    </a:cubicBezTo>
                    <a:lnTo>
                      <a:pt x="160100" y="233699"/>
                    </a:lnTo>
                    <a:lnTo>
                      <a:pt x="160100" y="255944"/>
                    </a:lnTo>
                  </a:path>
                </a:pathLst>
              </a:custGeom>
              <a:noFill/>
              <a:ln w="19050">
                <a:solidFill>
                  <a:srgbClr val="0078D7"/>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ndParaRPr>
              </a:p>
            </p:txBody>
          </p:sp>
          <p:sp>
            <p:nvSpPr>
              <p:cNvPr id="171" name="Rectangle 170">
                <a:extLst>
                  <a:ext uri="{FF2B5EF4-FFF2-40B4-BE49-F238E27FC236}">
                    <a16:creationId xmlns:a16="http://schemas.microsoft.com/office/drawing/2014/main" id="{FBA13FAA-3480-423C-A05E-D17FC27A908A}"/>
                  </a:ext>
                </a:extLst>
              </p:cNvPr>
              <p:cNvSpPr/>
              <p:nvPr/>
            </p:nvSpPr>
            <p:spPr bwMode="auto">
              <a:xfrm>
                <a:off x="1103506" y="2816110"/>
                <a:ext cx="405526" cy="343469"/>
              </a:xfrm>
              <a:prstGeom prst="rect">
                <a:avLst/>
              </a:prstGeom>
              <a:solidFill>
                <a:srgbClr val="FFFFFF">
                  <a:lumMod val="95000"/>
                </a:srgbClr>
              </a:solidFill>
              <a:ln w="19050">
                <a:solidFill>
                  <a:srgbClr val="0078D7"/>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ndParaRPr>
              </a:p>
            </p:txBody>
          </p:sp>
        </p:grpSp>
        <p:sp>
          <p:nvSpPr>
            <p:cNvPr id="169" name="Freeform 5">
              <a:extLst>
                <a:ext uri="{FF2B5EF4-FFF2-40B4-BE49-F238E27FC236}">
                  <a16:creationId xmlns:a16="http://schemas.microsoft.com/office/drawing/2014/main" id="{5787C33D-CF10-456C-A12A-C5ACF61E9534}"/>
                </a:ext>
              </a:extLst>
            </p:cNvPr>
            <p:cNvSpPr>
              <a:spLocks noEditPoints="1"/>
            </p:cNvSpPr>
            <p:nvPr/>
          </p:nvSpPr>
          <p:spPr bwMode="auto">
            <a:xfrm>
              <a:off x="1435125" y="2543175"/>
              <a:ext cx="322005" cy="35978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grpSp>
      <p:grpSp>
        <p:nvGrpSpPr>
          <p:cNvPr id="172" name="Group 171">
            <a:extLst>
              <a:ext uri="{FF2B5EF4-FFF2-40B4-BE49-F238E27FC236}">
                <a16:creationId xmlns:a16="http://schemas.microsoft.com/office/drawing/2014/main" id="{00E47D37-0572-4817-A25C-2F15A89D722F}"/>
              </a:ext>
            </a:extLst>
          </p:cNvPr>
          <p:cNvGrpSpPr/>
          <p:nvPr/>
        </p:nvGrpSpPr>
        <p:grpSpPr>
          <a:xfrm>
            <a:off x="7573163" y="3450503"/>
            <a:ext cx="358197" cy="208812"/>
            <a:chOff x="1139959" y="2543175"/>
            <a:chExt cx="617171" cy="359780"/>
          </a:xfrm>
        </p:grpSpPr>
        <p:grpSp>
          <p:nvGrpSpPr>
            <p:cNvPr id="173" name="Group 172">
              <a:extLst>
                <a:ext uri="{FF2B5EF4-FFF2-40B4-BE49-F238E27FC236}">
                  <a16:creationId xmlns:a16="http://schemas.microsoft.com/office/drawing/2014/main" id="{2259D49B-30DD-4087-AC33-87C27CB588E1}"/>
                </a:ext>
              </a:extLst>
            </p:cNvPr>
            <p:cNvGrpSpPr/>
            <p:nvPr/>
          </p:nvGrpSpPr>
          <p:grpSpPr>
            <a:xfrm>
              <a:off x="1139959" y="2557546"/>
              <a:ext cx="235352" cy="343452"/>
              <a:chOff x="1103506" y="2567788"/>
              <a:chExt cx="405526" cy="591791"/>
            </a:xfrm>
          </p:grpSpPr>
          <p:sp>
            <p:nvSpPr>
              <p:cNvPr id="175" name="Freeform: Shape 174">
                <a:extLst>
                  <a:ext uri="{FF2B5EF4-FFF2-40B4-BE49-F238E27FC236}">
                    <a16:creationId xmlns:a16="http://schemas.microsoft.com/office/drawing/2014/main" id="{C6B6B613-FF0D-484E-BEF5-615CEB669668}"/>
                  </a:ext>
                </a:extLst>
              </p:cNvPr>
              <p:cNvSpPr/>
              <p:nvPr/>
            </p:nvSpPr>
            <p:spPr bwMode="auto">
              <a:xfrm>
                <a:off x="1175599" y="2567788"/>
                <a:ext cx="261340" cy="417790"/>
              </a:xfrm>
              <a:custGeom>
                <a:avLst/>
                <a:gdLst>
                  <a:gd name="connsiteX0" fmla="*/ 79377 w 160100"/>
                  <a:gd name="connsiteY0" fmla="*/ 0 h 255944"/>
                  <a:gd name="connsiteX1" fmla="*/ 160100 w 160100"/>
                  <a:gd name="connsiteY1" fmla="*/ 80721 h 255944"/>
                  <a:gd name="connsiteX2" fmla="*/ 160100 w 160100"/>
                  <a:gd name="connsiteY2" fmla="*/ 233699 h 255944"/>
                  <a:gd name="connsiteX3" fmla="*/ 160100 w 160100"/>
                  <a:gd name="connsiteY3" fmla="*/ 255944 h 255944"/>
                  <a:gd name="connsiteX4" fmla="*/ 0 w 160100"/>
                  <a:gd name="connsiteY4" fmla="*/ 255944 h 255944"/>
                  <a:gd name="connsiteX5" fmla="*/ 0 w 160100"/>
                  <a:gd name="connsiteY5" fmla="*/ 243173 h 255944"/>
                  <a:gd name="connsiteX6" fmla="*/ 0 w 160100"/>
                  <a:gd name="connsiteY6" fmla="*/ 80721 h 255944"/>
                  <a:gd name="connsiteX7" fmla="*/ 79377 w 160100"/>
                  <a:gd name="connsiteY7" fmla="*/ 0 h 255944"/>
                  <a:gd name="connsiteX0" fmla="*/ 79377 w 160100"/>
                  <a:gd name="connsiteY0" fmla="*/ 0 h 321159"/>
                  <a:gd name="connsiteX1" fmla="*/ 160100 w 160100"/>
                  <a:gd name="connsiteY1" fmla="*/ 80721 h 321159"/>
                  <a:gd name="connsiteX2" fmla="*/ 160100 w 160100"/>
                  <a:gd name="connsiteY2" fmla="*/ 233699 h 321159"/>
                  <a:gd name="connsiteX3" fmla="*/ 160100 w 160100"/>
                  <a:gd name="connsiteY3" fmla="*/ 255944 h 321159"/>
                  <a:gd name="connsiteX4" fmla="*/ 66266 w 160100"/>
                  <a:gd name="connsiteY4" fmla="*/ 321159 h 321159"/>
                  <a:gd name="connsiteX5" fmla="*/ 0 w 160100"/>
                  <a:gd name="connsiteY5" fmla="*/ 255944 h 321159"/>
                  <a:gd name="connsiteX6" fmla="*/ 0 w 160100"/>
                  <a:gd name="connsiteY6" fmla="*/ 243173 h 321159"/>
                  <a:gd name="connsiteX7" fmla="*/ 0 w 160100"/>
                  <a:gd name="connsiteY7" fmla="*/ 80721 h 321159"/>
                  <a:gd name="connsiteX8" fmla="*/ 79377 w 160100"/>
                  <a:gd name="connsiteY8" fmla="*/ 0 h 321159"/>
                  <a:gd name="connsiteX0" fmla="*/ 66266 w 160100"/>
                  <a:gd name="connsiteY0" fmla="*/ 321159 h 412599"/>
                  <a:gd name="connsiteX1" fmla="*/ 0 w 160100"/>
                  <a:gd name="connsiteY1" fmla="*/ 255944 h 412599"/>
                  <a:gd name="connsiteX2" fmla="*/ 0 w 160100"/>
                  <a:gd name="connsiteY2" fmla="*/ 243173 h 412599"/>
                  <a:gd name="connsiteX3" fmla="*/ 0 w 160100"/>
                  <a:gd name="connsiteY3" fmla="*/ 80721 h 412599"/>
                  <a:gd name="connsiteX4" fmla="*/ 79377 w 160100"/>
                  <a:gd name="connsiteY4" fmla="*/ 0 h 412599"/>
                  <a:gd name="connsiteX5" fmla="*/ 160100 w 160100"/>
                  <a:gd name="connsiteY5" fmla="*/ 80721 h 412599"/>
                  <a:gd name="connsiteX6" fmla="*/ 160100 w 160100"/>
                  <a:gd name="connsiteY6" fmla="*/ 233699 h 412599"/>
                  <a:gd name="connsiteX7" fmla="*/ 160100 w 160100"/>
                  <a:gd name="connsiteY7" fmla="*/ 255944 h 412599"/>
                  <a:gd name="connsiteX8" fmla="*/ 157706 w 160100"/>
                  <a:gd name="connsiteY8" fmla="*/ 412599 h 412599"/>
                  <a:gd name="connsiteX0" fmla="*/ 0 w 160100"/>
                  <a:gd name="connsiteY0" fmla="*/ 255944 h 412599"/>
                  <a:gd name="connsiteX1" fmla="*/ 0 w 160100"/>
                  <a:gd name="connsiteY1" fmla="*/ 243173 h 412599"/>
                  <a:gd name="connsiteX2" fmla="*/ 0 w 160100"/>
                  <a:gd name="connsiteY2" fmla="*/ 80721 h 412599"/>
                  <a:gd name="connsiteX3" fmla="*/ 79377 w 160100"/>
                  <a:gd name="connsiteY3" fmla="*/ 0 h 412599"/>
                  <a:gd name="connsiteX4" fmla="*/ 160100 w 160100"/>
                  <a:gd name="connsiteY4" fmla="*/ 80721 h 412599"/>
                  <a:gd name="connsiteX5" fmla="*/ 160100 w 160100"/>
                  <a:gd name="connsiteY5" fmla="*/ 233699 h 412599"/>
                  <a:gd name="connsiteX6" fmla="*/ 160100 w 160100"/>
                  <a:gd name="connsiteY6" fmla="*/ 255944 h 412599"/>
                  <a:gd name="connsiteX7" fmla="*/ 157706 w 160100"/>
                  <a:gd name="connsiteY7" fmla="*/ 412599 h 412599"/>
                  <a:gd name="connsiteX0" fmla="*/ 0 w 160100"/>
                  <a:gd name="connsiteY0" fmla="*/ 255944 h 255944"/>
                  <a:gd name="connsiteX1" fmla="*/ 0 w 160100"/>
                  <a:gd name="connsiteY1" fmla="*/ 243173 h 255944"/>
                  <a:gd name="connsiteX2" fmla="*/ 0 w 160100"/>
                  <a:gd name="connsiteY2" fmla="*/ 80721 h 255944"/>
                  <a:gd name="connsiteX3" fmla="*/ 79377 w 160100"/>
                  <a:gd name="connsiteY3" fmla="*/ 0 h 255944"/>
                  <a:gd name="connsiteX4" fmla="*/ 160100 w 160100"/>
                  <a:gd name="connsiteY4" fmla="*/ 80721 h 255944"/>
                  <a:gd name="connsiteX5" fmla="*/ 160100 w 160100"/>
                  <a:gd name="connsiteY5" fmla="*/ 233699 h 255944"/>
                  <a:gd name="connsiteX6" fmla="*/ 160100 w 160100"/>
                  <a:gd name="connsiteY6" fmla="*/ 255944 h 25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100" h="255944">
                    <a:moveTo>
                      <a:pt x="0" y="255944"/>
                    </a:moveTo>
                    <a:lnTo>
                      <a:pt x="0" y="243173"/>
                    </a:lnTo>
                    <a:lnTo>
                      <a:pt x="0" y="80721"/>
                    </a:lnTo>
                    <a:cubicBezTo>
                      <a:pt x="0" y="36324"/>
                      <a:pt x="34979" y="0"/>
                      <a:pt x="79377" y="0"/>
                    </a:cubicBezTo>
                    <a:cubicBezTo>
                      <a:pt x="123774" y="0"/>
                      <a:pt x="160100" y="36324"/>
                      <a:pt x="160100" y="80721"/>
                    </a:cubicBezTo>
                    <a:lnTo>
                      <a:pt x="160100" y="233699"/>
                    </a:lnTo>
                    <a:lnTo>
                      <a:pt x="160100" y="255944"/>
                    </a:lnTo>
                  </a:path>
                </a:pathLst>
              </a:custGeom>
              <a:noFill/>
              <a:ln w="19050">
                <a:solidFill>
                  <a:srgbClr val="0078D7"/>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ndParaRPr>
              </a:p>
            </p:txBody>
          </p:sp>
          <p:sp>
            <p:nvSpPr>
              <p:cNvPr id="176" name="Rectangle 175">
                <a:extLst>
                  <a:ext uri="{FF2B5EF4-FFF2-40B4-BE49-F238E27FC236}">
                    <a16:creationId xmlns:a16="http://schemas.microsoft.com/office/drawing/2014/main" id="{0A504341-53FD-40C3-BD68-1FC1105845A5}"/>
                  </a:ext>
                </a:extLst>
              </p:cNvPr>
              <p:cNvSpPr/>
              <p:nvPr/>
            </p:nvSpPr>
            <p:spPr bwMode="auto">
              <a:xfrm>
                <a:off x="1103506" y="2816110"/>
                <a:ext cx="405526" cy="343469"/>
              </a:xfrm>
              <a:prstGeom prst="rect">
                <a:avLst/>
              </a:prstGeom>
              <a:solidFill>
                <a:srgbClr val="FFFFFF">
                  <a:lumMod val="95000"/>
                </a:srgbClr>
              </a:solidFill>
              <a:ln w="19050">
                <a:solidFill>
                  <a:srgbClr val="0078D7"/>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ndParaRPr>
              </a:p>
            </p:txBody>
          </p:sp>
        </p:grpSp>
        <p:sp>
          <p:nvSpPr>
            <p:cNvPr id="174" name="Freeform 5">
              <a:extLst>
                <a:ext uri="{FF2B5EF4-FFF2-40B4-BE49-F238E27FC236}">
                  <a16:creationId xmlns:a16="http://schemas.microsoft.com/office/drawing/2014/main" id="{0AB1DF84-ECD6-416C-9F98-9C38306F80F0}"/>
                </a:ext>
              </a:extLst>
            </p:cNvPr>
            <p:cNvSpPr>
              <a:spLocks noEditPoints="1"/>
            </p:cNvSpPr>
            <p:nvPr/>
          </p:nvSpPr>
          <p:spPr bwMode="auto">
            <a:xfrm>
              <a:off x="1435125" y="2543175"/>
              <a:ext cx="322005" cy="35978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grpSp>
      <p:grpSp>
        <p:nvGrpSpPr>
          <p:cNvPr id="177" name="Group 176">
            <a:extLst>
              <a:ext uri="{FF2B5EF4-FFF2-40B4-BE49-F238E27FC236}">
                <a16:creationId xmlns:a16="http://schemas.microsoft.com/office/drawing/2014/main" id="{1673613C-397D-4E88-92C5-658BD1381078}"/>
              </a:ext>
            </a:extLst>
          </p:cNvPr>
          <p:cNvGrpSpPr/>
          <p:nvPr/>
        </p:nvGrpSpPr>
        <p:grpSpPr>
          <a:xfrm>
            <a:off x="7573163" y="3793359"/>
            <a:ext cx="358197" cy="208812"/>
            <a:chOff x="1139959" y="2543175"/>
            <a:chExt cx="617171" cy="359780"/>
          </a:xfrm>
        </p:grpSpPr>
        <p:grpSp>
          <p:nvGrpSpPr>
            <p:cNvPr id="178" name="Group 177">
              <a:extLst>
                <a:ext uri="{FF2B5EF4-FFF2-40B4-BE49-F238E27FC236}">
                  <a16:creationId xmlns:a16="http://schemas.microsoft.com/office/drawing/2014/main" id="{37D50722-4908-4D11-974A-42DC82C008F6}"/>
                </a:ext>
              </a:extLst>
            </p:cNvPr>
            <p:cNvGrpSpPr/>
            <p:nvPr/>
          </p:nvGrpSpPr>
          <p:grpSpPr>
            <a:xfrm>
              <a:off x="1139959" y="2557546"/>
              <a:ext cx="235352" cy="343452"/>
              <a:chOff x="1103506" y="2567788"/>
              <a:chExt cx="405526" cy="591791"/>
            </a:xfrm>
          </p:grpSpPr>
          <p:sp>
            <p:nvSpPr>
              <p:cNvPr id="180" name="Freeform: Shape 179">
                <a:extLst>
                  <a:ext uri="{FF2B5EF4-FFF2-40B4-BE49-F238E27FC236}">
                    <a16:creationId xmlns:a16="http://schemas.microsoft.com/office/drawing/2014/main" id="{D4FC234F-F9CA-44B2-9414-4DEC70ABCCF4}"/>
                  </a:ext>
                </a:extLst>
              </p:cNvPr>
              <p:cNvSpPr/>
              <p:nvPr/>
            </p:nvSpPr>
            <p:spPr bwMode="auto">
              <a:xfrm>
                <a:off x="1175599" y="2567788"/>
                <a:ext cx="261340" cy="417790"/>
              </a:xfrm>
              <a:custGeom>
                <a:avLst/>
                <a:gdLst>
                  <a:gd name="connsiteX0" fmla="*/ 79377 w 160100"/>
                  <a:gd name="connsiteY0" fmla="*/ 0 h 255944"/>
                  <a:gd name="connsiteX1" fmla="*/ 160100 w 160100"/>
                  <a:gd name="connsiteY1" fmla="*/ 80721 h 255944"/>
                  <a:gd name="connsiteX2" fmla="*/ 160100 w 160100"/>
                  <a:gd name="connsiteY2" fmla="*/ 233699 h 255944"/>
                  <a:gd name="connsiteX3" fmla="*/ 160100 w 160100"/>
                  <a:gd name="connsiteY3" fmla="*/ 255944 h 255944"/>
                  <a:gd name="connsiteX4" fmla="*/ 0 w 160100"/>
                  <a:gd name="connsiteY4" fmla="*/ 255944 h 255944"/>
                  <a:gd name="connsiteX5" fmla="*/ 0 w 160100"/>
                  <a:gd name="connsiteY5" fmla="*/ 243173 h 255944"/>
                  <a:gd name="connsiteX6" fmla="*/ 0 w 160100"/>
                  <a:gd name="connsiteY6" fmla="*/ 80721 h 255944"/>
                  <a:gd name="connsiteX7" fmla="*/ 79377 w 160100"/>
                  <a:gd name="connsiteY7" fmla="*/ 0 h 255944"/>
                  <a:gd name="connsiteX0" fmla="*/ 79377 w 160100"/>
                  <a:gd name="connsiteY0" fmla="*/ 0 h 321159"/>
                  <a:gd name="connsiteX1" fmla="*/ 160100 w 160100"/>
                  <a:gd name="connsiteY1" fmla="*/ 80721 h 321159"/>
                  <a:gd name="connsiteX2" fmla="*/ 160100 w 160100"/>
                  <a:gd name="connsiteY2" fmla="*/ 233699 h 321159"/>
                  <a:gd name="connsiteX3" fmla="*/ 160100 w 160100"/>
                  <a:gd name="connsiteY3" fmla="*/ 255944 h 321159"/>
                  <a:gd name="connsiteX4" fmla="*/ 66266 w 160100"/>
                  <a:gd name="connsiteY4" fmla="*/ 321159 h 321159"/>
                  <a:gd name="connsiteX5" fmla="*/ 0 w 160100"/>
                  <a:gd name="connsiteY5" fmla="*/ 255944 h 321159"/>
                  <a:gd name="connsiteX6" fmla="*/ 0 w 160100"/>
                  <a:gd name="connsiteY6" fmla="*/ 243173 h 321159"/>
                  <a:gd name="connsiteX7" fmla="*/ 0 w 160100"/>
                  <a:gd name="connsiteY7" fmla="*/ 80721 h 321159"/>
                  <a:gd name="connsiteX8" fmla="*/ 79377 w 160100"/>
                  <a:gd name="connsiteY8" fmla="*/ 0 h 321159"/>
                  <a:gd name="connsiteX0" fmla="*/ 66266 w 160100"/>
                  <a:gd name="connsiteY0" fmla="*/ 321159 h 412599"/>
                  <a:gd name="connsiteX1" fmla="*/ 0 w 160100"/>
                  <a:gd name="connsiteY1" fmla="*/ 255944 h 412599"/>
                  <a:gd name="connsiteX2" fmla="*/ 0 w 160100"/>
                  <a:gd name="connsiteY2" fmla="*/ 243173 h 412599"/>
                  <a:gd name="connsiteX3" fmla="*/ 0 w 160100"/>
                  <a:gd name="connsiteY3" fmla="*/ 80721 h 412599"/>
                  <a:gd name="connsiteX4" fmla="*/ 79377 w 160100"/>
                  <a:gd name="connsiteY4" fmla="*/ 0 h 412599"/>
                  <a:gd name="connsiteX5" fmla="*/ 160100 w 160100"/>
                  <a:gd name="connsiteY5" fmla="*/ 80721 h 412599"/>
                  <a:gd name="connsiteX6" fmla="*/ 160100 w 160100"/>
                  <a:gd name="connsiteY6" fmla="*/ 233699 h 412599"/>
                  <a:gd name="connsiteX7" fmla="*/ 160100 w 160100"/>
                  <a:gd name="connsiteY7" fmla="*/ 255944 h 412599"/>
                  <a:gd name="connsiteX8" fmla="*/ 157706 w 160100"/>
                  <a:gd name="connsiteY8" fmla="*/ 412599 h 412599"/>
                  <a:gd name="connsiteX0" fmla="*/ 0 w 160100"/>
                  <a:gd name="connsiteY0" fmla="*/ 255944 h 412599"/>
                  <a:gd name="connsiteX1" fmla="*/ 0 w 160100"/>
                  <a:gd name="connsiteY1" fmla="*/ 243173 h 412599"/>
                  <a:gd name="connsiteX2" fmla="*/ 0 w 160100"/>
                  <a:gd name="connsiteY2" fmla="*/ 80721 h 412599"/>
                  <a:gd name="connsiteX3" fmla="*/ 79377 w 160100"/>
                  <a:gd name="connsiteY3" fmla="*/ 0 h 412599"/>
                  <a:gd name="connsiteX4" fmla="*/ 160100 w 160100"/>
                  <a:gd name="connsiteY4" fmla="*/ 80721 h 412599"/>
                  <a:gd name="connsiteX5" fmla="*/ 160100 w 160100"/>
                  <a:gd name="connsiteY5" fmla="*/ 233699 h 412599"/>
                  <a:gd name="connsiteX6" fmla="*/ 160100 w 160100"/>
                  <a:gd name="connsiteY6" fmla="*/ 255944 h 412599"/>
                  <a:gd name="connsiteX7" fmla="*/ 157706 w 160100"/>
                  <a:gd name="connsiteY7" fmla="*/ 412599 h 412599"/>
                  <a:gd name="connsiteX0" fmla="*/ 0 w 160100"/>
                  <a:gd name="connsiteY0" fmla="*/ 255944 h 255944"/>
                  <a:gd name="connsiteX1" fmla="*/ 0 w 160100"/>
                  <a:gd name="connsiteY1" fmla="*/ 243173 h 255944"/>
                  <a:gd name="connsiteX2" fmla="*/ 0 w 160100"/>
                  <a:gd name="connsiteY2" fmla="*/ 80721 h 255944"/>
                  <a:gd name="connsiteX3" fmla="*/ 79377 w 160100"/>
                  <a:gd name="connsiteY3" fmla="*/ 0 h 255944"/>
                  <a:gd name="connsiteX4" fmla="*/ 160100 w 160100"/>
                  <a:gd name="connsiteY4" fmla="*/ 80721 h 255944"/>
                  <a:gd name="connsiteX5" fmla="*/ 160100 w 160100"/>
                  <a:gd name="connsiteY5" fmla="*/ 233699 h 255944"/>
                  <a:gd name="connsiteX6" fmla="*/ 160100 w 160100"/>
                  <a:gd name="connsiteY6" fmla="*/ 255944 h 25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100" h="255944">
                    <a:moveTo>
                      <a:pt x="0" y="255944"/>
                    </a:moveTo>
                    <a:lnTo>
                      <a:pt x="0" y="243173"/>
                    </a:lnTo>
                    <a:lnTo>
                      <a:pt x="0" y="80721"/>
                    </a:lnTo>
                    <a:cubicBezTo>
                      <a:pt x="0" y="36324"/>
                      <a:pt x="34979" y="0"/>
                      <a:pt x="79377" y="0"/>
                    </a:cubicBezTo>
                    <a:cubicBezTo>
                      <a:pt x="123774" y="0"/>
                      <a:pt x="160100" y="36324"/>
                      <a:pt x="160100" y="80721"/>
                    </a:cubicBezTo>
                    <a:lnTo>
                      <a:pt x="160100" y="233699"/>
                    </a:lnTo>
                    <a:lnTo>
                      <a:pt x="160100" y="255944"/>
                    </a:lnTo>
                  </a:path>
                </a:pathLst>
              </a:custGeom>
              <a:noFill/>
              <a:ln w="19050">
                <a:solidFill>
                  <a:srgbClr val="0078D7"/>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ndParaRPr>
              </a:p>
            </p:txBody>
          </p:sp>
          <p:sp>
            <p:nvSpPr>
              <p:cNvPr id="181" name="Rectangle 180">
                <a:extLst>
                  <a:ext uri="{FF2B5EF4-FFF2-40B4-BE49-F238E27FC236}">
                    <a16:creationId xmlns:a16="http://schemas.microsoft.com/office/drawing/2014/main" id="{D81F8581-CEBA-4087-9563-80AF799ACA64}"/>
                  </a:ext>
                </a:extLst>
              </p:cNvPr>
              <p:cNvSpPr/>
              <p:nvPr/>
            </p:nvSpPr>
            <p:spPr bwMode="auto">
              <a:xfrm>
                <a:off x="1103506" y="2816110"/>
                <a:ext cx="405526" cy="343469"/>
              </a:xfrm>
              <a:prstGeom prst="rect">
                <a:avLst/>
              </a:prstGeom>
              <a:solidFill>
                <a:srgbClr val="FFFFFF">
                  <a:lumMod val="95000"/>
                </a:srgbClr>
              </a:solidFill>
              <a:ln w="19050">
                <a:solidFill>
                  <a:srgbClr val="0078D7"/>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ndParaRPr>
              </a:p>
            </p:txBody>
          </p:sp>
        </p:grpSp>
        <p:sp>
          <p:nvSpPr>
            <p:cNvPr id="179" name="Freeform 5">
              <a:extLst>
                <a:ext uri="{FF2B5EF4-FFF2-40B4-BE49-F238E27FC236}">
                  <a16:creationId xmlns:a16="http://schemas.microsoft.com/office/drawing/2014/main" id="{73270F3A-DD63-4FBE-9E80-96234EE263EC}"/>
                </a:ext>
              </a:extLst>
            </p:cNvPr>
            <p:cNvSpPr>
              <a:spLocks noEditPoints="1"/>
            </p:cNvSpPr>
            <p:nvPr/>
          </p:nvSpPr>
          <p:spPr bwMode="auto">
            <a:xfrm>
              <a:off x="1435125" y="2543175"/>
              <a:ext cx="322005" cy="35978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grpSp>
      <p:cxnSp>
        <p:nvCxnSpPr>
          <p:cNvPr id="182" name="Straight Connector 181">
            <a:extLst>
              <a:ext uri="{FF2B5EF4-FFF2-40B4-BE49-F238E27FC236}">
                <a16:creationId xmlns:a16="http://schemas.microsoft.com/office/drawing/2014/main" id="{7D37C28E-7C85-4BAF-9076-4BB67500E539}"/>
              </a:ext>
            </a:extLst>
          </p:cNvPr>
          <p:cNvCxnSpPr>
            <a:cxnSpLocks/>
          </p:cNvCxnSpPr>
          <p:nvPr/>
        </p:nvCxnSpPr>
        <p:spPr>
          <a:xfrm>
            <a:off x="7958645" y="3554909"/>
            <a:ext cx="348033" cy="0"/>
          </a:xfrm>
          <a:prstGeom prst="line">
            <a:avLst/>
          </a:prstGeom>
          <a:noFill/>
          <a:ln w="12700" cap="flat" cmpd="sng" algn="ctr">
            <a:solidFill>
              <a:schemeClr val="accent4"/>
            </a:solidFill>
            <a:prstDash val="dash"/>
            <a:headEnd type="none"/>
            <a:tailEnd type="none"/>
          </a:ln>
          <a:effectLst/>
        </p:spPr>
      </p:cxnSp>
      <p:cxnSp>
        <p:nvCxnSpPr>
          <p:cNvPr id="183" name="Connector: Elbow 182">
            <a:extLst>
              <a:ext uri="{FF2B5EF4-FFF2-40B4-BE49-F238E27FC236}">
                <a16:creationId xmlns:a16="http://schemas.microsoft.com/office/drawing/2014/main" id="{2D11503A-0612-4E07-8993-1CE579616EBE}"/>
              </a:ext>
            </a:extLst>
          </p:cNvPr>
          <p:cNvCxnSpPr>
            <a:cxnSpLocks/>
          </p:cNvCxnSpPr>
          <p:nvPr/>
        </p:nvCxnSpPr>
        <p:spPr>
          <a:xfrm>
            <a:off x="7949104" y="3216525"/>
            <a:ext cx="9541" cy="685712"/>
          </a:xfrm>
          <a:prstGeom prst="bentConnector3">
            <a:avLst>
              <a:gd name="adj1" fmla="val 1800000"/>
            </a:avLst>
          </a:prstGeom>
          <a:noFill/>
          <a:ln w="12700" cap="flat" cmpd="sng" algn="ctr">
            <a:solidFill>
              <a:schemeClr val="accent4"/>
            </a:solidFill>
            <a:prstDash val="dash"/>
            <a:headEnd type="none"/>
            <a:tailEnd type="none"/>
          </a:ln>
          <a:effectLst/>
        </p:spPr>
      </p:cxnSp>
      <p:grpSp>
        <p:nvGrpSpPr>
          <p:cNvPr id="184" name="Group 183">
            <a:extLst>
              <a:ext uri="{FF2B5EF4-FFF2-40B4-BE49-F238E27FC236}">
                <a16:creationId xmlns:a16="http://schemas.microsoft.com/office/drawing/2014/main" id="{A23476B6-D443-4FD3-BFE1-B814FB6DC6CC}"/>
              </a:ext>
            </a:extLst>
          </p:cNvPr>
          <p:cNvGrpSpPr/>
          <p:nvPr/>
        </p:nvGrpSpPr>
        <p:grpSpPr>
          <a:xfrm>
            <a:off x="2546897" y="5072608"/>
            <a:ext cx="619568" cy="527052"/>
            <a:chOff x="2107244" y="1575258"/>
            <a:chExt cx="310993" cy="264555"/>
          </a:xfrm>
        </p:grpSpPr>
        <p:grpSp>
          <p:nvGrpSpPr>
            <p:cNvPr id="185" name="Group 184">
              <a:extLst>
                <a:ext uri="{FF2B5EF4-FFF2-40B4-BE49-F238E27FC236}">
                  <a16:creationId xmlns:a16="http://schemas.microsoft.com/office/drawing/2014/main" id="{969579C4-B52B-4CF5-A360-06C986D2E3E3}"/>
                </a:ext>
              </a:extLst>
            </p:cNvPr>
            <p:cNvGrpSpPr/>
            <p:nvPr/>
          </p:nvGrpSpPr>
          <p:grpSpPr>
            <a:xfrm>
              <a:off x="2107244" y="1575258"/>
              <a:ext cx="310993" cy="264555"/>
              <a:chOff x="2107244" y="1575258"/>
              <a:chExt cx="310993" cy="264555"/>
            </a:xfrm>
          </p:grpSpPr>
          <p:sp>
            <p:nvSpPr>
              <p:cNvPr id="193" name="Rectangle 9">
                <a:extLst>
                  <a:ext uri="{FF2B5EF4-FFF2-40B4-BE49-F238E27FC236}">
                    <a16:creationId xmlns:a16="http://schemas.microsoft.com/office/drawing/2014/main" id="{921C18AA-332D-4188-AA70-34D4289713B7}"/>
                  </a:ext>
                </a:extLst>
              </p:cNvPr>
              <p:cNvSpPr>
                <a:spLocks noChangeArrowheads="1"/>
              </p:cNvSpPr>
              <p:nvPr/>
            </p:nvSpPr>
            <p:spPr bwMode="auto">
              <a:xfrm>
                <a:off x="2107244" y="1575258"/>
                <a:ext cx="310993" cy="264555"/>
              </a:xfrm>
              <a:prstGeom prst="rect">
                <a:avLst/>
              </a:pr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sp>
            <p:nvSpPr>
              <p:cNvPr id="194" name="Line 10">
                <a:extLst>
                  <a:ext uri="{FF2B5EF4-FFF2-40B4-BE49-F238E27FC236}">
                    <a16:creationId xmlns:a16="http://schemas.microsoft.com/office/drawing/2014/main" id="{CC492513-348E-4CC6-A6D8-5298834A3225}"/>
                  </a:ext>
                </a:extLst>
              </p:cNvPr>
              <p:cNvSpPr>
                <a:spLocks noChangeShapeType="1"/>
              </p:cNvSpPr>
              <p:nvPr/>
            </p:nvSpPr>
            <p:spPr bwMode="auto">
              <a:xfrm flipH="1">
                <a:off x="2107244" y="1647026"/>
                <a:ext cx="310993" cy="0"/>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grpSp>
        <p:grpSp>
          <p:nvGrpSpPr>
            <p:cNvPr id="186" name="Group 185">
              <a:extLst>
                <a:ext uri="{FF2B5EF4-FFF2-40B4-BE49-F238E27FC236}">
                  <a16:creationId xmlns:a16="http://schemas.microsoft.com/office/drawing/2014/main" id="{39D36DD3-D77B-4BE3-94A4-BAA2B3367D96}"/>
                </a:ext>
              </a:extLst>
            </p:cNvPr>
            <p:cNvGrpSpPr/>
            <p:nvPr/>
          </p:nvGrpSpPr>
          <p:grpSpPr>
            <a:xfrm>
              <a:off x="2287367" y="1599181"/>
              <a:ext cx="95690" cy="23923"/>
              <a:chOff x="2287367" y="1599181"/>
              <a:chExt cx="95690" cy="23923"/>
            </a:xfrm>
          </p:grpSpPr>
          <p:sp>
            <p:nvSpPr>
              <p:cNvPr id="190" name="Oval 11">
                <a:extLst>
                  <a:ext uri="{FF2B5EF4-FFF2-40B4-BE49-F238E27FC236}">
                    <a16:creationId xmlns:a16="http://schemas.microsoft.com/office/drawing/2014/main" id="{8DE3E0AA-E259-4247-A8B8-F43F242F4332}"/>
                  </a:ext>
                </a:extLst>
              </p:cNvPr>
              <p:cNvSpPr>
                <a:spLocks noChangeArrowheads="1"/>
              </p:cNvSpPr>
              <p:nvPr/>
            </p:nvSpPr>
            <p:spPr bwMode="auto">
              <a:xfrm>
                <a:off x="2287367" y="1599181"/>
                <a:ext cx="23923" cy="23923"/>
              </a:xfrm>
              <a:prstGeom prst="ellipse">
                <a:avLst/>
              </a:prstGeom>
              <a:solidFill>
                <a:srgbClr val="0078D7"/>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sp>
            <p:nvSpPr>
              <p:cNvPr id="191" name="Oval 12">
                <a:extLst>
                  <a:ext uri="{FF2B5EF4-FFF2-40B4-BE49-F238E27FC236}">
                    <a16:creationId xmlns:a16="http://schemas.microsoft.com/office/drawing/2014/main" id="{34E60C15-153B-4083-846D-B99498F98C01}"/>
                  </a:ext>
                </a:extLst>
              </p:cNvPr>
              <p:cNvSpPr>
                <a:spLocks noChangeArrowheads="1"/>
              </p:cNvSpPr>
              <p:nvPr/>
            </p:nvSpPr>
            <p:spPr bwMode="auto">
              <a:xfrm>
                <a:off x="2322547" y="1599181"/>
                <a:ext cx="23923" cy="23923"/>
              </a:xfrm>
              <a:prstGeom prst="ellipse">
                <a:avLst/>
              </a:prstGeom>
              <a:solidFill>
                <a:srgbClr val="0078D7"/>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sp>
            <p:nvSpPr>
              <p:cNvPr id="192" name="Oval 13">
                <a:extLst>
                  <a:ext uri="{FF2B5EF4-FFF2-40B4-BE49-F238E27FC236}">
                    <a16:creationId xmlns:a16="http://schemas.microsoft.com/office/drawing/2014/main" id="{2C7434AA-40A0-4015-B35C-E0CF038090BD}"/>
                  </a:ext>
                </a:extLst>
              </p:cNvPr>
              <p:cNvSpPr>
                <a:spLocks noChangeArrowheads="1"/>
              </p:cNvSpPr>
              <p:nvPr/>
            </p:nvSpPr>
            <p:spPr bwMode="auto">
              <a:xfrm>
                <a:off x="2359134" y="1599181"/>
                <a:ext cx="23923" cy="23923"/>
              </a:xfrm>
              <a:prstGeom prst="ellipse">
                <a:avLst/>
              </a:prstGeom>
              <a:solidFill>
                <a:srgbClr val="0078D7"/>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grpSp>
        <p:grpSp>
          <p:nvGrpSpPr>
            <p:cNvPr id="187" name="Group 186">
              <a:extLst>
                <a:ext uri="{FF2B5EF4-FFF2-40B4-BE49-F238E27FC236}">
                  <a16:creationId xmlns:a16="http://schemas.microsoft.com/office/drawing/2014/main" id="{412FC09C-43E3-4F8B-A190-A0D2D1F5670C}"/>
                </a:ext>
              </a:extLst>
            </p:cNvPr>
            <p:cNvGrpSpPr/>
            <p:nvPr/>
          </p:nvGrpSpPr>
          <p:grpSpPr>
            <a:xfrm>
              <a:off x="2202934" y="1701907"/>
              <a:ext cx="95690" cy="90061"/>
              <a:chOff x="2202934" y="1701907"/>
              <a:chExt cx="95690" cy="90061"/>
            </a:xfrm>
          </p:grpSpPr>
          <p:sp>
            <p:nvSpPr>
              <p:cNvPr id="188" name="Freeform 14">
                <a:extLst>
                  <a:ext uri="{FF2B5EF4-FFF2-40B4-BE49-F238E27FC236}">
                    <a16:creationId xmlns:a16="http://schemas.microsoft.com/office/drawing/2014/main" id="{17999CAE-DD74-4C2D-A492-0C97AABF5A6E}"/>
                  </a:ext>
                </a:extLst>
              </p:cNvPr>
              <p:cNvSpPr>
                <a:spLocks/>
              </p:cNvSpPr>
              <p:nvPr/>
            </p:nvSpPr>
            <p:spPr bwMode="auto">
              <a:xfrm>
                <a:off x="2202934" y="1701907"/>
                <a:ext cx="95690" cy="90061"/>
              </a:xfrm>
              <a:custGeom>
                <a:avLst/>
                <a:gdLst>
                  <a:gd name="T0" fmla="*/ 0 w 68"/>
                  <a:gd name="T1" fmla="*/ 64 h 64"/>
                  <a:gd name="T2" fmla="*/ 0 w 68"/>
                  <a:gd name="T3" fmla="*/ 34 h 64"/>
                  <a:gd name="T4" fmla="*/ 34 w 68"/>
                  <a:gd name="T5" fmla="*/ 0 h 64"/>
                  <a:gd name="T6" fmla="*/ 68 w 68"/>
                  <a:gd name="T7" fmla="*/ 34 h 64"/>
                  <a:gd name="T8" fmla="*/ 68 w 68"/>
                  <a:gd name="T9" fmla="*/ 64 h 64"/>
                  <a:gd name="T10" fmla="*/ 0 w 68"/>
                  <a:gd name="T11" fmla="*/ 64 h 64"/>
                </a:gdLst>
                <a:ahLst/>
                <a:cxnLst>
                  <a:cxn ang="0">
                    <a:pos x="T0" y="T1"/>
                  </a:cxn>
                  <a:cxn ang="0">
                    <a:pos x="T2" y="T3"/>
                  </a:cxn>
                  <a:cxn ang="0">
                    <a:pos x="T4" y="T5"/>
                  </a:cxn>
                  <a:cxn ang="0">
                    <a:pos x="T6" y="T7"/>
                  </a:cxn>
                  <a:cxn ang="0">
                    <a:pos x="T8" y="T9"/>
                  </a:cxn>
                  <a:cxn ang="0">
                    <a:pos x="T10" y="T11"/>
                  </a:cxn>
                </a:cxnLst>
                <a:rect l="0" t="0" r="r" b="b"/>
                <a:pathLst>
                  <a:path w="68" h="64">
                    <a:moveTo>
                      <a:pt x="0" y="64"/>
                    </a:moveTo>
                    <a:lnTo>
                      <a:pt x="0" y="34"/>
                    </a:lnTo>
                    <a:lnTo>
                      <a:pt x="34" y="0"/>
                    </a:lnTo>
                    <a:lnTo>
                      <a:pt x="68" y="34"/>
                    </a:lnTo>
                    <a:lnTo>
                      <a:pt x="68" y="64"/>
                    </a:lnTo>
                    <a:lnTo>
                      <a:pt x="0" y="64"/>
                    </a:lnTo>
                    <a:close/>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sp>
            <p:nvSpPr>
              <p:cNvPr id="189" name="Line 15">
                <a:extLst>
                  <a:ext uri="{FF2B5EF4-FFF2-40B4-BE49-F238E27FC236}">
                    <a16:creationId xmlns:a16="http://schemas.microsoft.com/office/drawing/2014/main" id="{E037FC2C-7A51-4DB2-89BB-D3C9B6231624}"/>
                  </a:ext>
                </a:extLst>
              </p:cNvPr>
              <p:cNvSpPr>
                <a:spLocks noChangeShapeType="1"/>
              </p:cNvSpPr>
              <p:nvPr/>
            </p:nvSpPr>
            <p:spPr bwMode="auto">
              <a:xfrm>
                <a:off x="2253117" y="1755381"/>
                <a:ext cx="0" cy="36587"/>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grpSp>
      </p:grpSp>
      <p:sp>
        <p:nvSpPr>
          <p:cNvPr id="195" name="TextBox 194">
            <a:extLst>
              <a:ext uri="{FF2B5EF4-FFF2-40B4-BE49-F238E27FC236}">
                <a16:creationId xmlns:a16="http://schemas.microsoft.com/office/drawing/2014/main" id="{F3C0559D-D3E2-4238-9CF5-DECADA6D94D4}"/>
              </a:ext>
            </a:extLst>
          </p:cNvPr>
          <p:cNvSpPr txBox="1"/>
          <p:nvPr/>
        </p:nvSpPr>
        <p:spPr>
          <a:xfrm>
            <a:off x="2553024" y="5703315"/>
            <a:ext cx="607314" cy="24622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algn="ctr" defTabSz="932472" fontAlgn="base">
              <a:spcBef>
                <a:spcPct val="0"/>
              </a:spcBef>
              <a:spcAft>
                <a:spcPct val="0"/>
              </a:spcAft>
              <a:defRPr sz="1000">
                <a:solidFill>
                  <a:schemeClr val="tx2"/>
                </a:solidFill>
                <a:cs typeface="Segoe UI Semilight" panose="020B04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chemeClr val="tx1"/>
                </a:solidFill>
                <a:effectLst/>
                <a:uLnTx/>
                <a:uFillTx/>
                <a:latin typeface="Segoe UI Semibold" panose="020B0702040204020203" pitchFamily="34" charset="0"/>
                <a:cs typeface="Segoe UI Semibold" panose="020B0702040204020203" pitchFamily="34" charset="0"/>
              </a:rPr>
              <a:t>App</a:t>
            </a:r>
          </a:p>
        </p:txBody>
      </p:sp>
    </p:spTree>
    <p:extLst>
      <p:ext uri="{BB962C8B-B14F-4D97-AF65-F5344CB8AC3E}">
        <p14:creationId xmlns:p14="http://schemas.microsoft.com/office/powerpoint/2010/main" val="571341005"/>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366B0A41-C932-4DC9-BE12-F63DE221AFF7}"/>
              </a:ext>
            </a:extLst>
          </p:cNvPr>
          <p:cNvSpPr>
            <a:spLocks noGrp="1"/>
          </p:cNvSpPr>
          <p:nvPr>
            <p:ph type="title"/>
          </p:nvPr>
        </p:nvSpPr>
        <p:spPr>
          <a:xfrm>
            <a:off x="426424" y="222584"/>
            <a:ext cx="11336039" cy="739343"/>
          </a:xfrm>
        </p:spPr>
        <p:txBody>
          <a:bodyPr/>
          <a:lstStyle/>
          <a:p>
            <a:r>
              <a:rPr lang="en-US"/>
              <a:t>Single Sign-On</a:t>
            </a:r>
          </a:p>
        </p:txBody>
      </p:sp>
      <p:grpSp>
        <p:nvGrpSpPr>
          <p:cNvPr id="48" name="Group 47">
            <a:extLst>
              <a:ext uri="{FF2B5EF4-FFF2-40B4-BE49-F238E27FC236}">
                <a16:creationId xmlns:a16="http://schemas.microsoft.com/office/drawing/2014/main" id="{1F64DAA4-97AF-4D8F-96AD-9FEF8750CC7C}"/>
              </a:ext>
            </a:extLst>
          </p:cNvPr>
          <p:cNvGrpSpPr/>
          <p:nvPr/>
        </p:nvGrpSpPr>
        <p:grpSpPr>
          <a:xfrm>
            <a:off x="3750981" y="2604836"/>
            <a:ext cx="1253921" cy="840223"/>
            <a:chOff x="9065401" y="5036922"/>
            <a:chExt cx="1150188" cy="840223"/>
          </a:xfrm>
        </p:grpSpPr>
        <p:sp>
          <p:nvSpPr>
            <p:cNvPr id="45" name="Rectangle 44">
              <a:extLst>
                <a:ext uri="{FF2B5EF4-FFF2-40B4-BE49-F238E27FC236}">
                  <a16:creationId xmlns:a16="http://schemas.microsoft.com/office/drawing/2014/main" id="{BEFCDF7C-837C-43AD-92DB-0D7CB1E84983}"/>
                </a:ext>
              </a:extLst>
            </p:cNvPr>
            <p:cNvSpPr/>
            <p:nvPr/>
          </p:nvSpPr>
          <p:spPr bwMode="auto">
            <a:xfrm>
              <a:off x="9065401" y="5036922"/>
              <a:ext cx="1150188" cy="840223"/>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6" name="TextBox 45">
              <a:extLst>
                <a:ext uri="{FF2B5EF4-FFF2-40B4-BE49-F238E27FC236}">
                  <a16:creationId xmlns:a16="http://schemas.microsoft.com/office/drawing/2014/main" id="{77639F35-7342-4C0A-A108-07484B0EB2B1}"/>
                </a:ext>
              </a:extLst>
            </p:cNvPr>
            <p:cNvSpPr txBox="1"/>
            <p:nvPr/>
          </p:nvSpPr>
          <p:spPr>
            <a:xfrm>
              <a:off x="9157551" y="5076437"/>
              <a:ext cx="860592" cy="369332"/>
            </a:xfrm>
            <a:prstGeom prst="rect">
              <a:avLst/>
            </a:prstGeom>
            <a:noFill/>
            <a:ln>
              <a:noFill/>
            </a:ln>
          </p:spPr>
          <p:txBody>
            <a:bodyPr wrap="square" lIns="0" tIns="45720" rIns="0" bIns="45720" rtlCol="0" anchor="ctr">
              <a:spAutoFit/>
            </a:bodyPr>
            <a:lstStyle/>
            <a:p>
              <a:pPr>
                <a:lnSpc>
                  <a:spcPct val="90000"/>
                </a:lnSpc>
                <a:spcAft>
                  <a:spcPts val="600"/>
                </a:spcAft>
              </a:pPr>
              <a:r>
                <a:rPr lang="en-US" sz="1000">
                  <a:gradFill>
                    <a:gsLst>
                      <a:gs pos="2917">
                        <a:schemeClr val="tx1"/>
                      </a:gs>
                      <a:gs pos="30000">
                        <a:schemeClr val="tx1"/>
                      </a:gs>
                    </a:gsLst>
                    <a:lin ang="5400000" scaled="0"/>
                  </a:gradFill>
                  <a:latin typeface="+mj-lt"/>
                </a:rPr>
                <a:t>Azure Active Directory</a:t>
              </a:r>
            </a:p>
          </p:txBody>
        </p:sp>
        <p:pic>
          <p:nvPicPr>
            <p:cNvPr id="47" name="Picture 46">
              <a:extLst>
                <a:ext uri="{FF2B5EF4-FFF2-40B4-BE49-F238E27FC236}">
                  <a16:creationId xmlns:a16="http://schemas.microsoft.com/office/drawing/2014/main" id="{352EC1E9-0406-4CFE-9B76-698BD6551E63}"/>
                </a:ext>
              </a:extLst>
            </p:cNvPr>
            <p:cNvPicPr>
              <a:picLocks noChangeAspect="1"/>
            </p:cNvPicPr>
            <p:nvPr/>
          </p:nvPicPr>
          <p:blipFill>
            <a:blip r:embed="rId3"/>
            <a:stretch>
              <a:fillRect/>
            </a:stretch>
          </p:blipFill>
          <p:spPr>
            <a:xfrm>
              <a:off x="9717416" y="5415119"/>
              <a:ext cx="400733" cy="401888"/>
            </a:xfrm>
            <a:prstGeom prst="rect">
              <a:avLst/>
            </a:prstGeom>
          </p:spPr>
        </p:pic>
      </p:grpSp>
      <p:grpSp>
        <p:nvGrpSpPr>
          <p:cNvPr id="103" name="Group 102">
            <a:extLst>
              <a:ext uri="{FF2B5EF4-FFF2-40B4-BE49-F238E27FC236}">
                <a16:creationId xmlns:a16="http://schemas.microsoft.com/office/drawing/2014/main" id="{B6C17D53-FB6B-4DE9-A162-A1164BF8F81C}"/>
              </a:ext>
            </a:extLst>
          </p:cNvPr>
          <p:cNvGrpSpPr/>
          <p:nvPr/>
        </p:nvGrpSpPr>
        <p:grpSpPr>
          <a:xfrm>
            <a:off x="3773482" y="3676913"/>
            <a:ext cx="1304797" cy="840223"/>
            <a:chOff x="6814901" y="2793064"/>
            <a:chExt cx="1304797" cy="840223"/>
          </a:xfrm>
        </p:grpSpPr>
        <p:sp>
          <p:nvSpPr>
            <p:cNvPr id="38" name="Rectangle 37">
              <a:extLst>
                <a:ext uri="{FF2B5EF4-FFF2-40B4-BE49-F238E27FC236}">
                  <a16:creationId xmlns:a16="http://schemas.microsoft.com/office/drawing/2014/main" id="{DBB8A1E8-A283-4E13-BDEC-E0408241673B}"/>
                </a:ext>
              </a:extLst>
            </p:cNvPr>
            <p:cNvSpPr/>
            <p:nvPr/>
          </p:nvSpPr>
          <p:spPr bwMode="auto">
            <a:xfrm>
              <a:off x="6814901" y="2793064"/>
              <a:ext cx="1286603" cy="840223"/>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9" name="TextBox 38">
              <a:extLst>
                <a:ext uri="{FF2B5EF4-FFF2-40B4-BE49-F238E27FC236}">
                  <a16:creationId xmlns:a16="http://schemas.microsoft.com/office/drawing/2014/main" id="{9E917962-982B-4FC7-A360-B680D6DB7926}"/>
                </a:ext>
              </a:extLst>
            </p:cNvPr>
            <p:cNvSpPr txBox="1"/>
            <p:nvPr/>
          </p:nvSpPr>
          <p:spPr>
            <a:xfrm>
              <a:off x="6833095" y="2922926"/>
              <a:ext cx="1286603" cy="230832"/>
            </a:xfrm>
            <a:prstGeom prst="rect">
              <a:avLst/>
            </a:prstGeom>
            <a:noFill/>
            <a:ln>
              <a:noFill/>
            </a:ln>
          </p:spPr>
          <p:txBody>
            <a:bodyPr wrap="square" lIns="0" tIns="45720" rIns="0" bIns="45720" rtlCol="0" anchor="ctr">
              <a:spAutoFit/>
            </a:bodyPr>
            <a:lstStyle/>
            <a:p>
              <a:pPr>
                <a:lnSpc>
                  <a:spcPct val="90000"/>
                </a:lnSpc>
                <a:spcAft>
                  <a:spcPts val="600"/>
                </a:spcAft>
              </a:pPr>
              <a:r>
                <a:rPr lang="en-US" sz="1000">
                  <a:gradFill>
                    <a:gsLst>
                      <a:gs pos="2917">
                        <a:schemeClr val="tx1"/>
                      </a:gs>
                      <a:gs pos="30000">
                        <a:schemeClr val="tx1"/>
                      </a:gs>
                    </a:gsLst>
                    <a:lin ang="5400000" scaled="0"/>
                  </a:gradFill>
                  <a:latin typeface="+mj-lt"/>
                </a:rPr>
                <a:t>Azure Synapse Studio</a:t>
              </a:r>
            </a:p>
          </p:txBody>
        </p:sp>
        <p:pic>
          <p:nvPicPr>
            <p:cNvPr id="42" name="Graphic 41">
              <a:extLst>
                <a:ext uri="{FF2B5EF4-FFF2-40B4-BE49-F238E27FC236}">
                  <a16:creationId xmlns:a16="http://schemas.microsoft.com/office/drawing/2014/main" id="{75F4CC6C-2F40-419D-B4BF-4266EB1C032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236218" y="3222890"/>
              <a:ext cx="351820" cy="351820"/>
            </a:xfrm>
            <a:prstGeom prst="rect">
              <a:avLst/>
            </a:prstGeom>
          </p:spPr>
        </p:pic>
      </p:grpSp>
      <p:sp>
        <p:nvSpPr>
          <p:cNvPr id="54" name="boy" title="Icon of a man">
            <a:extLst>
              <a:ext uri="{FF2B5EF4-FFF2-40B4-BE49-F238E27FC236}">
                <a16:creationId xmlns:a16="http://schemas.microsoft.com/office/drawing/2014/main" id="{C916D846-3604-4EE4-8EB5-D4C96A51CAB7}"/>
              </a:ext>
            </a:extLst>
          </p:cNvPr>
          <p:cNvSpPr>
            <a:spLocks noChangeAspect="1" noEditPoints="1"/>
          </p:cNvSpPr>
          <p:nvPr/>
        </p:nvSpPr>
        <p:spPr bwMode="auto">
          <a:xfrm>
            <a:off x="211619" y="2494620"/>
            <a:ext cx="408226" cy="531341"/>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270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cxnSp>
        <p:nvCxnSpPr>
          <p:cNvPr id="106" name="Straight Arrow Connector 105">
            <a:extLst>
              <a:ext uri="{FF2B5EF4-FFF2-40B4-BE49-F238E27FC236}">
                <a16:creationId xmlns:a16="http://schemas.microsoft.com/office/drawing/2014/main" id="{85D70EF3-98E8-4E88-9CB7-DE8AEB324AE9}"/>
              </a:ext>
            </a:extLst>
          </p:cNvPr>
          <p:cNvCxnSpPr>
            <a:cxnSpLocks/>
          </p:cNvCxnSpPr>
          <p:nvPr/>
        </p:nvCxnSpPr>
        <p:spPr>
          <a:xfrm>
            <a:off x="1407360" y="4065863"/>
            <a:ext cx="2286000" cy="0"/>
          </a:xfrm>
          <a:prstGeom prst="straightConnector1">
            <a:avLst/>
          </a:prstGeom>
          <a:noFill/>
          <a:ln w="12700" cap="flat" cmpd="sng" algn="ctr">
            <a:solidFill>
              <a:schemeClr val="accent4"/>
            </a:solidFill>
            <a:prstDash val="solid"/>
            <a:headEnd type="none"/>
            <a:tailEnd type="triangle"/>
          </a:ln>
          <a:effectLst/>
        </p:spPr>
      </p:cxnSp>
      <p:sp>
        <p:nvSpPr>
          <p:cNvPr id="115" name="Rectangle 114">
            <a:extLst>
              <a:ext uri="{FF2B5EF4-FFF2-40B4-BE49-F238E27FC236}">
                <a16:creationId xmlns:a16="http://schemas.microsoft.com/office/drawing/2014/main" id="{ED735ABE-FD17-44AB-BBA6-E85B76EE8381}"/>
              </a:ext>
            </a:extLst>
          </p:cNvPr>
          <p:cNvSpPr/>
          <p:nvPr/>
        </p:nvSpPr>
        <p:spPr bwMode="auto">
          <a:xfrm>
            <a:off x="9513380" y="494175"/>
            <a:ext cx="228600" cy="122229"/>
          </a:xfrm>
          <a:prstGeom prst="rect">
            <a:avLst/>
          </a:prstGeom>
          <a:solidFill>
            <a:schemeClr val="tx2">
              <a:lumMod val="20000"/>
              <a:lumOff val="80000"/>
              <a:alpha val="50000"/>
            </a:schemeClr>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6" name="TextBox 115">
            <a:extLst>
              <a:ext uri="{FF2B5EF4-FFF2-40B4-BE49-F238E27FC236}">
                <a16:creationId xmlns:a16="http://schemas.microsoft.com/office/drawing/2014/main" id="{E4948D3F-D48F-4728-A41E-24AF7F7FCE93}"/>
              </a:ext>
            </a:extLst>
          </p:cNvPr>
          <p:cNvSpPr txBox="1"/>
          <p:nvPr/>
        </p:nvSpPr>
        <p:spPr>
          <a:xfrm>
            <a:off x="9873492" y="479002"/>
            <a:ext cx="2279150" cy="166199"/>
          </a:xfrm>
          <a:prstGeom prst="rect">
            <a:avLst/>
          </a:prstGeom>
          <a:noFill/>
        </p:spPr>
        <p:txBody>
          <a:bodyPr wrap="none" lIns="0" tIns="0" rIns="0" bIns="0" rtlCol="0">
            <a:spAutoFit/>
          </a:bodyPr>
          <a:lstStyle/>
          <a:p>
            <a:pPr>
              <a:lnSpc>
                <a:spcPct val="90000"/>
              </a:lnSpc>
              <a:spcAft>
                <a:spcPts val="600"/>
              </a:spcAft>
            </a:pPr>
            <a:r>
              <a:rPr lang="en-US" sz="1200">
                <a:gradFill>
                  <a:gsLst>
                    <a:gs pos="2917">
                      <a:schemeClr val="tx1"/>
                    </a:gs>
                    <a:gs pos="30000">
                      <a:schemeClr val="tx1"/>
                    </a:gs>
                  </a:gsLst>
                  <a:lin ang="5400000" scaled="0"/>
                </a:gradFill>
              </a:rPr>
              <a:t>Synapse Foundation Components</a:t>
            </a:r>
          </a:p>
        </p:txBody>
      </p:sp>
      <p:sp>
        <p:nvSpPr>
          <p:cNvPr id="117" name="Rectangle 116">
            <a:extLst>
              <a:ext uri="{FF2B5EF4-FFF2-40B4-BE49-F238E27FC236}">
                <a16:creationId xmlns:a16="http://schemas.microsoft.com/office/drawing/2014/main" id="{BF53062C-DE4E-4108-82A2-ABF773DBAE19}"/>
              </a:ext>
            </a:extLst>
          </p:cNvPr>
          <p:cNvSpPr/>
          <p:nvPr/>
        </p:nvSpPr>
        <p:spPr bwMode="auto">
          <a:xfrm>
            <a:off x="9513380" y="739736"/>
            <a:ext cx="228600" cy="122229"/>
          </a:xfrm>
          <a:prstGeom prst="rect">
            <a:avLst/>
          </a:prstGeom>
          <a:solidFill>
            <a:srgbClr val="F9FAE2">
              <a:alpha val="50000"/>
            </a:srgbClr>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8" name="TextBox 117">
            <a:extLst>
              <a:ext uri="{FF2B5EF4-FFF2-40B4-BE49-F238E27FC236}">
                <a16:creationId xmlns:a16="http://schemas.microsoft.com/office/drawing/2014/main" id="{EA2F0E7C-F0F1-405A-ACD5-CA451322FA2E}"/>
              </a:ext>
            </a:extLst>
          </p:cNvPr>
          <p:cNvSpPr txBox="1"/>
          <p:nvPr/>
        </p:nvSpPr>
        <p:spPr>
          <a:xfrm>
            <a:off x="9873492" y="724563"/>
            <a:ext cx="1624997" cy="166199"/>
          </a:xfrm>
          <a:prstGeom prst="rect">
            <a:avLst/>
          </a:prstGeom>
          <a:noFill/>
        </p:spPr>
        <p:txBody>
          <a:bodyPr wrap="none" lIns="0" tIns="0" rIns="0" bIns="0" rtlCol="0">
            <a:spAutoFit/>
          </a:bodyPr>
          <a:lstStyle/>
          <a:p>
            <a:pPr>
              <a:lnSpc>
                <a:spcPct val="90000"/>
              </a:lnSpc>
              <a:spcAft>
                <a:spcPts val="600"/>
              </a:spcAft>
            </a:pPr>
            <a:r>
              <a:rPr lang="en-US" sz="1200">
                <a:gradFill>
                  <a:gsLst>
                    <a:gs pos="2917">
                      <a:schemeClr val="tx1"/>
                    </a:gs>
                    <a:gs pos="30000">
                      <a:schemeClr val="tx1"/>
                    </a:gs>
                  </a:gsLst>
                  <a:lin ang="5400000" scaled="0"/>
                </a:gradFill>
              </a:rPr>
              <a:t>Synapse Linked Services</a:t>
            </a:r>
          </a:p>
        </p:txBody>
      </p:sp>
      <p:grpSp>
        <p:nvGrpSpPr>
          <p:cNvPr id="37" name="Group 36">
            <a:extLst>
              <a:ext uri="{FF2B5EF4-FFF2-40B4-BE49-F238E27FC236}">
                <a16:creationId xmlns:a16="http://schemas.microsoft.com/office/drawing/2014/main" id="{185881EE-EC61-42CF-96EC-D1E6B62196F0}"/>
              </a:ext>
            </a:extLst>
          </p:cNvPr>
          <p:cNvGrpSpPr/>
          <p:nvPr/>
        </p:nvGrpSpPr>
        <p:grpSpPr>
          <a:xfrm>
            <a:off x="1147531" y="5531279"/>
            <a:ext cx="5530297" cy="1259341"/>
            <a:chOff x="2328372" y="5101815"/>
            <a:chExt cx="5530297" cy="1259341"/>
          </a:xfrm>
        </p:grpSpPr>
        <p:sp>
          <p:nvSpPr>
            <p:cNvPr id="61" name="Rectangle 60">
              <a:extLst>
                <a:ext uri="{FF2B5EF4-FFF2-40B4-BE49-F238E27FC236}">
                  <a16:creationId xmlns:a16="http://schemas.microsoft.com/office/drawing/2014/main" id="{5F78B741-3DE7-4419-8CA1-9FE7B12B8B85}"/>
                </a:ext>
              </a:extLst>
            </p:cNvPr>
            <p:cNvSpPr/>
            <p:nvPr/>
          </p:nvSpPr>
          <p:spPr bwMode="auto">
            <a:xfrm>
              <a:off x="3819096" y="5266643"/>
              <a:ext cx="1150188" cy="840223"/>
            </a:xfrm>
            <a:prstGeom prst="rect">
              <a:avLst/>
            </a:prstGeom>
            <a:solidFill>
              <a:schemeClr val="tx2">
                <a:lumMod val="20000"/>
                <a:lumOff val="80000"/>
                <a:alpha val="50000"/>
              </a:schemeClr>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2" name="TextBox 61">
              <a:extLst>
                <a:ext uri="{FF2B5EF4-FFF2-40B4-BE49-F238E27FC236}">
                  <a16:creationId xmlns:a16="http://schemas.microsoft.com/office/drawing/2014/main" id="{41EB2951-1179-4A6A-ABE6-C357BDC4622B}"/>
                </a:ext>
              </a:extLst>
            </p:cNvPr>
            <p:cNvSpPr txBox="1"/>
            <p:nvPr/>
          </p:nvSpPr>
          <p:spPr>
            <a:xfrm>
              <a:off x="3937100" y="5336819"/>
              <a:ext cx="946491" cy="230832"/>
            </a:xfrm>
            <a:prstGeom prst="rect">
              <a:avLst/>
            </a:prstGeom>
            <a:noFill/>
            <a:ln>
              <a:noFill/>
            </a:ln>
          </p:spPr>
          <p:txBody>
            <a:bodyPr wrap="square" lIns="0" tIns="45720" rIns="0" bIns="45720" rtlCol="0" anchor="ctr">
              <a:spAutoFit/>
            </a:bodyPr>
            <a:lstStyle/>
            <a:p>
              <a:pPr>
                <a:lnSpc>
                  <a:spcPct val="90000"/>
                </a:lnSpc>
                <a:spcAft>
                  <a:spcPts val="600"/>
                </a:spcAft>
              </a:pPr>
              <a:r>
                <a:rPr lang="en-US" sz="1000">
                  <a:gradFill>
                    <a:gsLst>
                      <a:gs pos="2917">
                        <a:schemeClr val="tx1"/>
                      </a:gs>
                      <a:gs pos="30000">
                        <a:schemeClr val="tx1"/>
                      </a:gs>
                    </a:gsLst>
                    <a:lin ang="5400000" scaled="0"/>
                  </a:gradFill>
                  <a:latin typeface="+mj-lt"/>
                </a:rPr>
                <a:t>Spark</a:t>
              </a:r>
            </a:p>
          </p:txBody>
        </p:sp>
        <p:sp>
          <p:nvSpPr>
            <p:cNvPr id="64" name="Rectangle 63">
              <a:extLst>
                <a:ext uri="{FF2B5EF4-FFF2-40B4-BE49-F238E27FC236}">
                  <a16:creationId xmlns:a16="http://schemas.microsoft.com/office/drawing/2014/main" id="{1CD36E68-6A3E-4AA8-9CFA-42A1EDFE7CE7}"/>
                </a:ext>
              </a:extLst>
            </p:cNvPr>
            <p:cNvSpPr/>
            <p:nvPr/>
          </p:nvSpPr>
          <p:spPr bwMode="auto">
            <a:xfrm>
              <a:off x="6444458" y="5266643"/>
              <a:ext cx="1150188" cy="840223"/>
            </a:xfrm>
            <a:prstGeom prst="rect">
              <a:avLst/>
            </a:prstGeom>
            <a:solidFill>
              <a:srgbClr val="F9FAE2"/>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5" name="TextBox 64">
              <a:extLst>
                <a:ext uri="{FF2B5EF4-FFF2-40B4-BE49-F238E27FC236}">
                  <a16:creationId xmlns:a16="http://schemas.microsoft.com/office/drawing/2014/main" id="{8A60503F-E176-4C13-AC47-7E14F3AA243E}"/>
                </a:ext>
              </a:extLst>
            </p:cNvPr>
            <p:cNvSpPr txBox="1"/>
            <p:nvPr/>
          </p:nvSpPr>
          <p:spPr>
            <a:xfrm>
              <a:off x="6536606" y="5335741"/>
              <a:ext cx="988643" cy="230832"/>
            </a:xfrm>
            <a:prstGeom prst="rect">
              <a:avLst/>
            </a:prstGeom>
            <a:noFill/>
            <a:ln>
              <a:noFill/>
            </a:ln>
          </p:spPr>
          <p:txBody>
            <a:bodyPr wrap="square" lIns="0" tIns="45720" rIns="0" bIns="45720" rtlCol="0" anchor="ctr">
              <a:spAutoFit/>
            </a:bodyPr>
            <a:lstStyle/>
            <a:p>
              <a:pPr>
                <a:lnSpc>
                  <a:spcPct val="90000"/>
                </a:lnSpc>
                <a:spcAft>
                  <a:spcPts val="600"/>
                </a:spcAft>
              </a:pPr>
              <a:r>
                <a:rPr lang="en-US" sz="1000">
                  <a:gradFill>
                    <a:gsLst>
                      <a:gs pos="2917">
                        <a:schemeClr val="tx1"/>
                      </a:gs>
                      <a:gs pos="30000">
                        <a:schemeClr val="tx1"/>
                      </a:gs>
                    </a:gsLst>
                    <a:lin ang="5400000" scaled="0"/>
                  </a:gradFill>
                  <a:latin typeface="+mj-lt"/>
                </a:rPr>
                <a:t>Power BI </a:t>
              </a:r>
            </a:p>
          </p:txBody>
        </p:sp>
        <p:pic>
          <p:nvPicPr>
            <p:cNvPr id="77" name="Picture 76" descr="A picture containing drawing&#10;&#10;Description automatically generated">
              <a:extLst>
                <a:ext uri="{FF2B5EF4-FFF2-40B4-BE49-F238E27FC236}">
                  <a16:creationId xmlns:a16="http://schemas.microsoft.com/office/drawing/2014/main" id="{EE824F48-44A7-473C-91FC-432C6CDBADD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39263" y="5635674"/>
              <a:ext cx="652727" cy="391636"/>
            </a:xfrm>
            <a:prstGeom prst="rect">
              <a:avLst/>
            </a:prstGeom>
          </p:spPr>
        </p:pic>
        <p:pic>
          <p:nvPicPr>
            <p:cNvPr id="53" name="Picture 4">
              <a:extLst>
                <a:ext uri="{FF2B5EF4-FFF2-40B4-BE49-F238E27FC236}">
                  <a16:creationId xmlns:a16="http://schemas.microsoft.com/office/drawing/2014/main" id="{92C67315-55EA-4997-A8E4-9FE3FACCFF7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54137" y="5650087"/>
              <a:ext cx="594448" cy="309482"/>
            </a:xfrm>
            <a:prstGeom prst="rect">
              <a:avLst/>
            </a:prstGeom>
            <a:noFill/>
            <a:extLst>
              <a:ext uri="{909E8E84-426E-40DD-AFC4-6F175D3DCCD1}">
                <a14:hiddenFill xmlns:a14="http://schemas.microsoft.com/office/drawing/2010/main">
                  <a:solidFill>
                    <a:srgbClr val="FFFFFF"/>
                  </a:solidFill>
                </a14:hiddenFill>
              </a:ext>
            </a:extLst>
          </p:spPr>
        </p:pic>
        <p:sp>
          <p:nvSpPr>
            <p:cNvPr id="119" name="Rectangle 118">
              <a:extLst>
                <a:ext uri="{FF2B5EF4-FFF2-40B4-BE49-F238E27FC236}">
                  <a16:creationId xmlns:a16="http://schemas.microsoft.com/office/drawing/2014/main" id="{340C3419-3730-4DB6-A18F-0B127FE4A541}"/>
                </a:ext>
              </a:extLst>
            </p:cNvPr>
            <p:cNvSpPr/>
            <p:nvPr/>
          </p:nvSpPr>
          <p:spPr bwMode="auto">
            <a:xfrm>
              <a:off x="2328372" y="5101815"/>
              <a:ext cx="5530297" cy="1259341"/>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7" name="Rectangle 86">
              <a:extLst>
                <a:ext uri="{FF2B5EF4-FFF2-40B4-BE49-F238E27FC236}">
                  <a16:creationId xmlns:a16="http://schemas.microsoft.com/office/drawing/2014/main" id="{DA134C40-6B96-49A4-A098-B741A4C1D963}"/>
                </a:ext>
              </a:extLst>
            </p:cNvPr>
            <p:cNvSpPr/>
            <p:nvPr/>
          </p:nvSpPr>
          <p:spPr bwMode="auto">
            <a:xfrm>
              <a:off x="2541459" y="5275934"/>
              <a:ext cx="1150188" cy="840223"/>
            </a:xfrm>
            <a:prstGeom prst="rect">
              <a:avLst/>
            </a:prstGeom>
            <a:solidFill>
              <a:schemeClr val="tx2">
                <a:lumMod val="20000"/>
                <a:lumOff val="80000"/>
                <a:alpha val="50000"/>
              </a:schemeClr>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8" name="TextBox 87">
              <a:extLst>
                <a:ext uri="{FF2B5EF4-FFF2-40B4-BE49-F238E27FC236}">
                  <a16:creationId xmlns:a16="http://schemas.microsoft.com/office/drawing/2014/main" id="{39C523BD-5945-4444-9275-3CEF3130E4C5}"/>
                </a:ext>
              </a:extLst>
            </p:cNvPr>
            <p:cNvSpPr txBox="1"/>
            <p:nvPr/>
          </p:nvSpPr>
          <p:spPr>
            <a:xfrm>
              <a:off x="2633609" y="5315449"/>
              <a:ext cx="1058038" cy="369332"/>
            </a:xfrm>
            <a:prstGeom prst="rect">
              <a:avLst/>
            </a:prstGeom>
            <a:noFill/>
            <a:ln>
              <a:noFill/>
            </a:ln>
          </p:spPr>
          <p:txBody>
            <a:bodyPr wrap="square" lIns="0" tIns="45720" rIns="0" bIns="45720" rtlCol="0" anchor="ctr">
              <a:spAutoFit/>
            </a:bodyPr>
            <a:lstStyle/>
            <a:p>
              <a:pPr>
                <a:lnSpc>
                  <a:spcPct val="90000"/>
                </a:lnSpc>
                <a:spcAft>
                  <a:spcPts val="600"/>
                </a:spcAft>
              </a:pPr>
              <a:r>
                <a:rPr lang="en-US" sz="1000">
                  <a:gradFill>
                    <a:gsLst>
                      <a:gs pos="2917">
                        <a:schemeClr val="tx1"/>
                      </a:gs>
                      <a:gs pos="30000">
                        <a:schemeClr val="tx1"/>
                      </a:gs>
                    </a:gsLst>
                    <a:lin ang="5400000" scaled="0"/>
                  </a:gradFill>
                  <a:latin typeface="+mj-lt"/>
                </a:rPr>
                <a:t>Azure Synapse Analytics</a:t>
              </a:r>
            </a:p>
          </p:txBody>
        </p:sp>
        <p:pic>
          <p:nvPicPr>
            <p:cNvPr id="89" name="Graphic 88">
              <a:extLst>
                <a:ext uri="{FF2B5EF4-FFF2-40B4-BE49-F238E27FC236}">
                  <a16:creationId xmlns:a16="http://schemas.microsoft.com/office/drawing/2014/main" id="{68AD675E-17D2-4DAC-898B-8F254B9BC2B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940643" y="5684781"/>
              <a:ext cx="351820" cy="351820"/>
            </a:xfrm>
            <a:prstGeom prst="rect">
              <a:avLst/>
            </a:prstGeom>
          </p:spPr>
        </p:pic>
        <p:sp>
          <p:nvSpPr>
            <p:cNvPr id="93" name="Rectangle 92">
              <a:extLst>
                <a:ext uri="{FF2B5EF4-FFF2-40B4-BE49-F238E27FC236}">
                  <a16:creationId xmlns:a16="http://schemas.microsoft.com/office/drawing/2014/main" id="{F5785830-A020-4C54-9FFE-932F66FD43EC}"/>
                </a:ext>
              </a:extLst>
            </p:cNvPr>
            <p:cNvSpPr/>
            <p:nvPr/>
          </p:nvSpPr>
          <p:spPr bwMode="auto">
            <a:xfrm>
              <a:off x="5154830" y="5266643"/>
              <a:ext cx="1150188" cy="840223"/>
            </a:xfrm>
            <a:prstGeom prst="rect">
              <a:avLst/>
            </a:prstGeom>
            <a:solidFill>
              <a:srgbClr val="F9FAE2"/>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4" name="TextBox 93">
              <a:extLst>
                <a:ext uri="{FF2B5EF4-FFF2-40B4-BE49-F238E27FC236}">
                  <a16:creationId xmlns:a16="http://schemas.microsoft.com/office/drawing/2014/main" id="{AB8B0565-4621-4B4D-B447-BDAEBD4FE0DE}"/>
                </a:ext>
              </a:extLst>
            </p:cNvPr>
            <p:cNvSpPr txBox="1"/>
            <p:nvPr/>
          </p:nvSpPr>
          <p:spPr>
            <a:xfrm>
              <a:off x="5246980" y="5306158"/>
              <a:ext cx="1058038" cy="369332"/>
            </a:xfrm>
            <a:prstGeom prst="rect">
              <a:avLst/>
            </a:prstGeom>
            <a:noFill/>
            <a:ln>
              <a:noFill/>
            </a:ln>
          </p:spPr>
          <p:txBody>
            <a:bodyPr wrap="square" lIns="0" tIns="45720" rIns="0" bIns="45720" rtlCol="0" anchor="ctr">
              <a:spAutoFit/>
            </a:bodyPr>
            <a:lstStyle/>
            <a:p>
              <a:pPr>
                <a:lnSpc>
                  <a:spcPct val="90000"/>
                </a:lnSpc>
                <a:spcAft>
                  <a:spcPts val="600"/>
                </a:spcAft>
              </a:pPr>
              <a:r>
                <a:rPr lang="en-US" sz="1000">
                  <a:gradFill>
                    <a:gsLst>
                      <a:gs pos="2917">
                        <a:schemeClr val="tx1"/>
                      </a:gs>
                      <a:gs pos="30000">
                        <a:schemeClr val="tx1"/>
                      </a:gs>
                    </a:gsLst>
                    <a:lin ang="5400000" scaled="0"/>
                  </a:gradFill>
                  <a:latin typeface="+mj-lt"/>
                </a:rPr>
                <a:t>Azure Data Lake Storage Gen2</a:t>
              </a:r>
            </a:p>
          </p:txBody>
        </p:sp>
        <p:pic>
          <p:nvPicPr>
            <p:cNvPr id="95" name="Graphic 94">
              <a:extLst>
                <a:ext uri="{FF2B5EF4-FFF2-40B4-BE49-F238E27FC236}">
                  <a16:creationId xmlns:a16="http://schemas.microsoft.com/office/drawing/2014/main" id="{DFDAA85A-4FAC-4B32-92A3-25137C1C405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488508" y="5731486"/>
              <a:ext cx="295824" cy="295824"/>
            </a:xfrm>
            <a:prstGeom prst="rect">
              <a:avLst/>
            </a:prstGeom>
          </p:spPr>
        </p:pic>
      </p:grpSp>
      <p:sp>
        <p:nvSpPr>
          <p:cNvPr id="15" name="Arrow: Right 14">
            <a:extLst>
              <a:ext uri="{FF2B5EF4-FFF2-40B4-BE49-F238E27FC236}">
                <a16:creationId xmlns:a16="http://schemas.microsoft.com/office/drawing/2014/main" id="{27234916-F397-44A8-9569-8383B51E4BFC}"/>
              </a:ext>
            </a:extLst>
          </p:cNvPr>
          <p:cNvSpPr/>
          <p:nvPr/>
        </p:nvSpPr>
        <p:spPr bwMode="auto">
          <a:xfrm rot="5400000">
            <a:off x="3846954" y="4933672"/>
            <a:ext cx="818956" cy="228600"/>
          </a:xfrm>
          <a:prstGeom prst="rightArrow">
            <a:avLst>
              <a:gd name="adj1" fmla="val 50000"/>
              <a:gd name="adj2" fmla="val 47951"/>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6" name="Arrow: Right 95">
            <a:extLst>
              <a:ext uri="{FF2B5EF4-FFF2-40B4-BE49-F238E27FC236}">
                <a16:creationId xmlns:a16="http://schemas.microsoft.com/office/drawing/2014/main" id="{4D1B44CC-93B6-4279-BE4D-5D967CA8A2B0}"/>
              </a:ext>
            </a:extLst>
          </p:cNvPr>
          <p:cNvSpPr/>
          <p:nvPr/>
        </p:nvSpPr>
        <p:spPr bwMode="auto">
          <a:xfrm rot="16200000">
            <a:off x="4022841" y="4896551"/>
            <a:ext cx="818957" cy="228600"/>
          </a:xfrm>
          <a:prstGeom prst="rightArrow">
            <a:avLst>
              <a:gd name="adj1" fmla="val 50000"/>
              <a:gd name="adj2" fmla="val 47951"/>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9" name="Arrow: Right 98">
            <a:extLst>
              <a:ext uri="{FF2B5EF4-FFF2-40B4-BE49-F238E27FC236}">
                <a16:creationId xmlns:a16="http://schemas.microsoft.com/office/drawing/2014/main" id="{772F5D85-43E0-4E52-B2AA-FA7BFB63E549}"/>
              </a:ext>
            </a:extLst>
          </p:cNvPr>
          <p:cNvSpPr/>
          <p:nvPr/>
        </p:nvSpPr>
        <p:spPr bwMode="auto">
          <a:xfrm rot="10800000">
            <a:off x="5242601" y="3877786"/>
            <a:ext cx="1259341" cy="228600"/>
          </a:xfrm>
          <a:prstGeom prst="rightArrow">
            <a:avLst>
              <a:gd name="adj1" fmla="val 50000"/>
              <a:gd name="adj2" fmla="val 47951"/>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0" name="Arrow: Right 99">
            <a:extLst>
              <a:ext uri="{FF2B5EF4-FFF2-40B4-BE49-F238E27FC236}">
                <a16:creationId xmlns:a16="http://schemas.microsoft.com/office/drawing/2014/main" id="{3811A55F-7E4C-4DCE-81B3-E9164FFD93F1}"/>
              </a:ext>
            </a:extLst>
          </p:cNvPr>
          <p:cNvSpPr/>
          <p:nvPr/>
        </p:nvSpPr>
        <p:spPr bwMode="auto">
          <a:xfrm>
            <a:off x="5285041" y="4130898"/>
            <a:ext cx="1259341" cy="228600"/>
          </a:xfrm>
          <a:prstGeom prst="rightArrow">
            <a:avLst>
              <a:gd name="adj1" fmla="val 50000"/>
              <a:gd name="adj2" fmla="val 47951"/>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20" name="Straight Arrow Connector 19">
            <a:extLst>
              <a:ext uri="{FF2B5EF4-FFF2-40B4-BE49-F238E27FC236}">
                <a16:creationId xmlns:a16="http://schemas.microsoft.com/office/drawing/2014/main" id="{BED089E6-2A9C-4872-9E2E-91C26B329F43}"/>
              </a:ext>
            </a:extLst>
          </p:cNvPr>
          <p:cNvCxnSpPr>
            <a:cxnSpLocks/>
          </p:cNvCxnSpPr>
          <p:nvPr/>
        </p:nvCxnSpPr>
        <p:spPr>
          <a:xfrm>
            <a:off x="1360617" y="1764477"/>
            <a:ext cx="2286000"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01" name="Group 100">
            <a:extLst>
              <a:ext uri="{FF2B5EF4-FFF2-40B4-BE49-F238E27FC236}">
                <a16:creationId xmlns:a16="http://schemas.microsoft.com/office/drawing/2014/main" id="{60587853-FF9C-492F-95AC-F72F3E474E56}"/>
              </a:ext>
            </a:extLst>
          </p:cNvPr>
          <p:cNvGrpSpPr/>
          <p:nvPr/>
        </p:nvGrpSpPr>
        <p:grpSpPr>
          <a:xfrm>
            <a:off x="3723018" y="1575382"/>
            <a:ext cx="1258073" cy="840223"/>
            <a:chOff x="9065401" y="5036922"/>
            <a:chExt cx="1150188" cy="840223"/>
          </a:xfrm>
        </p:grpSpPr>
        <p:sp>
          <p:nvSpPr>
            <p:cNvPr id="102" name="Rectangle 101">
              <a:extLst>
                <a:ext uri="{FF2B5EF4-FFF2-40B4-BE49-F238E27FC236}">
                  <a16:creationId xmlns:a16="http://schemas.microsoft.com/office/drawing/2014/main" id="{33A10C04-EADD-48F4-948E-C58866EE0249}"/>
                </a:ext>
              </a:extLst>
            </p:cNvPr>
            <p:cNvSpPr/>
            <p:nvPr/>
          </p:nvSpPr>
          <p:spPr bwMode="auto">
            <a:xfrm>
              <a:off x="9065401" y="5036922"/>
              <a:ext cx="1150188" cy="840223"/>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4" name="TextBox 103">
              <a:extLst>
                <a:ext uri="{FF2B5EF4-FFF2-40B4-BE49-F238E27FC236}">
                  <a16:creationId xmlns:a16="http://schemas.microsoft.com/office/drawing/2014/main" id="{F6E3FBDC-F884-4E5F-AB4D-2636C2EA5723}"/>
                </a:ext>
              </a:extLst>
            </p:cNvPr>
            <p:cNvSpPr txBox="1"/>
            <p:nvPr/>
          </p:nvSpPr>
          <p:spPr>
            <a:xfrm>
              <a:off x="9157551" y="5145687"/>
              <a:ext cx="983155" cy="230832"/>
            </a:xfrm>
            <a:prstGeom prst="rect">
              <a:avLst/>
            </a:prstGeom>
            <a:noFill/>
            <a:ln>
              <a:noFill/>
            </a:ln>
          </p:spPr>
          <p:txBody>
            <a:bodyPr wrap="square" lIns="0" tIns="45720" rIns="0" bIns="45720" rtlCol="0" anchor="ctr">
              <a:spAutoFit/>
            </a:bodyPr>
            <a:lstStyle/>
            <a:p>
              <a:pPr>
                <a:lnSpc>
                  <a:spcPct val="90000"/>
                </a:lnSpc>
                <a:spcAft>
                  <a:spcPts val="600"/>
                </a:spcAft>
              </a:pPr>
              <a:r>
                <a:rPr lang="en-US" sz="1000">
                  <a:gradFill>
                    <a:gsLst>
                      <a:gs pos="2917">
                        <a:schemeClr val="tx1"/>
                      </a:gs>
                      <a:gs pos="30000">
                        <a:schemeClr val="tx1"/>
                      </a:gs>
                    </a:gsLst>
                    <a:lin ang="5400000" scaled="0"/>
                  </a:gradFill>
                  <a:latin typeface="+mj-lt"/>
                </a:rPr>
                <a:t>Cookies? </a:t>
              </a:r>
            </a:p>
          </p:txBody>
        </p:sp>
      </p:grpSp>
      <p:sp>
        <p:nvSpPr>
          <p:cNvPr id="112" name="TextBox 111">
            <a:extLst>
              <a:ext uri="{FF2B5EF4-FFF2-40B4-BE49-F238E27FC236}">
                <a16:creationId xmlns:a16="http://schemas.microsoft.com/office/drawing/2014/main" id="{846D649F-C3BB-45DC-9868-08581ADEFDA0}"/>
              </a:ext>
            </a:extLst>
          </p:cNvPr>
          <p:cNvSpPr txBox="1"/>
          <p:nvPr/>
        </p:nvSpPr>
        <p:spPr>
          <a:xfrm>
            <a:off x="1561161" y="1526737"/>
            <a:ext cx="2044755" cy="230832"/>
          </a:xfrm>
          <a:prstGeom prst="rect">
            <a:avLst/>
          </a:prstGeom>
          <a:noFill/>
          <a:ln>
            <a:noFill/>
          </a:ln>
        </p:spPr>
        <p:txBody>
          <a:bodyPr wrap="square" lIns="0" tIns="45720" rIns="0" bIns="45720" rtlCol="0" anchor="ctr">
            <a:spAutoFit/>
          </a:bodyPr>
          <a:lstStyle/>
          <a:p>
            <a:pPr algn="ctr">
              <a:lnSpc>
                <a:spcPct val="90000"/>
              </a:lnSpc>
              <a:spcAft>
                <a:spcPts val="600"/>
              </a:spcAft>
            </a:pPr>
            <a:r>
              <a:rPr lang="en-US" sz="1000">
                <a:gradFill>
                  <a:gsLst>
                    <a:gs pos="2917">
                      <a:schemeClr val="tx1"/>
                    </a:gs>
                    <a:gs pos="30000">
                      <a:schemeClr val="tx1"/>
                    </a:gs>
                  </a:gsLst>
                  <a:lin ang="5400000" scaled="0"/>
                </a:gradFill>
                <a:latin typeface="+mj-lt"/>
              </a:rPr>
              <a:t>1. Request web.azuresynapse.net</a:t>
            </a:r>
          </a:p>
        </p:txBody>
      </p:sp>
      <p:cxnSp>
        <p:nvCxnSpPr>
          <p:cNvPr id="113" name="Straight Arrow Connector 112">
            <a:extLst>
              <a:ext uri="{FF2B5EF4-FFF2-40B4-BE49-F238E27FC236}">
                <a16:creationId xmlns:a16="http://schemas.microsoft.com/office/drawing/2014/main" id="{7ED92114-69EC-4214-BADC-523B5F4FD4AF}"/>
              </a:ext>
            </a:extLst>
          </p:cNvPr>
          <p:cNvCxnSpPr>
            <a:cxnSpLocks/>
          </p:cNvCxnSpPr>
          <p:nvPr/>
        </p:nvCxnSpPr>
        <p:spPr>
          <a:xfrm>
            <a:off x="1339397" y="2118357"/>
            <a:ext cx="2286000" cy="0"/>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14" name="TextBox 113">
            <a:extLst>
              <a:ext uri="{FF2B5EF4-FFF2-40B4-BE49-F238E27FC236}">
                <a16:creationId xmlns:a16="http://schemas.microsoft.com/office/drawing/2014/main" id="{D5C3251B-8C63-4A72-8361-D825F579968B}"/>
              </a:ext>
            </a:extLst>
          </p:cNvPr>
          <p:cNvSpPr txBox="1"/>
          <p:nvPr/>
        </p:nvSpPr>
        <p:spPr>
          <a:xfrm>
            <a:off x="1659927" y="1802823"/>
            <a:ext cx="1634122" cy="369332"/>
          </a:xfrm>
          <a:prstGeom prst="rect">
            <a:avLst/>
          </a:prstGeom>
          <a:noFill/>
          <a:ln>
            <a:noFill/>
          </a:ln>
        </p:spPr>
        <p:txBody>
          <a:bodyPr wrap="square" lIns="0" tIns="45720" rIns="0" bIns="45720" rtlCol="0" anchor="ctr">
            <a:spAutoFit/>
          </a:bodyPr>
          <a:lstStyle/>
          <a:p>
            <a:pPr algn="ctr">
              <a:lnSpc>
                <a:spcPct val="90000"/>
              </a:lnSpc>
              <a:spcAft>
                <a:spcPts val="600"/>
              </a:spcAft>
            </a:pPr>
            <a:r>
              <a:rPr lang="en-US" sz="1000">
                <a:gradFill>
                  <a:gsLst>
                    <a:gs pos="2917">
                      <a:schemeClr val="tx1"/>
                    </a:gs>
                    <a:gs pos="30000">
                      <a:schemeClr val="tx1"/>
                    </a:gs>
                  </a:gsLst>
                  <a:lin ang="5400000" scaled="0"/>
                </a:gradFill>
                <a:latin typeface="+mj-lt"/>
              </a:rPr>
              <a:t>2. Redirect to Auth Server / Authentication Screen</a:t>
            </a:r>
          </a:p>
        </p:txBody>
      </p:sp>
      <p:cxnSp>
        <p:nvCxnSpPr>
          <p:cNvPr id="121" name="Straight Arrow Connector 120">
            <a:extLst>
              <a:ext uri="{FF2B5EF4-FFF2-40B4-BE49-F238E27FC236}">
                <a16:creationId xmlns:a16="http://schemas.microsoft.com/office/drawing/2014/main" id="{E40FEB14-CEB8-4A01-9B12-D7CAB5E46782}"/>
              </a:ext>
            </a:extLst>
          </p:cNvPr>
          <p:cNvCxnSpPr>
            <a:cxnSpLocks/>
          </p:cNvCxnSpPr>
          <p:nvPr/>
        </p:nvCxnSpPr>
        <p:spPr>
          <a:xfrm>
            <a:off x="1360617" y="2829017"/>
            <a:ext cx="2286000"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23" name="TextBox 122">
            <a:extLst>
              <a:ext uri="{FF2B5EF4-FFF2-40B4-BE49-F238E27FC236}">
                <a16:creationId xmlns:a16="http://schemas.microsoft.com/office/drawing/2014/main" id="{06B83E0F-EFBA-48A3-8A25-960EE6B17AC0}"/>
              </a:ext>
            </a:extLst>
          </p:cNvPr>
          <p:cNvSpPr txBox="1"/>
          <p:nvPr/>
        </p:nvSpPr>
        <p:spPr>
          <a:xfrm>
            <a:off x="1679371" y="2604836"/>
            <a:ext cx="1317280" cy="230832"/>
          </a:xfrm>
          <a:prstGeom prst="rect">
            <a:avLst/>
          </a:prstGeom>
          <a:noFill/>
          <a:ln>
            <a:noFill/>
          </a:ln>
        </p:spPr>
        <p:txBody>
          <a:bodyPr wrap="square" lIns="0" tIns="45720" rIns="0" bIns="45720" rtlCol="0" anchor="ctr">
            <a:spAutoFit/>
          </a:bodyPr>
          <a:lstStyle/>
          <a:p>
            <a:pPr algn="ctr">
              <a:lnSpc>
                <a:spcPct val="90000"/>
              </a:lnSpc>
              <a:spcAft>
                <a:spcPts val="600"/>
              </a:spcAft>
            </a:pPr>
            <a:r>
              <a:rPr lang="en-US" sz="1000">
                <a:gradFill>
                  <a:gsLst>
                    <a:gs pos="2917">
                      <a:schemeClr val="tx1"/>
                    </a:gs>
                    <a:gs pos="30000">
                      <a:schemeClr val="tx1"/>
                    </a:gs>
                  </a:gsLst>
                  <a:lin ang="5400000" scaled="0"/>
                </a:gradFill>
                <a:latin typeface="+mj-lt"/>
              </a:rPr>
              <a:t>3. Credentials</a:t>
            </a:r>
          </a:p>
        </p:txBody>
      </p:sp>
      <p:cxnSp>
        <p:nvCxnSpPr>
          <p:cNvPr id="124" name="Straight Arrow Connector 123">
            <a:extLst>
              <a:ext uri="{FF2B5EF4-FFF2-40B4-BE49-F238E27FC236}">
                <a16:creationId xmlns:a16="http://schemas.microsoft.com/office/drawing/2014/main" id="{613399FD-72D4-4748-8C89-555FE66B0368}"/>
              </a:ext>
            </a:extLst>
          </p:cNvPr>
          <p:cNvCxnSpPr>
            <a:cxnSpLocks/>
          </p:cNvCxnSpPr>
          <p:nvPr/>
        </p:nvCxnSpPr>
        <p:spPr>
          <a:xfrm>
            <a:off x="1367089" y="3222984"/>
            <a:ext cx="2286000" cy="0"/>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25" name="TextBox 124">
            <a:extLst>
              <a:ext uri="{FF2B5EF4-FFF2-40B4-BE49-F238E27FC236}">
                <a16:creationId xmlns:a16="http://schemas.microsoft.com/office/drawing/2014/main" id="{47965464-1372-4C43-A65E-73A268614155}"/>
              </a:ext>
            </a:extLst>
          </p:cNvPr>
          <p:cNvSpPr txBox="1"/>
          <p:nvPr/>
        </p:nvSpPr>
        <p:spPr>
          <a:xfrm>
            <a:off x="1360618" y="2971180"/>
            <a:ext cx="2325367" cy="230832"/>
          </a:xfrm>
          <a:prstGeom prst="rect">
            <a:avLst/>
          </a:prstGeom>
          <a:noFill/>
          <a:ln>
            <a:noFill/>
          </a:ln>
        </p:spPr>
        <p:txBody>
          <a:bodyPr wrap="square" lIns="0" tIns="45720" rIns="0" bIns="45720" rtlCol="0" anchor="ctr">
            <a:spAutoFit/>
          </a:bodyPr>
          <a:lstStyle/>
          <a:p>
            <a:pPr algn="ctr">
              <a:lnSpc>
                <a:spcPct val="90000"/>
              </a:lnSpc>
              <a:spcAft>
                <a:spcPts val="600"/>
              </a:spcAft>
            </a:pPr>
            <a:r>
              <a:rPr lang="en-US" sz="1000">
                <a:gradFill>
                  <a:gsLst>
                    <a:gs pos="2917">
                      <a:schemeClr val="tx1"/>
                    </a:gs>
                    <a:gs pos="30000">
                      <a:schemeClr val="tx1"/>
                    </a:gs>
                  </a:gsLst>
                  <a:lin ang="5400000" scaled="0"/>
                </a:gradFill>
                <a:latin typeface="+mj-lt"/>
              </a:rPr>
              <a:t>4. Token/ Redirect to Original Server</a:t>
            </a:r>
          </a:p>
        </p:txBody>
      </p:sp>
      <p:sp>
        <p:nvSpPr>
          <p:cNvPr id="128" name="Laptop_E770" title="Icon of a laptop">
            <a:extLst>
              <a:ext uri="{FF2B5EF4-FFF2-40B4-BE49-F238E27FC236}">
                <a16:creationId xmlns:a16="http://schemas.microsoft.com/office/drawing/2014/main" id="{B26D4F93-AEF4-4836-BA68-3EFBAD2D1194}"/>
              </a:ext>
            </a:extLst>
          </p:cNvPr>
          <p:cNvSpPr>
            <a:spLocks noChangeAspect="1" noEditPoints="1"/>
          </p:cNvSpPr>
          <p:nvPr/>
        </p:nvSpPr>
        <p:spPr bwMode="auto">
          <a:xfrm>
            <a:off x="636016" y="2364614"/>
            <a:ext cx="457200" cy="305079"/>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endParaRPr lang="en-US" sz="900">
              <a:gradFill>
                <a:gsLst>
                  <a:gs pos="0">
                    <a:srgbClr val="505050"/>
                  </a:gs>
                  <a:gs pos="100000">
                    <a:srgbClr val="505050"/>
                  </a:gs>
                </a:gsLst>
              </a:gradFill>
            </a:endParaRPr>
          </a:p>
        </p:txBody>
      </p:sp>
      <p:sp>
        <p:nvSpPr>
          <p:cNvPr id="129" name="desktop" title="a desktop PC">
            <a:extLst>
              <a:ext uri="{FF2B5EF4-FFF2-40B4-BE49-F238E27FC236}">
                <a16:creationId xmlns:a16="http://schemas.microsoft.com/office/drawing/2014/main" id="{21D3D883-BBDC-404F-8E9A-D38AFBFCC7DB}"/>
              </a:ext>
            </a:extLst>
          </p:cNvPr>
          <p:cNvSpPr>
            <a:spLocks noChangeAspect="1" noEditPoints="1"/>
          </p:cNvSpPr>
          <p:nvPr/>
        </p:nvSpPr>
        <p:spPr bwMode="auto">
          <a:xfrm>
            <a:off x="283130" y="2033204"/>
            <a:ext cx="371831" cy="365760"/>
          </a:xfrm>
          <a:custGeom>
            <a:avLst/>
            <a:gdLst>
              <a:gd name="T0" fmla="*/ 245 w 245"/>
              <a:gd name="T1" fmla="*/ 67 h 241"/>
              <a:gd name="T2" fmla="*/ 245 w 245"/>
              <a:gd name="T3" fmla="*/ 138 h 241"/>
              <a:gd name="T4" fmla="*/ 0 w 245"/>
              <a:gd name="T5" fmla="*/ 138 h 241"/>
              <a:gd name="T6" fmla="*/ 0 w 245"/>
              <a:gd name="T7" fmla="*/ 0 h 241"/>
              <a:gd name="T8" fmla="*/ 245 w 245"/>
              <a:gd name="T9" fmla="*/ 0 h 241"/>
              <a:gd name="T10" fmla="*/ 245 w 245"/>
              <a:gd name="T11" fmla="*/ 67 h 241"/>
              <a:gd name="T12" fmla="*/ 224 w 245"/>
              <a:gd name="T13" fmla="*/ 222 h 241"/>
              <a:gd name="T14" fmla="*/ 212 w 245"/>
              <a:gd name="T15" fmla="*/ 204 h 241"/>
              <a:gd name="T16" fmla="*/ 33 w 245"/>
              <a:gd name="T17" fmla="*/ 204 h 241"/>
              <a:gd name="T18" fmla="*/ 7 w 245"/>
              <a:gd name="T19" fmla="*/ 241 h 241"/>
              <a:gd name="T20" fmla="*/ 238 w 245"/>
              <a:gd name="T21" fmla="*/ 241 h 241"/>
              <a:gd name="T22" fmla="*/ 224 w 245"/>
              <a:gd name="T23" fmla="*/ 222 h 241"/>
              <a:gd name="T24" fmla="*/ 79 w 245"/>
              <a:gd name="T25" fmla="*/ 172 h 241"/>
              <a:gd name="T26" fmla="*/ 165 w 245"/>
              <a:gd name="T27" fmla="*/ 172 h 241"/>
              <a:gd name="T28" fmla="*/ 123 w 245"/>
              <a:gd name="T29" fmla="*/ 139 h 241"/>
              <a:gd name="T30" fmla="*/ 123 w 245"/>
              <a:gd name="T31" fmla="*/ 17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5" h="241">
                <a:moveTo>
                  <a:pt x="245" y="67"/>
                </a:moveTo>
                <a:lnTo>
                  <a:pt x="245" y="138"/>
                </a:lnTo>
                <a:lnTo>
                  <a:pt x="0" y="138"/>
                </a:lnTo>
                <a:lnTo>
                  <a:pt x="0" y="0"/>
                </a:lnTo>
                <a:lnTo>
                  <a:pt x="245" y="0"/>
                </a:lnTo>
                <a:lnTo>
                  <a:pt x="245" y="67"/>
                </a:lnTo>
                <a:moveTo>
                  <a:pt x="224" y="222"/>
                </a:moveTo>
                <a:lnTo>
                  <a:pt x="212" y="204"/>
                </a:lnTo>
                <a:lnTo>
                  <a:pt x="33" y="204"/>
                </a:lnTo>
                <a:lnTo>
                  <a:pt x="7" y="241"/>
                </a:lnTo>
                <a:lnTo>
                  <a:pt x="238" y="241"/>
                </a:lnTo>
                <a:lnTo>
                  <a:pt x="224" y="222"/>
                </a:lnTo>
                <a:moveTo>
                  <a:pt x="79" y="172"/>
                </a:moveTo>
                <a:lnTo>
                  <a:pt x="165" y="172"/>
                </a:lnTo>
                <a:moveTo>
                  <a:pt x="123" y="139"/>
                </a:moveTo>
                <a:lnTo>
                  <a:pt x="123" y="171"/>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endParaRPr lang="en-US">
              <a:gradFill>
                <a:gsLst>
                  <a:gs pos="0">
                    <a:srgbClr val="505050"/>
                  </a:gs>
                  <a:gs pos="100000">
                    <a:srgbClr val="505050"/>
                  </a:gs>
                </a:gsLst>
              </a:gradFill>
            </a:endParaRPr>
          </a:p>
        </p:txBody>
      </p:sp>
      <p:sp>
        <p:nvSpPr>
          <p:cNvPr id="130" name="server" title="Icon of a server tower">
            <a:extLst>
              <a:ext uri="{FF2B5EF4-FFF2-40B4-BE49-F238E27FC236}">
                <a16:creationId xmlns:a16="http://schemas.microsoft.com/office/drawing/2014/main" id="{7F1240FB-CD3D-45C3-8929-CE638C03DBBB}"/>
              </a:ext>
            </a:extLst>
          </p:cNvPr>
          <p:cNvSpPr>
            <a:spLocks noChangeAspect="1" noEditPoints="1"/>
          </p:cNvSpPr>
          <p:nvPr/>
        </p:nvSpPr>
        <p:spPr bwMode="auto">
          <a:xfrm>
            <a:off x="4023062" y="1946010"/>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endParaRPr lang="en-US" sz="900">
              <a:gradFill>
                <a:gsLst>
                  <a:gs pos="0">
                    <a:srgbClr val="505050"/>
                  </a:gs>
                  <a:gs pos="100000">
                    <a:srgbClr val="505050"/>
                  </a:gs>
                </a:gsLst>
                <a:lin ang="5400000" scaled="1"/>
              </a:gradFill>
            </a:endParaRPr>
          </a:p>
        </p:txBody>
      </p:sp>
      <p:sp>
        <p:nvSpPr>
          <p:cNvPr id="131" name="Database_EFC7" title="Icon of a cylinder">
            <a:extLst>
              <a:ext uri="{FF2B5EF4-FFF2-40B4-BE49-F238E27FC236}">
                <a16:creationId xmlns:a16="http://schemas.microsoft.com/office/drawing/2014/main" id="{4BF9E914-B895-47A1-B6D2-C48A44F9238B}"/>
              </a:ext>
            </a:extLst>
          </p:cNvPr>
          <p:cNvSpPr>
            <a:spLocks noChangeAspect="1" noEditPoints="1"/>
          </p:cNvSpPr>
          <p:nvPr/>
        </p:nvSpPr>
        <p:spPr bwMode="auto">
          <a:xfrm>
            <a:off x="4254424" y="2157643"/>
            <a:ext cx="316562" cy="144873"/>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endParaRPr lang="en-US"/>
          </a:p>
        </p:txBody>
      </p:sp>
      <p:sp>
        <p:nvSpPr>
          <p:cNvPr id="40" name="TextBox 39">
            <a:extLst>
              <a:ext uri="{FF2B5EF4-FFF2-40B4-BE49-F238E27FC236}">
                <a16:creationId xmlns:a16="http://schemas.microsoft.com/office/drawing/2014/main" id="{61098246-B462-4C73-AD57-F75389975F23}"/>
              </a:ext>
            </a:extLst>
          </p:cNvPr>
          <p:cNvSpPr txBox="1"/>
          <p:nvPr/>
        </p:nvSpPr>
        <p:spPr>
          <a:xfrm>
            <a:off x="3539989" y="4811769"/>
            <a:ext cx="756121" cy="304699"/>
          </a:xfrm>
          <a:prstGeom prst="rect">
            <a:avLst/>
          </a:prstGeom>
          <a:noFill/>
        </p:spPr>
        <p:txBody>
          <a:bodyPr wrap="square" lIns="91440" tIns="0" rIns="91440" bIns="0" rtlCol="0">
            <a:spAutoFit/>
          </a:bodyPr>
          <a:lstStyle/>
          <a:p>
            <a:pPr>
              <a:lnSpc>
                <a:spcPct val="90000"/>
              </a:lnSpc>
              <a:spcAft>
                <a:spcPts val="600"/>
              </a:spcAft>
            </a:pPr>
            <a:r>
              <a:rPr lang="en-US" sz="1100">
                <a:gradFill>
                  <a:gsLst>
                    <a:gs pos="2917">
                      <a:schemeClr val="tx1"/>
                    </a:gs>
                    <a:gs pos="30000">
                      <a:schemeClr val="tx1"/>
                    </a:gs>
                  </a:gsLst>
                  <a:lin ang="5400000" scaled="0"/>
                </a:gradFill>
                <a:latin typeface="+mj-lt"/>
              </a:rPr>
              <a:t>Linked Service</a:t>
            </a:r>
          </a:p>
        </p:txBody>
      </p:sp>
      <p:sp>
        <p:nvSpPr>
          <p:cNvPr id="136" name="TextBox 135">
            <a:extLst>
              <a:ext uri="{FF2B5EF4-FFF2-40B4-BE49-F238E27FC236}">
                <a16:creationId xmlns:a16="http://schemas.microsoft.com/office/drawing/2014/main" id="{9A4483EF-AB55-462E-9E26-57D0B318BEC5}"/>
              </a:ext>
            </a:extLst>
          </p:cNvPr>
          <p:cNvSpPr txBox="1"/>
          <p:nvPr/>
        </p:nvSpPr>
        <p:spPr>
          <a:xfrm>
            <a:off x="4486480" y="4801741"/>
            <a:ext cx="756121" cy="457048"/>
          </a:xfrm>
          <a:prstGeom prst="rect">
            <a:avLst/>
          </a:prstGeom>
          <a:noFill/>
        </p:spPr>
        <p:txBody>
          <a:bodyPr wrap="square" lIns="91440" tIns="0" rIns="91440" bIns="0" rtlCol="0">
            <a:spAutoFit/>
          </a:bodyPr>
          <a:lstStyle/>
          <a:p>
            <a:pPr>
              <a:lnSpc>
                <a:spcPct val="90000"/>
              </a:lnSpc>
              <a:spcAft>
                <a:spcPts val="600"/>
              </a:spcAft>
            </a:pPr>
            <a:r>
              <a:rPr lang="en-US" sz="1100">
                <a:gradFill>
                  <a:gsLst>
                    <a:gs pos="2917">
                      <a:schemeClr val="tx1"/>
                    </a:gs>
                    <a:gs pos="30000">
                      <a:schemeClr val="tx1"/>
                    </a:gs>
                  </a:gsLst>
                  <a:lin ang="5400000" scaled="0"/>
                </a:gradFill>
                <a:latin typeface="+mj-lt"/>
              </a:rPr>
              <a:t>Token to access service</a:t>
            </a:r>
          </a:p>
        </p:txBody>
      </p:sp>
      <p:sp>
        <p:nvSpPr>
          <p:cNvPr id="137" name="TextBox 136">
            <a:extLst>
              <a:ext uri="{FF2B5EF4-FFF2-40B4-BE49-F238E27FC236}">
                <a16:creationId xmlns:a16="http://schemas.microsoft.com/office/drawing/2014/main" id="{FB54070B-8F11-4B0C-9B0B-DC371335C390}"/>
              </a:ext>
            </a:extLst>
          </p:cNvPr>
          <p:cNvSpPr txBox="1"/>
          <p:nvPr/>
        </p:nvSpPr>
        <p:spPr>
          <a:xfrm>
            <a:off x="5548117" y="4037091"/>
            <a:ext cx="902730" cy="152349"/>
          </a:xfrm>
          <a:prstGeom prst="rect">
            <a:avLst/>
          </a:prstGeom>
          <a:noFill/>
        </p:spPr>
        <p:txBody>
          <a:bodyPr wrap="square" lIns="91440" tIns="0" rIns="91440" bIns="0" rtlCol="0">
            <a:spAutoFit/>
          </a:bodyPr>
          <a:lstStyle/>
          <a:p>
            <a:pPr>
              <a:lnSpc>
                <a:spcPct val="90000"/>
              </a:lnSpc>
              <a:spcAft>
                <a:spcPts val="600"/>
              </a:spcAft>
            </a:pPr>
            <a:r>
              <a:rPr lang="en-US" sz="1100">
                <a:gradFill>
                  <a:gsLst>
                    <a:gs pos="2917">
                      <a:schemeClr val="tx1"/>
                    </a:gs>
                    <a:gs pos="30000">
                      <a:schemeClr val="tx1"/>
                    </a:gs>
                  </a:gsLst>
                  <a:lin ang="5400000" scaled="0"/>
                </a:gradFill>
                <a:latin typeface="+mj-lt"/>
              </a:rPr>
              <a:t>MSI Auth</a:t>
            </a:r>
          </a:p>
        </p:txBody>
      </p:sp>
      <p:cxnSp>
        <p:nvCxnSpPr>
          <p:cNvPr id="144" name="Straight Arrow Connector 143">
            <a:extLst>
              <a:ext uri="{FF2B5EF4-FFF2-40B4-BE49-F238E27FC236}">
                <a16:creationId xmlns:a16="http://schemas.microsoft.com/office/drawing/2014/main" id="{191A817E-FF82-46AE-B9B8-69DC396E5326}"/>
              </a:ext>
            </a:extLst>
          </p:cNvPr>
          <p:cNvCxnSpPr>
            <a:cxnSpLocks/>
          </p:cNvCxnSpPr>
          <p:nvPr/>
        </p:nvCxnSpPr>
        <p:spPr>
          <a:xfrm>
            <a:off x="1360617" y="2420162"/>
            <a:ext cx="2286000"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45" name="TextBox 144">
            <a:extLst>
              <a:ext uri="{FF2B5EF4-FFF2-40B4-BE49-F238E27FC236}">
                <a16:creationId xmlns:a16="http://schemas.microsoft.com/office/drawing/2014/main" id="{1739407C-2C53-46FD-886F-414A504D8842}"/>
              </a:ext>
            </a:extLst>
          </p:cNvPr>
          <p:cNvSpPr txBox="1"/>
          <p:nvPr/>
        </p:nvSpPr>
        <p:spPr>
          <a:xfrm>
            <a:off x="1497336" y="2195981"/>
            <a:ext cx="2042653" cy="230832"/>
          </a:xfrm>
          <a:prstGeom prst="rect">
            <a:avLst/>
          </a:prstGeom>
          <a:noFill/>
          <a:ln>
            <a:noFill/>
          </a:ln>
        </p:spPr>
        <p:txBody>
          <a:bodyPr wrap="square" lIns="0" tIns="45720" rIns="0" bIns="45720" rtlCol="0" anchor="ctr">
            <a:spAutoFit/>
          </a:bodyPr>
          <a:lstStyle/>
          <a:p>
            <a:pPr algn="ctr">
              <a:lnSpc>
                <a:spcPct val="90000"/>
              </a:lnSpc>
              <a:spcAft>
                <a:spcPts val="600"/>
              </a:spcAft>
            </a:pPr>
            <a:r>
              <a:rPr lang="en-US" sz="1000">
                <a:gradFill>
                  <a:gsLst>
                    <a:gs pos="2917">
                      <a:schemeClr val="tx1"/>
                    </a:gs>
                    <a:gs pos="30000">
                      <a:schemeClr val="tx1"/>
                    </a:gs>
                  </a:gsLst>
                  <a:lin ang="5400000" scaled="0"/>
                </a:gradFill>
                <a:latin typeface="+mj-lt"/>
              </a:rPr>
              <a:t>5. Original URL request + Token</a:t>
            </a:r>
          </a:p>
        </p:txBody>
      </p:sp>
      <p:cxnSp>
        <p:nvCxnSpPr>
          <p:cNvPr id="147" name="Connector: Elbow 146">
            <a:extLst>
              <a:ext uri="{FF2B5EF4-FFF2-40B4-BE49-F238E27FC236}">
                <a16:creationId xmlns:a16="http://schemas.microsoft.com/office/drawing/2014/main" id="{6F30F72B-EF54-45A4-94B0-5C7EA36DA69C}"/>
              </a:ext>
            </a:extLst>
          </p:cNvPr>
          <p:cNvCxnSpPr>
            <a:stCxn id="102" idx="3"/>
            <a:endCxn id="45" idx="3"/>
          </p:cNvCxnSpPr>
          <p:nvPr/>
        </p:nvCxnSpPr>
        <p:spPr>
          <a:xfrm>
            <a:off x="4981091" y="1995494"/>
            <a:ext cx="23811" cy="1029454"/>
          </a:xfrm>
          <a:prstGeom prst="bentConnector3">
            <a:avLst>
              <a:gd name="adj1" fmla="val 170010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69" name="TextBox 168">
            <a:extLst>
              <a:ext uri="{FF2B5EF4-FFF2-40B4-BE49-F238E27FC236}">
                <a16:creationId xmlns:a16="http://schemas.microsoft.com/office/drawing/2014/main" id="{437CE782-D615-4D11-A5E9-1A36243FBEB2}"/>
              </a:ext>
            </a:extLst>
          </p:cNvPr>
          <p:cNvSpPr txBox="1"/>
          <p:nvPr/>
        </p:nvSpPr>
        <p:spPr>
          <a:xfrm>
            <a:off x="1574363" y="3800325"/>
            <a:ext cx="1965626" cy="230832"/>
          </a:xfrm>
          <a:prstGeom prst="rect">
            <a:avLst/>
          </a:prstGeom>
          <a:noFill/>
          <a:ln>
            <a:noFill/>
          </a:ln>
        </p:spPr>
        <p:txBody>
          <a:bodyPr wrap="square" lIns="0" tIns="45720" rIns="0" bIns="45720" rtlCol="0" anchor="ctr">
            <a:spAutoFit/>
          </a:bodyPr>
          <a:lstStyle/>
          <a:p>
            <a:pPr algn="ctr">
              <a:lnSpc>
                <a:spcPct val="90000"/>
              </a:lnSpc>
              <a:spcAft>
                <a:spcPts val="600"/>
              </a:spcAft>
            </a:pPr>
            <a:r>
              <a:rPr lang="en-US" sz="1000">
                <a:gradFill>
                  <a:gsLst>
                    <a:gs pos="2917">
                      <a:schemeClr val="tx1"/>
                    </a:gs>
                    <a:gs pos="30000">
                      <a:schemeClr val="tx1"/>
                    </a:gs>
                  </a:gsLst>
                  <a:lin ang="5400000" scaled="0"/>
                </a:gradFill>
                <a:latin typeface="+mj-lt"/>
              </a:rPr>
              <a:t>7. web.azuresynapse.net</a:t>
            </a:r>
          </a:p>
        </p:txBody>
      </p:sp>
      <p:sp>
        <p:nvSpPr>
          <p:cNvPr id="171" name="TextBox 170">
            <a:extLst>
              <a:ext uri="{FF2B5EF4-FFF2-40B4-BE49-F238E27FC236}">
                <a16:creationId xmlns:a16="http://schemas.microsoft.com/office/drawing/2014/main" id="{BB98E697-0AA3-4450-8F29-2A5255A92DD3}"/>
              </a:ext>
            </a:extLst>
          </p:cNvPr>
          <p:cNvSpPr txBox="1"/>
          <p:nvPr/>
        </p:nvSpPr>
        <p:spPr>
          <a:xfrm>
            <a:off x="5436488" y="2300361"/>
            <a:ext cx="1330837" cy="369332"/>
          </a:xfrm>
          <a:prstGeom prst="rect">
            <a:avLst/>
          </a:prstGeom>
          <a:noFill/>
          <a:ln>
            <a:noFill/>
          </a:ln>
        </p:spPr>
        <p:txBody>
          <a:bodyPr wrap="square" lIns="0" tIns="45720" rIns="0" bIns="45720" rtlCol="0" anchor="ctr">
            <a:spAutoFit/>
          </a:bodyPr>
          <a:lstStyle/>
          <a:p>
            <a:pPr algn="ctr">
              <a:lnSpc>
                <a:spcPct val="90000"/>
              </a:lnSpc>
              <a:spcAft>
                <a:spcPts val="600"/>
              </a:spcAft>
            </a:pPr>
            <a:r>
              <a:rPr lang="en-US" sz="1000">
                <a:gradFill>
                  <a:gsLst>
                    <a:gs pos="2917">
                      <a:schemeClr val="tx1"/>
                    </a:gs>
                    <a:gs pos="30000">
                      <a:schemeClr val="tx1"/>
                    </a:gs>
                  </a:gsLst>
                  <a:lin ang="5400000" scaled="0"/>
                </a:gradFill>
                <a:latin typeface="+mj-lt"/>
              </a:rPr>
              <a:t>6. Access Validation/ Token Verification </a:t>
            </a:r>
          </a:p>
        </p:txBody>
      </p:sp>
      <p:sp>
        <p:nvSpPr>
          <p:cNvPr id="173" name="Text Placeholder 3">
            <a:extLst>
              <a:ext uri="{FF2B5EF4-FFF2-40B4-BE49-F238E27FC236}">
                <a16:creationId xmlns:a16="http://schemas.microsoft.com/office/drawing/2014/main" id="{36999156-4373-4702-BD58-5CE6A729D4F7}"/>
              </a:ext>
            </a:extLst>
          </p:cNvPr>
          <p:cNvSpPr txBox="1">
            <a:spLocks/>
          </p:cNvSpPr>
          <p:nvPr/>
        </p:nvSpPr>
        <p:spPr>
          <a:xfrm>
            <a:off x="8072107" y="1318395"/>
            <a:ext cx="4080535" cy="5472225"/>
          </a:xfrm>
          <a:prstGeom prst="rect">
            <a:avLst/>
          </a:prstGeom>
        </p:spPr>
        <p:txBody>
          <a:bodyPr/>
          <a:lstStyle>
            <a:lvl1pPr marL="0"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405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lvl="1">
              <a:lnSpc>
                <a:spcPct val="110000"/>
              </a:lnSpc>
              <a:spcAft>
                <a:spcPts val="600"/>
              </a:spcAft>
            </a:pPr>
            <a:r>
              <a:rPr lang="en-US" sz="1600" b="1"/>
              <a:t>Implicit authentication </a:t>
            </a:r>
            <a:r>
              <a:rPr lang="en-US" sz="1600"/>
              <a:t>- </a:t>
            </a:r>
            <a:r>
              <a:rPr lang="en-US" sz="1400"/>
              <a:t>User provides login credentials once to access Azure Synapse Workspace</a:t>
            </a:r>
          </a:p>
          <a:p>
            <a:pPr marL="0" lvl="1">
              <a:lnSpc>
                <a:spcPct val="110000"/>
              </a:lnSpc>
              <a:spcAft>
                <a:spcPts val="600"/>
              </a:spcAft>
            </a:pPr>
            <a:r>
              <a:rPr lang="en-US" sz="1600" b="1"/>
              <a:t>AAD authentication </a:t>
            </a:r>
            <a:r>
              <a:rPr lang="en-US" sz="1600"/>
              <a:t>- </a:t>
            </a:r>
            <a:r>
              <a:rPr lang="en-US" sz="1400"/>
              <a:t>Azure Synapse Studio will request token to access each linked services as user. A separate token is acquired for each of the below services:</a:t>
            </a:r>
          </a:p>
          <a:p>
            <a:pPr marL="342900" lvl="1" indent="-342900">
              <a:lnSpc>
                <a:spcPct val="110000"/>
              </a:lnSpc>
              <a:spcAft>
                <a:spcPts val="600"/>
              </a:spcAft>
              <a:buAutoNum type="arabicPeriod"/>
            </a:pPr>
            <a:r>
              <a:rPr lang="en-US" sz="1400"/>
              <a:t>ADLS Gen2</a:t>
            </a:r>
          </a:p>
          <a:p>
            <a:pPr marL="342900" lvl="1" indent="-342900">
              <a:lnSpc>
                <a:spcPct val="110000"/>
              </a:lnSpc>
              <a:spcAft>
                <a:spcPts val="600"/>
              </a:spcAft>
              <a:buAutoNum type="arabicPeriod"/>
            </a:pPr>
            <a:r>
              <a:rPr lang="en-US" sz="1400"/>
              <a:t>Azure Synapse Analytics</a:t>
            </a:r>
          </a:p>
          <a:p>
            <a:pPr marL="342900" lvl="1" indent="-342900">
              <a:lnSpc>
                <a:spcPct val="110000"/>
              </a:lnSpc>
              <a:spcAft>
                <a:spcPts val="600"/>
              </a:spcAft>
              <a:buAutoNum type="arabicPeriod"/>
            </a:pPr>
            <a:r>
              <a:rPr lang="en-US" sz="1400"/>
              <a:t>Power BI</a:t>
            </a:r>
          </a:p>
          <a:p>
            <a:pPr marL="342900" lvl="1" indent="-342900">
              <a:lnSpc>
                <a:spcPct val="110000"/>
              </a:lnSpc>
              <a:spcAft>
                <a:spcPts val="600"/>
              </a:spcAft>
              <a:buAutoNum type="arabicPeriod"/>
            </a:pPr>
            <a:r>
              <a:rPr lang="en-US" sz="1400"/>
              <a:t>Spark – Spark Livy API</a:t>
            </a:r>
          </a:p>
          <a:p>
            <a:pPr marL="342900" lvl="1" indent="-342900">
              <a:lnSpc>
                <a:spcPct val="110000"/>
              </a:lnSpc>
              <a:spcAft>
                <a:spcPts val="600"/>
              </a:spcAft>
              <a:buAutoNum type="arabicPeriod"/>
            </a:pPr>
            <a:r>
              <a:rPr lang="en-US" sz="1400"/>
              <a:t>management.azure.com – resource provisioning </a:t>
            </a:r>
          </a:p>
          <a:p>
            <a:pPr marL="342900" lvl="1" indent="-342900">
              <a:lnSpc>
                <a:spcPct val="110000"/>
              </a:lnSpc>
              <a:spcAft>
                <a:spcPts val="600"/>
              </a:spcAft>
              <a:buAutoNum type="arabicPeriod"/>
            </a:pPr>
            <a:r>
              <a:rPr lang="en-US" sz="1400"/>
              <a:t>Develop artifacts – dev.workspace.net</a:t>
            </a:r>
          </a:p>
          <a:p>
            <a:pPr marL="342900" lvl="1" indent="-342900">
              <a:lnSpc>
                <a:spcPct val="110000"/>
              </a:lnSpc>
              <a:spcAft>
                <a:spcPts val="600"/>
              </a:spcAft>
              <a:buAutoNum type="arabicPeriod"/>
            </a:pPr>
            <a:r>
              <a:rPr lang="en-US" sz="1400"/>
              <a:t>Graph endpoints</a:t>
            </a:r>
          </a:p>
          <a:p>
            <a:pPr marL="0" lvl="1">
              <a:lnSpc>
                <a:spcPct val="110000"/>
              </a:lnSpc>
              <a:spcAft>
                <a:spcPts val="600"/>
              </a:spcAft>
            </a:pPr>
            <a:r>
              <a:rPr lang="en-US" sz="1600" b="1"/>
              <a:t>MSI authentication  </a:t>
            </a:r>
            <a:r>
              <a:rPr lang="en-US" sz="1600"/>
              <a:t>- </a:t>
            </a:r>
            <a:r>
              <a:rPr lang="en-US" sz="1400"/>
              <a:t>Orchestration uses workspace MSI auth for automation</a:t>
            </a:r>
          </a:p>
          <a:p>
            <a:pPr marL="0" lvl="1">
              <a:lnSpc>
                <a:spcPct val="110000"/>
              </a:lnSpc>
              <a:spcAft>
                <a:spcPts val="600"/>
              </a:spcAft>
            </a:pPr>
            <a:endParaRPr lang="en-US" sz="1600"/>
          </a:p>
          <a:p>
            <a:endParaRPr lang="en-US"/>
          </a:p>
        </p:txBody>
      </p:sp>
      <p:grpSp>
        <p:nvGrpSpPr>
          <p:cNvPr id="5" name="Group 4">
            <a:extLst>
              <a:ext uri="{FF2B5EF4-FFF2-40B4-BE49-F238E27FC236}">
                <a16:creationId xmlns:a16="http://schemas.microsoft.com/office/drawing/2014/main" id="{4A6E5F87-DFFB-42D5-92B2-71A4452D9EC5}"/>
              </a:ext>
            </a:extLst>
          </p:cNvPr>
          <p:cNvGrpSpPr/>
          <p:nvPr/>
        </p:nvGrpSpPr>
        <p:grpSpPr>
          <a:xfrm>
            <a:off x="6660597" y="3696281"/>
            <a:ext cx="1150188" cy="840223"/>
            <a:chOff x="6660597" y="3696281"/>
            <a:chExt cx="1150188" cy="840223"/>
          </a:xfrm>
        </p:grpSpPr>
        <p:sp>
          <p:nvSpPr>
            <p:cNvPr id="70" name="Rectangle 69">
              <a:extLst>
                <a:ext uri="{FF2B5EF4-FFF2-40B4-BE49-F238E27FC236}">
                  <a16:creationId xmlns:a16="http://schemas.microsoft.com/office/drawing/2014/main" id="{180BF536-2516-4B18-9D03-CC425FEC1FB5}"/>
                </a:ext>
              </a:extLst>
            </p:cNvPr>
            <p:cNvSpPr/>
            <p:nvPr/>
          </p:nvSpPr>
          <p:spPr bwMode="auto">
            <a:xfrm>
              <a:off x="6660597" y="3696281"/>
              <a:ext cx="1150188" cy="840223"/>
            </a:xfrm>
            <a:prstGeom prst="rect">
              <a:avLst/>
            </a:prstGeom>
            <a:solidFill>
              <a:schemeClr val="tx2">
                <a:lumMod val="20000"/>
                <a:lumOff val="80000"/>
                <a:alpha val="50000"/>
              </a:schemeClr>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1" name="TextBox 70">
              <a:extLst>
                <a:ext uri="{FF2B5EF4-FFF2-40B4-BE49-F238E27FC236}">
                  <a16:creationId xmlns:a16="http://schemas.microsoft.com/office/drawing/2014/main" id="{83269306-B64B-446E-8BE2-1106C64ED5D2}"/>
                </a:ext>
              </a:extLst>
            </p:cNvPr>
            <p:cNvSpPr txBox="1"/>
            <p:nvPr/>
          </p:nvSpPr>
          <p:spPr>
            <a:xfrm>
              <a:off x="6842353" y="3800325"/>
              <a:ext cx="854377" cy="230832"/>
            </a:xfrm>
            <a:prstGeom prst="rect">
              <a:avLst/>
            </a:prstGeom>
            <a:noFill/>
            <a:ln>
              <a:noFill/>
            </a:ln>
          </p:spPr>
          <p:txBody>
            <a:bodyPr wrap="square" lIns="0" tIns="45720" rIns="0" bIns="45720" rtlCol="0" anchor="ctr">
              <a:spAutoFit/>
            </a:bodyPr>
            <a:lstStyle/>
            <a:p>
              <a:pPr>
                <a:lnSpc>
                  <a:spcPct val="90000"/>
                </a:lnSpc>
                <a:spcAft>
                  <a:spcPts val="600"/>
                </a:spcAft>
              </a:pPr>
              <a:r>
                <a:rPr lang="en-US" sz="1000">
                  <a:gradFill>
                    <a:gsLst>
                      <a:gs pos="2917">
                        <a:schemeClr val="tx1"/>
                      </a:gs>
                      <a:gs pos="30000">
                        <a:schemeClr val="tx1"/>
                      </a:gs>
                    </a:gsLst>
                    <a:lin ang="5400000" scaled="0"/>
                  </a:gradFill>
                  <a:latin typeface="+mj-lt"/>
                </a:rPr>
                <a:t>Orchestration</a:t>
              </a:r>
            </a:p>
          </p:txBody>
        </p:sp>
        <p:pic>
          <p:nvPicPr>
            <p:cNvPr id="4" name="Graphic 3">
              <a:extLst>
                <a:ext uri="{FF2B5EF4-FFF2-40B4-BE49-F238E27FC236}">
                  <a16:creationId xmlns:a16="http://schemas.microsoft.com/office/drawing/2014/main" id="{00CE79D4-97D0-4D7F-ACAA-B2EFC4010AA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083193" y="4082965"/>
              <a:ext cx="304996" cy="304996"/>
            </a:xfrm>
            <a:prstGeom prst="rect">
              <a:avLst/>
            </a:prstGeom>
          </p:spPr>
        </p:pic>
      </p:grpSp>
    </p:spTree>
    <p:extLst>
      <p:ext uri="{BB962C8B-B14F-4D97-AF65-F5344CB8AC3E}">
        <p14:creationId xmlns:p14="http://schemas.microsoft.com/office/powerpoint/2010/main" val="1828885868"/>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2710706-B8C6-4B20-B8B4-E818B686E49E}"/>
              </a:ext>
            </a:extLst>
          </p:cNvPr>
          <p:cNvPicPr>
            <a:picLocks noChangeAspect="1"/>
          </p:cNvPicPr>
          <p:nvPr/>
        </p:nvPicPr>
        <p:blipFill>
          <a:blip r:embed="rId2"/>
          <a:stretch>
            <a:fillRect/>
          </a:stretch>
        </p:blipFill>
        <p:spPr>
          <a:xfrm>
            <a:off x="5598992" y="308262"/>
            <a:ext cx="6166582" cy="2899457"/>
          </a:xfrm>
          <a:prstGeom prst="rect">
            <a:avLst/>
          </a:prstGeom>
          <a:ln>
            <a:solidFill>
              <a:schemeClr val="tx1"/>
            </a:solidFill>
          </a:ln>
        </p:spPr>
      </p:pic>
      <p:sp>
        <p:nvSpPr>
          <p:cNvPr id="3" name="Title 2">
            <a:extLst>
              <a:ext uri="{FF2B5EF4-FFF2-40B4-BE49-F238E27FC236}">
                <a16:creationId xmlns:a16="http://schemas.microsoft.com/office/drawing/2014/main" id="{6C1E531D-C5DA-453E-BB02-410233C5D561}"/>
              </a:ext>
            </a:extLst>
          </p:cNvPr>
          <p:cNvSpPr>
            <a:spLocks noGrp="1"/>
          </p:cNvSpPr>
          <p:nvPr>
            <p:ph type="title"/>
          </p:nvPr>
        </p:nvSpPr>
        <p:spPr>
          <a:xfrm>
            <a:off x="426426" y="335902"/>
            <a:ext cx="5555966" cy="644702"/>
          </a:xfrm>
        </p:spPr>
        <p:txBody>
          <a:bodyPr/>
          <a:lstStyle/>
          <a:p>
            <a:r>
              <a:rPr lang="en-US"/>
              <a:t>Access Control</a:t>
            </a:r>
          </a:p>
        </p:txBody>
      </p:sp>
      <p:sp>
        <p:nvSpPr>
          <p:cNvPr id="4" name="Text Placeholder 3">
            <a:extLst>
              <a:ext uri="{FF2B5EF4-FFF2-40B4-BE49-F238E27FC236}">
                <a16:creationId xmlns:a16="http://schemas.microsoft.com/office/drawing/2014/main" id="{C21EFEB7-305C-45F3-BA04-BC45B10F0CFA}"/>
              </a:ext>
            </a:extLst>
          </p:cNvPr>
          <p:cNvSpPr>
            <a:spLocks noGrp="1"/>
          </p:cNvSpPr>
          <p:nvPr>
            <p:ph type="body" sz="quarter" idx="11"/>
          </p:nvPr>
        </p:nvSpPr>
        <p:spPr>
          <a:xfrm>
            <a:off x="426425" y="1129914"/>
            <a:ext cx="4845372" cy="1106510"/>
          </a:xfrm>
        </p:spPr>
        <p:txBody>
          <a:bodyPr/>
          <a:lstStyle/>
          <a:p>
            <a:pPr>
              <a:lnSpc>
                <a:spcPct val="110000"/>
              </a:lnSpc>
              <a:spcBef>
                <a:spcPts val="600"/>
              </a:spcBef>
              <a:spcAft>
                <a:spcPts val="600"/>
              </a:spcAft>
            </a:pPr>
            <a:r>
              <a:rPr lang="en-US" sz="1800">
                <a:solidFill>
                  <a:schemeClr val="tx2"/>
                </a:solidFill>
                <a:latin typeface="+mj-lt"/>
              </a:rPr>
              <a:t>Overview</a:t>
            </a:r>
          </a:p>
          <a:p>
            <a:pPr>
              <a:lnSpc>
                <a:spcPct val="110000"/>
              </a:lnSpc>
              <a:spcBef>
                <a:spcPts val="600"/>
              </a:spcBef>
              <a:spcAft>
                <a:spcPts val="600"/>
              </a:spcAft>
            </a:pPr>
            <a:r>
              <a:rPr lang="en-US" sz="1600">
                <a:latin typeface="Segoe UI"/>
              </a:rPr>
              <a:t>It provides access control management to workspace resources and artifacts</a:t>
            </a:r>
          </a:p>
        </p:txBody>
      </p:sp>
      <p:sp>
        <p:nvSpPr>
          <p:cNvPr id="11" name="Rectangle 10">
            <a:extLst>
              <a:ext uri="{FF2B5EF4-FFF2-40B4-BE49-F238E27FC236}">
                <a16:creationId xmlns:a16="http://schemas.microsoft.com/office/drawing/2014/main" id="{ABDAA9DF-D497-414F-B262-1AD25702B04A}"/>
              </a:ext>
            </a:extLst>
          </p:cNvPr>
          <p:cNvSpPr/>
          <p:nvPr/>
        </p:nvSpPr>
        <p:spPr bwMode="auto">
          <a:xfrm>
            <a:off x="7558907" y="1315430"/>
            <a:ext cx="526472" cy="297873"/>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2" name="Connector: Elbow 11">
            <a:extLst>
              <a:ext uri="{FF2B5EF4-FFF2-40B4-BE49-F238E27FC236}">
                <a16:creationId xmlns:a16="http://schemas.microsoft.com/office/drawing/2014/main" id="{233EA7A4-23E3-45A4-94AB-ACE14A55E11F}"/>
              </a:ext>
            </a:extLst>
          </p:cNvPr>
          <p:cNvCxnSpPr>
            <a:cxnSpLocks/>
            <a:stCxn id="11" idx="2"/>
            <a:endCxn id="15" idx="0"/>
          </p:cNvCxnSpPr>
          <p:nvPr/>
        </p:nvCxnSpPr>
        <p:spPr>
          <a:xfrm rot="16200000" flipH="1">
            <a:off x="8412657" y="1022789"/>
            <a:ext cx="666913" cy="1847940"/>
          </a:xfrm>
          <a:prstGeom prst="bentConnector3">
            <a:avLst>
              <a:gd name="adj1" fmla="val 50000"/>
            </a:avLst>
          </a:prstGeom>
          <a:ln w="381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87CC71C2-796C-4159-9861-CE9AA0BEB1A8}"/>
              </a:ext>
            </a:extLst>
          </p:cNvPr>
          <p:cNvPicPr>
            <a:picLocks noChangeAspect="1"/>
          </p:cNvPicPr>
          <p:nvPr/>
        </p:nvPicPr>
        <p:blipFill>
          <a:blip r:embed="rId3"/>
          <a:stretch>
            <a:fillRect/>
          </a:stretch>
        </p:blipFill>
        <p:spPr>
          <a:xfrm>
            <a:off x="374976" y="2350938"/>
            <a:ext cx="5191125" cy="4457700"/>
          </a:xfrm>
          <a:prstGeom prst="rect">
            <a:avLst/>
          </a:prstGeom>
          <a:solidFill>
            <a:schemeClr val="tx1"/>
          </a:solidFill>
          <a:ln>
            <a:solidFill>
              <a:schemeClr val="tx1"/>
            </a:solidFill>
          </a:ln>
        </p:spPr>
      </p:pic>
      <p:pic>
        <p:nvPicPr>
          <p:cNvPr id="15" name="Picture 14">
            <a:extLst>
              <a:ext uri="{FF2B5EF4-FFF2-40B4-BE49-F238E27FC236}">
                <a16:creationId xmlns:a16="http://schemas.microsoft.com/office/drawing/2014/main" id="{56B92AB7-E789-45D2-BFC4-1E98D0F43A0F}"/>
              </a:ext>
            </a:extLst>
          </p:cNvPr>
          <p:cNvPicPr>
            <a:picLocks noChangeAspect="1"/>
          </p:cNvPicPr>
          <p:nvPr/>
        </p:nvPicPr>
        <p:blipFill>
          <a:blip r:embed="rId4"/>
          <a:stretch>
            <a:fillRect/>
          </a:stretch>
        </p:blipFill>
        <p:spPr>
          <a:xfrm>
            <a:off x="7247397" y="2280216"/>
            <a:ext cx="4845372" cy="3727897"/>
          </a:xfrm>
          <a:prstGeom prst="rect">
            <a:avLst/>
          </a:prstGeom>
          <a:solidFill>
            <a:schemeClr val="tx1"/>
          </a:solidFill>
          <a:ln>
            <a:solidFill>
              <a:schemeClr val="tx1"/>
            </a:solidFill>
          </a:ln>
        </p:spPr>
      </p:pic>
      <p:cxnSp>
        <p:nvCxnSpPr>
          <p:cNvPr id="18" name="Connector: Elbow 17">
            <a:extLst>
              <a:ext uri="{FF2B5EF4-FFF2-40B4-BE49-F238E27FC236}">
                <a16:creationId xmlns:a16="http://schemas.microsoft.com/office/drawing/2014/main" id="{77D50D52-1A4F-4D29-A9A8-FCB3889DA621}"/>
              </a:ext>
            </a:extLst>
          </p:cNvPr>
          <p:cNvCxnSpPr>
            <a:cxnSpLocks/>
            <a:stCxn id="11" idx="2"/>
            <a:endCxn id="9" idx="0"/>
          </p:cNvCxnSpPr>
          <p:nvPr/>
        </p:nvCxnSpPr>
        <p:spPr>
          <a:xfrm rot="5400000">
            <a:off x="5027524" y="-443682"/>
            <a:ext cx="737635" cy="4851604"/>
          </a:xfrm>
          <a:prstGeom prst="bentConnector3">
            <a:avLst>
              <a:gd name="adj1" fmla="val 50000"/>
            </a:avLst>
          </a:prstGeom>
          <a:ln w="381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90991083"/>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2E502E80-FC0C-4D1A-BC2B-E41846C378CC}"/>
              </a:ext>
            </a:extLst>
          </p:cNvPr>
          <p:cNvSpPr>
            <a:spLocks noGrp="1"/>
          </p:cNvSpPr>
          <p:nvPr>
            <p:ph type="title"/>
          </p:nvPr>
        </p:nvSpPr>
        <p:spPr>
          <a:xfrm>
            <a:off x="426422" y="148298"/>
            <a:ext cx="11336039" cy="444523"/>
          </a:xfrm>
        </p:spPr>
        <p:txBody>
          <a:bodyPr/>
          <a:lstStyle/>
          <a:p>
            <a:r>
              <a:rPr lang="en-US"/>
              <a:t>Synapse RBAC Roles and permitted actions</a:t>
            </a:r>
          </a:p>
        </p:txBody>
      </p:sp>
      <p:graphicFrame>
        <p:nvGraphicFramePr>
          <p:cNvPr id="12" name="Table 4">
            <a:extLst>
              <a:ext uri="{FF2B5EF4-FFF2-40B4-BE49-F238E27FC236}">
                <a16:creationId xmlns:a16="http://schemas.microsoft.com/office/drawing/2014/main" id="{877126F2-BE84-4B10-BBBC-A71452DDC287}"/>
              </a:ext>
            </a:extLst>
          </p:cNvPr>
          <p:cNvGraphicFramePr>
            <a:graphicFrameLocks/>
          </p:cNvGraphicFramePr>
          <p:nvPr/>
        </p:nvGraphicFramePr>
        <p:xfrm>
          <a:off x="147815" y="899117"/>
          <a:ext cx="11893255" cy="5965079"/>
        </p:xfrm>
        <a:graphic>
          <a:graphicData uri="http://schemas.openxmlformats.org/drawingml/2006/table">
            <a:tbl>
              <a:tblPr firstRow="1" firstCol="1" bandRow="1"/>
              <a:tblGrid>
                <a:gridCol w="3615047">
                  <a:extLst>
                    <a:ext uri="{9D8B030D-6E8A-4147-A177-3AD203B41FA5}">
                      <a16:colId xmlns:a16="http://schemas.microsoft.com/office/drawing/2014/main" val="768737636"/>
                    </a:ext>
                  </a:extLst>
                </a:gridCol>
                <a:gridCol w="1034776">
                  <a:extLst>
                    <a:ext uri="{9D8B030D-6E8A-4147-A177-3AD203B41FA5}">
                      <a16:colId xmlns:a16="http://schemas.microsoft.com/office/drawing/2014/main" val="490029085"/>
                    </a:ext>
                  </a:extLst>
                </a:gridCol>
                <a:gridCol w="1034776">
                  <a:extLst>
                    <a:ext uri="{9D8B030D-6E8A-4147-A177-3AD203B41FA5}">
                      <a16:colId xmlns:a16="http://schemas.microsoft.com/office/drawing/2014/main" val="1474746565"/>
                    </a:ext>
                  </a:extLst>
                </a:gridCol>
                <a:gridCol w="1034776">
                  <a:extLst>
                    <a:ext uri="{9D8B030D-6E8A-4147-A177-3AD203B41FA5}">
                      <a16:colId xmlns:a16="http://schemas.microsoft.com/office/drawing/2014/main" val="2722101660"/>
                    </a:ext>
                  </a:extLst>
                </a:gridCol>
                <a:gridCol w="1034776">
                  <a:extLst>
                    <a:ext uri="{9D8B030D-6E8A-4147-A177-3AD203B41FA5}">
                      <a16:colId xmlns:a16="http://schemas.microsoft.com/office/drawing/2014/main" val="2977665762"/>
                    </a:ext>
                  </a:extLst>
                </a:gridCol>
                <a:gridCol w="1034776">
                  <a:extLst>
                    <a:ext uri="{9D8B030D-6E8A-4147-A177-3AD203B41FA5}">
                      <a16:colId xmlns:a16="http://schemas.microsoft.com/office/drawing/2014/main" val="3922889252"/>
                    </a:ext>
                  </a:extLst>
                </a:gridCol>
                <a:gridCol w="1034776">
                  <a:extLst>
                    <a:ext uri="{9D8B030D-6E8A-4147-A177-3AD203B41FA5}">
                      <a16:colId xmlns:a16="http://schemas.microsoft.com/office/drawing/2014/main" val="1517623631"/>
                    </a:ext>
                  </a:extLst>
                </a:gridCol>
                <a:gridCol w="1034776">
                  <a:extLst>
                    <a:ext uri="{9D8B030D-6E8A-4147-A177-3AD203B41FA5}">
                      <a16:colId xmlns:a16="http://schemas.microsoft.com/office/drawing/2014/main" val="4183509759"/>
                    </a:ext>
                  </a:extLst>
                </a:gridCol>
                <a:gridCol w="1034776">
                  <a:extLst>
                    <a:ext uri="{9D8B030D-6E8A-4147-A177-3AD203B41FA5}">
                      <a16:colId xmlns:a16="http://schemas.microsoft.com/office/drawing/2014/main" val="151197461"/>
                    </a:ext>
                  </a:extLst>
                </a:gridCol>
              </a:tblGrid>
              <a:tr h="673879">
                <a:tc>
                  <a:txBody>
                    <a:bodyPr/>
                    <a:lstStyle>
                      <a:lvl1pPr marL="0" algn="l" defTabSz="914192" rtl="0" eaLnBrk="1" latinLnBrk="0" hangingPunct="1">
                        <a:defRPr sz="1765" b="1" kern="1200">
                          <a:solidFill>
                            <a:schemeClr val="lt1"/>
                          </a:solidFill>
                          <a:latin typeface="Calibri" panose="020F0502020204030204"/>
                        </a:defRPr>
                      </a:lvl1pPr>
                      <a:lvl2pPr marL="457095" algn="l" defTabSz="914192" rtl="0" eaLnBrk="1" latinLnBrk="0" hangingPunct="1">
                        <a:defRPr sz="1765" b="1" kern="1200">
                          <a:solidFill>
                            <a:schemeClr val="lt1"/>
                          </a:solidFill>
                          <a:latin typeface="Calibri" panose="020F0502020204030204"/>
                        </a:defRPr>
                      </a:lvl2pPr>
                      <a:lvl3pPr marL="914192" algn="l" defTabSz="914192" rtl="0" eaLnBrk="1" latinLnBrk="0" hangingPunct="1">
                        <a:defRPr sz="1765" b="1" kern="1200">
                          <a:solidFill>
                            <a:schemeClr val="lt1"/>
                          </a:solidFill>
                          <a:latin typeface="Calibri" panose="020F0502020204030204"/>
                        </a:defRPr>
                      </a:lvl3pPr>
                      <a:lvl4pPr marL="1371287" algn="l" defTabSz="914192" rtl="0" eaLnBrk="1" latinLnBrk="0" hangingPunct="1">
                        <a:defRPr sz="1765" b="1" kern="1200">
                          <a:solidFill>
                            <a:schemeClr val="lt1"/>
                          </a:solidFill>
                          <a:latin typeface="Calibri" panose="020F0502020204030204"/>
                        </a:defRPr>
                      </a:lvl4pPr>
                      <a:lvl5pPr marL="1828383" algn="l" defTabSz="914192" rtl="0" eaLnBrk="1" latinLnBrk="0" hangingPunct="1">
                        <a:defRPr sz="1765" b="1" kern="1200">
                          <a:solidFill>
                            <a:schemeClr val="lt1"/>
                          </a:solidFill>
                          <a:latin typeface="Calibri" panose="020F0502020204030204"/>
                        </a:defRPr>
                      </a:lvl5pPr>
                      <a:lvl6pPr marL="2285479" algn="l" defTabSz="914192" rtl="0" eaLnBrk="1" latinLnBrk="0" hangingPunct="1">
                        <a:defRPr sz="1765" b="1" kern="1200">
                          <a:solidFill>
                            <a:schemeClr val="lt1"/>
                          </a:solidFill>
                          <a:latin typeface="Calibri" panose="020F0502020204030204"/>
                        </a:defRPr>
                      </a:lvl6pPr>
                      <a:lvl7pPr marL="2742575" algn="l" defTabSz="914192" rtl="0" eaLnBrk="1" latinLnBrk="0" hangingPunct="1">
                        <a:defRPr sz="1765" b="1" kern="1200">
                          <a:solidFill>
                            <a:schemeClr val="lt1"/>
                          </a:solidFill>
                          <a:latin typeface="Calibri" panose="020F0502020204030204"/>
                        </a:defRPr>
                      </a:lvl7pPr>
                      <a:lvl8pPr marL="3199670" algn="l" defTabSz="914192" rtl="0" eaLnBrk="1" latinLnBrk="0" hangingPunct="1">
                        <a:defRPr sz="1765" b="1" kern="1200">
                          <a:solidFill>
                            <a:schemeClr val="lt1"/>
                          </a:solidFill>
                          <a:latin typeface="Calibri" panose="020F0502020204030204"/>
                        </a:defRPr>
                      </a:lvl8pPr>
                      <a:lvl9pPr marL="3656767" algn="l" defTabSz="914192" rtl="0" eaLnBrk="1" latinLnBrk="0" hangingPunct="1">
                        <a:defRPr sz="1765" b="1" kern="1200">
                          <a:solidFill>
                            <a:schemeClr val="lt1"/>
                          </a:solidFill>
                          <a:latin typeface="Calibri" panose="020F0502020204030204"/>
                        </a:defRPr>
                      </a:lvl9pPr>
                    </a:lstStyle>
                    <a:p>
                      <a:pPr algn="ctr"/>
                      <a:r>
                        <a:rPr lang="en-US" sz="1100" b="1"/>
                        <a:t>Action</a:t>
                      </a:r>
                    </a:p>
                  </a:txBody>
                  <a:tcPr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p>
                      <a:pPr algn="ctr" fontAlgn="b"/>
                      <a:r>
                        <a:rPr lang="en-US" sz="1100" b="1" i="0" u="none" strike="noStrike">
                          <a:solidFill>
                            <a:srgbClr val="FFFFFF"/>
                          </a:solidFill>
                          <a:effectLst/>
                          <a:latin typeface="Calibri" panose="020F0502020204030204" pitchFamily="34" charset="0"/>
                        </a:rPr>
                        <a:t>Synapse Administrator</a:t>
                      </a:r>
                    </a:p>
                  </a:txBody>
                  <a:tcPr marL="9525" marR="9525" marT="9525" marB="0" anchor="ctr">
                    <a:lnL w="12700" cmpd="sng">
                      <a:solidFill>
                        <a:sysClr val="window" lastClr="FFFFFF"/>
                      </a:solidFill>
                    </a:lnL>
                    <a:lnR w="12700" cmpd="sng">
                      <a:solidFill>
                        <a:sysClr val="window" lastClr="FFFFFF"/>
                      </a:solidFill>
                    </a:lnR>
                    <a:lnT w="12700" cmpd="sng">
                      <a:solidFill>
                        <a:sysClr val="window" lastClr="FFFFFF"/>
                      </a:solidFill>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p>
                      <a:pPr algn="ctr" fontAlgn="b"/>
                      <a:r>
                        <a:rPr lang="en-US" sz="1100" b="1" i="0" u="none" strike="noStrike">
                          <a:solidFill>
                            <a:srgbClr val="FFFFFF"/>
                          </a:solidFill>
                          <a:effectLst/>
                          <a:latin typeface="Calibri" panose="020F0502020204030204" pitchFamily="34" charset="0"/>
                        </a:rPr>
                        <a:t>Synapse Contributor</a:t>
                      </a:r>
                    </a:p>
                  </a:txBody>
                  <a:tcPr marL="9525" marR="9525" marT="9525" marB="0" anchor="ctr">
                    <a:lnL w="12700" cmpd="sng">
                      <a:solidFill>
                        <a:sysClr val="window" lastClr="FFFFFF"/>
                      </a:solidFill>
                    </a:lnL>
                    <a:lnR w="12700" cmpd="sng">
                      <a:solidFill>
                        <a:sysClr val="window" lastClr="FFFFFF"/>
                      </a:solidFill>
                    </a:lnR>
                    <a:lnT w="12700" cmpd="sng">
                      <a:solidFill>
                        <a:sysClr val="window" lastClr="FFFFFF"/>
                      </a:solidFill>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p>
                      <a:pPr algn="ctr" fontAlgn="b"/>
                      <a:r>
                        <a:rPr lang="en-US" sz="1100" b="1" i="0" u="none" strike="noStrike">
                          <a:solidFill>
                            <a:srgbClr val="FFFFFF"/>
                          </a:solidFill>
                          <a:effectLst/>
                          <a:latin typeface="Calibri" panose="020F0502020204030204" pitchFamily="34" charset="0"/>
                        </a:rPr>
                        <a:t>Synapse Artifact Author</a:t>
                      </a:r>
                    </a:p>
                  </a:txBody>
                  <a:tcPr marL="9525" marR="9525" marT="9525" marB="0" anchor="ctr">
                    <a:lnL w="12700" cmpd="sng">
                      <a:solidFill>
                        <a:sysClr val="window" lastClr="FFFFFF"/>
                      </a:solidFill>
                    </a:lnL>
                    <a:lnR w="12700" cmpd="sng">
                      <a:solidFill>
                        <a:sysClr val="window" lastClr="FFFFFF"/>
                      </a:solidFill>
                    </a:lnR>
                    <a:lnT w="12700" cmpd="sng">
                      <a:solidFill>
                        <a:sysClr val="window" lastClr="FFFFFF"/>
                      </a:solidFill>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p>
                      <a:pPr algn="ctr" fontAlgn="b"/>
                      <a:r>
                        <a:rPr lang="en-US" sz="1100" b="1" i="0" u="none" strike="noStrike">
                          <a:solidFill>
                            <a:srgbClr val="FFFFFF"/>
                          </a:solidFill>
                          <a:effectLst/>
                          <a:latin typeface="Calibri" panose="020F0502020204030204" pitchFamily="34" charset="0"/>
                        </a:rPr>
                        <a:t>Synapse Artifact Reader</a:t>
                      </a:r>
                    </a:p>
                  </a:txBody>
                  <a:tcPr marL="9525" marR="9525" marT="9525" marB="0" anchor="ctr">
                    <a:lnL w="12700" cmpd="sng">
                      <a:solidFill>
                        <a:sysClr val="window" lastClr="FFFFFF"/>
                      </a:solidFill>
                    </a:lnL>
                    <a:lnR w="12700" cmpd="sng">
                      <a:solidFill>
                        <a:sysClr val="window" lastClr="FFFFFF"/>
                      </a:solidFill>
                    </a:lnR>
                    <a:lnT w="12700" cmpd="sng">
                      <a:solidFill>
                        <a:sysClr val="window" lastClr="FFFFFF"/>
                      </a:solidFill>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p>
                      <a:pPr algn="ctr" fontAlgn="b"/>
                      <a:r>
                        <a:rPr lang="en-US" sz="1100" b="1" i="0" u="none" strike="noStrike">
                          <a:solidFill>
                            <a:srgbClr val="FFFFFF"/>
                          </a:solidFill>
                          <a:effectLst/>
                          <a:latin typeface="Calibri" panose="020F0502020204030204" pitchFamily="34" charset="0"/>
                        </a:rPr>
                        <a:t>Synapse Compute Manager</a:t>
                      </a:r>
                    </a:p>
                  </a:txBody>
                  <a:tcPr marL="9525" marR="9525" marT="9525" marB="0" anchor="ctr">
                    <a:lnL w="12700" cmpd="sng">
                      <a:solidFill>
                        <a:sysClr val="window" lastClr="FFFFFF"/>
                      </a:solidFill>
                    </a:lnL>
                    <a:lnR w="12700" cmpd="sng">
                      <a:solidFill>
                        <a:sysClr val="window" lastClr="FFFFFF"/>
                      </a:solidFill>
                    </a:lnR>
                    <a:lnT w="12700" cmpd="sng">
                      <a:solidFill>
                        <a:sysClr val="window" lastClr="FFFFFF"/>
                      </a:solidFill>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p>
                      <a:pPr algn="ctr" fontAlgn="b"/>
                      <a:r>
                        <a:rPr lang="en-US" sz="1100" b="1" i="0" u="none" strike="noStrike">
                          <a:solidFill>
                            <a:srgbClr val="FFFFFF"/>
                          </a:solidFill>
                          <a:effectLst/>
                          <a:latin typeface="Calibri" panose="020F0502020204030204" pitchFamily="34" charset="0"/>
                        </a:rPr>
                        <a:t>Synapse Credential User</a:t>
                      </a:r>
                    </a:p>
                  </a:txBody>
                  <a:tcPr marL="9525" marR="9525" marT="9525" marB="0" anchor="ctr">
                    <a:lnL w="12700" cmpd="sng">
                      <a:solidFill>
                        <a:sysClr val="window" lastClr="FFFFFF"/>
                      </a:solidFill>
                    </a:lnL>
                    <a:lnR w="12700" cmpd="sng">
                      <a:solidFill>
                        <a:sysClr val="window" lastClr="FFFFFF"/>
                      </a:solidFill>
                    </a:lnR>
                    <a:lnT w="12700" cmpd="sng">
                      <a:solidFill>
                        <a:sysClr val="window" lastClr="FFFFFF"/>
                      </a:solidFill>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p>
                      <a:pPr algn="ctr" fontAlgn="b"/>
                      <a:r>
                        <a:rPr lang="en-US" sz="1100" b="1" i="0" u="none" strike="noStrike">
                          <a:solidFill>
                            <a:srgbClr val="FFFFFF"/>
                          </a:solidFill>
                          <a:effectLst/>
                          <a:latin typeface="Calibri" panose="020F0502020204030204" pitchFamily="34" charset="0"/>
                        </a:rPr>
                        <a:t>Synapse Managed Private Endpoint Administrator</a:t>
                      </a:r>
                    </a:p>
                  </a:txBody>
                  <a:tcPr marL="9525" marR="9525" marT="9525" marB="0" anchor="ctr">
                    <a:lnL w="12700" cmpd="sng">
                      <a:solidFill>
                        <a:sysClr val="window" lastClr="FFFFFF"/>
                      </a:solidFill>
                    </a:lnL>
                    <a:lnR w="12700" cmpd="sng">
                      <a:solidFill>
                        <a:sysClr val="window" lastClr="FFFFFF"/>
                      </a:solidFill>
                    </a:lnR>
                    <a:lnT w="12700" cmpd="sng">
                      <a:solidFill>
                        <a:sysClr val="window" lastClr="FFFFFF"/>
                      </a:solidFill>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p>
                      <a:pPr algn="ctr" fontAlgn="b"/>
                      <a:r>
                        <a:rPr lang="en-US" sz="1100" b="1" i="0" u="none" strike="noStrike">
                          <a:solidFill>
                            <a:srgbClr val="FFFFFF"/>
                          </a:solidFill>
                          <a:effectLst/>
                          <a:latin typeface="Calibri" panose="020F0502020204030204" pitchFamily="34" charset="0"/>
                        </a:rPr>
                        <a:t>Synapse Reader</a:t>
                      </a:r>
                    </a:p>
                  </a:txBody>
                  <a:tcPr marL="9525" marR="9525" marT="9525" marB="0" anchor="ctr">
                    <a:lnL w="12700" cmpd="sng">
                      <a:solidFill>
                        <a:sysClr val="window" lastClr="FFFFFF"/>
                      </a:solidFill>
                    </a:lnL>
                    <a:lnR w="12700" cmpd="sng">
                      <a:solidFill>
                        <a:sysClr val="window" lastClr="FFFFFF"/>
                      </a:solidFill>
                    </a:lnR>
                    <a:lnT w="12700" cmpd="sng">
                      <a:solidFill>
                        <a:sysClr val="window" lastClr="FFFFFF"/>
                      </a:solidFill>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472C4"/>
                    </a:solidFill>
                  </a:tcPr>
                </a:tc>
                <a:extLst>
                  <a:ext uri="{0D108BD9-81ED-4DB2-BD59-A6C34878D82A}">
                    <a16:rowId xmlns:a16="http://schemas.microsoft.com/office/drawing/2014/main" val="964149780"/>
                  </a:ext>
                </a:extLst>
              </a:tr>
              <a:tr h="240227">
                <a:tc>
                  <a:txBody>
                    <a:bodyPr/>
                    <a:lstStyle/>
                    <a:p>
                      <a:pPr algn="l" fontAlgn="b"/>
                      <a:r>
                        <a:rPr lang="en-US" sz="1100" b="0" i="0" u="none" strike="noStrike">
                          <a:solidFill>
                            <a:schemeClr val="bg1"/>
                          </a:solidFill>
                          <a:effectLst/>
                          <a:latin typeface="Calibri" panose="020F0502020204030204" pitchFamily="34" charset="0"/>
                        </a:rPr>
                        <a:t>workspaces/read</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381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mpd="sng">
                      <a:solidFill>
                        <a:sysClr val="window" lastClr="FFFFFF"/>
                      </a:solidFill>
                    </a:lnL>
                    <a:lnR w="12700" cmpd="sng">
                      <a:solidFill>
                        <a:sysClr val="window" lastClr="FFFFFF"/>
                      </a:solidFill>
                    </a:lnR>
                    <a:lnT w="381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mpd="sng">
                      <a:solidFill>
                        <a:sysClr val="window" lastClr="FFFFFF"/>
                      </a:solidFill>
                    </a:lnL>
                    <a:lnR w="12700" cmpd="sng">
                      <a:solidFill>
                        <a:sysClr val="window" lastClr="FFFFFF"/>
                      </a:solidFill>
                    </a:lnR>
                    <a:lnT w="381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mpd="sng">
                      <a:solidFill>
                        <a:sysClr val="window" lastClr="FFFFFF"/>
                      </a:solidFill>
                    </a:lnL>
                    <a:lnR w="12700" cmpd="sng">
                      <a:solidFill>
                        <a:sysClr val="window" lastClr="FFFFFF"/>
                      </a:solidFill>
                    </a:lnR>
                    <a:lnT w="381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mpd="sng">
                      <a:solidFill>
                        <a:sysClr val="window" lastClr="FFFFFF"/>
                      </a:solidFill>
                    </a:lnL>
                    <a:lnR w="12700" cmpd="sng">
                      <a:solidFill>
                        <a:sysClr val="window" lastClr="FFFFFF"/>
                      </a:solidFill>
                    </a:lnR>
                    <a:lnT w="381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mpd="sng">
                      <a:solidFill>
                        <a:sysClr val="window" lastClr="FFFFFF"/>
                      </a:solidFill>
                    </a:lnL>
                    <a:lnR w="12700" cmpd="sng">
                      <a:solidFill>
                        <a:sysClr val="window" lastClr="FFFFFF"/>
                      </a:solidFill>
                    </a:lnR>
                    <a:lnT w="381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mpd="sng">
                      <a:solidFill>
                        <a:sysClr val="window" lastClr="FFFFFF"/>
                      </a:solidFill>
                    </a:lnL>
                    <a:lnR w="12700" cmpd="sng">
                      <a:solidFill>
                        <a:sysClr val="window" lastClr="FFFFFF"/>
                      </a:solidFill>
                    </a:lnR>
                    <a:lnT w="381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mpd="sng">
                      <a:solidFill>
                        <a:sysClr val="window" lastClr="FFFFFF"/>
                      </a:solidFill>
                    </a:lnL>
                    <a:lnR w="12700" cmpd="sng">
                      <a:solidFill>
                        <a:sysClr val="window" lastClr="FFFFFF"/>
                      </a:solidFill>
                    </a:lnR>
                    <a:lnT w="381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4241120740"/>
                  </a:ext>
                </a:extLst>
              </a:tr>
              <a:tr h="240227">
                <a:tc>
                  <a:txBody>
                    <a:bodyPr/>
                    <a:lstStyle/>
                    <a:p>
                      <a:pPr algn="l" fontAlgn="b"/>
                      <a:r>
                        <a:rPr lang="en-US" sz="1100" b="0" i="0" u="none" strike="noStrike">
                          <a:solidFill>
                            <a:schemeClr val="bg1"/>
                          </a:solidFill>
                          <a:effectLst/>
                          <a:latin typeface="Calibri" panose="020F0502020204030204" pitchFamily="34" charset="0"/>
                        </a:rPr>
                        <a:t>workspaces/roleAssignments/write, delete</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1819515126"/>
                  </a:ext>
                </a:extLst>
              </a:tr>
              <a:tr h="240227">
                <a:tc>
                  <a:txBody>
                    <a:bodyPr/>
                    <a:lstStyle/>
                    <a:p>
                      <a:pPr algn="l" fontAlgn="b"/>
                      <a:r>
                        <a:rPr lang="en-US" sz="1100" b="0" i="0" u="none" strike="noStrike">
                          <a:solidFill>
                            <a:schemeClr val="bg1"/>
                          </a:solidFill>
                          <a:effectLst/>
                          <a:latin typeface="Calibri" panose="020F0502020204030204" pitchFamily="34" charset="0"/>
                        </a:rPr>
                        <a:t>workspaces/managedPrivateEndpoint/write, delete</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2298909397"/>
                  </a:ext>
                </a:extLst>
              </a:tr>
              <a:tr h="240227">
                <a:tc>
                  <a:txBody>
                    <a:bodyPr/>
                    <a:lstStyle/>
                    <a:p>
                      <a:pPr algn="l" fontAlgn="b"/>
                      <a:r>
                        <a:rPr lang="en-US" sz="1100" b="0" i="0" u="none" strike="noStrike">
                          <a:solidFill>
                            <a:schemeClr val="bg1"/>
                          </a:solidFill>
                          <a:effectLst/>
                          <a:latin typeface="Calibri" panose="020F0502020204030204" pitchFamily="34" charset="0"/>
                        </a:rPr>
                        <a:t>workspaces/bigDataPools/useCompute/action</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4284340458"/>
                  </a:ext>
                </a:extLst>
              </a:tr>
              <a:tr h="240227">
                <a:tc>
                  <a:txBody>
                    <a:bodyPr/>
                    <a:lstStyle/>
                    <a:p>
                      <a:pPr algn="l" fontAlgn="b"/>
                      <a:r>
                        <a:rPr lang="en-US" sz="1100" b="0" i="0" u="none" strike="noStrike">
                          <a:solidFill>
                            <a:schemeClr val="bg1"/>
                          </a:solidFill>
                          <a:effectLst/>
                          <a:latin typeface="Calibri" panose="020F0502020204030204" pitchFamily="34" charset="0"/>
                        </a:rPr>
                        <a:t>workspaces/bigDataPools/viewLogs/action</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533528786"/>
                  </a:ext>
                </a:extLst>
              </a:tr>
              <a:tr h="240227">
                <a:tc>
                  <a:txBody>
                    <a:bodyPr/>
                    <a:lstStyle/>
                    <a:p>
                      <a:pPr algn="l" fontAlgn="b"/>
                      <a:r>
                        <a:rPr lang="en-US" sz="1100" b="0" i="0" u="none" strike="noStrike">
                          <a:solidFill>
                            <a:schemeClr val="bg1"/>
                          </a:solidFill>
                          <a:effectLst/>
                          <a:latin typeface="Calibri" panose="020F0502020204030204" pitchFamily="34" charset="0"/>
                        </a:rPr>
                        <a:t>workspaces/integrationRuntimes/useCompute/action</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4179409272"/>
                  </a:ext>
                </a:extLst>
              </a:tr>
              <a:tr h="240227">
                <a:tc>
                  <a:txBody>
                    <a:bodyPr/>
                    <a:lstStyle/>
                    <a:p>
                      <a:pPr algn="l" fontAlgn="b"/>
                      <a:r>
                        <a:rPr lang="en-US" sz="1100" b="0" i="0" u="none" strike="noStrike">
                          <a:solidFill>
                            <a:schemeClr val="bg1"/>
                          </a:solidFill>
                          <a:effectLst/>
                          <a:latin typeface="Calibri" panose="020F0502020204030204" pitchFamily="34" charset="0"/>
                        </a:rPr>
                        <a:t>workspaces/integrationRuntimes/viewLogs/action</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704778931"/>
                  </a:ext>
                </a:extLst>
              </a:tr>
              <a:tr h="240227">
                <a:tc>
                  <a:txBody>
                    <a:bodyPr/>
                    <a:lstStyle/>
                    <a:p>
                      <a:pPr algn="l" fontAlgn="b"/>
                      <a:r>
                        <a:rPr lang="en-US" sz="1100" b="0" i="0" u="none" strike="noStrike">
                          <a:solidFill>
                            <a:schemeClr val="bg1"/>
                          </a:solidFill>
                          <a:effectLst/>
                          <a:latin typeface="Calibri" panose="020F0502020204030204" pitchFamily="34" charset="0"/>
                        </a:rPr>
                        <a:t>workspaces/artifacts/read</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832239021"/>
                  </a:ext>
                </a:extLst>
              </a:tr>
              <a:tr h="240227">
                <a:tc>
                  <a:txBody>
                    <a:bodyPr/>
                    <a:lstStyle/>
                    <a:p>
                      <a:pPr algn="l" fontAlgn="b"/>
                      <a:r>
                        <a:rPr lang="en-US" sz="1100" b="0" i="0" u="none" strike="noStrike">
                          <a:solidFill>
                            <a:schemeClr val="bg1"/>
                          </a:solidFill>
                          <a:effectLst/>
                          <a:latin typeface="Calibri" panose="020F0502020204030204" pitchFamily="34" charset="0"/>
                        </a:rPr>
                        <a:t>workspaces/notebooks/write, delete</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4032385558"/>
                  </a:ext>
                </a:extLst>
              </a:tr>
              <a:tr h="240227">
                <a:tc>
                  <a:txBody>
                    <a:bodyPr/>
                    <a:lstStyle/>
                    <a:p>
                      <a:pPr algn="l" fontAlgn="b"/>
                      <a:r>
                        <a:rPr lang="en-US" sz="1100" b="0" i="0" u="none" strike="noStrike">
                          <a:solidFill>
                            <a:schemeClr val="bg1"/>
                          </a:solidFill>
                          <a:effectLst/>
                          <a:latin typeface="Calibri" panose="020F0502020204030204" pitchFamily="34" charset="0"/>
                        </a:rPr>
                        <a:t>workspaces/sparkJobDefinitions/write, delete</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1562761908"/>
                  </a:ext>
                </a:extLst>
              </a:tr>
              <a:tr h="240227">
                <a:tc>
                  <a:txBody>
                    <a:bodyPr/>
                    <a:lstStyle/>
                    <a:p>
                      <a:pPr algn="l" fontAlgn="b"/>
                      <a:r>
                        <a:rPr lang="en-US" sz="1100" b="0" i="0" u="none" strike="noStrike">
                          <a:solidFill>
                            <a:schemeClr val="bg1"/>
                          </a:solidFill>
                          <a:effectLst/>
                          <a:latin typeface="Calibri" panose="020F0502020204030204" pitchFamily="34" charset="0"/>
                        </a:rPr>
                        <a:t>workspaces/sqlScripts/write, delete</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529184092"/>
                  </a:ext>
                </a:extLst>
              </a:tr>
              <a:tr h="240227">
                <a:tc>
                  <a:txBody>
                    <a:bodyPr/>
                    <a:lstStyle/>
                    <a:p>
                      <a:pPr algn="l" fontAlgn="b"/>
                      <a:r>
                        <a:rPr lang="en-US" sz="1100" b="0" i="0" u="none" strike="noStrike">
                          <a:solidFill>
                            <a:schemeClr val="bg1"/>
                          </a:solidFill>
                          <a:effectLst/>
                          <a:latin typeface="Calibri" panose="020F0502020204030204" pitchFamily="34" charset="0"/>
                        </a:rPr>
                        <a:t>workspaces/dataFlows/write, delete</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1515233627"/>
                  </a:ext>
                </a:extLst>
              </a:tr>
              <a:tr h="240227">
                <a:tc>
                  <a:txBody>
                    <a:bodyPr/>
                    <a:lstStyle/>
                    <a:p>
                      <a:pPr algn="l" fontAlgn="b"/>
                      <a:r>
                        <a:rPr lang="en-US" sz="1100" b="0" i="0" u="none" strike="noStrike">
                          <a:solidFill>
                            <a:schemeClr val="bg1"/>
                          </a:solidFill>
                          <a:effectLst/>
                          <a:latin typeface="Calibri" panose="020F0502020204030204" pitchFamily="34" charset="0"/>
                        </a:rPr>
                        <a:t>workspaces/pipelines/write, delete</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3948696301"/>
                  </a:ext>
                </a:extLst>
              </a:tr>
              <a:tr h="240227">
                <a:tc>
                  <a:txBody>
                    <a:bodyPr/>
                    <a:lstStyle/>
                    <a:p>
                      <a:pPr algn="l" fontAlgn="b"/>
                      <a:r>
                        <a:rPr lang="en-US" sz="1100" b="0" i="0" u="none" strike="noStrike">
                          <a:solidFill>
                            <a:schemeClr val="bg1"/>
                          </a:solidFill>
                          <a:effectLst/>
                          <a:latin typeface="Calibri" panose="020F0502020204030204" pitchFamily="34" charset="0"/>
                        </a:rPr>
                        <a:t>workspaces/triggers/write, delete</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1057801222"/>
                  </a:ext>
                </a:extLst>
              </a:tr>
              <a:tr h="240227">
                <a:tc>
                  <a:txBody>
                    <a:bodyPr/>
                    <a:lstStyle/>
                    <a:p>
                      <a:pPr algn="l" fontAlgn="b"/>
                      <a:r>
                        <a:rPr lang="en-US" sz="1100" b="0" i="0" u="none" strike="noStrike">
                          <a:solidFill>
                            <a:schemeClr val="bg1"/>
                          </a:solidFill>
                          <a:effectLst/>
                          <a:latin typeface="Calibri" panose="020F0502020204030204" pitchFamily="34" charset="0"/>
                        </a:rPr>
                        <a:t>workspaces/datasets/write, delete</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3323395111"/>
                  </a:ext>
                </a:extLst>
              </a:tr>
              <a:tr h="240227">
                <a:tc>
                  <a:txBody>
                    <a:bodyPr/>
                    <a:lstStyle/>
                    <a:p>
                      <a:pPr algn="l" fontAlgn="b"/>
                      <a:r>
                        <a:rPr lang="en-US" sz="1100" b="0" i="0" u="none" strike="noStrike">
                          <a:solidFill>
                            <a:schemeClr val="bg1"/>
                          </a:solidFill>
                          <a:effectLst/>
                          <a:latin typeface="Calibri" panose="020F0502020204030204" pitchFamily="34" charset="0"/>
                        </a:rPr>
                        <a:t>workspaces/libraries/write, delete</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2351063902"/>
                  </a:ext>
                </a:extLst>
              </a:tr>
              <a:tr h="240227">
                <a:tc>
                  <a:txBody>
                    <a:bodyPr/>
                    <a:lstStyle/>
                    <a:p>
                      <a:pPr algn="l" fontAlgn="b"/>
                      <a:r>
                        <a:rPr lang="en-US" sz="1100" b="0" i="0" u="none" strike="noStrike">
                          <a:solidFill>
                            <a:schemeClr val="bg1"/>
                          </a:solidFill>
                          <a:effectLst/>
                          <a:latin typeface="Calibri" panose="020F0502020204030204" pitchFamily="34" charset="0"/>
                        </a:rPr>
                        <a:t>workspaces/linkedServices/write, delete</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236610522"/>
                  </a:ext>
                </a:extLst>
              </a:tr>
              <a:tr h="240227">
                <a:tc>
                  <a:txBody>
                    <a:bodyPr/>
                    <a:lstStyle/>
                    <a:p>
                      <a:pPr algn="l" fontAlgn="b"/>
                      <a:r>
                        <a:rPr lang="en-US" sz="1100" b="0" i="0" u="none" strike="noStrike">
                          <a:solidFill>
                            <a:schemeClr val="bg1"/>
                          </a:solidFill>
                          <a:effectLst/>
                          <a:latin typeface="Calibri" panose="020F0502020204030204" pitchFamily="34" charset="0"/>
                        </a:rPr>
                        <a:t>workspaces/credentials/write, delete</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3533714953"/>
                  </a:ext>
                </a:extLst>
              </a:tr>
              <a:tr h="240227">
                <a:tc>
                  <a:txBody>
                    <a:bodyPr/>
                    <a:lstStyle/>
                    <a:p>
                      <a:pPr algn="l" fontAlgn="b"/>
                      <a:r>
                        <a:rPr lang="en-US" sz="1100" b="0" i="0" u="none" strike="noStrike">
                          <a:solidFill>
                            <a:schemeClr val="bg1"/>
                          </a:solidFill>
                          <a:effectLst/>
                          <a:latin typeface="Calibri" panose="020F0502020204030204" pitchFamily="34" charset="0"/>
                        </a:rPr>
                        <a:t>workspaces/notebooks/viewOutputs/action</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1624705352"/>
                  </a:ext>
                </a:extLst>
              </a:tr>
              <a:tr h="240227">
                <a:tc>
                  <a:txBody>
                    <a:bodyPr/>
                    <a:lstStyle/>
                    <a:p>
                      <a:pPr algn="l" fontAlgn="b"/>
                      <a:r>
                        <a:rPr lang="en-US" sz="1100" b="0" i="0" u="none" strike="noStrike">
                          <a:solidFill>
                            <a:schemeClr val="bg1"/>
                          </a:solidFill>
                          <a:effectLst/>
                          <a:latin typeface="Calibri" panose="020F0502020204030204" pitchFamily="34" charset="0"/>
                        </a:rPr>
                        <a:t>workspaces/pipelines/viewOutputs/action</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3168944844"/>
                  </a:ext>
                </a:extLst>
              </a:tr>
              <a:tr h="240227">
                <a:tc>
                  <a:txBody>
                    <a:bodyPr/>
                    <a:lstStyle/>
                    <a:p>
                      <a:pPr algn="l" fontAlgn="b"/>
                      <a:r>
                        <a:rPr lang="en-US" sz="1100" b="0" i="0" u="none" strike="noStrike">
                          <a:solidFill>
                            <a:schemeClr val="bg1"/>
                          </a:solidFill>
                          <a:effectLst/>
                          <a:latin typeface="Calibri" panose="020F0502020204030204" pitchFamily="34" charset="0"/>
                        </a:rPr>
                        <a:t>workspaces/linkedServices/useSecret/action</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algn="ctr" fontAlgn="b"/>
                      <a:r>
                        <a:rPr lang="en-US" sz="1100" b="0" i="0" u="none" strike="noStrike">
                          <a:solidFill>
                            <a:srgbClr val="000000"/>
                          </a:solidFill>
                          <a:effectLst/>
                          <a:latin typeface="Calibri" panose="020F0502020204030204" pitchFamily="34" charset="0"/>
                        </a:rPr>
                        <a:t>Yes</a:t>
                      </a: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algn="ctr" fontAlgn="b"/>
                      <a:r>
                        <a:rPr lang="en-US" sz="1100" b="0" i="0" u="none" strike="noStrike">
                          <a:solidFill>
                            <a:srgbClr val="000000"/>
                          </a:solidFill>
                          <a:effectLst/>
                          <a:latin typeface="Calibri" panose="020F0502020204030204" pitchFamily="34" charset="0"/>
                        </a:rPr>
                        <a:t>Yes</a:t>
                      </a: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2200472946"/>
                  </a:ext>
                </a:extLst>
              </a:tr>
              <a:tr h="240227">
                <a:tc>
                  <a:txBody>
                    <a:bodyPr/>
                    <a:lstStyle/>
                    <a:p>
                      <a:pPr algn="l" fontAlgn="b"/>
                      <a:r>
                        <a:rPr lang="en-US" sz="1100" b="0" i="0" u="none" strike="noStrike">
                          <a:solidFill>
                            <a:schemeClr val="bg1"/>
                          </a:solidFill>
                          <a:effectLst/>
                          <a:latin typeface="Calibri" panose="020F0502020204030204" pitchFamily="34" charset="0"/>
                        </a:rPr>
                        <a:t>workspaces/credentials/useSecret/action</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algn="ctr" fontAlgn="b"/>
                      <a:r>
                        <a:rPr lang="en-US" sz="1100" b="0" i="0" u="none" strike="noStrike">
                          <a:solidFill>
                            <a:srgbClr val="000000"/>
                          </a:solidFill>
                          <a:effectLst/>
                          <a:latin typeface="Calibri" panose="020F0502020204030204" pitchFamily="34" charset="0"/>
                        </a:rPr>
                        <a:t>Yes</a:t>
                      </a: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algn="ctr" fontAlgn="b"/>
                      <a:r>
                        <a:rPr lang="en-US" sz="1100" b="0" i="0" u="none" strike="noStrike">
                          <a:solidFill>
                            <a:srgbClr val="000000"/>
                          </a:solidFill>
                          <a:effectLst/>
                          <a:latin typeface="Calibri" panose="020F0502020204030204" pitchFamily="34" charset="0"/>
                        </a:rPr>
                        <a:t>Yes</a:t>
                      </a: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3516778674"/>
                  </a:ext>
                </a:extLst>
              </a:tr>
            </a:tbl>
          </a:graphicData>
        </a:graphic>
      </p:graphicFrame>
    </p:spTree>
    <p:extLst>
      <p:ext uri="{BB962C8B-B14F-4D97-AF65-F5344CB8AC3E}">
        <p14:creationId xmlns:p14="http://schemas.microsoft.com/office/powerpoint/2010/main" val="4206032306"/>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526473F-99CF-4D55-BA22-765F79045A92}"/>
              </a:ext>
            </a:extLst>
          </p:cNvPr>
          <p:cNvSpPr/>
          <p:nvPr/>
        </p:nvSpPr>
        <p:spPr>
          <a:xfrm>
            <a:off x="7124798" y="1072432"/>
            <a:ext cx="4805908" cy="4842708"/>
          </a:xfrm>
          <a:prstGeom prst="rect">
            <a:avLst/>
          </a:prstGeom>
          <a:ln>
            <a:solidFill>
              <a:schemeClr val="bg2">
                <a:lumMod val="50000"/>
              </a:schemeClr>
            </a:solidFill>
          </a:ln>
        </p:spPr>
        <p:txBody>
          <a:bodyPr wrap="square">
            <a:spAutoFit/>
          </a:bodyPr>
          <a:lstStyle/>
          <a:p>
            <a:pPr defTabSz="914225">
              <a:spcAft>
                <a:spcPts val="600"/>
              </a:spcAft>
              <a:defRPr/>
            </a:pPr>
            <a:r>
              <a:rPr lang="en-US" sz="1961">
                <a:solidFill>
                  <a:srgbClr val="0000FF"/>
                </a:solidFill>
                <a:latin typeface="Calibri" panose="020F0502020204030204" pitchFamily="34" charset="0"/>
                <a:cs typeface="Calibri" panose="020F0502020204030204" pitchFamily="34" charset="0"/>
              </a:rPr>
              <a:t>CREATE</a:t>
            </a:r>
            <a:r>
              <a:rPr lang="en-US" sz="1961">
                <a:solidFill>
                  <a:srgbClr val="000000"/>
                </a:solidFill>
                <a:latin typeface="Calibri" panose="020F0502020204030204" pitchFamily="34" charset="0"/>
                <a:cs typeface="Calibri" panose="020F0502020204030204" pitchFamily="34" charset="0"/>
              </a:rPr>
              <a:t> </a:t>
            </a:r>
            <a:r>
              <a:rPr lang="en-US" sz="1961">
                <a:solidFill>
                  <a:srgbClr val="0000FF"/>
                </a:solidFill>
                <a:latin typeface="Calibri" panose="020F0502020204030204" pitchFamily="34" charset="0"/>
                <a:cs typeface="Calibri" panose="020F0502020204030204" pitchFamily="34" charset="0"/>
              </a:rPr>
              <a:t>TABLE</a:t>
            </a:r>
            <a:r>
              <a:rPr lang="en-US" sz="1961">
                <a:solidFill>
                  <a:srgbClr val="000000"/>
                </a:solidFill>
                <a:latin typeface="Calibri" panose="020F0502020204030204" pitchFamily="34" charset="0"/>
                <a:cs typeface="Calibri" panose="020F0502020204030204" pitchFamily="34" charset="0"/>
              </a:rPr>
              <a:t> </a:t>
            </a:r>
            <a:r>
              <a:rPr lang="en-US" sz="1961" err="1">
                <a:solidFill>
                  <a:srgbClr val="000000"/>
                </a:solidFill>
                <a:latin typeface="Calibri" panose="020F0502020204030204" pitchFamily="34" charset="0"/>
                <a:cs typeface="Calibri" panose="020F0502020204030204" pitchFamily="34" charset="0"/>
              </a:rPr>
              <a:t>dbo.OrderTable</a:t>
            </a:r>
            <a:r>
              <a:rPr lang="en-US" sz="1961">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961">
                <a:solidFill>
                  <a:srgbClr val="808080"/>
                </a:solidFill>
                <a:latin typeface="Calibri" panose="020F0502020204030204" pitchFamily="34" charset="0"/>
                <a:cs typeface="Calibri" panose="020F0502020204030204" pitchFamily="34" charset="0"/>
              </a:rPr>
              <a:t>(</a:t>
            </a:r>
            <a:r>
              <a:rPr lang="en-US" sz="1961">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961">
                <a:solidFill>
                  <a:srgbClr val="000000"/>
                </a:solidFill>
                <a:latin typeface="Calibri" panose="020F0502020204030204" pitchFamily="34" charset="0"/>
                <a:cs typeface="Calibri" panose="020F0502020204030204" pitchFamily="34" charset="0"/>
              </a:rPr>
              <a:t>    </a:t>
            </a:r>
            <a:r>
              <a:rPr lang="en-US" sz="1961" err="1">
                <a:solidFill>
                  <a:srgbClr val="000000"/>
                </a:solidFill>
                <a:latin typeface="Calibri" panose="020F0502020204030204" pitchFamily="34" charset="0"/>
                <a:cs typeface="Calibri" panose="020F0502020204030204" pitchFamily="34" charset="0"/>
              </a:rPr>
              <a:t>OrderId</a:t>
            </a:r>
            <a:r>
              <a:rPr lang="en-US" sz="1961">
                <a:solidFill>
                  <a:srgbClr val="000000"/>
                </a:solidFill>
                <a:latin typeface="Calibri" panose="020F0502020204030204" pitchFamily="34" charset="0"/>
                <a:cs typeface="Calibri" panose="020F0502020204030204" pitchFamily="34" charset="0"/>
              </a:rPr>
              <a:t>  </a:t>
            </a:r>
            <a:r>
              <a:rPr lang="en-US" sz="1961">
                <a:solidFill>
                  <a:srgbClr val="0000FF"/>
                </a:solidFill>
                <a:latin typeface="Calibri" panose="020F0502020204030204" pitchFamily="34" charset="0"/>
                <a:cs typeface="Calibri" panose="020F0502020204030204" pitchFamily="34" charset="0"/>
              </a:rPr>
              <a:t>INT</a:t>
            </a:r>
            <a:r>
              <a:rPr lang="en-US" sz="1961">
                <a:solidFill>
                  <a:srgbClr val="000000"/>
                </a:solidFill>
                <a:latin typeface="Calibri" panose="020F0502020204030204" pitchFamily="34" charset="0"/>
                <a:cs typeface="Calibri" panose="020F0502020204030204" pitchFamily="34" charset="0"/>
              </a:rPr>
              <a:t> NOT NULL</a:t>
            </a:r>
            <a:r>
              <a:rPr lang="en-US" sz="1961">
                <a:solidFill>
                  <a:srgbClr val="808080"/>
                </a:solidFill>
                <a:latin typeface="Calibri" panose="020F0502020204030204" pitchFamily="34" charset="0"/>
                <a:cs typeface="Calibri" panose="020F0502020204030204" pitchFamily="34" charset="0"/>
              </a:rPr>
              <a:t>,</a:t>
            </a:r>
            <a:r>
              <a:rPr lang="en-US" sz="1961">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961">
                <a:solidFill>
                  <a:srgbClr val="000000"/>
                </a:solidFill>
                <a:latin typeface="Calibri" panose="020F0502020204030204" pitchFamily="34" charset="0"/>
                <a:cs typeface="Calibri" panose="020F0502020204030204" pitchFamily="34" charset="0"/>
              </a:rPr>
              <a:t>    Date     </a:t>
            </a:r>
            <a:r>
              <a:rPr lang="en-US" sz="1961" err="1">
                <a:solidFill>
                  <a:srgbClr val="0000FF"/>
                </a:solidFill>
                <a:latin typeface="Calibri" panose="020F0502020204030204" pitchFamily="34" charset="0"/>
                <a:cs typeface="Calibri" panose="020F0502020204030204" pitchFamily="34" charset="0"/>
              </a:rPr>
              <a:t>DATE</a:t>
            </a:r>
            <a:r>
              <a:rPr lang="en-US" sz="1961">
                <a:solidFill>
                  <a:srgbClr val="000000"/>
                </a:solidFill>
                <a:latin typeface="Calibri" panose="020F0502020204030204" pitchFamily="34" charset="0"/>
                <a:cs typeface="Calibri" panose="020F0502020204030204" pitchFamily="34" charset="0"/>
              </a:rPr>
              <a:t> NOT NULL,</a:t>
            </a:r>
          </a:p>
          <a:p>
            <a:pPr defTabSz="914225">
              <a:spcAft>
                <a:spcPts val="600"/>
              </a:spcAft>
              <a:defRPr/>
            </a:pPr>
            <a:r>
              <a:rPr lang="en-US" sz="1961">
                <a:solidFill>
                  <a:srgbClr val="000000"/>
                </a:solidFill>
                <a:latin typeface="Calibri" panose="020F0502020204030204" pitchFamily="34" charset="0"/>
                <a:cs typeface="Calibri" panose="020F0502020204030204" pitchFamily="34" charset="0"/>
              </a:rPr>
              <a:t>    Name     </a:t>
            </a:r>
            <a:r>
              <a:rPr lang="en-US" sz="1961">
                <a:solidFill>
                  <a:srgbClr val="0000FF"/>
                </a:solidFill>
                <a:latin typeface="Calibri" panose="020F0502020204030204" pitchFamily="34" charset="0"/>
                <a:cs typeface="Calibri" panose="020F0502020204030204" pitchFamily="34" charset="0"/>
              </a:rPr>
              <a:t>VARCHAR</a:t>
            </a:r>
            <a:r>
              <a:rPr lang="en-US" sz="1961">
                <a:solidFill>
                  <a:srgbClr val="808080"/>
                </a:solidFill>
                <a:latin typeface="Calibri" panose="020F0502020204030204" pitchFamily="34" charset="0"/>
                <a:cs typeface="Calibri" panose="020F0502020204030204" pitchFamily="34" charset="0"/>
              </a:rPr>
              <a:t>(</a:t>
            </a:r>
            <a:r>
              <a:rPr lang="en-US" sz="1961">
                <a:solidFill>
                  <a:srgbClr val="000000"/>
                </a:solidFill>
                <a:latin typeface="Calibri" panose="020F0502020204030204" pitchFamily="34" charset="0"/>
                <a:cs typeface="Calibri" panose="020F0502020204030204" pitchFamily="34" charset="0"/>
              </a:rPr>
              <a:t>2</a:t>
            </a:r>
            <a:r>
              <a:rPr lang="en-US" sz="1961">
                <a:solidFill>
                  <a:srgbClr val="808080"/>
                </a:solidFill>
                <a:latin typeface="Calibri" panose="020F0502020204030204" pitchFamily="34" charset="0"/>
                <a:cs typeface="Calibri" panose="020F0502020204030204" pitchFamily="34" charset="0"/>
              </a:rPr>
              <a:t>),</a:t>
            </a:r>
            <a:r>
              <a:rPr lang="en-US" sz="1961">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961">
                <a:solidFill>
                  <a:srgbClr val="000000"/>
                </a:solidFill>
                <a:latin typeface="Calibri" panose="020F0502020204030204" pitchFamily="34" charset="0"/>
                <a:cs typeface="Calibri" panose="020F0502020204030204" pitchFamily="34" charset="0"/>
              </a:rPr>
              <a:t>    Country  </a:t>
            </a:r>
            <a:r>
              <a:rPr lang="en-US" sz="1961">
                <a:solidFill>
                  <a:srgbClr val="0000FF"/>
                </a:solidFill>
                <a:latin typeface="Calibri" panose="020F0502020204030204" pitchFamily="34" charset="0"/>
                <a:cs typeface="Calibri" panose="020F0502020204030204" pitchFamily="34" charset="0"/>
              </a:rPr>
              <a:t>VARCHAR</a:t>
            </a:r>
            <a:r>
              <a:rPr lang="en-US" sz="1961">
                <a:solidFill>
                  <a:srgbClr val="808080"/>
                </a:solidFill>
                <a:latin typeface="Calibri" panose="020F0502020204030204" pitchFamily="34" charset="0"/>
                <a:cs typeface="Calibri" panose="020F0502020204030204" pitchFamily="34" charset="0"/>
              </a:rPr>
              <a:t>(</a:t>
            </a:r>
            <a:r>
              <a:rPr lang="en-US" sz="1961">
                <a:solidFill>
                  <a:srgbClr val="000000"/>
                </a:solidFill>
                <a:latin typeface="Calibri" panose="020F0502020204030204" pitchFamily="34" charset="0"/>
                <a:cs typeface="Calibri" panose="020F0502020204030204" pitchFamily="34" charset="0"/>
              </a:rPr>
              <a:t>2</a:t>
            </a:r>
            <a:r>
              <a:rPr lang="en-US" sz="1961">
                <a:solidFill>
                  <a:srgbClr val="808080"/>
                </a:solidFill>
                <a:latin typeface="Calibri" panose="020F0502020204030204" pitchFamily="34" charset="0"/>
                <a:cs typeface="Calibri" panose="020F0502020204030204" pitchFamily="34" charset="0"/>
              </a:rPr>
              <a:t>)</a:t>
            </a:r>
            <a:r>
              <a:rPr lang="en-US" sz="1961">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961">
                <a:solidFill>
                  <a:srgbClr val="808080"/>
                </a:solidFill>
                <a:latin typeface="Calibri" panose="020F0502020204030204" pitchFamily="34" charset="0"/>
                <a:cs typeface="Calibri" panose="020F0502020204030204" pitchFamily="34" charset="0"/>
              </a:rPr>
              <a:t>) </a:t>
            </a:r>
          </a:p>
          <a:p>
            <a:pPr defTabSz="914225">
              <a:defRPr/>
            </a:pPr>
            <a:r>
              <a:rPr lang="en-US" sz="1961">
                <a:solidFill>
                  <a:srgbClr val="0000FF"/>
                </a:solidFill>
                <a:latin typeface="Calibri" panose="020F0502020204030204" pitchFamily="34" charset="0"/>
                <a:cs typeface="Calibri" panose="020F0502020204030204" pitchFamily="34" charset="0"/>
              </a:rPr>
              <a:t>WITH</a:t>
            </a:r>
            <a:endParaRPr lang="en-US" sz="1961">
              <a:solidFill>
                <a:srgbClr val="000000"/>
              </a:solidFill>
              <a:latin typeface="Calibri" panose="020F0502020204030204" pitchFamily="34" charset="0"/>
              <a:cs typeface="Calibri" panose="020F0502020204030204" pitchFamily="34" charset="0"/>
            </a:endParaRPr>
          </a:p>
          <a:p>
            <a:pPr defTabSz="914225">
              <a:defRPr/>
            </a:pPr>
            <a:r>
              <a:rPr lang="en-US" sz="1961">
                <a:solidFill>
                  <a:srgbClr val="808080"/>
                </a:solidFill>
                <a:latin typeface="Calibri" panose="020F0502020204030204" pitchFamily="34" charset="0"/>
                <a:cs typeface="Calibri" panose="020F0502020204030204" pitchFamily="34" charset="0"/>
              </a:rPr>
              <a:t>(</a:t>
            </a:r>
            <a:r>
              <a:rPr lang="en-US" sz="1961">
                <a:solidFill>
                  <a:srgbClr val="000000"/>
                </a:solidFill>
                <a:latin typeface="Calibri" panose="020F0502020204030204" pitchFamily="34" charset="0"/>
                <a:cs typeface="Calibri" panose="020F0502020204030204" pitchFamily="34" charset="0"/>
              </a:rPr>
              <a:t>   </a:t>
            </a:r>
          </a:p>
          <a:p>
            <a:pPr defTabSz="914225">
              <a:defRPr/>
            </a:pPr>
            <a:r>
              <a:rPr lang="en-US" sz="1961">
                <a:solidFill>
                  <a:srgbClr val="0000FF"/>
                </a:solidFill>
                <a:latin typeface="Calibri" panose="020F0502020204030204" pitchFamily="34" charset="0"/>
                <a:cs typeface="Calibri" panose="020F0502020204030204" pitchFamily="34" charset="0"/>
              </a:rPr>
              <a:t>  CLUSTERED</a:t>
            </a:r>
            <a:r>
              <a:rPr lang="en-US" sz="1961">
                <a:solidFill>
                  <a:srgbClr val="000000"/>
                </a:solidFill>
                <a:latin typeface="Calibri" panose="020F0502020204030204" pitchFamily="34" charset="0"/>
                <a:cs typeface="Calibri" panose="020F0502020204030204" pitchFamily="34" charset="0"/>
              </a:rPr>
              <a:t> </a:t>
            </a:r>
            <a:r>
              <a:rPr lang="en-US" sz="1961">
                <a:solidFill>
                  <a:srgbClr val="0000FF"/>
                </a:solidFill>
                <a:latin typeface="Calibri" panose="020F0502020204030204" pitchFamily="34" charset="0"/>
                <a:cs typeface="Calibri" panose="020F0502020204030204" pitchFamily="34" charset="0"/>
              </a:rPr>
              <a:t>COLUMNSTORE</a:t>
            </a:r>
            <a:r>
              <a:rPr lang="en-US" sz="1961">
                <a:solidFill>
                  <a:srgbClr val="000000"/>
                </a:solidFill>
                <a:latin typeface="Calibri" panose="020F0502020204030204" pitchFamily="34" charset="0"/>
                <a:cs typeface="Calibri" panose="020F0502020204030204" pitchFamily="34" charset="0"/>
              </a:rPr>
              <a:t> </a:t>
            </a:r>
            <a:r>
              <a:rPr lang="en-US" sz="1961">
                <a:solidFill>
                  <a:srgbClr val="0000FF"/>
                </a:solidFill>
                <a:latin typeface="Calibri" panose="020F0502020204030204" pitchFamily="34" charset="0"/>
                <a:cs typeface="Calibri" panose="020F0502020204030204" pitchFamily="34" charset="0"/>
              </a:rPr>
              <a:t>INDEX</a:t>
            </a:r>
            <a:r>
              <a:rPr lang="en-US" sz="1961">
                <a:solidFill>
                  <a:srgbClr val="808080"/>
                </a:solidFill>
                <a:latin typeface="Calibri" panose="020F0502020204030204" pitchFamily="34" charset="0"/>
                <a:cs typeface="Calibri" panose="020F0502020204030204" pitchFamily="34" charset="0"/>
              </a:rPr>
              <a:t>,</a:t>
            </a:r>
            <a:r>
              <a:rPr lang="en-US" sz="1961">
                <a:solidFill>
                  <a:srgbClr val="000000"/>
                </a:solidFill>
                <a:latin typeface="Calibri" panose="020F0502020204030204" pitchFamily="34" charset="0"/>
                <a:cs typeface="Calibri" panose="020F0502020204030204" pitchFamily="34" charset="0"/>
              </a:rPr>
              <a:t>  </a:t>
            </a:r>
          </a:p>
          <a:p>
            <a:pPr defTabSz="914225">
              <a:defRPr/>
            </a:pPr>
            <a:r>
              <a:rPr lang="en-US" sz="1961">
                <a:solidFill>
                  <a:srgbClr val="0000FF"/>
                </a:solidFill>
                <a:latin typeface="Calibri" panose="020F0502020204030204" pitchFamily="34" charset="0"/>
                <a:cs typeface="Calibri" panose="020F0502020204030204" pitchFamily="34" charset="0"/>
              </a:rPr>
              <a:t>  DISTRIBUTION</a:t>
            </a:r>
            <a:r>
              <a:rPr lang="en-US" sz="1961">
                <a:solidFill>
                  <a:srgbClr val="000000"/>
                </a:solidFill>
                <a:latin typeface="Calibri" panose="020F0502020204030204" pitchFamily="34" charset="0"/>
                <a:cs typeface="Calibri" panose="020F0502020204030204" pitchFamily="34" charset="0"/>
              </a:rPr>
              <a:t> </a:t>
            </a:r>
            <a:r>
              <a:rPr lang="en-US" sz="1961">
                <a:solidFill>
                  <a:srgbClr val="808080"/>
                </a:solidFill>
                <a:latin typeface="Calibri" panose="020F0502020204030204" pitchFamily="34" charset="0"/>
                <a:cs typeface="Calibri" panose="020F0502020204030204" pitchFamily="34" charset="0"/>
              </a:rPr>
              <a:t>=</a:t>
            </a:r>
            <a:r>
              <a:rPr lang="en-US" sz="1961">
                <a:solidFill>
                  <a:srgbClr val="000000"/>
                </a:solidFill>
                <a:latin typeface="Calibri" panose="020F0502020204030204" pitchFamily="34" charset="0"/>
                <a:cs typeface="Calibri" panose="020F0502020204030204" pitchFamily="34" charset="0"/>
              </a:rPr>
              <a:t> </a:t>
            </a:r>
            <a:r>
              <a:rPr lang="en-US" sz="1961">
                <a:solidFill>
                  <a:srgbClr val="0000FF"/>
                </a:solidFill>
                <a:latin typeface="Calibri" panose="020F0502020204030204" pitchFamily="34" charset="0"/>
                <a:cs typeface="Calibri" panose="020F0502020204030204" pitchFamily="34" charset="0"/>
              </a:rPr>
              <a:t>HASH</a:t>
            </a:r>
            <a:r>
              <a:rPr lang="en-US" sz="1961">
                <a:solidFill>
                  <a:srgbClr val="808080"/>
                </a:solidFill>
                <a:latin typeface="Calibri" panose="020F0502020204030204" pitchFamily="34" charset="0"/>
                <a:cs typeface="Calibri" panose="020F0502020204030204" pitchFamily="34" charset="0"/>
              </a:rPr>
              <a:t>(</a:t>
            </a:r>
            <a:r>
              <a:rPr lang="en-US" sz="1961">
                <a:solidFill>
                  <a:srgbClr val="000000"/>
                </a:solidFill>
                <a:latin typeface="Calibri" panose="020F0502020204030204" pitchFamily="34" charset="0"/>
                <a:cs typeface="Calibri" panose="020F0502020204030204" pitchFamily="34" charset="0"/>
              </a:rPr>
              <a:t>[</a:t>
            </a:r>
            <a:r>
              <a:rPr lang="en-US" sz="1961" err="1">
                <a:solidFill>
                  <a:srgbClr val="000000"/>
                </a:solidFill>
                <a:latin typeface="Calibri" panose="020F0502020204030204" pitchFamily="34" charset="0"/>
                <a:cs typeface="Calibri" panose="020F0502020204030204" pitchFamily="34" charset="0"/>
              </a:rPr>
              <a:t>OrderId</a:t>
            </a:r>
            <a:r>
              <a:rPr lang="en-US" sz="1961">
                <a:solidFill>
                  <a:srgbClr val="000000"/>
                </a:solidFill>
                <a:latin typeface="Calibri" panose="020F0502020204030204" pitchFamily="34" charset="0"/>
                <a:cs typeface="Calibri" panose="020F0502020204030204" pitchFamily="34" charset="0"/>
              </a:rPr>
              <a:t>]</a:t>
            </a:r>
            <a:r>
              <a:rPr lang="en-US" sz="1961">
                <a:solidFill>
                  <a:srgbClr val="808080"/>
                </a:solidFill>
                <a:latin typeface="Calibri" panose="020F0502020204030204" pitchFamily="34" charset="0"/>
                <a:cs typeface="Calibri" panose="020F0502020204030204" pitchFamily="34" charset="0"/>
              </a:rPr>
              <a:t>) |</a:t>
            </a:r>
          </a:p>
          <a:p>
            <a:pPr defTabSz="914225">
              <a:defRPr/>
            </a:pPr>
            <a:r>
              <a:rPr lang="en-US" sz="1961">
                <a:solidFill>
                  <a:srgbClr val="808080"/>
                </a:solidFill>
                <a:latin typeface="Calibri" panose="020F0502020204030204" pitchFamily="34" charset="0"/>
                <a:cs typeface="Calibri" panose="020F0502020204030204" pitchFamily="34" charset="0"/>
              </a:rPr>
              <a:t>		  ROUND ROBIN |</a:t>
            </a:r>
          </a:p>
          <a:p>
            <a:pPr defTabSz="914225">
              <a:defRPr/>
            </a:pPr>
            <a:r>
              <a:rPr lang="en-US" sz="1961">
                <a:solidFill>
                  <a:srgbClr val="808080"/>
                </a:solidFill>
                <a:latin typeface="Calibri" panose="020F0502020204030204" pitchFamily="34" charset="0"/>
                <a:cs typeface="Calibri" panose="020F0502020204030204" pitchFamily="34" charset="0"/>
              </a:rPr>
              <a:t>		  REPLICATED</a:t>
            </a:r>
            <a:endParaRPr lang="en-US" sz="1961">
              <a:solidFill>
                <a:srgbClr val="000000"/>
              </a:solidFill>
              <a:latin typeface="Calibri" panose="020F0502020204030204" pitchFamily="34" charset="0"/>
              <a:cs typeface="Calibri" panose="020F0502020204030204" pitchFamily="34" charset="0"/>
            </a:endParaRPr>
          </a:p>
          <a:p>
            <a:pPr defTabSz="914225">
              <a:defRPr/>
            </a:pPr>
            <a:r>
              <a:rPr lang="en-US" sz="1961">
                <a:solidFill>
                  <a:srgbClr val="808080"/>
                </a:solidFill>
                <a:latin typeface="Calibri" panose="020F0502020204030204" pitchFamily="34" charset="0"/>
                <a:cs typeface="Calibri" panose="020F0502020204030204" pitchFamily="34" charset="0"/>
              </a:rPr>
              <a:t>);</a:t>
            </a:r>
            <a:endParaRPr lang="en-US" sz="1961">
              <a:solidFill>
                <a:srgbClr val="000000"/>
              </a:solidFill>
              <a:latin typeface="Calibri" panose="020F0502020204030204" pitchFamily="34" charset="0"/>
              <a:cs typeface="Calibri" panose="020F0502020204030204" pitchFamily="34" charset="0"/>
            </a:endParaRPr>
          </a:p>
        </p:txBody>
      </p:sp>
      <p:sp>
        <p:nvSpPr>
          <p:cNvPr id="6" name="Text Placeholder 5">
            <a:extLst>
              <a:ext uri="{FF2B5EF4-FFF2-40B4-BE49-F238E27FC236}">
                <a16:creationId xmlns:a16="http://schemas.microsoft.com/office/drawing/2014/main" id="{F59A6B8B-1BCD-4F96-A71C-EEF05D630DB8}"/>
              </a:ext>
            </a:extLst>
          </p:cNvPr>
          <p:cNvSpPr>
            <a:spLocks noGrp="1"/>
          </p:cNvSpPr>
          <p:nvPr>
            <p:ph type="body" sz="quarter" idx="10"/>
          </p:nvPr>
        </p:nvSpPr>
        <p:spPr>
          <a:xfrm>
            <a:off x="427228" y="1317773"/>
            <a:ext cx="5594070" cy="3699218"/>
          </a:xfrm>
        </p:spPr>
        <p:txBody>
          <a:bodyPr/>
          <a:lstStyle/>
          <a:p>
            <a:r>
              <a:rPr lang="en-US" sz="2353" dirty="0">
                <a:solidFill>
                  <a:schemeClr val="tx2"/>
                </a:solidFill>
              </a:rPr>
              <a:t>Round-robin distributed</a:t>
            </a:r>
          </a:p>
          <a:p>
            <a:pPr lvl="1">
              <a:spcAft>
                <a:spcPts val="1200"/>
              </a:spcAft>
            </a:pPr>
            <a:r>
              <a:rPr lang="en-US" sz="1961" dirty="0"/>
              <a:t>Distributes table rows evenly across all distributions at random.</a:t>
            </a:r>
          </a:p>
          <a:p>
            <a:r>
              <a:rPr lang="en-US" sz="2353" dirty="0">
                <a:solidFill>
                  <a:schemeClr val="tx2"/>
                </a:solidFill>
              </a:rPr>
              <a:t>Hash distributed</a:t>
            </a:r>
          </a:p>
          <a:p>
            <a:pPr lvl="1">
              <a:spcAft>
                <a:spcPts val="1200"/>
              </a:spcAft>
            </a:pPr>
            <a:r>
              <a:rPr lang="en-US" sz="1961" dirty="0"/>
              <a:t>Distributes table rows across the Compute nodes by using a deterministic hash function to assign each row to one distribution.</a:t>
            </a:r>
          </a:p>
          <a:p>
            <a:r>
              <a:rPr lang="en-US" sz="2353" dirty="0">
                <a:solidFill>
                  <a:schemeClr val="tx2"/>
                </a:solidFill>
              </a:rPr>
              <a:t>Replicated</a:t>
            </a:r>
          </a:p>
          <a:p>
            <a:pPr lvl="1"/>
            <a:r>
              <a:rPr lang="en-US" sz="1961" dirty="0"/>
              <a:t>Full copy of table accessible on </a:t>
            </a:r>
            <a:r>
              <a:rPr lang="en-US" sz="1961"/>
              <a:t>each distribution.</a:t>
            </a:r>
            <a:endParaRPr lang="en-US" sz="1961" dirty="0"/>
          </a:p>
        </p:txBody>
      </p:sp>
      <p:sp>
        <p:nvSpPr>
          <p:cNvPr id="5" name="Title 4">
            <a:extLst>
              <a:ext uri="{FF2B5EF4-FFF2-40B4-BE49-F238E27FC236}">
                <a16:creationId xmlns:a16="http://schemas.microsoft.com/office/drawing/2014/main" id="{5C8C84EB-6D81-4D1B-A92F-1B2D726BC33B}"/>
              </a:ext>
            </a:extLst>
          </p:cNvPr>
          <p:cNvSpPr>
            <a:spLocks noGrp="1"/>
          </p:cNvSpPr>
          <p:nvPr>
            <p:ph type="title"/>
          </p:nvPr>
        </p:nvSpPr>
        <p:spPr/>
        <p:txBody>
          <a:bodyPr/>
          <a:lstStyle/>
          <a:p>
            <a:r>
              <a:rPr lang="en-US"/>
              <a:t>Tables – Distributions</a:t>
            </a:r>
          </a:p>
        </p:txBody>
      </p:sp>
    </p:spTree>
    <p:extLst>
      <p:ext uri="{BB962C8B-B14F-4D97-AF65-F5344CB8AC3E}">
        <p14:creationId xmlns:p14="http://schemas.microsoft.com/office/powerpoint/2010/main" val="2107424752"/>
      </p:ext>
    </p:extLst>
  </p:cSld>
  <p:clrMapOvr>
    <a:masterClrMapping/>
  </p:clrMapOvr>
  <p:transition>
    <p:fade/>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346013-BB0C-4B74-9CDB-2AF59FC3859D}"/>
              </a:ext>
            </a:extLst>
          </p:cNvPr>
          <p:cNvSpPr>
            <a:spLocks noGrp="1"/>
          </p:cNvSpPr>
          <p:nvPr>
            <p:ph type="title"/>
          </p:nvPr>
        </p:nvSpPr>
        <p:spPr>
          <a:xfrm>
            <a:off x="338291" y="55638"/>
            <a:ext cx="6474097" cy="758022"/>
          </a:xfrm>
        </p:spPr>
        <p:txBody>
          <a:bodyPr/>
          <a:lstStyle/>
          <a:p>
            <a:r>
              <a:rPr lang="en-US"/>
              <a:t>Access control – serverless SQL pool</a:t>
            </a:r>
          </a:p>
        </p:txBody>
      </p:sp>
      <p:sp>
        <p:nvSpPr>
          <p:cNvPr id="4" name="Text Placeholder 3">
            <a:extLst>
              <a:ext uri="{FF2B5EF4-FFF2-40B4-BE49-F238E27FC236}">
                <a16:creationId xmlns:a16="http://schemas.microsoft.com/office/drawing/2014/main" id="{7FF1CCFA-71D7-4E69-9342-9AC6FAFE4AEB}"/>
              </a:ext>
            </a:extLst>
          </p:cNvPr>
          <p:cNvSpPr>
            <a:spLocks noGrp="1"/>
          </p:cNvSpPr>
          <p:nvPr>
            <p:ph type="body" sz="quarter" idx="11"/>
          </p:nvPr>
        </p:nvSpPr>
        <p:spPr>
          <a:xfrm>
            <a:off x="473558" y="1194998"/>
            <a:ext cx="5451862" cy="5293437"/>
          </a:xfrm>
        </p:spPr>
        <p:txBody>
          <a:bodyPr/>
          <a:lstStyle/>
          <a:p>
            <a:pPr>
              <a:lnSpc>
                <a:spcPct val="100000"/>
              </a:lnSpc>
              <a:spcAft>
                <a:spcPts val="600"/>
              </a:spcAft>
            </a:pPr>
            <a:r>
              <a:rPr lang="en-US" sz="1800">
                <a:solidFill>
                  <a:schemeClr val="tx2"/>
                </a:solidFill>
                <a:latin typeface="+mj-lt"/>
              </a:rPr>
              <a:t>Overview</a:t>
            </a:r>
          </a:p>
          <a:p>
            <a:pPr>
              <a:lnSpc>
                <a:spcPct val="100000"/>
              </a:lnSpc>
              <a:spcAft>
                <a:spcPts val="600"/>
              </a:spcAft>
            </a:pPr>
            <a:r>
              <a:rPr lang="en-US" sz="1600">
                <a:solidFill>
                  <a:schemeClr val="tx1"/>
                </a:solidFill>
              </a:rPr>
              <a:t>Enterprise-grade security model enables you to control who can access data.</a:t>
            </a:r>
          </a:p>
          <a:p>
            <a:pPr>
              <a:lnSpc>
                <a:spcPct val="100000"/>
              </a:lnSpc>
              <a:spcAft>
                <a:spcPts val="600"/>
              </a:spcAft>
            </a:pPr>
            <a:endParaRPr lang="en-US" sz="1600">
              <a:solidFill>
                <a:schemeClr val="tx1"/>
              </a:solidFill>
            </a:endParaRPr>
          </a:p>
          <a:p>
            <a:pPr>
              <a:lnSpc>
                <a:spcPct val="100000"/>
              </a:lnSpc>
              <a:spcAft>
                <a:spcPts val="600"/>
              </a:spcAft>
            </a:pPr>
            <a:r>
              <a:rPr lang="en-US" sz="1800">
                <a:solidFill>
                  <a:schemeClr val="tx2"/>
                </a:solidFill>
                <a:latin typeface="+mj-lt"/>
              </a:rPr>
              <a:t>Benefits</a:t>
            </a:r>
          </a:p>
          <a:p>
            <a:pPr marL="285750" indent="-285750">
              <a:lnSpc>
                <a:spcPct val="100000"/>
              </a:lnSpc>
              <a:spcAft>
                <a:spcPts val="600"/>
              </a:spcAft>
              <a:buFontTx/>
              <a:buChar char="-"/>
            </a:pPr>
            <a:r>
              <a:rPr lang="en-US" sz="1600">
                <a:solidFill>
                  <a:schemeClr val="tx1"/>
                </a:solidFill>
              </a:rPr>
              <a:t>Use Azure Active Directory users or native SQL logins.</a:t>
            </a:r>
          </a:p>
          <a:p>
            <a:pPr marL="285750" indent="-285750">
              <a:lnSpc>
                <a:spcPct val="100000"/>
              </a:lnSpc>
              <a:spcAft>
                <a:spcPts val="600"/>
              </a:spcAft>
              <a:buFontTx/>
              <a:buChar char="-"/>
            </a:pPr>
            <a:r>
              <a:rPr lang="en-US" sz="1600">
                <a:solidFill>
                  <a:schemeClr val="tx1"/>
                </a:solidFill>
              </a:rPr>
              <a:t>SAS tokens, AAD or workspace identity access</a:t>
            </a:r>
          </a:p>
          <a:p>
            <a:pPr marL="285750" indent="-285750">
              <a:lnSpc>
                <a:spcPct val="100000"/>
              </a:lnSpc>
              <a:spcAft>
                <a:spcPts val="600"/>
              </a:spcAft>
              <a:buFontTx/>
              <a:buChar char="-"/>
            </a:pPr>
            <a:r>
              <a:rPr lang="en-US" sz="1600">
                <a:solidFill>
                  <a:schemeClr val="tx1"/>
                </a:solidFill>
              </a:rPr>
              <a:t>Specify access methods in credential</a:t>
            </a:r>
          </a:p>
          <a:p>
            <a:pPr marL="285750" indent="-285750">
              <a:lnSpc>
                <a:spcPct val="100000"/>
              </a:lnSpc>
              <a:spcAft>
                <a:spcPts val="600"/>
              </a:spcAft>
              <a:buFontTx/>
              <a:buChar char="-"/>
            </a:pPr>
            <a:r>
              <a:rPr lang="en-US" sz="1600">
                <a:solidFill>
                  <a:schemeClr val="tx1"/>
                </a:solidFill>
              </a:rPr>
              <a:t>Grant access to storage by referencing storage credential</a:t>
            </a:r>
          </a:p>
          <a:p>
            <a:pPr marL="285750" indent="-285750">
              <a:lnSpc>
                <a:spcPct val="100000"/>
              </a:lnSpc>
              <a:spcAft>
                <a:spcPts val="600"/>
              </a:spcAft>
              <a:buFontTx/>
              <a:buChar char="-"/>
            </a:pPr>
            <a:r>
              <a:rPr lang="en-US" sz="1600">
                <a:solidFill>
                  <a:schemeClr val="tx1"/>
                </a:solidFill>
              </a:rPr>
              <a:t>Enable some logins to access external tables </a:t>
            </a:r>
          </a:p>
          <a:p>
            <a:pPr marL="285750" indent="-285750">
              <a:lnSpc>
                <a:spcPct val="100000"/>
              </a:lnSpc>
              <a:spcAft>
                <a:spcPts val="600"/>
              </a:spcAft>
              <a:buFontTx/>
              <a:buChar char="-"/>
            </a:pPr>
            <a:r>
              <a:rPr lang="en-US" sz="1600">
                <a:solidFill>
                  <a:schemeClr val="tx1"/>
                </a:solidFill>
              </a:rPr>
              <a:t>Add AAD role assignments directly on Azure storage.</a:t>
            </a:r>
          </a:p>
        </p:txBody>
      </p:sp>
      <p:sp>
        <p:nvSpPr>
          <p:cNvPr id="6" name="Rectangle 5">
            <a:extLst>
              <a:ext uri="{FF2B5EF4-FFF2-40B4-BE49-F238E27FC236}">
                <a16:creationId xmlns:a16="http://schemas.microsoft.com/office/drawing/2014/main" id="{6197DE10-2CF4-4CC0-9712-418B4374CC16}"/>
              </a:ext>
            </a:extLst>
          </p:cNvPr>
          <p:cNvSpPr/>
          <p:nvPr/>
        </p:nvSpPr>
        <p:spPr>
          <a:xfrm>
            <a:off x="6812388" y="498798"/>
            <a:ext cx="5379612" cy="6370975"/>
          </a:xfrm>
          <a:prstGeom prst="rect">
            <a:avLst/>
          </a:prstGeom>
          <a:ln>
            <a:solidFill>
              <a:schemeClr val="bg2">
                <a:lumMod val="50000"/>
              </a:schemeClr>
            </a:solidFill>
          </a:ln>
        </p:spPr>
        <p:txBody>
          <a:bodyPr wrap="square">
            <a:spAutoFit/>
          </a:bodyPr>
          <a:lstStyle/>
          <a:p>
            <a:pPr lvl="0">
              <a:defRPr/>
            </a:pPr>
            <a:r>
              <a:rPr lang="en-US" sz="1200">
                <a:solidFill>
                  <a:srgbClr val="339933"/>
                </a:solidFill>
                <a:highlight>
                  <a:srgbClr val="FFFFFF"/>
                </a:highlight>
                <a:latin typeface="Calibri" panose="020F0502020204030204" pitchFamily="34" charset="0"/>
                <a:cs typeface="Calibri" panose="020F0502020204030204" pitchFamily="34" charset="0"/>
              </a:rPr>
              <a:t>--Create Login to a </a:t>
            </a:r>
            <a:r>
              <a:rPr lang="en-US" sz="1200" err="1">
                <a:solidFill>
                  <a:srgbClr val="339933"/>
                </a:solidFill>
                <a:highlight>
                  <a:srgbClr val="FFFFFF"/>
                </a:highlight>
                <a:latin typeface="Calibri" panose="020F0502020204030204" pitchFamily="34" charset="0"/>
                <a:cs typeface="Calibri" panose="020F0502020204030204" pitchFamily="34" charset="0"/>
              </a:rPr>
              <a:t>a</a:t>
            </a:r>
            <a:r>
              <a:rPr lang="en-US" sz="1200">
                <a:solidFill>
                  <a:srgbClr val="339933"/>
                </a:solidFill>
                <a:highlight>
                  <a:srgbClr val="FFFFFF"/>
                </a:highlight>
                <a:latin typeface="Calibri" panose="020F0502020204030204" pitchFamily="34" charset="0"/>
                <a:cs typeface="Calibri" panose="020F0502020204030204" pitchFamily="34" charset="0"/>
              </a:rPr>
              <a:t> single serverless SQL pool database</a:t>
            </a:r>
          </a:p>
          <a:p>
            <a:pPr lvl="0">
              <a:defRPr/>
            </a:pPr>
            <a:r>
              <a:rPr lang="en-US" sz="1200" b="0" i="0">
                <a:solidFill>
                  <a:srgbClr val="0101FD"/>
                </a:solidFill>
                <a:effectLst/>
                <a:latin typeface="SFMono-Regular"/>
              </a:rPr>
              <a:t>CREATE</a:t>
            </a:r>
            <a:r>
              <a:rPr lang="en-US" sz="1200" b="0" i="0">
                <a:solidFill>
                  <a:srgbClr val="171717"/>
                </a:solidFill>
                <a:effectLst/>
                <a:latin typeface="SFMono-Regular"/>
              </a:rPr>
              <a:t> LOGIN [</a:t>
            </a:r>
            <a:r>
              <a:rPr lang="en-US" sz="1200" b="0" i="0">
                <a:solidFill>
                  <a:srgbClr val="0101FD"/>
                </a:solidFill>
                <a:effectLst/>
                <a:latin typeface="SFMono-Regular"/>
              </a:rPr>
              <a:t>alias</a:t>
            </a:r>
            <a:r>
              <a:rPr lang="en-US" sz="1200" b="0" i="0">
                <a:solidFill>
                  <a:srgbClr val="171717"/>
                </a:solidFill>
                <a:effectLst/>
                <a:latin typeface="SFMono-Regular"/>
              </a:rPr>
              <a:t>@domain.com] </a:t>
            </a:r>
            <a:r>
              <a:rPr lang="en-US" sz="1200" b="0" i="0">
                <a:solidFill>
                  <a:srgbClr val="0101FD"/>
                </a:solidFill>
                <a:effectLst/>
                <a:latin typeface="SFMono-Regular"/>
              </a:rPr>
              <a:t>FROM</a:t>
            </a:r>
            <a:r>
              <a:rPr lang="en-US" sz="1200" b="0" i="0">
                <a:solidFill>
                  <a:srgbClr val="171717"/>
                </a:solidFill>
                <a:effectLst/>
                <a:latin typeface="SFMono-Regular"/>
              </a:rPr>
              <a:t> </a:t>
            </a:r>
            <a:r>
              <a:rPr lang="en-US" sz="1200" b="0" i="0">
                <a:solidFill>
                  <a:srgbClr val="0101FD"/>
                </a:solidFill>
                <a:effectLst/>
                <a:latin typeface="SFMono-Regular"/>
              </a:rPr>
              <a:t>EXTERNAL</a:t>
            </a:r>
            <a:r>
              <a:rPr lang="en-US" sz="1200" b="0" i="0">
                <a:solidFill>
                  <a:srgbClr val="171717"/>
                </a:solidFill>
                <a:effectLst/>
                <a:latin typeface="SFMono-Regular"/>
              </a:rPr>
              <a:t> PROVIDER;</a:t>
            </a:r>
          </a:p>
          <a:p>
            <a:pPr lvl="0">
              <a:defRPr/>
            </a:pPr>
            <a:endParaRPr lang="en-US" sz="1200">
              <a:solidFill>
                <a:srgbClr val="0000FF"/>
              </a:solidFill>
              <a:highlight>
                <a:srgbClr val="FFFFFF"/>
              </a:highlight>
              <a:latin typeface="Calibri" panose="020F0502020204030204" pitchFamily="34" charset="0"/>
              <a:cs typeface="Calibri" panose="020F0502020204030204" pitchFamily="34" charset="0"/>
            </a:endParaRPr>
          </a:p>
          <a:p>
            <a:pPr>
              <a:defRPr/>
            </a:pPr>
            <a:r>
              <a:rPr lang="en-US" sz="1200">
                <a:solidFill>
                  <a:srgbClr val="339933"/>
                </a:solidFill>
                <a:highlight>
                  <a:srgbClr val="FFFFFF"/>
                </a:highlight>
                <a:latin typeface="Calibri" panose="020F0502020204030204" pitchFamily="34" charset="0"/>
                <a:cs typeface="Calibri" panose="020F0502020204030204" pitchFamily="34" charset="0"/>
              </a:rPr>
              <a:t>-- create user under that login</a:t>
            </a:r>
            <a:endParaRPr lang="en-US" sz="1200">
              <a:solidFill>
                <a:srgbClr val="0000FF"/>
              </a:solidFill>
              <a:highlight>
                <a:srgbClr val="FFFFFF"/>
              </a:highlight>
              <a:latin typeface="Calibri" panose="020F0502020204030204" pitchFamily="34" charset="0"/>
              <a:cs typeface="Calibri" panose="020F0502020204030204" pitchFamily="34" charset="0"/>
            </a:endParaRPr>
          </a:p>
          <a:p>
            <a:pPr lvl="0">
              <a:defRPr/>
            </a:pPr>
            <a:r>
              <a:rPr lang="en-US" sz="1200" b="0" i="0">
                <a:solidFill>
                  <a:srgbClr val="0101FD"/>
                </a:solidFill>
                <a:effectLst/>
                <a:latin typeface="SFMono-Regular"/>
              </a:rPr>
              <a:t>use</a:t>
            </a:r>
            <a:r>
              <a:rPr lang="en-US" sz="1200" b="0" i="0">
                <a:solidFill>
                  <a:srgbClr val="171717"/>
                </a:solidFill>
                <a:effectLst/>
                <a:latin typeface="SFMono-Regular"/>
              </a:rPr>
              <a:t> </a:t>
            </a:r>
            <a:r>
              <a:rPr lang="en-US" sz="1200" b="0" i="0" err="1">
                <a:solidFill>
                  <a:srgbClr val="171717"/>
                </a:solidFill>
                <a:effectLst/>
                <a:latin typeface="SFMono-Regular"/>
              </a:rPr>
              <a:t>yourdb</a:t>
            </a:r>
            <a:r>
              <a:rPr lang="en-US" sz="1200" b="0" i="0">
                <a:solidFill>
                  <a:srgbClr val="171717"/>
                </a:solidFill>
                <a:effectLst/>
                <a:latin typeface="SFMono-Regular"/>
              </a:rPr>
              <a:t> </a:t>
            </a:r>
            <a:r>
              <a:rPr lang="en-US" sz="1200" b="0" i="0">
                <a:solidFill>
                  <a:srgbClr val="008000"/>
                </a:solidFill>
                <a:effectLst/>
                <a:latin typeface="SFMono-Regular"/>
              </a:rPr>
              <a:t>-- Use your DB name</a:t>
            </a:r>
          </a:p>
          <a:p>
            <a:pPr lvl="0">
              <a:defRPr/>
            </a:pPr>
            <a:r>
              <a:rPr lang="en-US" sz="1200" b="0" i="0">
                <a:solidFill>
                  <a:srgbClr val="0101FD"/>
                </a:solidFill>
                <a:effectLst/>
                <a:latin typeface="SFMono-Regular"/>
              </a:rPr>
              <a:t>go</a:t>
            </a:r>
          </a:p>
          <a:p>
            <a:pPr lvl="0">
              <a:defRPr/>
            </a:pPr>
            <a:r>
              <a:rPr lang="en-US" sz="1200" b="0" i="0">
                <a:solidFill>
                  <a:srgbClr val="0101FD"/>
                </a:solidFill>
                <a:effectLst/>
                <a:latin typeface="SFMono-Regular"/>
              </a:rPr>
              <a:t>CREATE</a:t>
            </a:r>
            <a:r>
              <a:rPr lang="en-US" sz="1200" b="0" i="0">
                <a:solidFill>
                  <a:srgbClr val="171717"/>
                </a:solidFill>
                <a:effectLst/>
                <a:latin typeface="SFMono-Regular"/>
              </a:rPr>
              <a:t> </a:t>
            </a:r>
            <a:r>
              <a:rPr lang="en-US" sz="1200" b="0" i="0">
                <a:solidFill>
                  <a:srgbClr val="0101FD"/>
                </a:solidFill>
                <a:effectLst/>
                <a:latin typeface="SFMono-Regular"/>
              </a:rPr>
              <a:t>USER</a:t>
            </a:r>
            <a:r>
              <a:rPr lang="en-US" sz="1200" b="0" i="0">
                <a:solidFill>
                  <a:srgbClr val="171717"/>
                </a:solidFill>
                <a:effectLst/>
                <a:latin typeface="SFMono-Regular"/>
              </a:rPr>
              <a:t> </a:t>
            </a:r>
            <a:r>
              <a:rPr lang="en-US" sz="1200" b="0" i="0">
                <a:solidFill>
                  <a:srgbClr val="0101FD"/>
                </a:solidFill>
                <a:effectLst/>
                <a:latin typeface="SFMono-Regular"/>
              </a:rPr>
              <a:t>alias</a:t>
            </a:r>
            <a:r>
              <a:rPr lang="en-US" sz="1200" b="0" i="0">
                <a:solidFill>
                  <a:srgbClr val="171717"/>
                </a:solidFill>
                <a:effectLst/>
                <a:latin typeface="SFMono-Regular"/>
              </a:rPr>
              <a:t> </a:t>
            </a:r>
            <a:r>
              <a:rPr lang="en-US" sz="1200" b="0" i="0">
                <a:solidFill>
                  <a:srgbClr val="0101FD"/>
                </a:solidFill>
                <a:effectLst/>
                <a:latin typeface="SFMono-Regular"/>
              </a:rPr>
              <a:t>FROM</a:t>
            </a:r>
            <a:r>
              <a:rPr lang="en-US" sz="1200" b="0" i="0">
                <a:solidFill>
                  <a:srgbClr val="171717"/>
                </a:solidFill>
                <a:effectLst/>
                <a:latin typeface="SFMono-Regular"/>
              </a:rPr>
              <a:t> LOGIN [</a:t>
            </a:r>
            <a:r>
              <a:rPr lang="en-US" sz="1200" b="0" i="0">
                <a:solidFill>
                  <a:srgbClr val="0101FD"/>
                </a:solidFill>
                <a:effectLst/>
                <a:latin typeface="SFMono-Regular"/>
              </a:rPr>
              <a:t>alias</a:t>
            </a:r>
            <a:r>
              <a:rPr lang="en-US" sz="1200" b="0" i="0">
                <a:solidFill>
                  <a:srgbClr val="171717"/>
                </a:solidFill>
                <a:effectLst/>
                <a:latin typeface="SFMono-Regular"/>
              </a:rPr>
              <a:t>@domain.com];</a:t>
            </a:r>
          </a:p>
          <a:p>
            <a:pPr lvl="0">
              <a:defRPr/>
            </a:pPr>
            <a:endParaRPr lang="en-US" sz="1200" b="0" i="0">
              <a:solidFill>
                <a:srgbClr val="171717"/>
              </a:solidFill>
              <a:effectLst/>
              <a:latin typeface="SFMono-Regular"/>
            </a:endParaRPr>
          </a:p>
          <a:p>
            <a:pPr lvl="0">
              <a:defRPr/>
            </a:pPr>
            <a:r>
              <a:rPr lang="en-US" sz="1200">
                <a:solidFill>
                  <a:srgbClr val="339933"/>
                </a:solidFill>
                <a:highlight>
                  <a:srgbClr val="FFFFFF"/>
                </a:highlight>
                <a:latin typeface="Calibri" panose="020F0502020204030204" pitchFamily="34" charset="0"/>
                <a:cs typeface="Calibri" panose="020F0502020204030204" pitchFamily="34" charset="0"/>
              </a:rPr>
              <a:t>To grant full access to a user to all serverless SQL pool databases</a:t>
            </a:r>
          </a:p>
          <a:p>
            <a:pPr lvl="0">
              <a:defRPr/>
            </a:pPr>
            <a:r>
              <a:rPr lang="en-US" sz="1200">
                <a:solidFill>
                  <a:srgbClr val="0000FF"/>
                </a:solidFill>
                <a:highlight>
                  <a:srgbClr val="FFFFFF"/>
                </a:highlight>
                <a:latin typeface="Calibri" panose="020F0502020204030204" pitchFamily="34" charset="0"/>
                <a:cs typeface="Calibri" panose="020F0502020204030204" pitchFamily="34" charset="0"/>
              </a:rPr>
              <a:t>CREATE LOGIN [alias@domain.com] FROM EXTERNAL PROVIDER;</a:t>
            </a:r>
          </a:p>
          <a:p>
            <a:pPr lvl="0">
              <a:defRPr/>
            </a:pPr>
            <a:r>
              <a:rPr lang="en-US" sz="1200">
                <a:solidFill>
                  <a:srgbClr val="0000FF"/>
                </a:solidFill>
                <a:highlight>
                  <a:srgbClr val="FFFFFF"/>
                </a:highlight>
                <a:latin typeface="Calibri" panose="020F0502020204030204" pitchFamily="34" charset="0"/>
                <a:cs typeface="Calibri" panose="020F0502020204030204" pitchFamily="34" charset="0"/>
              </a:rPr>
              <a:t>ALTER SERVER ROLE  sysadmin  ADD MEMBER [alias@domain.com];</a:t>
            </a:r>
          </a:p>
          <a:p>
            <a:pPr lvl="0">
              <a:defRPr/>
            </a:pPr>
            <a:endParaRPr lang="en-US" sz="1200">
              <a:solidFill>
                <a:srgbClr val="0000FF"/>
              </a:solidFill>
              <a:highlight>
                <a:srgbClr val="FFFFFF"/>
              </a:highlight>
              <a:latin typeface="Calibri" panose="020F0502020204030204" pitchFamily="34" charset="0"/>
              <a:cs typeface="Calibri" panose="020F0502020204030204" pitchFamily="34" charset="0"/>
            </a:endParaRPr>
          </a:p>
          <a:p>
            <a:pPr>
              <a:defRPr/>
            </a:pPr>
            <a:r>
              <a:rPr lang="en-US" sz="1200">
                <a:solidFill>
                  <a:srgbClr val="339933"/>
                </a:solidFill>
                <a:highlight>
                  <a:srgbClr val="FFFFFF"/>
                </a:highlight>
                <a:latin typeface="Calibri" panose="020F0502020204030204" pitchFamily="34" charset="0"/>
                <a:cs typeface="Calibri" panose="020F0502020204030204" pitchFamily="34" charset="0"/>
              </a:rPr>
              <a:t>-- enable impersonation using workspace Managed Identity</a:t>
            </a:r>
            <a:endParaRPr lang="en-US" sz="1200">
              <a:solidFill>
                <a:srgbClr val="0000FF"/>
              </a:solidFill>
              <a:highlight>
                <a:srgbClr val="FFFFFF"/>
              </a:highlight>
              <a:latin typeface="Calibri" panose="020F0502020204030204" pitchFamily="34" charset="0"/>
              <a:cs typeface="Calibri" panose="020F0502020204030204" pitchFamily="34" charset="0"/>
            </a:endParaRPr>
          </a:p>
          <a:p>
            <a:pPr lvl="0">
              <a:defRPr/>
            </a:pPr>
            <a:r>
              <a:rPr lang="en-US" sz="1200">
                <a:solidFill>
                  <a:srgbClr val="0000FF"/>
                </a:solidFill>
                <a:highlight>
                  <a:srgbClr val="FFFFFF"/>
                </a:highlight>
                <a:latin typeface="Calibri" panose="020F0502020204030204" pitchFamily="34" charset="0"/>
                <a:cs typeface="Calibri" panose="020F0502020204030204" pitchFamily="34" charset="0"/>
              </a:rPr>
              <a:t>CREATE</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CREDENTIAL</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err="1">
                <a:solidFill>
                  <a:srgbClr val="000000"/>
                </a:solidFill>
                <a:highlight>
                  <a:srgbClr val="FFFFFF"/>
                </a:highlight>
                <a:latin typeface="Calibri" panose="020F0502020204030204" pitchFamily="34" charset="0"/>
                <a:cs typeface="Calibri" panose="020F0502020204030204" pitchFamily="34" charset="0"/>
              </a:rPr>
              <a:t>ManagedIdentity</a:t>
            </a:r>
            <a:r>
              <a:rPr lang="en-US" sz="1200">
                <a:solidFill>
                  <a:srgbClr val="000000"/>
                </a:solidFill>
                <a:highlight>
                  <a:srgbClr val="FFFFFF"/>
                </a:highlight>
                <a:latin typeface="Calibri" panose="020F0502020204030204" pitchFamily="34" charset="0"/>
                <a:cs typeface="Calibri" panose="020F0502020204030204" pitchFamily="34" charset="0"/>
              </a:rPr>
              <a:t>]  </a:t>
            </a:r>
          </a:p>
          <a:p>
            <a:pPr lvl="0">
              <a:defRPr/>
            </a:pPr>
            <a:r>
              <a:rPr lang="en-US" sz="1200">
                <a:solidFill>
                  <a:srgbClr val="0000FF"/>
                </a:solidFill>
                <a:highlight>
                  <a:srgbClr val="FFFFFF"/>
                </a:highlight>
                <a:latin typeface="Calibri" panose="020F0502020204030204" pitchFamily="34" charset="0"/>
                <a:cs typeface="Calibri" panose="020F0502020204030204" pitchFamily="34" charset="0"/>
              </a:rPr>
              <a:t>WITH</a:t>
            </a:r>
            <a:r>
              <a:rPr lang="en-US" sz="1200">
                <a:solidFill>
                  <a:srgbClr val="80808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IDENTITY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FF0000"/>
                </a:solidFill>
                <a:highlight>
                  <a:srgbClr val="FFFFFF"/>
                </a:highlight>
                <a:latin typeface="Calibri" panose="020F0502020204030204" pitchFamily="34" charset="0"/>
                <a:cs typeface="Calibri" panose="020F0502020204030204" pitchFamily="34" charset="0"/>
              </a:rPr>
              <a:t>‘Managed Identity’</a:t>
            </a:r>
            <a:endParaRPr lang="en-US" sz="1200">
              <a:solidFill>
                <a:srgbClr val="0000FF"/>
              </a:solidFill>
              <a:highlight>
                <a:srgbClr val="FFFFFF"/>
              </a:highlight>
              <a:latin typeface="Calibri" panose="020F0502020204030204" pitchFamily="34" charset="0"/>
              <a:cs typeface="Calibri" panose="020F0502020204030204" pitchFamily="34" charset="0"/>
            </a:endParaRPr>
          </a:p>
          <a:p>
            <a:pPr lvl="0">
              <a:defRPr/>
            </a:pPr>
            <a:endParaRPr lang="en-US" sz="1200">
              <a:solidFill>
                <a:srgbClr val="0000FF"/>
              </a:solidFill>
              <a:highlight>
                <a:srgbClr val="FFFFFF"/>
              </a:highlight>
              <a:latin typeface="Calibri" panose="020F0502020204030204" pitchFamily="34" charset="0"/>
              <a:cs typeface="Calibri" panose="020F0502020204030204" pitchFamily="34" charset="0"/>
            </a:endParaRPr>
          </a:p>
          <a:p>
            <a:pPr>
              <a:defRPr/>
            </a:pPr>
            <a:r>
              <a:rPr lang="en-US" sz="1200">
                <a:solidFill>
                  <a:srgbClr val="339933"/>
                </a:solidFill>
                <a:highlight>
                  <a:srgbClr val="FFFFFF"/>
                </a:highlight>
                <a:latin typeface="Calibri" panose="020F0502020204030204" pitchFamily="34" charset="0"/>
                <a:cs typeface="Calibri" panose="020F0502020204030204" pitchFamily="34" charset="0"/>
              </a:rPr>
              <a:t>-- enable access to specified storage using SAS token</a:t>
            </a:r>
            <a:endParaRPr lang="en-US" sz="1200">
              <a:solidFill>
                <a:srgbClr val="0000FF"/>
              </a:solidFill>
              <a:highlight>
                <a:srgbClr val="FFFFFF"/>
              </a:highlight>
              <a:latin typeface="Calibri" panose="020F0502020204030204" pitchFamily="34" charset="0"/>
              <a:cs typeface="Calibri" panose="020F0502020204030204" pitchFamily="34" charset="0"/>
            </a:endParaRPr>
          </a:p>
          <a:p>
            <a:pPr lvl="0">
              <a:defRPr/>
            </a:pPr>
            <a:r>
              <a:rPr lang="en-US" sz="1200">
                <a:solidFill>
                  <a:srgbClr val="0000FF"/>
                </a:solidFill>
                <a:highlight>
                  <a:srgbClr val="FFFFFF"/>
                </a:highlight>
                <a:latin typeface="Calibri" panose="020F0502020204030204" pitchFamily="34" charset="0"/>
                <a:cs typeface="Calibri" panose="020F0502020204030204" pitchFamily="34" charset="0"/>
              </a:rPr>
              <a:t>CREATE</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CREDENTIAL</a:t>
            </a:r>
            <a:r>
              <a:rPr lang="en-US" sz="1200">
                <a:solidFill>
                  <a:srgbClr val="000000"/>
                </a:solidFill>
                <a:highlight>
                  <a:srgbClr val="FFFFFF"/>
                </a:highlight>
                <a:latin typeface="Calibri" panose="020F0502020204030204" pitchFamily="34" charset="0"/>
                <a:cs typeface="Calibri" panose="020F0502020204030204" pitchFamily="34" charset="0"/>
              </a:rPr>
              <a:t> [https://XXX.blob.core.windows.net/csv]  </a:t>
            </a:r>
          </a:p>
          <a:p>
            <a:pPr lvl="0">
              <a:defRPr/>
            </a:pPr>
            <a:r>
              <a:rPr lang="en-US" sz="1200">
                <a:solidFill>
                  <a:srgbClr val="0000FF"/>
                </a:solidFill>
                <a:highlight>
                  <a:srgbClr val="FFFFFF"/>
                </a:highlight>
                <a:latin typeface="Calibri" panose="020F0502020204030204" pitchFamily="34" charset="0"/>
                <a:cs typeface="Calibri" panose="020F0502020204030204" pitchFamily="34" charset="0"/>
              </a:rPr>
              <a:t>WITH</a:t>
            </a:r>
            <a:r>
              <a:rPr lang="en-US" sz="1200">
                <a:solidFill>
                  <a:srgbClr val="80808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IDENTITY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FF0000"/>
                </a:solidFill>
                <a:highlight>
                  <a:srgbClr val="FFFFFF"/>
                </a:highlight>
                <a:latin typeface="Calibri" panose="020F0502020204030204" pitchFamily="34" charset="0"/>
                <a:cs typeface="Calibri" panose="020F0502020204030204" pitchFamily="34" charset="0"/>
              </a:rPr>
              <a:t>‘SHARED ACCESS SIGNATURE’</a:t>
            </a:r>
            <a:r>
              <a:rPr lang="en-US" sz="1200">
                <a:solidFill>
                  <a:srgbClr val="0000FF"/>
                </a:solidFill>
                <a:highlight>
                  <a:srgbClr val="FFFFFF"/>
                </a:highlight>
                <a:latin typeface="Calibri" panose="020F0502020204030204" pitchFamily="34" charset="0"/>
                <a:cs typeface="Calibri" panose="020F0502020204030204" pitchFamily="34" charset="0"/>
              </a:rPr>
              <a:t>,</a:t>
            </a:r>
            <a:br>
              <a:rPr lang="en-US" sz="1200">
                <a:solidFill>
                  <a:srgbClr val="0000FF"/>
                </a:solidFill>
                <a:highlight>
                  <a:srgbClr val="FFFFFF"/>
                </a:highlight>
                <a:latin typeface="Calibri" panose="020F0502020204030204" pitchFamily="34" charset="0"/>
                <a:cs typeface="Calibri" panose="020F0502020204030204" pitchFamily="34" charset="0"/>
              </a:rPr>
            </a:br>
            <a:r>
              <a:rPr lang="en-US" sz="1200">
                <a:solidFill>
                  <a:srgbClr val="0000FF"/>
                </a:solidFill>
                <a:highlight>
                  <a:srgbClr val="FFFFFF"/>
                </a:highlight>
                <a:latin typeface="Calibri" panose="020F0502020204030204" pitchFamily="34" charset="0"/>
                <a:cs typeface="Calibri" panose="020F0502020204030204" pitchFamily="34" charset="0"/>
              </a:rPr>
              <a:t>           SECRET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FF0000"/>
                </a:solidFill>
                <a:highlight>
                  <a:srgbClr val="FFFFFF"/>
                </a:highlight>
                <a:latin typeface="Calibri" panose="020F0502020204030204" pitchFamily="34" charset="0"/>
                <a:cs typeface="Calibri" panose="020F0502020204030204" pitchFamily="34" charset="0"/>
              </a:rPr>
              <a:t>‘</a:t>
            </a:r>
            <a:r>
              <a:rPr lang="en-US" sz="1200" err="1">
                <a:solidFill>
                  <a:srgbClr val="FF0000"/>
                </a:solidFill>
                <a:highlight>
                  <a:srgbClr val="FFFFFF"/>
                </a:highlight>
                <a:latin typeface="Calibri" panose="020F0502020204030204" pitchFamily="34" charset="0"/>
                <a:cs typeface="Calibri" panose="020F0502020204030204" pitchFamily="34" charset="0"/>
              </a:rPr>
              <a:t>sv</a:t>
            </a:r>
            <a:r>
              <a:rPr lang="en-US" sz="1200">
                <a:solidFill>
                  <a:srgbClr val="FF0000"/>
                </a:solidFill>
                <a:highlight>
                  <a:srgbClr val="FFFFFF"/>
                </a:highlight>
                <a:latin typeface="Calibri" panose="020F0502020204030204" pitchFamily="34" charset="0"/>
                <a:cs typeface="Calibri" panose="020F0502020204030204" pitchFamily="34" charset="0"/>
              </a:rPr>
              <a:t>=2014-02-14&amp;sr=</a:t>
            </a:r>
            <a:r>
              <a:rPr lang="en-US" sz="1200" err="1">
                <a:solidFill>
                  <a:srgbClr val="FF0000"/>
                </a:solidFill>
                <a:highlight>
                  <a:srgbClr val="FFFFFF"/>
                </a:highlight>
                <a:latin typeface="Calibri" panose="020F0502020204030204" pitchFamily="34" charset="0"/>
                <a:cs typeface="Calibri" panose="020F0502020204030204" pitchFamily="34" charset="0"/>
              </a:rPr>
              <a:t>b&amp;si</a:t>
            </a:r>
            <a:r>
              <a:rPr lang="en-US" sz="1200">
                <a:solidFill>
                  <a:srgbClr val="FF0000"/>
                </a:solidFill>
                <a:highlight>
                  <a:srgbClr val="FFFFFF"/>
                </a:highlight>
                <a:latin typeface="Calibri" panose="020F0502020204030204" pitchFamily="34" charset="0"/>
                <a:cs typeface="Calibri" panose="020F0502020204030204" pitchFamily="34" charset="0"/>
              </a:rPr>
              <a:t>=</a:t>
            </a:r>
            <a:r>
              <a:rPr lang="en-US" sz="1200" err="1">
                <a:solidFill>
                  <a:srgbClr val="FF0000"/>
                </a:solidFill>
                <a:highlight>
                  <a:srgbClr val="FFFFFF"/>
                </a:highlight>
                <a:latin typeface="Calibri" panose="020F0502020204030204" pitchFamily="34" charset="0"/>
                <a:cs typeface="Calibri" panose="020F0502020204030204" pitchFamily="34" charset="0"/>
              </a:rPr>
              <a:t>TestPolicy&amp;sig</a:t>
            </a:r>
            <a:r>
              <a:rPr lang="en-US" sz="1200">
                <a:solidFill>
                  <a:srgbClr val="FF0000"/>
                </a:solidFill>
                <a:highlight>
                  <a:srgbClr val="FFFFFF"/>
                </a:highlight>
                <a:latin typeface="Calibri" panose="020F0502020204030204" pitchFamily="34" charset="0"/>
                <a:cs typeface="Calibri" panose="020F0502020204030204" pitchFamily="34" charset="0"/>
              </a:rPr>
              <a:t>=o%2B5%2F0C%2BLm7tWWft’</a:t>
            </a:r>
            <a:endParaRPr lang="en-US" sz="1200">
              <a:solidFill>
                <a:srgbClr val="808080"/>
              </a:solidFill>
              <a:highlight>
                <a:srgbClr val="FFFFFF"/>
              </a:highlight>
              <a:latin typeface="Calibri" panose="020F0502020204030204" pitchFamily="34" charset="0"/>
              <a:cs typeface="Calibri" panose="020F0502020204030204" pitchFamily="34" charset="0"/>
            </a:endParaRPr>
          </a:p>
          <a:p>
            <a:pPr lvl="0">
              <a:defRPr/>
            </a:pPr>
            <a:r>
              <a:rPr lang="en-US" sz="1200">
                <a:solidFill>
                  <a:srgbClr val="0000FF"/>
                </a:solidFill>
                <a:highlight>
                  <a:srgbClr val="FFFFFF"/>
                </a:highlight>
                <a:latin typeface="Calibri" panose="020F0502020204030204" pitchFamily="34" charset="0"/>
                <a:cs typeface="Calibri" panose="020F0502020204030204" pitchFamily="34" charset="0"/>
              </a:rPr>
              <a:t> </a:t>
            </a:r>
          </a:p>
          <a:p>
            <a:pPr>
              <a:defRPr/>
            </a:pPr>
            <a:r>
              <a:rPr lang="en-US" sz="1200">
                <a:solidFill>
                  <a:srgbClr val="339933"/>
                </a:solidFill>
                <a:highlight>
                  <a:srgbClr val="FFFFFF"/>
                </a:highlight>
                <a:latin typeface="Calibri" panose="020F0502020204030204" pitchFamily="34" charset="0"/>
                <a:cs typeface="Calibri" panose="020F0502020204030204" pitchFamily="34" charset="0"/>
              </a:rPr>
              <a:t>-- grant login1 to use SAS token defined in credential for storage account</a:t>
            </a:r>
            <a:endParaRPr lang="en-US" sz="1200">
              <a:solidFill>
                <a:srgbClr val="0000FF"/>
              </a:solidFill>
              <a:highlight>
                <a:srgbClr val="FFFFFF"/>
              </a:highlight>
              <a:latin typeface="Calibri" panose="020F0502020204030204" pitchFamily="34" charset="0"/>
              <a:cs typeface="Calibri" panose="020F0502020204030204" pitchFamily="34" charset="0"/>
            </a:endParaRPr>
          </a:p>
          <a:p>
            <a:pPr lvl="0">
              <a:defRPr/>
            </a:pPr>
            <a:r>
              <a:rPr lang="en-US" sz="1200">
                <a:solidFill>
                  <a:srgbClr val="0000FF"/>
                </a:solidFill>
                <a:highlight>
                  <a:srgbClr val="FFFFFF"/>
                </a:highlight>
                <a:latin typeface="Calibri" panose="020F0502020204030204" pitchFamily="34" charset="0"/>
                <a:cs typeface="Calibri" panose="020F0502020204030204" pitchFamily="34" charset="0"/>
              </a:rPr>
              <a:t>GRANT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REFERENCES CREDENTIAL</a:t>
            </a:r>
            <a:r>
              <a:rPr lang="en-US" sz="1200">
                <a:solidFill>
                  <a:srgbClr val="000000"/>
                </a:solidFill>
                <a:highlight>
                  <a:srgbClr val="FFFFFF"/>
                </a:highlight>
                <a:latin typeface="Calibri" panose="020F0502020204030204" pitchFamily="34" charset="0"/>
                <a:cs typeface="Calibri" panose="020F0502020204030204" pitchFamily="34" charset="0"/>
              </a:rPr>
              <a:t>::[https://XXX.blob.core.windows.net/csv]  </a:t>
            </a:r>
          </a:p>
          <a:p>
            <a:pPr lvl="0">
              <a:defRPr/>
            </a:pPr>
            <a:r>
              <a:rPr lang="en-US" sz="1200">
                <a:solidFill>
                  <a:srgbClr val="0000FF"/>
                </a:solidFill>
                <a:highlight>
                  <a:srgbClr val="FFFFFF"/>
                </a:highlight>
                <a:latin typeface="Calibri" panose="020F0502020204030204" pitchFamily="34" charset="0"/>
                <a:cs typeface="Calibri" panose="020F0502020204030204" pitchFamily="34" charset="0"/>
              </a:rPr>
              <a:t>TO</a:t>
            </a:r>
            <a:r>
              <a:rPr lang="en-US" sz="1200">
                <a:solidFill>
                  <a:srgbClr val="80808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LOGIN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FF0000"/>
                </a:solidFill>
                <a:highlight>
                  <a:srgbClr val="FFFFFF"/>
                </a:highlight>
                <a:latin typeface="Calibri" panose="020F0502020204030204" pitchFamily="34" charset="0"/>
                <a:cs typeface="Calibri" panose="020F0502020204030204" pitchFamily="34" charset="0"/>
              </a:rPr>
              <a:t>‘login1’</a:t>
            </a:r>
            <a:endParaRPr lang="en-US" sz="1200">
              <a:solidFill>
                <a:srgbClr val="0000FF"/>
              </a:solidFill>
              <a:highlight>
                <a:srgbClr val="FFFFFF"/>
              </a:highlight>
              <a:latin typeface="Calibri" panose="020F0502020204030204" pitchFamily="34" charset="0"/>
              <a:cs typeface="Calibri" panose="020F0502020204030204" pitchFamily="34" charset="0"/>
            </a:endParaRPr>
          </a:p>
          <a:p>
            <a:pPr lvl="0">
              <a:defRPr/>
            </a:pPr>
            <a:endParaRPr lang="en-US" sz="1200">
              <a:solidFill>
                <a:srgbClr val="0000FF"/>
              </a:solidFill>
              <a:highlight>
                <a:srgbClr val="FFFFFF"/>
              </a:highlight>
              <a:latin typeface="Calibri" panose="020F0502020204030204" pitchFamily="34" charset="0"/>
              <a:cs typeface="Calibri" panose="020F0502020204030204" pitchFamily="34" charset="0"/>
            </a:endParaRPr>
          </a:p>
          <a:p>
            <a:pPr>
              <a:defRPr/>
            </a:pPr>
            <a:r>
              <a:rPr lang="en-US" sz="1200">
                <a:solidFill>
                  <a:srgbClr val="339933"/>
                </a:solidFill>
                <a:highlight>
                  <a:srgbClr val="FFFFFF"/>
                </a:highlight>
                <a:latin typeface="Calibri" panose="020F0502020204030204" pitchFamily="34" charset="0"/>
                <a:cs typeface="Calibri" panose="020F0502020204030204" pitchFamily="34" charset="0"/>
              </a:rPr>
              <a:t>-- grant login2 to use Managed Identity</a:t>
            </a:r>
            <a:endParaRPr lang="en-US" sz="1200">
              <a:solidFill>
                <a:srgbClr val="0000FF"/>
              </a:solidFill>
              <a:highlight>
                <a:srgbClr val="FFFFFF"/>
              </a:highlight>
              <a:latin typeface="Calibri" panose="020F0502020204030204" pitchFamily="34" charset="0"/>
              <a:cs typeface="Calibri" panose="020F0502020204030204" pitchFamily="34" charset="0"/>
            </a:endParaRPr>
          </a:p>
          <a:p>
            <a:pPr lvl="0">
              <a:defRPr/>
            </a:pPr>
            <a:r>
              <a:rPr lang="en-US" sz="1200">
                <a:solidFill>
                  <a:srgbClr val="0000FF"/>
                </a:solidFill>
                <a:highlight>
                  <a:srgbClr val="FFFFFF"/>
                </a:highlight>
                <a:latin typeface="Calibri" panose="020F0502020204030204" pitchFamily="34" charset="0"/>
                <a:cs typeface="Calibri" panose="020F0502020204030204" pitchFamily="34" charset="0"/>
              </a:rPr>
              <a:t>GRANT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REFERENCES CREDENTIAL</a:t>
            </a:r>
            <a:r>
              <a:rPr lang="en-US" sz="1200">
                <a:solidFill>
                  <a:srgbClr val="000000"/>
                </a:solidFill>
                <a:highlight>
                  <a:srgbClr val="FFFFFF"/>
                </a:highlight>
                <a:latin typeface="Calibri" panose="020F0502020204030204" pitchFamily="34" charset="0"/>
                <a:cs typeface="Calibri" panose="020F0502020204030204" pitchFamily="34" charset="0"/>
              </a:rPr>
              <a:t>::[</a:t>
            </a:r>
            <a:r>
              <a:rPr lang="en-US" sz="1200" err="1">
                <a:solidFill>
                  <a:srgbClr val="000000"/>
                </a:solidFill>
                <a:highlight>
                  <a:srgbClr val="FFFFFF"/>
                </a:highlight>
                <a:latin typeface="Calibri" panose="020F0502020204030204" pitchFamily="34" charset="0"/>
                <a:cs typeface="Calibri" panose="020F0502020204030204" pitchFamily="34" charset="0"/>
              </a:rPr>
              <a:t>ManagedIdentity</a:t>
            </a:r>
            <a:r>
              <a:rPr lang="en-US" sz="1200">
                <a:solidFill>
                  <a:srgbClr val="000000"/>
                </a:solidFill>
                <a:highlight>
                  <a:srgbClr val="FFFFFF"/>
                </a:highlight>
                <a:latin typeface="Calibri" panose="020F0502020204030204" pitchFamily="34" charset="0"/>
                <a:cs typeface="Calibri" panose="020F0502020204030204" pitchFamily="34" charset="0"/>
              </a:rPr>
              <a:t>]  </a:t>
            </a:r>
          </a:p>
          <a:p>
            <a:pPr lvl="0">
              <a:defRPr/>
            </a:pPr>
            <a:r>
              <a:rPr lang="en-US" sz="1200">
                <a:solidFill>
                  <a:srgbClr val="0000FF"/>
                </a:solidFill>
                <a:highlight>
                  <a:srgbClr val="FFFFFF"/>
                </a:highlight>
                <a:latin typeface="Calibri" panose="020F0502020204030204" pitchFamily="34" charset="0"/>
                <a:cs typeface="Calibri" panose="020F0502020204030204" pitchFamily="34" charset="0"/>
              </a:rPr>
              <a:t>TO</a:t>
            </a:r>
            <a:r>
              <a:rPr lang="en-US" sz="1200">
                <a:solidFill>
                  <a:srgbClr val="80808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LOGIN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FF0000"/>
                </a:solidFill>
                <a:highlight>
                  <a:srgbClr val="FFFFFF"/>
                </a:highlight>
                <a:latin typeface="Calibri" panose="020F0502020204030204" pitchFamily="34" charset="0"/>
                <a:cs typeface="Calibri" panose="020F0502020204030204" pitchFamily="34" charset="0"/>
              </a:rPr>
              <a:t>‘login2’</a:t>
            </a:r>
            <a:endParaRPr lang="en-US" sz="1200">
              <a:solidFill>
                <a:srgbClr val="0000FF"/>
              </a:solidFill>
              <a:highlight>
                <a:srgbClr val="FFFFFF"/>
              </a:highlight>
              <a:latin typeface="Calibri" panose="020F0502020204030204" pitchFamily="34" charset="0"/>
              <a:cs typeface="Calibri" panose="020F0502020204030204" pitchFamily="34" charset="0"/>
            </a:endParaRPr>
          </a:p>
          <a:p>
            <a:pPr lvl="0">
              <a:defRPr/>
            </a:pPr>
            <a:endParaRPr lang="en-US" sz="1200">
              <a:solidFill>
                <a:srgbClr val="0000FF"/>
              </a:solidFill>
              <a:highlight>
                <a:srgbClr val="FFFFFF"/>
              </a:highlight>
              <a:latin typeface="Calibri" panose="020F0502020204030204" pitchFamily="34" charset="0"/>
              <a:cs typeface="Calibri" panose="020F0502020204030204" pitchFamily="34" charset="0"/>
            </a:endParaRPr>
          </a:p>
          <a:p>
            <a:pPr lvl="0">
              <a:defRPr/>
            </a:pPr>
            <a:endParaRPr lang="en-US" sz="1200">
              <a:solidFill>
                <a:srgbClr val="0000FF"/>
              </a:solidFill>
              <a:highlight>
                <a:srgbClr val="FFFFFF"/>
              </a:highlight>
              <a:latin typeface="Calibri" panose="020F0502020204030204" pitchFamily="34" charset="0"/>
              <a:cs typeface="Calibri" panose="020F0502020204030204" pitchFamily="34" charset="0"/>
            </a:endParaRPr>
          </a:p>
          <a:p>
            <a:pPr>
              <a:defRPr/>
            </a:pPr>
            <a:r>
              <a:rPr lang="en-US" sz="1200">
                <a:solidFill>
                  <a:srgbClr val="339933"/>
                </a:solidFill>
                <a:highlight>
                  <a:srgbClr val="FFFFFF"/>
                </a:highlight>
                <a:latin typeface="Calibri" panose="020F0502020204030204" pitchFamily="34" charset="0"/>
                <a:cs typeface="Calibri" panose="020F0502020204030204" pitchFamily="34" charset="0"/>
              </a:rPr>
              <a:t>-- grant login2 to select external data via table</a:t>
            </a:r>
            <a:endParaRPr lang="en-US" sz="1200">
              <a:solidFill>
                <a:srgbClr val="0000FF"/>
              </a:solidFill>
              <a:highlight>
                <a:srgbClr val="FFFFFF"/>
              </a:highlight>
              <a:latin typeface="Calibri" panose="020F0502020204030204" pitchFamily="34" charset="0"/>
              <a:cs typeface="Calibri" panose="020F0502020204030204" pitchFamily="34" charset="0"/>
            </a:endParaRPr>
          </a:p>
          <a:p>
            <a:pPr lvl="0">
              <a:defRPr/>
            </a:pPr>
            <a:r>
              <a:rPr lang="en-US" sz="1200">
                <a:solidFill>
                  <a:srgbClr val="0000FF"/>
                </a:solidFill>
                <a:highlight>
                  <a:srgbClr val="FFFFFF"/>
                </a:highlight>
                <a:latin typeface="Calibri" panose="020F0502020204030204" pitchFamily="34" charset="0"/>
                <a:cs typeface="Calibri" panose="020F0502020204030204" pitchFamily="34" charset="0"/>
              </a:rPr>
              <a:t>GRANT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SELECT ON OBJECT</a:t>
            </a:r>
            <a:r>
              <a:rPr lang="en-US" sz="1200">
                <a:solidFill>
                  <a:srgbClr val="000000"/>
                </a:solidFill>
                <a:highlight>
                  <a:srgbClr val="FFFFFF"/>
                </a:highlight>
                <a:latin typeface="Calibri" panose="020F0502020204030204" pitchFamily="34" charset="0"/>
                <a:cs typeface="Calibri" panose="020F0502020204030204" pitchFamily="34" charset="0"/>
              </a:rPr>
              <a:t>::[</a:t>
            </a:r>
            <a:r>
              <a:rPr lang="en-US" sz="1200" err="1">
                <a:solidFill>
                  <a:srgbClr val="000000"/>
                </a:solidFill>
                <a:highlight>
                  <a:srgbClr val="FFFFFF"/>
                </a:highlight>
                <a:latin typeface="Calibri" panose="020F0502020204030204" pitchFamily="34" charset="0"/>
                <a:cs typeface="Calibri" panose="020F0502020204030204" pitchFamily="34" charset="0"/>
              </a:rPr>
              <a:t>dbo.population</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TO</a:t>
            </a:r>
            <a:r>
              <a:rPr lang="en-US" sz="1200">
                <a:solidFill>
                  <a:srgbClr val="80808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LOGIN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FF0000"/>
                </a:solidFill>
                <a:highlight>
                  <a:srgbClr val="FFFFFF"/>
                </a:highlight>
                <a:latin typeface="Calibri" panose="020F0502020204030204" pitchFamily="34" charset="0"/>
                <a:cs typeface="Calibri" panose="020F0502020204030204" pitchFamily="34" charset="0"/>
              </a:rPr>
              <a:t>‘login2’</a:t>
            </a:r>
            <a:endParaRPr lang="en-US" sz="1200">
              <a:solidFill>
                <a:srgbClr val="0000FF"/>
              </a:solidFill>
              <a:highlight>
                <a:srgbClr val="FFFFFF"/>
              </a:highlight>
              <a:latin typeface="Calibri" panose="020F0502020204030204" pitchFamily="34" charset="0"/>
              <a:cs typeface="Calibri" panose="020F0502020204030204" pitchFamily="34" charset="0"/>
            </a:endParaRPr>
          </a:p>
          <a:p>
            <a:pPr lvl="0">
              <a:defRPr/>
            </a:pPr>
            <a:endParaRPr lang="en-US" sz="1200">
              <a:solidFill>
                <a:srgbClr val="0000FF"/>
              </a:solidFill>
              <a:highlight>
                <a:srgbClr val="FFFFFF"/>
              </a:highlight>
              <a:latin typeface="Calibri" panose="020F0502020204030204" pitchFamily="34" charset="0"/>
              <a:cs typeface="Calibri" panose="020F0502020204030204" pitchFamily="34" charset="0"/>
            </a:endParaRPr>
          </a:p>
        </p:txBody>
      </p:sp>
      <p:pic>
        <p:nvPicPr>
          <p:cNvPr id="2" name="Picture 1">
            <a:extLst>
              <a:ext uri="{FF2B5EF4-FFF2-40B4-BE49-F238E27FC236}">
                <a16:creationId xmlns:a16="http://schemas.microsoft.com/office/drawing/2014/main" id="{26674213-3148-4221-805D-56B0ADB036D9}"/>
              </a:ext>
            </a:extLst>
          </p:cNvPr>
          <p:cNvPicPr>
            <a:picLocks noChangeAspect="1"/>
          </p:cNvPicPr>
          <p:nvPr/>
        </p:nvPicPr>
        <p:blipFill>
          <a:blip r:embed="rId3"/>
          <a:stretch>
            <a:fillRect/>
          </a:stretch>
        </p:blipFill>
        <p:spPr>
          <a:xfrm>
            <a:off x="680263" y="4639467"/>
            <a:ext cx="2411280" cy="2230306"/>
          </a:xfrm>
          <a:prstGeom prst="rect">
            <a:avLst/>
          </a:prstGeom>
        </p:spPr>
      </p:pic>
    </p:spTree>
    <p:extLst>
      <p:ext uri="{BB962C8B-B14F-4D97-AF65-F5344CB8AC3E}">
        <p14:creationId xmlns:p14="http://schemas.microsoft.com/office/powerpoint/2010/main" val="22191534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C5EA25-D93C-492A-B2E9-A1CB03013EEE}"/>
              </a:ext>
            </a:extLst>
          </p:cNvPr>
          <p:cNvSpPr>
            <a:spLocks noGrp="1"/>
          </p:cNvSpPr>
          <p:nvPr>
            <p:ph type="title"/>
          </p:nvPr>
        </p:nvSpPr>
        <p:spPr/>
        <p:txBody>
          <a:bodyPr/>
          <a:lstStyle/>
          <a:p>
            <a:r>
              <a:rPr lang="en-US"/>
              <a:t>Enterprise-grade security</a:t>
            </a:r>
          </a:p>
        </p:txBody>
      </p:sp>
      <p:sp>
        <p:nvSpPr>
          <p:cNvPr id="3" name="Rectangle 2">
            <a:extLst>
              <a:ext uri="{FF2B5EF4-FFF2-40B4-BE49-F238E27FC236}">
                <a16:creationId xmlns:a16="http://schemas.microsoft.com/office/drawing/2014/main" id="{F80CF3C6-1EF9-46B0-AA53-4AD2F55466C1}"/>
              </a:ext>
            </a:extLst>
          </p:cNvPr>
          <p:cNvSpPr/>
          <p:nvPr/>
        </p:nvSpPr>
        <p:spPr bwMode="auto">
          <a:xfrm>
            <a:off x="18143" y="1105305"/>
            <a:ext cx="12191999" cy="5875647"/>
          </a:xfrm>
          <a:prstGeom prst="rect">
            <a:avLst/>
          </a:prstGeom>
          <a:solidFill>
            <a:srgbClr val="ECEC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7" name="Oval 6">
            <a:extLst>
              <a:ext uri="{FF2B5EF4-FFF2-40B4-BE49-F238E27FC236}">
                <a16:creationId xmlns:a16="http://schemas.microsoft.com/office/drawing/2014/main" id="{0EA08268-E0E9-4891-BC02-59C47BC66365}"/>
              </a:ext>
            </a:extLst>
          </p:cNvPr>
          <p:cNvSpPr/>
          <p:nvPr/>
        </p:nvSpPr>
        <p:spPr bwMode="auto">
          <a:xfrm>
            <a:off x="2235289" y="1693345"/>
            <a:ext cx="7795118" cy="4408876"/>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 name="Oval 9">
            <a:extLst>
              <a:ext uri="{FF2B5EF4-FFF2-40B4-BE49-F238E27FC236}">
                <a16:creationId xmlns:a16="http://schemas.microsoft.com/office/drawing/2014/main" id="{C3885AEB-A777-4793-9E20-71337895CAF8}"/>
              </a:ext>
            </a:extLst>
          </p:cNvPr>
          <p:cNvSpPr/>
          <p:nvPr/>
        </p:nvSpPr>
        <p:spPr bwMode="auto">
          <a:xfrm>
            <a:off x="2696547" y="1674684"/>
            <a:ext cx="6895321" cy="3812344"/>
          </a:xfrm>
          <a:prstGeom prst="ellipse">
            <a:avLst/>
          </a:prstGeom>
          <a:solidFill>
            <a:schemeClr val="accent4">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 name="Oval 10">
            <a:extLst>
              <a:ext uri="{FF2B5EF4-FFF2-40B4-BE49-F238E27FC236}">
                <a16:creationId xmlns:a16="http://schemas.microsoft.com/office/drawing/2014/main" id="{30582CAE-F5A3-46D0-B463-6964ABA64439}"/>
              </a:ext>
            </a:extLst>
          </p:cNvPr>
          <p:cNvSpPr/>
          <p:nvPr/>
        </p:nvSpPr>
        <p:spPr bwMode="auto">
          <a:xfrm>
            <a:off x="3051110" y="1674683"/>
            <a:ext cx="6176866" cy="3139913"/>
          </a:xfrm>
          <a:prstGeom prst="ellipse">
            <a:avLst/>
          </a:prstGeo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 name="Oval 11">
            <a:extLst>
              <a:ext uri="{FF2B5EF4-FFF2-40B4-BE49-F238E27FC236}">
                <a16:creationId xmlns:a16="http://schemas.microsoft.com/office/drawing/2014/main" id="{F43AD160-9A9A-4D47-9EDB-39E4D1A8E7B7}"/>
              </a:ext>
            </a:extLst>
          </p:cNvPr>
          <p:cNvSpPr/>
          <p:nvPr/>
        </p:nvSpPr>
        <p:spPr bwMode="auto">
          <a:xfrm>
            <a:off x="3387013" y="1749605"/>
            <a:ext cx="5458407" cy="2337203"/>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3" name="Oval 12">
            <a:extLst>
              <a:ext uri="{FF2B5EF4-FFF2-40B4-BE49-F238E27FC236}">
                <a16:creationId xmlns:a16="http://schemas.microsoft.com/office/drawing/2014/main" id="{4B1BC961-4ECB-4E72-9D6B-AD27F43E34EE}"/>
              </a:ext>
            </a:extLst>
          </p:cNvPr>
          <p:cNvSpPr/>
          <p:nvPr/>
        </p:nvSpPr>
        <p:spPr bwMode="auto">
          <a:xfrm>
            <a:off x="3826635" y="1749913"/>
            <a:ext cx="4535616" cy="1684618"/>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5" name="Graphic 14">
            <a:extLst>
              <a:ext uri="{FF2B5EF4-FFF2-40B4-BE49-F238E27FC236}">
                <a16:creationId xmlns:a16="http://schemas.microsoft.com/office/drawing/2014/main" id="{2DE123D0-D999-42FD-A369-B73FC31B2C8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582528" y="1476284"/>
            <a:ext cx="718089" cy="718089"/>
          </a:xfrm>
          <a:prstGeom prst="rect">
            <a:avLst/>
          </a:prstGeom>
        </p:spPr>
      </p:pic>
      <mc:AlternateContent xmlns:mc="http://schemas.openxmlformats.org/markup-compatibility/2006">
        <mc:Choice xmlns:am3d="http://schemas.microsoft.com/office/drawing/2017/model3d" Requires="am3d">
          <p:graphicFrame>
            <p:nvGraphicFramePr>
              <p:cNvPr id="9" name="3D Model 8" descr="City Apartment Building 2">
                <a:extLst>
                  <a:ext uri="{FF2B5EF4-FFF2-40B4-BE49-F238E27FC236}">
                    <a16:creationId xmlns:a16="http://schemas.microsoft.com/office/drawing/2014/main" id="{BA836FC2-EFF4-4A7D-9878-0D22DAE343B9}"/>
                  </a:ext>
                </a:extLst>
              </p:cNvPr>
              <p:cNvGraphicFramePr>
                <a:graphicFrameLocks noChangeAspect="1"/>
              </p:cNvGraphicFramePr>
              <p:nvPr/>
            </p:nvGraphicFramePr>
            <p:xfrm>
              <a:off x="4192151" y="655538"/>
              <a:ext cx="1774636" cy="2086047"/>
            </p:xfrm>
            <a:graphic>
              <a:graphicData uri="http://schemas.microsoft.com/office/drawing/2017/model3d">
                <am3d:model3d r:embed="rId5">
                  <am3d:spPr>
                    <a:xfrm>
                      <a:off x="0" y="0"/>
                      <a:ext cx="1774636" cy="2086047"/>
                    </a:xfrm>
                    <a:prstGeom prst="rect">
                      <a:avLst/>
                    </a:prstGeom>
                  </am3d:spPr>
                  <am3d:camera>
                    <am3d:pos x="0" y="0" z="71358299"/>
                    <am3d:up dx="0" dy="36000000" dz="0"/>
                    <am3d:lookAt x="0" y="0" z="0"/>
                    <am3d:perspective fov="2700000"/>
                  </am3d:camera>
                  <am3d:trans>
                    <am3d:meterPerModelUnit n="10900139" d="1000000"/>
                    <am3d:preTrans dx="-47343911" dy="-14744726" dz="14085784"/>
                    <am3d:scale>
                      <am3d:sx n="1000000" d="1000000"/>
                      <am3d:sy n="1000000" d="1000000"/>
                      <am3d:sz n="1000000" d="1000000"/>
                    </am3d:scale>
                    <am3d:rot ax="1598580" ay="987410" az="485341"/>
                    <am3d:postTrans dx="0" dy="0" dz="0"/>
                  </am3d:trans>
                  <am3d:raster rName="Office3DRenderer" rVer="16.0.8326">
                    <am3d:blip r:embed="rId6"/>
                  </am3d:raster>
                  <am3d:objViewport viewportSz="241663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9" name="3D Model 8" descr="City Apartment Building 2">
                <a:extLst>
                  <a:ext uri="{FF2B5EF4-FFF2-40B4-BE49-F238E27FC236}">
                    <a16:creationId xmlns:a16="http://schemas.microsoft.com/office/drawing/2014/main" id="{BA836FC2-EFF4-4A7D-9878-0D22DAE343B9}"/>
                  </a:ext>
                </a:extLst>
              </p:cNvPr>
              <p:cNvPicPr>
                <a:picLocks noGrp="1" noRot="1" noChangeAspect="1" noMove="1" noResize="1" noEditPoints="1" noAdjustHandles="1" noChangeArrowheads="1" noChangeShapeType="1" noCrop="1"/>
              </p:cNvPicPr>
              <p:nvPr/>
            </p:nvPicPr>
            <p:blipFill>
              <a:blip r:embed="rId6"/>
              <a:stretch>
                <a:fillRect/>
              </a:stretch>
            </p:blipFill>
            <p:spPr>
              <a:xfrm>
                <a:off x="4192151" y="655538"/>
                <a:ext cx="1774636" cy="2086047"/>
              </a:xfrm>
              <a:prstGeom prst="rect">
                <a:avLst/>
              </a:prstGeom>
            </p:spPr>
          </p:pic>
        </mc:Fallback>
      </mc:AlternateContent>
      <p:cxnSp>
        <p:nvCxnSpPr>
          <p:cNvPr id="17" name="Straight Connector 16">
            <a:extLst>
              <a:ext uri="{FF2B5EF4-FFF2-40B4-BE49-F238E27FC236}">
                <a16:creationId xmlns:a16="http://schemas.microsoft.com/office/drawing/2014/main" id="{F827E59B-E884-4091-A74E-49CDCDA75D53}"/>
              </a:ext>
            </a:extLst>
          </p:cNvPr>
          <p:cNvCxnSpPr>
            <a:cxnSpLocks/>
            <a:endCxn id="15" idx="1"/>
          </p:cNvCxnSpPr>
          <p:nvPr/>
        </p:nvCxnSpPr>
        <p:spPr>
          <a:xfrm>
            <a:off x="5553075" y="1835328"/>
            <a:ext cx="1029453" cy="1"/>
          </a:xfrm>
          <a:prstGeom prst="line">
            <a:avLst/>
          </a:prstGeom>
          <a:ln w="28575">
            <a:solidFill>
              <a:schemeClr val="tx2"/>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81727CAA-076E-4B4F-89C9-F8C1AA7FFE8C}"/>
              </a:ext>
            </a:extLst>
          </p:cNvPr>
          <p:cNvCxnSpPr>
            <a:cxnSpLocks/>
          </p:cNvCxnSpPr>
          <p:nvPr/>
        </p:nvCxnSpPr>
        <p:spPr>
          <a:xfrm>
            <a:off x="5553075" y="1940103"/>
            <a:ext cx="1029453" cy="0"/>
          </a:xfrm>
          <a:prstGeom prst="line">
            <a:avLst/>
          </a:prstGeom>
          <a:ln w="28575">
            <a:solidFill>
              <a:schemeClr val="tx2"/>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23" name="Rectangle: Rounded Corners 22">
            <a:extLst>
              <a:ext uri="{FF2B5EF4-FFF2-40B4-BE49-F238E27FC236}">
                <a16:creationId xmlns:a16="http://schemas.microsoft.com/office/drawing/2014/main" id="{02253306-7B66-472C-A4AC-6E4F6D19DB05}"/>
              </a:ext>
            </a:extLst>
          </p:cNvPr>
          <p:cNvSpPr/>
          <p:nvPr/>
        </p:nvSpPr>
        <p:spPr bwMode="auto">
          <a:xfrm>
            <a:off x="5882811" y="1802519"/>
            <a:ext cx="449492" cy="178682"/>
          </a:xfrm>
          <a:prstGeom prst="round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b="1" err="1">
                <a:gradFill>
                  <a:gsLst>
                    <a:gs pos="0">
                      <a:srgbClr val="FFFFFF"/>
                    </a:gs>
                    <a:gs pos="100000">
                      <a:srgbClr val="FFFFFF"/>
                    </a:gs>
                  </a:gsLst>
                  <a:lin ang="5400000" scaled="0"/>
                </a:gradFill>
                <a:ea typeface="Segoe UI" pitchFamily="34" charset="0"/>
                <a:cs typeface="Segoe UI" pitchFamily="34" charset="0"/>
              </a:rPr>
              <a:t>VNet</a:t>
            </a:r>
            <a:endParaRPr lang="en-US" sz="1200" b="1">
              <a:gradFill>
                <a:gsLst>
                  <a:gs pos="0">
                    <a:srgbClr val="FFFFFF"/>
                  </a:gs>
                  <a:gs pos="100000">
                    <a:srgbClr val="FFFFFF"/>
                  </a:gs>
                </a:gsLst>
                <a:lin ang="5400000" scaled="0"/>
              </a:gradFill>
              <a:ea typeface="Segoe UI" pitchFamily="34" charset="0"/>
              <a:cs typeface="Segoe UI" pitchFamily="34" charset="0"/>
            </a:endParaRPr>
          </a:p>
        </p:txBody>
      </p:sp>
      <p:sp>
        <p:nvSpPr>
          <p:cNvPr id="24" name="TextBox 23">
            <a:extLst>
              <a:ext uri="{FF2B5EF4-FFF2-40B4-BE49-F238E27FC236}">
                <a16:creationId xmlns:a16="http://schemas.microsoft.com/office/drawing/2014/main" id="{A4CF180E-DEE1-4905-A911-B5DA061C2130}"/>
              </a:ext>
            </a:extLst>
          </p:cNvPr>
          <p:cNvSpPr txBox="1"/>
          <p:nvPr/>
        </p:nvSpPr>
        <p:spPr>
          <a:xfrm>
            <a:off x="5163795" y="2782979"/>
            <a:ext cx="1951496" cy="544765"/>
          </a:xfrm>
          <a:prstGeom prst="rect">
            <a:avLst/>
          </a:prstGeom>
          <a:noFill/>
        </p:spPr>
        <p:txBody>
          <a:bodyPr wrap="none" lIns="182880" tIns="146304" rIns="182880" bIns="146304" rtlCol="0">
            <a:spAutoFit/>
          </a:bodyPr>
          <a:lstStyle/>
          <a:p>
            <a:pPr>
              <a:lnSpc>
                <a:spcPct val="90000"/>
              </a:lnSpc>
              <a:spcAft>
                <a:spcPts val="600"/>
              </a:spcAft>
            </a:pPr>
            <a:r>
              <a:rPr lang="en-US">
                <a:gradFill>
                  <a:gsLst>
                    <a:gs pos="2917">
                      <a:schemeClr val="tx1"/>
                    </a:gs>
                    <a:gs pos="30000">
                      <a:schemeClr val="tx1"/>
                    </a:gs>
                  </a:gsLst>
                  <a:lin ang="5400000" scaled="0"/>
                </a:gradFill>
              </a:rPr>
              <a:t>Data Protection</a:t>
            </a:r>
          </a:p>
        </p:txBody>
      </p:sp>
      <p:sp>
        <p:nvSpPr>
          <p:cNvPr id="25" name="TextBox 24">
            <a:extLst>
              <a:ext uri="{FF2B5EF4-FFF2-40B4-BE49-F238E27FC236}">
                <a16:creationId xmlns:a16="http://schemas.microsoft.com/office/drawing/2014/main" id="{EFA73930-7C5E-49FF-960B-B29FC697BF90}"/>
              </a:ext>
            </a:extLst>
          </p:cNvPr>
          <p:cNvSpPr txBox="1"/>
          <p:nvPr/>
        </p:nvSpPr>
        <p:spPr>
          <a:xfrm>
            <a:off x="5174073" y="3498364"/>
            <a:ext cx="1865126" cy="544765"/>
          </a:xfrm>
          <a:prstGeom prst="rect">
            <a:avLst/>
          </a:prstGeom>
          <a:noFill/>
        </p:spPr>
        <p:txBody>
          <a:bodyPr wrap="none" lIns="182880" tIns="146304" rIns="182880" bIns="146304" rtlCol="0">
            <a:spAutoFit/>
          </a:bodyPr>
          <a:lstStyle/>
          <a:p>
            <a:pPr>
              <a:lnSpc>
                <a:spcPct val="90000"/>
              </a:lnSpc>
              <a:spcAft>
                <a:spcPts val="600"/>
              </a:spcAft>
            </a:pPr>
            <a:r>
              <a:rPr lang="en-US">
                <a:gradFill>
                  <a:gsLst>
                    <a:gs pos="2917">
                      <a:schemeClr val="tx1"/>
                    </a:gs>
                    <a:gs pos="30000">
                      <a:schemeClr val="tx1"/>
                    </a:gs>
                  </a:gsLst>
                  <a:lin ang="5400000" scaled="0"/>
                </a:gradFill>
              </a:rPr>
              <a:t>Access Control</a:t>
            </a:r>
          </a:p>
        </p:txBody>
      </p:sp>
      <p:sp>
        <p:nvSpPr>
          <p:cNvPr id="26" name="TextBox 25">
            <a:extLst>
              <a:ext uri="{FF2B5EF4-FFF2-40B4-BE49-F238E27FC236}">
                <a16:creationId xmlns:a16="http://schemas.microsoft.com/office/drawing/2014/main" id="{44A3FFEC-878F-4833-A958-62E9C9AAC675}"/>
              </a:ext>
            </a:extLst>
          </p:cNvPr>
          <p:cNvSpPr txBox="1"/>
          <p:nvPr/>
        </p:nvSpPr>
        <p:spPr>
          <a:xfrm>
            <a:off x="5174073" y="4178113"/>
            <a:ext cx="1864934" cy="544765"/>
          </a:xfrm>
          <a:prstGeom prst="rect">
            <a:avLst/>
          </a:prstGeom>
          <a:noFill/>
        </p:spPr>
        <p:txBody>
          <a:bodyPr wrap="none" lIns="182880" tIns="146304" rIns="182880" bIns="146304" rtlCol="0">
            <a:spAutoFit/>
          </a:bodyPr>
          <a:lstStyle/>
          <a:p>
            <a:pPr>
              <a:lnSpc>
                <a:spcPct val="90000"/>
              </a:lnSpc>
              <a:spcAft>
                <a:spcPts val="600"/>
              </a:spcAft>
            </a:pPr>
            <a:r>
              <a:rPr lang="en-US">
                <a:gradFill>
                  <a:gsLst>
                    <a:gs pos="2917">
                      <a:schemeClr val="tx1"/>
                    </a:gs>
                    <a:gs pos="30000">
                      <a:schemeClr val="tx1"/>
                    </a:gs>
                  </a:gsLst>
                  <a:lin ang="5400000" scaled="0"/>
                </a:gradFill>
              </a:rPr>
              <a:t>Authentication</a:t>
            </a:r>
          </a:p>
        </p:txBody>
      </p:sp>
      <p:sp>
        <p:nvSpPr>
          <p:cNvPr id="27" name="TextBox 26">
            <a:extLst>
              <a:ext uri="{FF2B5EF4-FFF2-40B4-BE49-F238E27FC236}">
                <a16:creationId xmlns:a16="http://schemas.microsoft.com/office/drawing/2014/main" id="{8F844CB9-CEFE-4976-852F-A1A8E70A2129}"/>
              </a:ext>
            </a:extLst>
          </p:cNvPr>
          <p:cNvSpPr txBox="1"/>
          <p:nvPr/>
        </p:nvSpPr>
        <p:spPr>
          <a:xfrm>
            <a:off x="5174073" y="4865846"/>
            <a:ext cx="2107885" cy="544765"/>
          </a:xfrm>
          <a:prstGeom prst="rect">
            <a:avLst/>
          </a:prstGeom>
          <a:noFill/>
        </p:spPr>
        <p:txBody>
          <a:bodyPr wrap="none" lIns="182880" tIns="146304" rIns="182880" bIns="146304" rtlCol="0">
            <a:spAutoFit/>
          </a:bodyPr>
          <a:lstStyle/>
          <a:p>
            <a:pPr>
              <a:lnSpc>
                <a:spcPct val="90000"/>
              </a:lnSpc>
              <a:spcAft>
                <a:spcPts val="600"/>
              </a:spcAft>
            </a:pPr>
            <a:r>
              <a:rPr lang="en-US">
                <a:gradFill>
                  <a:gsLst>
                    <a:gs pos="2917">
                      <a:schemeClr val="tx1"/>
                    </a:gs>
                    <a:gs pos="30000">
                      <a:schemeClr val="tx1"/>
                    </a:gs>
                  </a:gsLst>
                  <a:lin ang="5400000" scaled="0"/>
                </a:gradFill>
              </a:rPr>
              <a:t>Network Security</a:t>
            </a:r>
          </a:p>
        </p:txBody>
      </p:sp>
      <p:sp>
        <p:nvSpPr>
          <p:cNvPr id="28" name="TextBox 27">
            <a:extLst>
              <a:ext uri="{FF2B5EF4-FFF2-40B4-BE49-F238E27FC236}">
                <a16:creationId xmlns:a16="http://schemas.microsoft.com/office/drawing/2014/main" id="{6D300ED5-273D-492B-B459-B043725B5A94}"/>
              </a:ext>
            </a:extLst>
          </p:cNvPr>
          <p:cNvSpPr txBox="1"/>
          <p:nvPr/>
        </p:nvSpPr>
        <p:spPr>
          <a:xfrm>
            <a:off x="5174073" y="5505689"/>
            <a:ext cx="2120004" cy="544765"/>
          </a:xfrm>
          <a:prstGeom prst="rect">
            <a:avLst/>
          </a:prstGeom>
          <a:noFill/>
        </p:spPr>
        <p:txBody>
          <a:bodyPr wrap="none" lIns="182880" tIns="146304" rIns="182880" bIns="146304" rtlCol="0">
            <a:spAutoFit/>
          </a:bodyPr>
          <a:lstStyle/>
          <a:p>
            <a:pPr>
              <a:lnSpc>
                <a:spcPct val="90000"/>
              </a:lnSpc>
              <a:spcAft>
                <a:spcPts val="600"/>
              </a:spcAft>
            </a:pPr>
            <a:r>
              <a:rPr lang="en-US">
                <a:gradFill>
                  <a:gsLst>
                    <a:gs pos="2917">
                      <a:schemeClr val="tx1"/>
                    </a:gs>
                    <a:gs pos="30000">
                      <a:schemeClr val="tx1"/>
                    </a:gs>
                  </a:gsLst>
                  <a:lin ang="5400000" scaled="0"/>
                </a:gradFill>
              </a:rPr>
              <a:t>Threat Protection</a:t>
            </a:r>
          </a:p>
        </p:txBody>
      </p:sp>
      <p:sp>
        <p:nvSpPr>
          <p:cNvPr id="30" name="TextBox 29">
            <a:extLst>
              <a:ext uri="{FF2B5EF4-FFF2-40B4-BE49-F238E27FC236}">
                <a16:creationId xmlns:a16="http://schemas.microsoft.com/office/drawing/2014/main" id="{D723F09F-82E2-4773-9C81-84AF8489AC60}"/>
              </a:ext>
            </a:extLst>
          </p:cNvPr>
          <p:cNvSpPr txBox="1"/>
          <p:nvPr/>
        </p:nvSpPr>
        <p:spPr>
          <a:xfrm>
            <a:off x="6195850" y="2238639"/>
            <a:ext cx="2000266" cy="193899"/>
          </a:xfrm>
          <a:prstGeom prst="rect">
            <a:avLst/>
          </a:prstGeom>
          <a:noFill/>
        </p:spPr>
        <p:txBody>
          <a:bodyPr wrap="square" lIns="0" tIns="0" rIns="0" bIns="0" rtlCol="0">
            <a:spAutoFit/>
          </a:bodyPr>
          <a:lstStyle/>
          <a:p>
            <a:pPr>
              <a:lnSpc>
                <a:spcPct val="90000"/>
              </a:lnSpc>
              <a:spcAft>
                <a:spcPts val="600"/>
              </a:spcAft>
            </a:pPr>
            <a:r>
              <a:rPr lang="en-US" sz="1400">
                <a:gradFill>
                  <a:gsLst>
                    <a:gs pos="2917">
                      <a:schemeClr val="tx1"/>
                    </a:gs>
                    <a:gs pos="30000">
                      <a:schemeClr val="tx1"/>
                    </a:gs>
                  </a:gsLst>
                  <a:lin ang="5400000" scaled="0"/>
                </a:gradFill>
              </a:rPr>
              <a:t>Azure Synapse Analytics</a:t>
            </a:r>
          </a:p>
        </p:txBody>
      </p:sp>
      <p:sp>
        <p:nvSpPr>
          <p:cNvPr id="31" name="TextBox 30">
            <a:extLst>
              <a:ext uri="{FF2B5EF4-FFF2-40B4-BE49-F238E27FC236}">
                <a16:creationId xmlns:a16="http://schemas.microsoft.com/office/drawing/2014/main" id="{5987A30D-8B0C-4656-AD7E-E5731A47103D}"/>
              </a:ext>
            </a:extLst>
          </p:cNvPr>
          <p:cNvSpPr txBox="1"/>
          <p:nvPr/>
        </p:nvSpPr>
        <p:spPr>
          <a:xfrm>
            <a:off x="4777470" y="6403050"/>
            <a:ext cx="2801088" cy="627864"/>
          </a:xfrm>
          <a:prstGeom prst="rect">
            <a:avLst/>
          </a:prstGeom>
          <a:noFill/>
        </p:spPr>
        <p:txBody>
          <a:bodyPr wrap="none" lIns="182880" tIns="146304" rIns="182880" bIns="146304" rtlCol="0">
            <a:spAutoFit/>
          </a:bodyPr>
          <a:lstStyle/>
          <a:p>
            <a:pPr>
              <a:lnSpc>
                <a:spcPct val="90000"/>
              </a:lnSpc>
              <a:spcAft>
                <a:spcPts val="600"/>
              </a:spcAft>
            </a:pPr>
            <a:r>
              <a:rPr lang="en-US" sz="2400">
                <a:gradFill>
                  <a:gsLst>
                    <a:gs pos="2917">
                      <a:schemeClr val="tx1"/>
                    </a:gs>
                    <a:gs pos="30000">
                      <a:schemeClr val="tx1"/>
                    </a:gs>
                  </a:gsLst>
                  <a:lin ang="5400000" scaled="0"/>
                </a:gradFill>
              </a:rPr>
              <a:t>Defense-in-Depth</a:t>
            </a:r>
          </a:p>
        </p:txBody>
      </p:sp>
      <p:pic>
        <p:nvPicPr>
          <p:cNvPr id="33" name="Picture 32" descr="A picture containing building, window, table, drawing&#10;&#10;Description automatically generated">
            <a:extLst>
              <a:ext uri="{FF2B5EF4-FFF2-40B4-BE49-F238E27FC236}">
                <a16:creationId xmlns:a16="http://schemas.microsoft.com/office/drawing/2014/main" id="{56A36C04-4790-46D7-BA0F-86032B2AA7C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647802" y="3342491"/>
            <a:ext cx="697980" cy="544765"/>
          </a:xfrm>
          <a:prstGeom prst="rect">
            <a:avLst/>
          </a:prstGeom>
        </p:spPr>
      </p:pic>
      <p:pic>
        <p:nvPicPr>
          <p:cNvPr id="35" name="Picture 34" descr="A picture containing computer&#10;&#10;Description automatically generated">
            <a:extLst>
              <a:ext uri="{FF2B5EF4-FFF2-40B4-BE49-F238E27FC236}">
                <a16:creationId xmlns:a16="http://schemas.microsoft.com/office/drawing/2014/main" id="{38648488-DB85-4877-8718-04F405FEC18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658914" y="3993124"/>
            <a:ext cx="671628" cy="544765"/>
          </a:xfrm>
          <a:prstGeom prst="rect">
            <a:avLst/>
          </a:prstGeom>
        </p:spPr>
      </p:pic>
      <p:pic>
        <p:nvPicPr>
          <p:cNvPr id="37" name="Picture 36" descr="A close up of a logo&#10;&#10;Description automatically generated">
            <a:extLst>
              <a:ext uri="{FF2B5EF4-FFF2-40B4-BE49-F238E27FC236}">
                <a16:creationId xmlns:a16="http://schemas.microsoft.com/office/drawing/2014/main" id="{8A418A49-B32F-4740-80BC-53241DB3D27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576681" y="4774072"/>
            <a:ext cx="733527" cy="476316"/>
          </a:xfrm>
          <a:prstGeom prst="rect">
            <a:avLst/>
          </a:prstGeom>
        </p:spPr>
      </p:pic>
      <p:pic>
        <p:nvPicPr>
          <p:cNvPr id="39" name="Picture 38">
            <a:extLst>
              <a:ext uri="{FF2B5EF4-FFF2-40B4-BE49-F238E27FC236}">
                <a16:creationId xmlns:a16="http://schemas.microsoft.com/office/drawing/2014/main" id="{137E4F2D-1F8C-462F-BD7B-112023DA6AD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915414" y="5499597"/>
            <a:ext cx="321240" cy="438055"/>
          </a:xfrm>
          <a:prstGeom prst="rect">
            <a:avLst/>
          </a:prstGeom>
        </p:spPr>
      </p:pic>
    </p:spTree>
    <p:extLst>
      <p:ext uri="{BB962C8B-B14F-4D97-AF65-F5344CB8AC3E}">
        <p14:creationId xmlns:p14="http://schemas.microsoft.com/office/powerpoint/2010/main" val="3280269677"/>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5" name="Picture 28">
            <a:extLst>
              <a:ext uri="{FF2B5EF4-FFF2-40B4-BE49-F238E27FC236}">
                <a16:creationId xmlns:a16="http://schemas.microsoft.com/office/drawing/2014/main" id="{9CBBF4E9-B95C-404C-A357-67AB592D69F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9912" r="22320" b="43417"/>
          <a:stretch/>
        </p:blipFill>
        <p:spPr>
          <a:xfrm>
            <a:off x="1926924" y="3367835"/>
            <a:ext cx="803988" cy="789774"/>
          </a:xfrm>
          <a:prstGeom prst="rect">
            <a:avLst/>
          </a:prstGeom>
        </p:spPr>
      </p:pic>
      <p:sp>
        <p:nvSpPr>
          <p:cNvPr id="96" name="Rectangle 95">
            <a:extLst>
              <a:ext uri="{FF2B5EF4-FFF2-40B4-BE49-F238E27FC236}">
                <a16:creationId xmlns:a16="http://schemas.microsoft.com/office/drawing/2014/main" id="{83BC82CF-73EC-4207-BC91-33344AA06783}"/>
              </a:ext>
            </a:extLst>
          </p:cNvPr>
          <p:cNvSpPr/>
          <p:nvPr/>
        </p:nvSpPr>
        <p:spPr>
          <a:xfrm>
            <a:off x="1894370" y="4197215"/>
            <a:ext cx="869096" cy="380938"/>
          </a:xfrm>
          <a:prstGeom prst="rect">
            <a:avLst/>
          </a:prstGeom>
        </p:spPr>
        <p:txBody>
          <a:bodyPr wrap="square">
            <a:spAutoFit/>
          </a:bodyPr>
          <a:lstStyle/>
          <a:p>
            <a:pPr marL="0" marR="0" lvl="0" indent="0" algn="ctr" defTabSz="570855" rtl="0" eaLnBrk="0" fontAlgn="ctr" latinLnBrk="0" hangingPunct="0">
              <a:lnSpc>
                <a:spcPct val="9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panose="020B0502040204020203" pitchFamily="34" charset="0"/>
                <a:ea typeface="MS PGothic" panose="020B0600070205080204" pitchFamily="34" charset="-128"/>
                <a:cs typeface="Segoe UI" panose="020B0502040204020203" pitchFamily="34" charset="0"/>
              </a:rPr>
              <a:t>HIPAA / HITECH</a:t>
            </a:r>
          </a:p>
        </p:txBody>
      </p:sp>
      <p:pic>
        <p:nvPicPr>
          <p:cNvPr id="99" name="Picture 98" descr="http://1.bp.blogspot.com/-zsub2Ach6i8/T3qyuPps54I/AAAAAAAAAVY/2DAjv_gntto/s1600/irs-logo.jpeg.png">
            <a:extLst>
              <a:ext uri="{FF2B5EF4-FFF2-40B4-BE49-F238E27FC236}">
                <a16:creationId xmlns:a16="http://schemas.microsoft.com/office/drawing/2014/main" id="{1AF24A0C-C37F-4A3A-9B39-1AA894583E58}"/>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573968" y="3424629"/>
            <a:ext cx="670944" cy="676186"/>
          </a:xfrm>
          <a:prstGeom prst="rect">
            <a:avLst/>
          </a:prstGeom>
          <a:noFill/>
          <a:ln>
            <a:noFill/>
          </a:ln>
        </p:spPr>
      </p:pic>
      <p:sp>
        <p:nvSpPr>
          <p:cNvPr id="100" name="Rectangle 99">
            <a:extLst>
              <a:ext uri="{FF2B5EF4-FFF2-40B4-BE49-F238E27FC236}">
                <a16:creationId xmlns:a16="http://schemas.microsoft.com/office/drawing/2014/main" id="{6ECDCFBC-FBAB-443C-A1B3-A787424201F8}"/>
              </a:ext>
            </a:extLst>
          </p:cNvPr>
          <p:cNvSpPr/>
          <p:nvPr/>
        </p:nvSpPr>
        <p:spPr>
          <a:xfrm>
            <a:off x="8565436" y="4197215"/>
            <a:ext cx="688009" cy="238591"/>
          </a:xfrm>
          <a:prstGeom prst="rect">
            <a:avLst/>
          </a:prstGeom>
        </p:spPr>
        <p:txBody>
          <a:bodyPr wrap="none">
            <a:spAutoFit/>
          </a:bodyPr>
          <a:lstStyle/>
          <a:p>
            <a:pPr marL="0" marR="0" lvl="0" indent="0" algn="ctr" defTabSz="570855" rtl="0" eaLnBrk="0" fontAlgn="ctr" latinLnBrk="0" hangingPunct="0">
              <a:lnSpc>
                <a:spcPct val="9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panose="020B0502040204020203" pitchFamily="34" charset="0"/>
                <a:ea typeface="MS PGothic" panose="020B0600070205080204" pitchFamily="34" charset="-128"/>
                <a:cs typeface="Segoe UI" panose="020B0502040204020203" pitchFamily="34" charset="0"/>
              </a:rPr>
              <a:t>IRS 1075</a:t>
            </a:r>
          </a:p>
        </p:txBody>
      </p:sp>
      <p:pic>
        <p:nvPicPr>
          <p:cNvPr id="102" name="Picture 6" descr="image007">
            <a:extLst>
              <a:ext uri="{FF2B5EF4-FFF2-40B4-BE49-F238E27FC236}">
                <a16:creationId xmlns:a16="http://schemas.microsoft.com/office/drawing/2014/main" id="{FD3E6E77-FA64-4BF8-865A-455772FC6CF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89759" y="3403299"/>
            <a:ext cx="713272" cy="718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 name="Rectangle 102">
            <a:extLst>
              <a:ext uri="{FF2B5EF4-FFF2-40B4-BE49-F238E27FC236}">
                <a16:creationId xmlns:a16="http://schemas.microsoft.com/office/drawing/2014/main" id="{42570240-0CA1-40CE-A577-2E299ECB5140}"/>
              </a:ext>
            </a:extLst>
          </p:cNvPr>
          <p:cNvSpPr/>
          <p:nvPr/>
        </p:nvSpPr>
        <p:spPr>
          <a:xfrm>
            <a:off x="10607657" y="4197215"/>
            <a:ext cx="877477" cy="380938"/>
          </a:xfrm>
          <a:prstGeom prst="rect">
            <a:avLst/>
          </a:prstGeom>
        </p:spPr>
        <p:txBody>
          <a:bodyPr wrap="square">
            <a:spAutoFit/>
          </a:bodyPr>
          <a:lstStyle/>
          <a:p>
            <a:pPr marL="0" marR="0" lvl="0" indent="0" algn="ctr" defTabSz="570855" rtl="0" eaLnBrk="0" fontAlgn="ctr" latinLnBrk="0" hangingPunct="0">
              <a:lnSpc>
                <a:spcPct val="9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panose="020B0502040204020203" pitchFamily="34" charset="0"/>
                <a:ea typeface="MS PGothic" panose="020B0600070205080204" pitchFamily="34" charset="-128"/>
                <a:cs typeface="Segoe UI" panose="020B0502040204020203" pitchFamily="34" charset="0"/>
              </a:rPr>
              <a:t>Section 508 VPAT</a:t>
            </a:r>
          </a:p>
        </p:txBody>
      </p:sp>
      <p:pic>
        <p:nvPicPr>
          <p:cNvPr id="105" name="Picture 104">
            <a:extLst>
              <a:ext uri="{FF2B5EF4-FFF2-40B4-BE49-F238E27FC236}">
                <a16:creationId xmlns:a16="http://schemas.microsoft.com/office/drawing/2014/main" id="{ECFFF1C9-46A2-4FB8-BEB8-5ACDE304F06F}"/>
              </a:ext>
            </a:extLst>
          </p:cNvPr>
          <p:cNvPicPr>
            <a:picLocks noChangeAspect="1"/>
          </p:cNvPicPr>
          <p:nvPr/>
        </p:nvPicPr>
        <p:blipFill>
          <a:blip r:embed="rId6"/>
          <a:stretch>
            <a:fillRect/>
          </a:stretch>
        </p:blipFill>
        <p:spPr>
          <a:xfrm>
            <a:off x="733818" y="1711586"/>
            <a:ext cx="678180" cy="684927"/>
          </a:xfrm>
          <a:prstGeom prst="rect">
            <a:avLst/>
          </a:prstGeom>
        </p:spPr>
      </p:pic>
      <p:sp>
        <p:nvSpPr>
          <p:cNvPr id="106" name="Rectangle 105">
            <a:extLst>
              <a:ext uri="{FF2B5EF4-FFF2-40B4-BE49-F238E27FC236}">
                <a16:creationId xmlns:a16="http://schemas.microsoft.com/office/drawing/2014/main" id="{42036136-3F6C-46BE-8815-4E94116C0340}"/>
              </a:ext>
            </a:extLst>
          </p:cNvPr>
          <p:cNvSpPr/>
          <p:nvPr/>
        </p:nvSpPr>
        <p:spPr>
          <a:xfrm>
            <a:off x="757090" y="2591251"/>
            <a:ext cx="631636" cy="169282"/>
          </a:xfrm>
          <a:prstGeom prst="rect">
            <a:avLst/>
          </a:prstGeom>
        </p:spPr>
        <p:txBody>
          <a:bodyPr wrap="none" lIns="0" tIns="0" rIns="0" bIns="0">
            <a:noAutofit/>
          </a:bodyPr>
          <a:lstStyle/>
          <a:p>
            <a:pPr marL="0" marR="0" lvl="0" indent="0" algn="ctr" defTabSz="585383" rtl="0" eaLnBrk="0" fontAlgn="ctr" latinLnBrk="0" hangingPunct="0">
              <a:lnSpc>
                <a:spcPct val="100000"/>
              </a:lnSpc>
              <a:spcBef>
                <a:spcPct val="0"/>
              </a:spcBef>
              <a:spcAft>
                <a:spcPct val="0"/>
              </a:spcAft>
              <a:buClrTx/>
              <a:buSzTx/>
              <a:buFontTx/>
              <a:buNone/>
              <a:tabLst/>
              <a:defRPr/>
            </a:pPr>
            <a:r>
              <a:rPr kumimoji="0" lang="en-US" sz="1000" i="0" u="none" strike="noStrike" kern="1200" cap="none" spc="0" normalizeH="0" baseline="0" noProof="0">
                <a:ln>
                  <a:noFill/>
                </a:ln>
                <a:effectLst/>
                <a:uLnTx/>
                <a:uFillTx/>
                <a:latin typeface="Segoe UI"/>
                <a:ea typeface="MS PGothic" panose="020B0600070205080204" pitchFamily="34" charset="-128"/>
                <a:cs typeface="+mn-cs"/>
              </a:rPr>
              <a:t>ISO 27001</a:t>
            </a:r>
          </a:p>
        </p:txBody>
      </p:sp>
      <p:pic>
        <p:nvPicPr>
          <p:cNvPr id="108" name="Picture 107">
            <a:extLst>
              <a:ext uri="{FF2B5EF4-FFF2-40B4-BE49-F238E27FC236}">
                <a16:creationId xmlns:a16="http://schemas.microsoft.com/office/drawing/2014/main" id="{9FF38979-B05C-4A26-B21C-EE7B3E383846}"/>
              </a:ext>
            </a:extLst>
          </p:cNvPr>
          <p:cNvPicPr>
            <a:picLocks noChangeAspect="1"/>
          </p:cNvPicPr>
          <p:nvPr/>
        </p:nvPicPr>
        <p:blipFill>
          <a:blip r:embed="rId7"/>
          <a:stretch>
            <a:fillRect/>
          </a:stretch>
        </p:blipFill>
        <p:spPr>
          <a:xfrm>
            <a:off x="4622277" y="1791484"/>
            <a:ext cx="819049" cy="525130"/>
          </a:xfrm>
          <a:prstGeom prst="rect">
            <a:avLst/>
          </a:prstGeom>
        </p:spPr>
      </p:pic>
      <p:sp>
        <p:nvSpPr>
          <p:cNvPr id="109" name="Rectangle 108">
            <a:extLst>
              <a:ext uri="{FF2B5EF4-FFF2-40B4-BE49-F238E27FC236}">
                <a16:creationId xmlns:a16="http://schemas.microsoft.com/office/drawing/2014/main" id="{6BE6270B-6DA0-4EA6-A324-C44C50970D98}"/>
              </a:ext>
            </a:extLst>
          </p:cNvPr>
          <p:cNvSpPr/>
          <p:nvPr/>
        </p:nvSpPr>
        <p:spPr>
          <a:xfrm>
            <a:off x="4554137" y="2591251"/>
            <a:ext cx="955328" cy="169282"/>
          </a:xfrm>
          <a:prstGeom prst="rect">
            <a:avLst/>
          </a:prstGeom>
        </p:spPr>
        <p:txBody>
          <a:bodyPr wrap="none" lIns="0" tIns="0" rIns="0" bIns="0">
            <a:noAutofit/>
          </a:bodyPr>
          <a:lstStyle/>
          <a:p>
            <a:pPr marL="0" marR="0" lvl="0" indent="0" algn="ctr" defTabSz="585383" rtl="0" eaLnBrk="0" fontAlgn="ctr" latinLnBrk="0" hangingPunct="0">
              <a:lnSpc>
                <a:spcPct val="100000"/>
              </a:lnSpc>
              <a:spcBef>
                <a:spcPct val="0"/>
              </a:spcBef>
              <a:spcAft>
                <a:spcPct val="0"/>
              </a:spcAft>
              <a:buClrTx/>
              <a:buSzTx/>
              <a:buFontTx/>
              <a:buNone/>
              <a:tabLst/>
              <a:defRPr/>
            </a:pPr>
            <a:r>
              <a:rPr kumimoji="0" lang="en-US" sz="1000" i="0" u="none" strike="noStrike" kern="1200" cap="none" spc="0" normalizeH="0" baseline="0" noProof="0">
                <a:ln>
                  <a:noFill/>
                </a:ln>
                <a:effectLst/>
                <a:uLnTx/>
                <a:uFillTx/>
                <a:latin typeface="Segoe UI"/>
                <a:ea typeface="MS PGothic" panose="020B0600070205080204" pitchFamily="34" charset="-128"/>
                <a:cs typeface="+mn-cs"/>
              </a:rPr>
              <a:t>PCI DSS Level 1</a:t>
            </a:r>
          </a:p>
        </p:txBody>
      </p:sp>
      <p:pic>
        <p:nvPicPr>
          <p:cNvPr id="111" name="Picture 110">
            <a:extLst>
              <a:ext uri="{FF2B5EF4-FFF2-40B4-BE49-F238E27FC236}">
                <a16:creationId xmlns:a16="http://schemas.microsoft.com/office/drawing/2014/main" id="{12C06F47-1AD6-4CC0-B425-D4ED1CDE2009}"/>
              </a:ext>
            </a:extLst>
          </p:cNvPr>
          <p:cNvPicPr>
            <a:picLocks noChangeAspect="1"/>
          </p:cNvPicPr>
          <p:nvPr/>
        </p:nvPicPr>
        <p:blipFill>
          <a:blip r:embed="rId8"/>
          <a:stretch>
            <a:fillRect/>
          </a:stretch>
        </p:blipFill>
        <p:spPr>
          <a:xfrm>
            <a:off x="1949686" y="1711586"/>
            <a:ext cx="742351" cy="684927"/>
          </a:xfrm>
          <a:prstGeom prst="rect">
            <a:avLst/>
          </a:prstGeom>
        </p:spPr>
      </p:pic>
      <p:sp>
        <p:nvSpPr>
          <p:cNvPr id="112" name="Rectangle 111">
            <a:extLst>
              <a:ext uri="{FF2B5EF4-FFF2-40B4-BE49-F238E27FC236}">
                <a16:creationId xmlns:a16="http://schemas.microsoft.com/office/drawing/2014/main" id="{F8D2B94A-3A03-4C45-9D13-B941B6C87243}"/>
              </a:ext>
            </a:extLst>
          </p:cNvPr>
          <p:cNvSpPr/>
          <p:nvPr/>
        </p:nvSpPr>
        <p:spPr>
          <a:xfrm>
            <a:off x="1905311" y="2591251"/>
            <a:ext cx="831100" cy="169282"/>
          </a:xfrm>
          <a:prstGeom prst="rect">
            <a:avLst/>
          </a:prstGeom>
        </p:spPr>
        <p:txBody>
          <a:bodyPr wrap="none" lIns="0" tIns="0" rIns="0" bIns="0">
            <a:noAutofit/>
          </a:bodyPr>
          <a:lstStyle/>
          <a:p>
            <a:pPr marL="0" marR="0" lvl="0" indent="0" algn="ctr" defTabSz="585383" rtl="0" eaLnBrk="0" fontAlgn="ctr" latinLnBrk="0" hangingPunct="0">
              <a:lnSpc>
                <a:spcPct val="100000"/>
              </a:lnSpc>
              <a:spcBef>
                <a:spcPct val="0"/>
              </a:spcBef>
              <a:spcAft>
                <a:spcPct val="0"/>
              </a:spcAft>
              <a:buClrTx/>
              <a:buSzTx/>
              <a:buFontTx/>
              <a:buNone/>
              <a:tabLst/>
              <a:defRPr/>
            </a:pPr>
            <a:r>
              <a:rPr kumimoji="0" lang="en-US" sz="1000" i="0" u="none" strike="noStrike" kern="1200" cap="none" spc="0" normalizeH="0" baseline="0" noProof="0">
                <a:ln>
                  <a:noFill/>
                </a:ln>
                <a:effectLst/>
                <a:uLnTx/>
                <a:uFillTx/>
                <a:latin typeface="Segoe UI"/>
                <a:ea typeface="MS PGothic" panose="020B0600070205080204" pitchFamily="34" charset="-128"/>
                <a:cs typeface="+mn-cs"/>
              </a:rPr>
              <a:t>SOC 1 Type 2</a:t>
            </a:r>
          </a:p>
        </p:txBody>
      </p:sp>
      <p:pic>
        <p:nvPicPr>
          <p:cNvPr id="120" name="Picture 119">
            <a:extLst>
              <a:ext uri="{FF2B5EF4-FFF2-40B4-BE49-F238E27FC236}">
                <a16:creationId xmlns:a16="http://schemas.microsoft.com/office/drawing/2014/main" id="{C3AFB366-6A12-4489-9D90-A09312D58EBD}"/>
              </a:ext>
            </a:extLst>
          </p:cNvPr>
          <p:cNvPicPr>
            <a:picLocks noChangeAspect="1"/>
          </p:cNvPicPr>
          <p:nvPr/>
        </p:nvPicPr>
        <p:blipFill>
          <a:blip r:embed="rId8"/>
          <a:stretch>
            <a:fillRect/>
          </a:stretch>
        </p:blipFill>
        <p:spPr>
          <a:xfrm>
            <a:off x="3274099" y="1711586"/>
            <a:ext cx="742351" cy="684927"/>
          </a:xfrm>
          <a:prstGeom prst="rect">
            <a:avLst/>
          </a:prstGeom>
        </p:spPr>
      </p:pic>
      <p:sp>
        <p:nvSpPr>
          <p:cNvPr id="121" name="Rectangle 120">
            <a:extLst>
              <a:ext uri="{FF2B5EF4-FFF2-40B4-BE49-F238E27FC236}">
                <a16:creationId xmlns:a16="http://schemas.microsoft.com/office/drawing/2014/main" id="{56F6ECD4-5224-4721-A2E3-88DF80FAEB07}"/>
              </a:ext>
            </a:extLst>
          </p:cNvPr>
          <p:cNvSpPr/>
          <p:nvPr/>
        </p:nvSpPr>
        <p:spPr>
          <a:xfrm>
            <a:off x="3229724" y="2591251"/>
            <a:ext cx="831100" cy="169282"/>
          </a:xfrm>
          <a:prstGeom prst="rect">
            <a:avLst/>
          </a:prstGeom>
        </p:spPr>
        <p:txBody>
          <a:bodyPr wrap="none" lIns="0" tIns="0" rIns="0" bIns="0">
            <a:noAutofit/>
          </a:bodyPr>
          <a:lstStyle/>
          <a:p>
            <a:pPr marL="0" marR="0" lvl="0" indent="0" algn="ctr" defTabSz="585383" rtl="0" eaLnBrk="0" fontAlgn="ctr" latinLnBrk="0" hangingPunct="0">
              <a:lnSpc>
                <a:spcPct val="100000"/>
              </a:lnSpc>
              <a:spcBef>
                <a:spcPct val="0"/>
              </a:spcBef>
              <a:spcAft>
                <a:spcPct val="0"/>
              </a:spcAft>
              <a:buClrTx/>
              <a:buSzTx/>
              <a:buFontTx/>
              <a:buNone/>
              <a:tabLst/>
              <a:defRPr/>
            </a:pPr>
            <a:r>
              <a:rPr kumimoji="0" lang="en-US" sz="1000" i="0" u="none" strike="noStrike" kern="1200" cap="none" spc="0" normalizeH="0" baseline="0" noProof="0">
                <a:ln>
                  <a:noFill/>
                </a:ln>
                <a:effectLst/>
                <a:uLnTx/>
                <a:uFillTx/>
                <a:latin typeface="Segoe UI"/>
                <a:ea typeface="MS PGothic" panose="020B0600070205080204" pitchFamily="34" charset="-128"/>
                <a:cs typeface="+mn-cs"/>
              </a:rPr>
              <a:t>SOC 2 Type 2</a:t>
            </a:r>
          </a:p>
        </p:txBody>
      </p:sp>
      <p:pic>
        <p:nvPicPr>
          <p:cNvPr id="123" name="Picture 14" descr="http://www.theauditpeople.com/sites/default/files/pictures/iso-logo.png">
            <a:extLst>
              <a:ext uri="{FF2B5EF4-FFF2-40B4-BE49-F238E27FC236}">
                <a16:creationId xmlns:a16="http://schemas.microsoft.com/office/drawing/2014/main" id="{49AEB712-5B4B-4F76-9D6B-07805EDBEDBB}"/>
              </a:ext>
            </a:extLst>
          </p:cNvPr>
          <p:cNvPicPr>
            <a:picLocks noChangeAspect="1" noChangeArrowheads="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491999" y="1748069"/>
            <a:ext cx="803670" cy="611960"/>
          </a:xfrm>
          <a:prstGeom prst="rect">
            <a:avLst/>
          </a:prstGeom>
          <a:noFill/>
          <a:extLst>
            <a:ext uri="{909E8E84-426E-40DD-AFC4-6F175D3DCCD1}">
              <a14:hiddenFill xmlns:a14="http://schemas.microsoft.com/office/drawing/2010/main">
                <a:solidFill>
                  <a:srgbClr val="FFFFFF"/>
                </a:solidFill>
              </a14:hiddenFill>
            </a:ext>
          </a:extLst>
        </p:spPr>
      </p:pic>
      <p:sp>
        <p:nvSpPr>
          <p:cNvPr id="124" name="Rectangle 123">
            <a:extLst>
              <a:ext uri="{FF2B5EF4-FFF2-40B4-BE49-F238E27FC236}">
                <a16:creationId xmlns:a16="http://schemas.microsoft.com/office/drawing/2014/main" id="{72626E17-1D66-4A53-8C11-CABC7DF59E7D}"/>
              </a:ext>
            </a:extLst>
          </p:cNvPr>
          <p:cNvSpPr/>
          <p:nvPr/>
        </p:nvSpPr>
        <p:spPr>
          <a:xfrm>
            <a:off x="7578017" y="2591251"/>
            <a:ext cx="631635" cy="169282"/>
          </a:xfrm>
          <a:prstGeom prst="rect">
            <a:avLst/>
          </a:prstGeom>
        </p:spPr>
        <p:txBody>
          <a:bodyPr wrap="none" lIns="0" tIns="0" rIns="0" bIns="0">
            <a:noAutofit/>
          </a:bodyPr>
          <a:lstStyle/>
          <a:p>
            <a:pPr marL="0" marR="0" lvl="0" indent="0" algn="ctr" defTabSz="585383" rtl="0" eaLnBrk="0" fontAlgn="ctr" latinLnBrk="0" hangingPunct="0">
              <a:lnSpc>
                <a:spcPct val="100000"/>
              </a:lnSpc>
              <a:spcBef>
                <a:spcPct val="0"/>
              </a:spcBef>
              <a:spcAft>
                <a:spcPct val="0"/>
              </a:spcAft>
              <a:buClrTx/>
              <a:buSzTx/>
              <a:buFontTx/>
              <a:buNone/>
              <a:tabLst/>
              <a:defRPr/>
            </a:pPr>
            <a:r>
              <a:rPr kumimoji="0" lang="en-US" sz="1000" i="0" u="none" strike="noStrike" kern="1200" cap="none" spc="0" normalizeH="0" baseline="0" noProof="0">
                <a:ln>
                  <a:noFill/>
                </a:ln>
                <a:effectLst/>
                <a:uLnTx/>
                <a:uFillTx/>
                <a:latin typeface="Segoe UI"/>
                <a:ea typeface="MS PGothic" panose="020B0600070205080204" pitchFamily="34" charset="-128"/>
                <a:cs typeface="+mn-cs"/>
              </a:rPr>
              <a:t>ISO 27018</a:t>
            </a:r>
          </a:p>
        </p:txBody>
      </p:sp>
      <p:pic>
        <p:nvPicPr>
          <p:cNvPr id="126" name="Picture 125">
            <a:extLst>
              <a:ext uri="{FF2B5EF4-FFF2-40B4-BE49-F238E27FC236}">
                <a16:creationId xmlns:a16="http://schemas.microsoft.com/office/drawing/2014/main" id="{A037B048-29F1-4362-BD0F-622B0154DC90}"/>
              </a:ext>
            </a:extLst>
          </p:cNvPr>
          <p:cNvPicPr>
            <a:picLocks noChangeAspect="1"/>
          </p:cNvPicPr>
          <p:nvPr/>
        </p:nvPicPr>
        <p:blipFill>
          <a:blip r:embed="rId10"/>
          <a:stretch>
            <a:fillRect/>
          </a:stretch>
        </p:blipFill>
        <p:spPr>
          <a:xfrm>
            <a:off x="6002778" y="1861621"/>
            <a:ext cx="995908" cy="384856"/>
          </a:xfrm>
          <a:prstGeom prst="rect">
            <a:avLst/>
          </a:prstGeom>
        </p:spPr>
      </p:pic>
      <p:sp>
        <p:nvSpPr>
          <p:cNvPr id="127" name="Rectangle 126">
            <a:extLst>
              <a:ext uri="{FF2B5EF4-FFF2-40B4-BE49-F238E27FC236}">
                <a16:creationId xmlns:a16="http://schemas.microsoft.com/office/drawing/2014/main" id="{F90C6A1B-FED5-4A08-A889-5403B262A9FD}"/>
              </a:ext>
            </a:extLst>
          </p:cNvPr>
          <p:cNvSpPr/>
          <p:nvPr/>
        </p:nvSpPr>
        <p:spPr>
          <a:xfrm>
            <a:off x="6039691" y="2591251"/>
            <a:ext cx="922083" cy="338565"/>
          </a:xfrm>
          <a:prstGeom prst="rect">
            <a:avLst/>
          </a:prstGeom>
        </p:spPr>
        <p:txBody>
          <a:bodyPr wrap="none" lIns="0" tIns="0" rIns="0" bIns="0">
            <a:noAutofit/>
          </a:bodyPr>
          <a:lstStyle/>
          <a:p>
            <a:pPr marL="0" marR="0" lvl="0" indent="0" algn="ctr" defTabSz="585383" rtl="0" eaLnBrk="0" fontAlgn="ctr" latinLnBrk="0" hangingPunct="0">
              <a:lnSpc>
                <a:spcPct val="100000"/>
              </a:lnSpc>
              <a:spcBef>
                <a:spcPct val="0"/>
              </a:spcBef>
              <a:spcAft>
                <a:spcPct val="0"/>
              </a:spcAft>
              <a:buClrTx/>
              <a:buSzTx/>
              <a:buFontTx/>
              <a:buNone/>
              <a:tabLst/>
              <a:defRPr/>
            </a:pPr>
            <a:r>
              <a:rPr kumimoji="0" lang="en-US" sz="1000" i="0" u="none" strike="noStrike" kern="1200" cap="none" spc="0" normalizeH="0" baseline="0" noProof="0">
                <a:ln>
                  <a:noFill/>
                </a:ln>
                <a:effectLst/>
                <a:uLnTx/>
                <a:uFillTx/>
                <a:latin typeface="Segoe UI"/>
                <a:ea typeface="MS PGothic" panose="020B0600070205080204" pitchFamily="34" charset="-128"/>
                <a:cs typeface="+mn-cs"/>
              </a:rPr>
              <a:t>Cloud Controls</a:t>
            </a:r>
            <a:br>
              <a:rPr kumimoji="0" lang="en-US" sz="1000" i="0" u="none" strike="noStrike" kern="1200" cap="none" spc="0" normalizeH="0" baseline="0" noProof="0">
                <a:ln>
                  <a:noFill/>
                </a:ln>
                <a:effectLst/>
                <a:uLnTx/>
                <a:uFillTx/>
                <a:latin typeface="Segoe UI"/>
                <a:ea typeface="MS PGothic" panose="020B0600070205080204" pitchFamily="34" charset="-128"/>
                <a:cs typeface="+mn-cs"/>
              </a:rPr>
            </a:br>
            <a:r>
              <a:rPr kumimoji="0" lang="en-US" sz="1000" i="0" u="none" strike="noStrike" kern="1200" cap="none" spc="0" normalizeH="0" baseline="0" noProof="0">
                <a:ln>
                  <a:noFill/>
                </a:ln>
                <a:effectLst/>
                <a:uLnTx/>
                <a:uFillTx/>
                <a:latin typeface="Segoe UI"/>
                <a:ea typeface="MS PGothic" panose="020B0600070205080204" pitchFamily="34" charset="-128"/>
                <a:cs typeface="+mn-cs"/>
              </a:rPr>
              <a:t>Matrix</a:t>
            </a:r>
          </a:p>
        </p:txBody>
      </p:sp>
      <p:pic>
        <p:nvPicPr>
          <p:cNvPr id="129" name="Picture 128">
            <a:extLst>
              <a:ext uri="{FF2B5EF4-FFF2-40B4-BE49-F238E27FC236}">
                <a16:creationId xmlns:a16="http://schemas.microsoft.com/office/drawing/2014/main" id="{672104FD-97D2-47FF-9D55-708B91EB264B}"/>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050750" y="1662776"/>
            <a:ext cx="776480" cy="782546"/>
          </a:xfrm>
          <a:prstGeom prst="rect">
            <a:avLst/>
          </a:prstGeom>
        </p:spPr>
      </p:pic>
      <p:sp>
        <p:nvSpPr>
          <p:cNvPr id="130" name="Rectangle 129">
            <a:extLst>
              <a:ext uri="{FF2B5EF4-FFF2-40B4-BE49-F238E27FC236}">
                <a16:creationId xmlns:a16="http://schemas.microsoft.com/office/drawing/2014/main" id="{0FD560F4-3E81-49E9-B12E-B3052DC195B0}"/>
              </a:ext>
            </a:extLst>
          </p:cNvPr>
          <p:cNvSpPr/>
          <p:nvPr/>
        </p:nvSpPr>
        <p:spPr>
          <a:xfrm>
            <a:off x="8788982" y="2591251"/>
            <a:ext cx="1300016" cy="338565"/>
          </a:xfrm>
          <a:prstGeom prst="rect">
            <a:avLst/>
          </a:prstGeom>
        </p:spPr>
        <p:txBody>
          <a:bodyPr wrap="none" lIns="0" tIns="0" rIns="0" bIns="0">
            <a:noAutofit/>
          </a:bodyPr>
          <a:lstStyle/>
          <a:p>
            <a:pPr marL="0" marR="0" lvl="0" indent="0" algn="ctr" defTabSz="585383" rtl="0" eaLnBrk="0" fontAlgn="ctr" latinLnBrk="0" hangingPunct="0">
              <a:lnSpc>
                <a:spcPct val="100000"/>
              </a:lnSpc>
              <a:spcBef>
                <a:spcPct val="0"/>
              </a:spcBef>
              <a:spcAft>
                <a:spcPct val="0"/>
              </a:spcAft>
              <a:buClrTx/>
              <a:buSzTx/>
              <a:buFontTx/>
              <a:buNone/>
              <a:tabLst/>
              <a:defRPr/>
            </a:pPr>
            <a:r>
              <a:rPr kumimoji="0" lang="en-US" sz="1000" i="0" u="none" strike="noStrike" kern="1200" cap="none" spc="0" normalizeH="0" baseline="0" noProof="0">
                <a:ln>
                  <a:noFill/>
                </a:ln>
                <a:effectLst/>
                <a:uLnTx/>
                <a:uFillTx/>
                <a:latin typeface="Segoe UI"/>
                <a:ea typeface="MS PGothic" panose="020B0600070205080204" pitchFamily="34" charset="-128"/>
                <a:cs typeface="+mn-cs"/>
              </a:rPr>
              <a:t>Content Delivery and</a:t>
            </a:r>
            <a:br>
              <a:rPr kumimoji="0" lang="en-US" sz="1000" i="0" u="none" strike="noStrike" kern="1200" cap="none" spc="0" normalizeH="0" baseline="0" noProof="0">
                <a:ln>
                  <a:noFill/>
                </a:ln>
                <a:effectLst/>
                <a:uLnTx/>
                <a:uFillTx/>
                <a:latin typeface="Segoe UI"/>
                <a:ea typeface="MS PGothic" panose="020B0600070205080204" pitchFamily="34" charset="-128"/>
                <a:cs typeface="+mn-cs"/>
              </a:rPr>
            </a:br>
            <a:r>
              <a:rPr kumimoji="0" lang="en-US" sz="1000" i="0" u="none" strike="noStrike" kern="1200" cap="none" spc="0" normalizeH="0" baseline="0" noProof="0">
                <a:ln>
                  <a:noFill/>
                </a:ln>
                <a:effectLst/>
                <a:uLnTx/>
                <a:uFillTx/>
                <a:latin typeface="Segoe UI"/>
                <a:ea typeface="MS PGothic" panose="020B0600070205080204" pitchFamily="34" charset="-128"/>
                <a:cs typeface="+mn-cs"/>
              </a:rPr>
              <a:t>Security Association</a:t>
            </a:r>
          </a:p>
        </p:txBody>
      </p:sp>
      <p:pic>
        <p:nvPicPr>
          <p:cNvPr id="133" name="Picture 132">
            <a:extLst>
              <a:ext uri="{FF2B5EF4-FFF2-40B4-BE49-F238E27FC236}">
                <a16:creationId xmlns:a16="http://schemas.microsoft.com/office/drawing/2014/main" id="{B0D804B5-3664-4D17-90D0-374DB9B29C2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134148" y="5168999"/>
            <a:ext cx="1110205" cy="366179"/>
          </a:xfrm>
          <a:prstGeom prst="rect">
            <a:avLst/>
          </a:prstGeom>
        </p:spPr>
      </p:pic>
      <p:sp>
        <p:nvSpPr>
          <p:cNvPr id="134" name="Rectangle 133">
            <a:extLst>
              <a:ext uri="{FF2B5EF4-FFF2-40B4-BE49-F238E27FC236}">
                <a16:creationId xmlns:a16="http://schemas.microsoft.com/office/drawing/2014/main" id="{3A310D8C-F7E5-4C90-92C0-91B0A76A1C81}"/>
              </a:ext>
            </a:extLst>
          </p:cNvPr>
          <p:cNvSpPr/>
          <p:nvPr/>
        </p:nvSpPr>
        <p:spPr>
          <a:xfrm>
            <a:off x="6205783" y="5768199"/>
            <a:ext cx="954396" cy="402931"/>
          </a:xfrm>
          <a:prstGeom prst="rect">
            <a:avLst/>
          </a:prstGeom>
        </p:spPr>
        <p:txBody>
          <a:bodyPr wrap="square">
            <a:spAutoFit/>
          </a:bodyPr>
          <a:lstStyle/>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Singapore</a:t>
            </a:r>
          </a:p>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MTCS Level 3 </a:t>
            </a:r>
          </a:p>
        </p:txBody>
      </p:sp>
      <p:sp>
        <p:nvSpPr>
          <p:cNvPr id="136" name="Rectangle 135">
            <a:extLst>
              <a:ext uri="{FF2B5EF4-FFF2-40B4-BE49-F238E27FC236}">
                <a16:creationId xmlns:a16="http://schemas.microsoft.com/office/drawing/2014/main" id="{CF49CBED-33E4-4CE5-AB7B-13A16E70AB24}"/>
              </a:ext>
            </a:extLst>
          </p:cNvPr>
          <p:cNvSpPr/>
          <p:nvPr/>
        </p:nvSpPr>
        <p:spPr>
          <a:xfrm>
            <a:off x="2502346" y="5768199"/>
            <a:ext cx="879496" cy="553998"/>
          </a:xfrm>
          <a:prstGeom prst="rect">
            <a:avLst/>
          </a:prstGeom>
        </p:spPr>
        <p:txBody>
          <a:bodyPr wrap="square">
            <a:spAutoFit/>
          </a:bodyPr>
          <a:lstStyle/>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United Kingdom </a:t>
            </a:r>
          </a:p>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G-Cloud</a:t>
            </a:r>
          </a:p>
        </p:txBody>
      </p:sp>
      <p:pic>
        <p:nvPicPr>
          <p:cNvPr id="137" name="Picture 136">
            <a:extLst>
              <a:ext uri="{FF2B5EF4-FFF2-40B4-BE49-F238E27FC236}">
                <a16:creationId xmlns:a16="http://schemas.microsoft.com/office/drawing/2014/main" id="{9B2CCA71-2A9E-4B39-9B67-8FCDBCFDBACC}"/>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641905" y="5048044"/>
            <a:ext cx="603374" cy="608089"/>
          </a:xfrm>
          <a:prstGeom prst="rect">
            <a:avLst/>
          </a:prstGeom>
        </p:spPr>
      </p:pic>
      <p:pic>
        <p:nvPicPr>
          <p:cNvPr id="139" name="Picture 138">
            <a:extLst>
              <a:ext uri="{FF2B5EF4-FFF2-40B4-BE49-F238E27FC236}">
                <a16:creationId xmlns:a16="http://schemas.microsoft.com/office/drawing/2014/main" id="{0A66B25A-808B-41E9-8B93-601EBB8B2425}"/>
              </a:ext>
            </a:extLst>
          </p:cNvPr>
          <p:cNvPicPr>
            <a:picLocks noChangeAspect="1"/>
          </p:cNvPicPr>
          <p:nvPr/>
        </p:nvPicPr>
        <p:blipFill rotWithShape="1">
          <a:blip r:embed="rId14" cstate="print">
            <a:extLst>
              <a:ext uri="{28A0092B-C50C-407E-A947-70E740481C1C}">
                <a14:useLocalDpi xmlns:a14="http://schemas.microsoft.com/office/drawing/2010/main" val="0"/>
              </a:ext>
            </a:extLst>
          </a:blip>
          <a:srcRect/>
          <a:stretch/>
        </p:blipFill>
        <p:spPr>
          <a:xfrm>
            <a:off x="3483787" y="5142098"/>
            <a:ext cx="642095" cy="419980"/>
          </a:xfrm>
          <a:prstGeom prst="rect">
            <a:avLst/>
          </a:prstGeom>
        </p:spPr>
      </p:pic>
      <p:sp>
        <p:nvSpPr>
          <p:cNvPr id="140" name="Rectangle 139">
            <a:extLst>
              <a:ext uri="{FF2B5EF4-FFF2-40B4-BE49-F238E27FC236}">
                <a16:creationId xmlns:a16="http://schemas.microsoft.com/office/drawing/2014/main" id="{3E2AB025-9413-41B0-8A04-05E991E0AE96}"/>
              </a:ext>
            </a:extLst>
          </p:cNvPr>
          <p:cNvSpPr/>
          <p:nvPr/>
        </p:nvSpPr>
        <p:spPr>
          <a:xfrm>
            <a:off x="3257643" y="5768199"/>
            <a:ext cx="1151116" cy="558230"/>
          </a:xfrm>
          <a:prstGeom prst="rect">
            <a:avLst/>
          </a:prstGeom>
        </p:spPr>
        <p:txBody>
          <a:bodyPr wrap="square">
            <a:spAutoFit/>
          </a:bodyPr>
          <a:lstStyle/>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China Multi</a:t>
            </a:r>
          </a:p>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Layer Protection Scheme</a:t>
            </a:r>
          </a:p>
        </p:txBody>
      </p:sp>
      <p:pic>
        <p:nvPicPr>
          <p:cNvPr id="142" name="Picture 4" descr="image002">
            <a:extLst>
              <a:ext uri="{FF2B5EF4-FFF2-40B4-BE49-F238E27FC236}">
                <a16:creationId xmlns:a16="http://schemas.microsoft.com/office/drawing/2014/main" id="{7FF95C77-85F2-4459-BE20-218D32F7293E}"/>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5141518" y="5116221"/>
            <a:ext cx="754122" cy="471734"/>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 name="Rectangle 142">
            <a:extLst>
              <a:ext uri="{FF2B5EF4-FFF2-40B4-BE49-F238E27FC236}">
                <a16:creationId xmlns:a16="http://schemas.microsoft.com/office/drawing/2014/main" id="{AEF12921-202F-4038-9A54-6EB418914CC1}"/>
              </a:ext>
            </a:extLst>
          </p:cNvPr>
          <p:cNvSpPr/>
          <p:nvPr/>
        </p:nvSpPr>
        <p:spPr>
          <a:xfrm>
            <a:off x="5105858" y="5768199"/>
            <a:ext cx="807214" cy="402931"/>
          </a:xfrm>
          <a:prstGeom prst="rect">
            <a:avLst/>
          </a:prstGeom>
        </p:spPr>
        <p:txBody>
          <a:bodyPr wrap="square">
            <a:spAutoFit/>
          </a:bodyPr>
          <a:lstStyle/>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China</a:t>
            </a:r>
          </a:p>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CCCPPF</a:t>
            </a:r>
          </a:p>
        </p:txBody>
      </p:sp>
      <p:pic>
        <p:nvPicPr>
          <p:cNvPr id="145" name="Picture 8" descr="image002">
            <a:extLst>
              <a:ext uri="{FF2B5EF4-FFF2-40B4-BE49-F238E27FC236}">
                <a16:creationId xmlns:a16="http://schemas.microsoft.com/office/drawing/2014/main" id="{2B5CBD3C-D14B-4C42-853C-75E6F10985F9}"/>
              </a:ext>
            </a:extLst>
          </p:cNvPr>
          <p:cNvPicPr>
            <a:picLocks noChangeAspect="1" noChangeArrowheads="1"/>
          </p:cNvPicPr>
          <p:nvPr/>
        </p:nvPicPr>
        <p:blipFill rotWithShape="1">
          <a:blip r:embed="rId16">
            <a:extLst>
              <a:ext uri="{28A0092B-C50C-407E-A947-70E740481C1C}">
                <a14:useLocalDpi xmlns:a14="http://schemas.microsoft.com/office/drawing/2010/main" val="0"/>
              </a:ext>
            </a:extLst>
          </a:blip>
          <a:srcRect l="10343" t="10343" r="10343" b="10343"/>
          <a:stretch/>
        </p:blipFill>
        <p:spPr bwMode="auto">
          <a:xfrm>
            <a:off x="4364390" y="5080674"/>
            <a:ext cx="538620" cy="542828"/>
          </a:xfrm>
          <a:prstGeom prst="roundRect">
            <a:avLst>
              <a:gd name="adj" fmla="val 14141"/>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6" name="Rectangle 145">
            <a:extLst>
              <a:ext uri="{FF2B5EF4-FFF2-40B4-BE49-F238E27FC236}">
                <a16:creationId xmlns:a16="http://schemas.microsoft.com/office/drawing/2014/main" id="{7496A17C-C1A0-49FD-8122-BF34761885D9}"/>
              </a:ext>
            </a:extLst>
          </p:cNvPr>
          <p:cNvSpPr/>
          <p:nvPr/>
        </p:nvSpPr>
        <p:spPr>
          <a:xfrm>
            <a:off x="4208578" y="5768199"/>
            <a:ext cx="845131" cy="402931"/>
          </a:xfrm>
          <a:prstGeom prst="rect">
            <a:avLst/>
          </a:prstGeom>
        </p:spPr>
        <p:txBody>
          <a:bodyPr wrap="square">
            <a:spAutoFit/>
          </a:bodyPr>
          <a:lstStyle/>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China</a:t>
            </a:r>
          </a:p>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GB 18030</a:t>
            </a:r>
          </a:p>
        </p:txBody>
      </p:sp>
      <p:sp>
        <p:nvSpPr>
          <p:cNvPr id="148" name="Rectangle 147">
            <a:extLst>
              <a:ext uri="{FF2B5EF4-FFF2-40B4-BE49-F238E27FC236}">
                <a16:creationId xmlns:a16="http://schemas.microsoft.com/office/drawing/2014/main" id="{49E19D20-8207-4DF3-9732-AAD2C993490A}"/>
              </a:ext>
            </a:extLst>
          </p:cNvPr>
          <p:cNvSpPr/>
          <p:nvPr/>
        </p:nvSpPr>
        <p:spPr>
          <a:xfrm>
            <a:off x="444084" y="5768199"/>
            <a:ext cx="1257649" cy="402931"/>
          </a:xfrm>
          <a:prstGeom prst="rect">
            <a:avLst/>
          </a:prstGeom>
        </p:spPr>
        <p:txBody>
          <a:bodyPr wrap="square">
            <a:spAutoFit/>
          </a:bodyPr>
          <a:lstStyle/>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European Union</a:t>
            </a:r>
          </a:p>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Model Clauses</a:t>
            </a:r>
          </a:p>
        </p:txBody>
      </p:sp>
      <p:pic>
        <p:nvPicPr>
          <p:cNvPr id="149" name="Picture 148">
            <a:extLst>
              <a:ext uri="{FF2B5EF4-FFF2-40B4-BE49-F238E27FC236}">
                <a16:creationId xmlns:a16="http://schemas.microsoft.com/office/drawing/2014/main" id="{8084F311-8A0C-410A-AF67-17FEA6D8916C}"/>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637551" y="5048043"/>
            <a:ext cx="870714" cy="608090"/>
          </a:xfrm>
          <a:prstGeom prst="rect">
            <a:avLst/>
          </a:prstGeom>
        </p:spPr>
      </p:pic>
      <p:pic>
        <p:nvPicPr>
          <p:cNvPr id="151" name="Picture 150">
            <a:extLst>
              <a:ext uri="{FF2B5EF4-FFF2-40B4-BE49-F238E27FC236}">
                <a16:creationId xmlns:a16="http://schemas.microsoft.com/office/drawing/2014/main" id="{1BE8A5C9-F46E-4298-9785-7F8DDDC763E3}"/>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1746773" y="5216311"/>
            <a:ext cx="656624" cy="271554"/>
          </a:xfrm>
          <a:prstGeom prst="rect">
            <a:avLst/>
          </a:prstGeom>
        </p:spPr>
      </p:pic>
      <p:sp>
        <p:nvSpPr>
          <p:cNvPr id="152" name="Rectangle 151">
            <a:extLst>
              <a:ext uri="{FF2B5EF4-FFF2-40B4-BE49-F238E27FC236}">
                <a16:creationId xmlns:a16="http://schemas.microsoft.com/office/drawing/2014/main" id="{487C987F-CCD5-406C-A832-42D38BD77F99}"/>
              </a:ext>
            </a:extLst>
          </p:cNvPr>
          <p:cNvSpPr/>
          <p:nvPr/>
        </p:nvSpPr>
        <p:spPr>
          <a:xfrm>
            <a:off x="1745523" y="5768199"/>
            <a:ext cx="649080" cy="402931"/>
          </a:xfrm>
          <a:prstGeom prst="rect">
            <a:avLst/>
          </a:prstGeom>
        </p:spPr>
        <p:txBody>
          <a:bodyPr wrap="square">
            <a:spAutoFit/>
          </a:bodyPr>
          <a:lstStyle/>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EU Safe Harbor</a:t>
            </a:r>
          </a:p>
        </p:txBody>
      </p:sp>
      <p:sp>
        <p:nvSpPr>
          <p:cNvPr id="154" name="Rectangle 153">
            <a:extLst>
              <a:ext uri="{FF2B5EF4-FFF2-40B4-BE49-F238E27FC236}">
                <a16:creationId xmlns:a16="http://schemas.microsoft.com/office/drawing/2014/main" id="{3E081222-875C-4BC5-9CC1-54E0DFBF0FFF}"/>
              </a:ext>
            </a:extLst>
          </p:cNvPr>
          <p:cNvSpPr/>
          <p:nvPr/>
        </p:nvSpPr>
        <p:spPr>
          <a:xfrm>
            <a:off x="10761375" y="5768199"/>
            <a:ext cx="570040" cy="402931"/>
          </a:xfrm>
          <a:prstGeom prst="rect">
            <a:avLst/>
          </a:prstGeom>
        </p:spPr>
        <p:txBody>
          <a:bodyPr wrap="square">
            <a:spAutoFit/>
          </a:bodyPr>
          <a:lstStyle/>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ENISA</a:t>
            </a:r>
          </a:p>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IAF</a:t>
            </a:r>
          </a:p>
        </p:txBody>
      </p:sp>
      <p:pic>
        <p:nvPicPr>
          <p:cNvPr id="155" name="Picture 154">
            <a:extLst>
              <a:ext uri="{FF2B5EF4-FFF2-40B4-BE49-F238E27FC236}">
                <a16:creationId xmlns:a16="http://schemas.microsoft.com/office/drawing/2014/main" id="{A479291A-1FF9-413C-B2F5-8FD8F4936993}"/>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0690105" y="5013122"/>
            <a:ext cx="712580" cy="677932"/>
          </a:xfrm>
          <a:prstGeom prst="rect">
            <a:avLst/>
          </a:prstGeom>
        </p:spPr>
      </p:pic>
      <p:sp>
        <p:nvSpPr>
          <p:cNvPr id="157" name="Rectangle 156">
            <a:extLst>
              <a:ext uri="{FF2B5EF4-FFF2-40B4-BE49-F238E27FC236}">
                <a16:creationId xmlns:a16="http://schemas.microsoft.com/office/drawing/2014/main" id="{8AE7CACA-B9AC-4790-9E8F-12663C840018}"/>
              </a:ext>
            </a:extLst>
          </p:cNvPr>
          <p:cNvSpPr/>
          <p:nvPr/>
        </p:nvSpPr>
        <p:spPr>
          <a:xfrm>
            <a:off x="10607657" y="2591251"/>
            <a:ext cx="877476" cy="338565"/>
          </a:xfrm>
          <a:prstGeom prst="rect">
            <a:avLst/>
          </a:prstGeom>
        </p:spPr>
        <p:txBody>
          <a:bodyPr wrap="none" lIns="0" tIns="0" rIns="0" bIns="0">
            <a:noAutofit/>
          </a:bodyPr>
          <a:lstStyle/>
          <a:p>
            <a:pPr marL="0" marR="0" lvl="0" indent="0" algn="ctr" defTabSz="585383" rtl="0" eaLnBrk="0" fontAlgn="ctr" latinLnBrk="0" hangingPunct="0">
              <a:lnSpc>
                <a:spcPct val="100000"/>
              </a:lnSpc>
              <a:spcBef>
                <a:spcPct val="0"/>
              </a:spcBef>
              <a:spcAft>
                <a:spcPct val="0"/>
              </a:spcAft>
              <a:buClrTx/>
              <a:buSzTx/>
              <a:buFontTx/>
              <a:buNone/>
              <a:tabLst/>
              <a:defRPr/>
            </a:pPr>
            <a:r>
              <a:rPr kumimoji="0" lang="en-US" sz="1000" i="0" u="none" strike="noStrike" kern="1200" cap="none" spc="0" normalizeH="0" baseline="0" noProof="0">
                <a:ln>
                  <a:noFill/>
                </a:ln>
                <a:effectLst/>
                <a:uLnTx/>
                <a:uFillTx/>
                <a:latin typeface="Segoe UI"/>
                <a:ea typeface="MS PGothic" panose="020B0600070205080204" pitchFamily="34" charset="-128"/>
                <a:cs typeface="+mn-cs"/>
              </a:rPr>
              <a:t>Shared</a:t>
            </a:r>
          </a:p>
          <a:p>
            <a:pPr marL="0" marR="0" lvl="0" indent="0" algn="ctr" defTabSz="585383" rtl="0" eaLnBrk="0" fontAlgn="ctr" latinLnBrk="0" hangingPunct="0">
              <a:lnSpc>
                <a:spcPct val="100000"/>
              </a:lnSpc>
              <a:spcBef>
                <a:spcPct val="0"/>
              </a:spcBef>
              <a:spcAft>
                <a:spcPct val="0"/>
              </a:spcAft>
              <a:buClrTx/>
              <a:buSzTx/>
              <a:buFontTx/>
              <a:buNone/>
              <a:tabLst/>
              <a:defRPr/>
            </a:pPr>
            <a:r>
              <a:rPr kumimoji="0" lang="en-US" sz="1000" i="0" u="none" strike="noStrike" kern="1200" cap="none" spc="0" normalizeH="0" baseline="0" noProof="0">
                <a:ln>
                  <a:noFill/>
                </a:ln>
                <a:effectLst/>
                <a:uLnTx/>
                <a:uFillTx/>
                <a:latin typeface="Segoe UI"/>
                <a:ea typeface="MS PGothic" panose="020B0600070205080204" pitchFamily="34" charset="-128"/>
                <a:cs typeface="+mn-cs"/>
              </a:rPr>
              <a:t>Assessments</a:t>
            </a:r>
          </a:p>
        </p:txBody>
      </p:sp>
      <p:pic>
        <p:nvPicPr>
          <p:cNvPr id="158" name="Picture 18" descr="https://www.lockpath.com/wp-content/uploads/2015/12/Shared-Assessments.png">
            <a:extLst>
              <a:ext uri="{FF2B5EF4-FFF2-40B4-BE49-F238E27FC236}">
                <a16:creationId xmlns:a16="http://schemas.microsoft.com/office/drawing/2014/main" id="{E3252510-F037-44CA-9D7E-0B4E69F15F6D}"/>
              </a:ext>
            </a:extLst>
          </p:cNvPr>
          <p:cNvPicPr>
            <a:picLocks noChangeAspect="1" noChangeArrowheads="1"/>
          </p:cNvPicPr>
          <p:nvPr/>
        </p:nvPicPr>
        <p:blipFill rotWithShape="1">
          <a:blip r:embed="rId20" cstate="print">
            <a:extLst>
              <a:ext uri="{28A0092B-C50C-407E-A947-70E740481C1C}">
                <a14:useLocalDpi xmlns:a14="http://schemas.microsoft.com/office/drawing/2010/main" val="0"/>
              </a:ext>
            </a:extLst>
          </a:blip>
          <a:srcRect l="8822" t="5250" r="8822" b="5250"/>
          <a:stretch/>
        </p:blipFill>
        <p:spPr bwMode="auto">
          <a:xfrm>
            <a:off x="10582311" y="1801874"/>
            <a:ext cx="928168" cy="504350"/>
          </a:xfrm>
          <a:prstGeom prst="rect">
            <a:avLst/>
          </a:prstGeom>
          <a:noFill/>
          <a:extLst>
            <a:ext uri="{909E8E84-426E-40DD-AFC4-6F175D3DCCD1}">
              <a14:hiddenFill xmlns:a14="http://schemas.microsoft.com/office/drawing/2010/main">
                <a:solidFill>
                  <a:srgbClr val="FFFFFF"/>
                </a:solidFill>
              </a14:hiddenFill>
            </a:ext>
          </a:extLst>
        </p:spPr>
      </p:pic>
      <p:sp>
        <p:nvSpPr>
          <p:cNvPr id="160" name="Rectangle 159">
            <a:extLst>
              <a:ext uri="{FF2B5EF4-FFF2-40B4-BE49-F238E27FC236}">
                <a16:creationId xmlns:a16="http://schemas.microsoft.com/office/drawing/2014/main" id="{C7FED9BB-CCC3-40A2-A75F-CAF40B9B05B4}"/>
              </a:ext>
            </a:extLst>
          </p:cNvPr>
          <p:cNvSpPr/>
          <p:nvPr/>
        </p:nvSpPr>
        <p:spPr>
          <a:xfrm>
            <a:off x="9511748" y="4197215"/>
            <a:ext cx="829074" cy="238591"/>
          </a:xfrm>
          <a:prstGeom prst="rect">
            <a:avLst/>
          </a:prstGeom>
        </p:spPr>
        <p:txBody>
          <a:bodyPr wrap="none">
            <a:spAutoFit/>
          </a:bodyPr>
          <a:lstStyle/>
          <a:p>
            <a:pPr marL="0" marR="0" lvl="0" indent="0" algn="ctr" defTabSz="570855" rtl="0" eaLnBrk="0" fontAlgn="ctr" latinLnBrk="0" hangingPunct="0">
              <a:lnSpc>
                <a:spcPct val="9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panose="020B0502040204020203" pitchFamily="34" charset="0"/>
                <a:ea typeface="MS PGothic" panose="020B0600070205080204" pitchFamily="34" charset="-128"/>
                <a:cs typeface="Segoe UI" panose="020B0502040204020203" pitchFamily="34" charset="0"/>
              </a:rPr>
              <a:t>ITAR-ready</a:t>
            </a:r>
          </a:p>
        </p:txBody>
      </p:sp>
      <p:pic>
        <p:nvPicPr>
          <p:cNvPr id="161" name="Picture 20" descr="https://upload.wikimedia.org/wikipedia/commons/thumb/7/7b/Seal_of_the_United_States_Department_of_State.svg/1024px-Seal_of_the_United_States_Department_of_State.svg.png">
            <a:extLst>
              <a:ext uri="{FF2B5EF4-FFF2-40B4-BE49-F238E27FC236}">
                <a16:creationId xmlns:a16="http://schemas.microsoft.com/office/drawing/2014/main" id="{CA7BD156-6701-4E94-A51E-094D48C3EC64}"/>
              </a:ext>
            </a:extLst>
          </p:cNvPr>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9588827" y="3425265"/>
            <a:ext cx="674914" cy="674914"/>
          </a:xfrm>
          <a:prstGeom prst="rect">
            <a:avLst/>
          </a:prstGeom>
          <a:noFill/>
          <a:extLst>
            <a:ext uri="{909E8E84-426E-40DD-AFC4-6F175D3DCCD1}">
              <a14:hiddenFill xmlns:a14="http://schemas.microsoft.com/office/drawing/2010/main">
                <a:solidFill>
                  <a:srgbClr val="FFFFFF"/>
                </a:solidFill>
              </a14:hiddenFill>
            </a:ext>
          </a:extLst>
        </p:spPr>
      </p:pic>
      <p:sp>
        <p:nvSpPr>
          <p:cNvPr id="163" name="Rectangle 162">
            <a:extLst>
              <a:ext uri="{FF2B5EF4-FFF2-40B4-BE49-F238E27FC236}">
                <a16:creationId xmlns:a16="http://schemas.microsoft.com/office/drawing/2014/main" id="{D8CA12A9-A44A-4D83-87EC-0429E30985C4}"/>
              </a:ext>
            </a:extLst>
          </p:cNvPr>
          <p:cNvSpPr/>
          <p:nvPr/>
        </p:nvSpPr>
        <p:spPr>
          <a:xfrm>
            <a:off x="9447666" y="5768199"/>
            <a:ext cx="1282664" cy="402931"/>
          </a:xfrm>
          <a:prstGeom prst="rect">
            <a:avLst/>
          </a:prstGeom>
        </p:spPr>
        <p:txBody>
          <a:bodyPr wrap="square">
            <a:spAutoFit/>
          </a:bodyPr>
          <a:lstStyle/>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Japan</a:t>
            </a:r>
          </a:p>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Financial Services</a:t>
            </a:r>
          </a:p>
        </p:txBody>
      </p:sp>
      <p:pic>
        <p:nvPicPr>
          <p:cNvPr id="164" name="Picture 22" descr="https://c.s-microsoft.com/en-us/CMSImages/FISC.png?version=744496c1-9275-bc60-2124-01f12e559768">
            <a:extLst>
              <a:ext uri="{FF2B5EF4-FFF2-40B4-BE49-F238E27FC236}">
                <a16:creationId xmlns:a16="http://schemas.microsoft.com/office/drawing/2014/main" id="{F40151B0-BDAB-4628-894D-3D55B9790A40}"/>
              </a:ext>
            </a:extLst>
          </p:cNvPr>
          <p:cNvPicPr>
            <a:picLocks noChangeAspect="1" noChangeArrowheads="1"/>
          </p:cNvPicPr>
          <p:nvPr/>
        </p:nvPicPr>
        <p:blipFill rotWithShape="1">
          <a:blip r:embed="rId22" cstate="print">
            <a:extLst>
              <a:ext uri="{28A0092B-C50C-407E-A947-70E740481C1C}">
                <a14:useLocalDpi xmlns:a14="http://schemas.microsoft.com/office/drawing/2010/main" val="0"/>
              </a:ext>
            </a:extLst>
          </a:blip>
          <a:srcRect l="4286" t="27120" r="4286" b="27120"/>
          <a:stretch/>
        </p:blipFill>
        <p:spPr bwMode="auto">
          <a:xfrm>
            <a:off x="9614969" y="5191844"/>
            <a:ext cx="836630" cy="320489"/>
          </a:xfrm>
          <a:prstGeom prst="rect">
            <a:avLst/>
          </a:prstGeom>
          <a:noFill/>
          <a:extLst>
            <a:ext uri="{909E8E84-426E-40DD-AFC4-6F175D3DCCD1}">
              <a14:hiddenFill xmlns:a14="http://schemas.microsoft.com/office/drawing/2010/main">
                <a:solidFill>
                  <a:srgbClr val="FFFFFF"/>
                </a:solidFill>
              </a14:hiddenFill>
            </a:ext>
          </a:extLst>
        </p:spPr>
      </p:pic>
      <p:sp>
        <p:nvSpPr>
          <p:cNvPr id="166" name="Rectangle 165">
            <a:extLst>
              <a:ext uri="{FF2B5EF4-FFF2-40B4-BE49-F238E27FC236}">
                <a16:creationId xmlns:a16="http://schemas.microsoft.com/office/drawing/2014/main" id="{A157A208-4BDA-4DAD-8FA4-95C7E7F35E84}"/>
              </a:ext>
            </a:extLst>
          </p:cNvPr>
          <p:cNvSpPr/>
          <p:nvPr/>
        </p:nvSpPr>
        <p:spPr>
          <a:xfrm>
            <a:off x="533707" y="4197215"/>
            <a:ext cx="1078402" cy="380938"/>
          </a:xfrm>
          <a:prstGeom prst="rect">
            <a:avLst/>
          </a:prstGeom>
        </p:spPr>
        <p:txBody>
          <a:bodyPr wrap="square">
            <a:spAutoFit/>
          </a:bodyPr>
          <a:lstStyle/>
          <a:p>
            <a:pPr marL="0" marR="0" lvl="0" indent="0" algn="ctr" defTabSz="570855" rtl="0" eaLnBrk="0" fontAlgn="ctr" latinLnBrk="0" hangingPunct="0">
              <a:lnSpc>
                <a:spcPct val="9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panose="020B0502040204020203" pitchFamily="34" charset="0"/>
                <a:ea typeface="MS PGothic" panose="020B0600070205080204" pitchFamily="34" charset="-128"/>
                <a:cs typeface="Segoe UI" panose="020B0502040204020203" pitchFamily="34" charset="0"/>
              </a:rPr>
              <a:t>FedRAMP JAB P-ATO</a:t>
            </a:r>
          </a:p>
        </p:txBody>
      </p:sp>
      <p:pic>
        <p:nvPicPr>
          <p:cNvPr id="167" name="Picture 27" descr="https://silanis-iprospectcom.netdna-ssl.com/wp-content/uploads/FedRAMP_logo_bottom-1-1.png">
            <a:extLst>
              <a:ext uri="{FF2B5EF4-FFF2-40B4-BE49-F238E27FC236}">
                <a16:creationId xmlns:a16="http://schemas.microsoft.com/office/drawing/2014/main" id="{C609C425-B436-4B85-AEB1-E39ED95EA6D4}"/>
              </a:ext>
            </a:extLst>
          </p:cNvPr>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560255" y="3529693"/>
            <a:ext cx="1025306" cy="466058"/>
          </a:xfrm>
          <a:prstGeom prst="rect">
            <a:avLst/>
          </a:prstGeom>
          <a:noFill/>
          <a:extLst>
            <a:ext uri="{909E8E84-426E-40DD-AFC4-6F175D3DCCD1}">
              <a14:hiddenFill xmlns:a14="http://schemas.microsoft.com/office/drawing/2010/main">
                <a:solidFill>
                  <a:srgbClr val="FFFFFF"/>
                </a:solidFill>
              </a14:hiddenFill>
            </a:ext>
          </a:extLst>
        </p:spPr>
      </p:pic>
      <p:sp>
        <p:nvSpPr>
          <p:cNvPr id="169" name="Rectangle 168">
            <a:extLst>
              <a:ext uri="{FF2B5EF4-FFF2-40B4-BE49-F238E27FC236}">
                <a16:creationId xmlns:a16="http://schemas.microsoft.com/office/drawing/2014/main" id="{E5F16737-594F-4C0C-A77A-2A77131767F2}"/>
              </a:ext>
            </a:extLst>
          </p:cNvPr>
          <p:cNvSpPr/>
          <p:nvPr/>
        </p:nvSpPr>
        <p:spPr>
          <a:xfrm>
            <a:off x="3030839" y="4197215"/>
            <a:ext cx="800220" cy="238591"/>
          </a:xfrm>
          <a:prstGeom prst="rect">
            <a:avLst/>
          </a:prstGeom>
        </p:spPr>
        <p:txBody>
          <a:bodyPr wrap="none">
            <a:spAutoFit/>
          </a:bodyPr>
          <a:lstStyle/>
          <a:p>
            <a:pPr marL="0" marR="0" lvl="0" indent="0" algn="ctr" defTabSz="570855" rtl="0" eaLnBrk="0" fontAlgn="ctr" latinLnBrk="0" hangingPunct="0">
              <a:lnSpc>
                <a:spcPct val="9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panose="020B0502040204020203" pitchFamily="34" charset="0"/>
                <a:ea typeface="MS PGothic" panose="020B0600070205080204" pitchFamily="34" charset="-128"/>
                <a:cs typeface="Segoe UI" panose="020B0502040204020203" pitchFamily="34" charset="0"/>
              </a:rPr>
              <a:t>FIPS 140-2</a:t>
            </a:r>
          </a:p>
        </p:txBody>
      </p:sp>
      <p:pic>
        <p:nvPicPr>
          <p:cNvPr id="170" name="Picture 29" descr="https://kb.globalscape.com/attachments/EFT/ICON_fipsSeal.gif">
            <a:extLst>
              <a:ext uri="{FF2B5EF4-FFF2-40B4-BE49-F238E27FC236}">
                <a16:creationId xmlns:a16="http://schemas.microsoft.com/office/drawing/2014/main" id="{55B719CA-568B-4F0D-8E4A-59AEDA08C72B}"/>
              </a:ext>
            </a:extLst>
          </p:cNvPr>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3052054" y="3417930"/>
            <a:ext cx="757788" cy="689585"/>
          </a:xfrm>
          <a:prstGeom prst="rect">
            <a:avLst/>
          </a:prstGeom>
          <a:noFill/>
          <a:extLst>
            <a:ext uri="{909E8E84-426E-40DD-AFC4-6F175D3DCCD1}">
              <a14:hiddenFill xmlns:a14="http://schemas.microsoft.com/office/drawing/2010/main">
                <a:solidFill>
                  <a:srgbClr val="FFFFFF"/>
                </a:solidFill>
              </a14:hiddenFill>
            </a:ext>
          </a:extLst>
        </p:spPr>
      </p:pic>
      <p:sp>
        <p:nvSpPr>
          <p:cNvPr id="172" name="Rectangle 171">
            <a:extLst>
              <a:ext uri="{FF2B5EF4-FFF2-40B4-BE49-F238E27FC236}">
                <a16:creationId xmlns:a16="http://schemas.microsoft.com/office/drawing/2014/main" id="{E726DE26-31AA-4D52-A06B-F8D705B8F869}"/>
              </a:ext>
            </a:extLst>
          </p:cNvPr>
          <p:cNvSpPr/>
          <p:nvPr/>
        </p:nvSpPr>
        <p:spPr>
          <a:xfrm>
            <a:off x="4260534" y="4197215"/>
            <a:ext cx="595036" cy="380938"/>
          </a:xfrm>
          <a:prstGeom prst="rect">
            <a:avLst/>
          </a:prstGeom>
        </p:spPr>
        <p:txBody>
          <a:bodyPr wrap="none">
            <a:spAutoFit/>
          </a:bodyPr>
          <a:lstStyle/>
          <a:p>
            <a:pPr marL="0" marR="0" lvl="0" indent="0" algn="ctr" defTabSz="570855" rtl="0" eaLnBrk="0" fontAlgn="ctr" latinLnBrk="0" hangingPunct="0">
              <a:lnSpc>
                <a:spcPct val="9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panose="020B0502040204020203" pitchFamily="34" charset="0"/>
                <a:ea typeface="MS PGothic" panose="020B0600070205080204" pitchFamily="34" charset="-128"/>
                <a:cs typeface="Segoe UI" panose="020B0502040204020203" pitchFamily="34" charset="0"/>
              </a:rPr>
              <a:t>21 CFR</a:t>
            </a:r>
          </a:p>
          <a:p>
            <a:pPr marL="0" marR="0" lvl="0" indent="0" algn="ctr" defTabSz="570855" rtl="0" eaLnBrk="0" fontAlgn="ctr" latinLnBrk="0" hangingPunct="0">
              <a:lnSpc>
                <a:spcPct val="9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panose="020B0502040204020203" pitchFamily="34" charset="0"/>
                <a:ea typeface="MS PGothic" panose="020B0600070205080204" pitchFamily="34" charset="-128"/>
                <a:cs typeface="Segoe UI" panose="020B0502040204020203" pitchFamily="34" charset="0"/>
              </a:rPr>
              <a:t>Part 11</a:t>
            </a:r>
          </a:p>
        </p:txBody>
      </p:sp>
      <p:pic>
        <p:nvPicPr>
          <p:cNvPr id="173" name="Picture 31" descr="http://fdadoctor.com/wp-content/uploads/2014/12/FDA-Logo-big-black.png">
            <a:extLst>
              <a:ext uri="{FF2B5EF4-FFF2-40B4-BE49-F238E27FC236}">
                <a16:creationId xmlns:a16="http://schemas.microsoft.com/office/drawing/2014/main" id="{DAB0B70A-04D8-4546-99EA-F96D680F3E3A}"/>
              </a:ext>
            </a:extLst>
          </p:cNvPr>
          <p:cNvPicPr>
            <a:picLocks noChangeAspect="1" noChangeArrowheads="1"/>
          </p:cNvPicPr>
          <p:nvPr/>
        </p:nvPicPr>
        <p:blipFill rotWithShape="1">
          <a:blip r:embed="rId25" cstate="print">
            <a:extLst>
              <a:ext uri="{28A0092B-C50C-407E-A947-70E740481C1C}">
                <a14:useLocalDpi xmlns:a14="http://schemas.microsoft.com/office/drawing/2010/main" val="0"/>
              </a:ext>
            </a:extLst>
          </a:blip>
          <a:srcRect l="7034" t="9363" r="7034" b="9363"/>
          <a:stretch/>
        </p:blipFill>
        <p:spPr bwMode="auto">
          <a:xfrm>
            <a:off x="4098431" y="3560471"/>
            <a:ext cx="919240" cy="404502"/>
          </a:xfrm>
          <a:prstGeom prst="rect">
            <a:avLst/>
          </a:prstGeom>
          <a:noFill/>
          <a:extLst>
            <a:ext uri="{909E8E84-426E-40DD-AFC4-6F175D3DCCD1}">
              <a14:hiddenFill xmlns:a14="http://schemas.microsoft.com/office/drawing/2010/main">
                <a:solidFill>
                  <a:srgbClr val="FFFFFF"/>
                </a:solidFill>
              </a14:hiddenFill>
            </a:ext>
          </a:extLst>
        </p:spPr>
      </p:pic>
      <p:sp>
        <p:nvSpPr>
          <p:cNvPr id="175" name="Rectangle 174">
            <a:extLst>
              <a:ext uri="{FF2B5EF4-FFF2-40B4-BE49-F238E27FC236}">
                <a16:creationId xmlns:a16="http://schemas.microsoft.com/office/drawing/2014/main" id="{95B1A644-3C2A-40DC-9ECE-5C67A18F728E}"/>
              </a:ext>
            </a:extLst>
          </p:cNvPr>
          <p:cNvSpPr/>
          <p:nvPr/>
        </p:nvSpPr>
        <p:spPr>
          <a:xfrm>
            <a:off x="6408090" y="4197215"/>
            <a:ext cx="907621" cy="238591"/>
          </a:xfrm>
          <a:prstGeom prst="rect">
            <a:avLst/>
          </a:prstGeom>
        </p:spPr>
        <p:txBody>
          <a:bodyPr wrap="none">
            <a:spAutoFit/>
          </a:bodyPr>
          <a:lstStyle/>
          <a:p>
            <a:pPr marL="0" marR="0" lvl="0" indent="0" algn="ctr" defTabSz="570855" rtl="0" eaLnBrk="0" fontAlgn="ctr" latinLnBrk="0" hangingPunct="0">
              <a:lnSpc>
                <a:spcPct val="9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panose="020B0502040204020203" pitchFamily="34" charset="0"/>
                <a:ea typeface="MS PGothic" panose="020B0600070205080204" pitchFamily="34" charset="-128"/>
                <a:cs typeface="Segoe UI" panose="020B0502040204020203" pitchFamily="34" charset="0"/>
              </a:rPr>
              <a:t>DISA Level 2</a:t>
            </a:r>
          </a:p>
        </p:txBody>
      </p:sp>
      <p:pic>
        <p:nvPicPr>
          <p:cNvPr id="176" name="Picture 33" descr="https://pbs.twimg.com/profile_images/533350546027995137/b84VANoF_400x400.png">
            <a:extLst>
              <a:ext uri="{FF2B5EF4-FFF2-40B4-BE49-F238E27FC236}">
                <a16:creationId xmlns:a16="http://schemas.microsoft.com/office/drawing/2014/main" id="{E34F1133-848F-49CA-8E02-7EBEF5F560F6}"/>
              </a:ext>
            </a:extLst>
          </p:cNvPr>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6523807" y="3424629"/>
            <a:ext cx="676186" cy="676186"/>
          </a:xfrm>
          <a:prstGeom prst="ellipse">
            <a:avLst/>
          </a:prstGeom>
          <a:noFill/>
          <a:extLst>
            <a:ext uri="{909E8E84-426E-40DD-AFC4-6F175D3DCCD1}">
              <a14:hiddenFill xmlns:a14="http://schemas.microsoft.com/office/drawing/2010/main">
                <a:solidFill>
                  <a:srgbClr val="FFFFFF"/>
                </a:solidFill>
              </a14:hiddenFill>
            </a:ext>
          </a:extLst>
        </p:spPr>
      </p:pic>
      <p:sp>
        <p:nvSpPr>
          <p:cNvPr id="178" name="Rectangle 177">
            <a:extLst>
              <a:ext uri="{FF2B5EF4-FFF2-40B4-BE49-F238E27FC236}">
                <a16:creationId xmlns:a16="http://schemas.microsoft.com/office/drawing/2014/main" id="{FC8E4742-C87C-4E9E-8EBE-23329AFE0ED6}"/>
              </a:ext>
            </a:extLst>
          </p:cNvPr>
          <p:cNvSpPr/>
          <p:nvPr/>
        </p:nvSpPr>
        <p:spPr>
          <a:xfrm>
            <a:off x="5299932" y="4197215"/>
            <a:ext cx="842784" cy="238591"/>
          </a:xfrm>
          <a:prstGeom prst="rect">
            <a:avLst/>
          </a:prstGeom>
        </p:spPr>
        <p:txBody>
          <a:bodyPr wrap="square">
            <a:spAutoFit/>
          </a:bodyPr>
          <a:lstStyle/>
          <a:p>
            <a:pPr marL="0" marR="0" lvl="0" indent="0" algn="ctr" defTabSz="570855" rtl="0" eaLnBrk="0" fontAlgn="ctr" latinLnBrk="0" hangingPunct="0">
              <a:lnSpc>
                <a:spcPct val="9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panose="020B0502040204020203" pitchFamily="34" charset="0"/>
                <a:ea typeface="MS PGothic" panose="020B0600070205080204" pitchFamily="34" charset="-128"/>
                <a:cs typeface="Segoe UI" panose="020B0502040204020203" pitchFamily="34" charset="0"/>
              </a:rPr>
              <a:t>FERPA</a:t>
            </a:r>
          </a:p>
        </p:txBody>
      </p:sp>
      <p:pic>
        <p:nvPicPr>
          <p:cNvPr id="179" name="Picture 35" descr="https://upload.wikimedia.org/wikipedia/commons/thumb/0/0e/US-DeptOfEducation-Seal.svg/175px-US-DeptOfEducation-Seal.svg.png">
            <a:extLst>
              <a:ext uri="{FF2B5EF4-FFF2-40B4-BE49-F238E27FC236}">
                <a16:creationId xmlns:a16="http://schemas.microsoft.com/office/drawing/2014/main" id="{FDBE8F30-4A00-4027-86BC-CFCA2A4E4E76}"/>
              </a:ext>
            </a:extLst>
          </p:cNvPr>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5375969" y="3417367"/>
            <a:ext cx="690710" cy="690710"/>
          </a:xfrm>
          <a:prstGeom prst="rect">
            <a:avLst/>
          </a:prstGeom>
          <a:noFill/>
          <a:extLst>
            <a:ext uri="{909E8E84-426E-40DD-AFC4-6F175D3DCCD1}">
              <a14:hiddenFill xmlns:a14="http://schemas.microsoft.com/office/drawing/2010/main">
                <a:solidFill>
                  <a:srgbClr val="FFFFFF"/>
                </a:solidFill>
              </a14:hiddenFill>
            </a:ext>
          </a:extLst>
        </p:spPr>
      </p:pic>
      <p:sp>
        <p:nvSpPr>
          <p:cNvPr id="181" name="Rectangle 180">
            <a:extLst>
              <a:ext uri="{FF2B5EF4-FFF2-40B4-BE49-F238E27FC236}">
                <a16:creationId xmlns:a16="http://schemas.microsoft.com/office/drawing/2014/main" id="{BFE6E68F-AB3B-47C4-826C-669FA9EF4DEE}"/>
              </a:ext>
            </a:extLst>
          </p:cNvPr>
          <p:cNvSpPr/>
          <p:nvPr/>
        </p:nvSpPr>
        <p:spPr>
          <a:xfrm>
            <a:off x="7727044" y="4197215"/>
            <a:ext cx="418704" cy="238591"/>
          </a:xfrm>
          <a:prstGeom prst="rect">
            <a:avLst/>
          </a:prstGeom>
        </p:spPr>
        <p:txBody>
          <a:bodyPr wrap="none">
            <a:spAutoFit/>
          </a:bodyPr>
          <a:lstStyle/>
          <a:p>
            <a:pPr marL="0" marR="0" lvl="0" indent="0" algn="ctr" defTabSz="570855" rtl="0" eaLnBrk="0" fontAlgn="ctr" latinLnBrk="0" hangingPunct="0">
              <a:lnSpc>
                <a:spcPct val="9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panose="020B0502040204020203" pitchFamily="34" charset="0"/>
                <a:ea typeface="MS PGothic" panose="020B0600070205080204" pitchFamily="34" charset="-128"/>
                <a:cs typeface="Segoe UI" panose="020B0502040204020203" pitchFamily="34" charset="0"/>
              </a:rPr>
              <a:t>CJIS</a:t>
            </a:r>
          </a:p>
        </p:txBody>
      </p:sp>
      <p:pic>
        <p:nvPicPr>
          <p:cNvPr id="182" name="Picture 37" descr="https://c.s-microsoft.com/en-us/CMSImages/CJIS.png?version=e6f2f80a-c422-cdb4-3a26-31966ed5418e">
            <a:extLst>
              <a:ext uri="{FF2B5EF4-FFF2-40B4-BE49-F238E27FC236}">
                <a16:creationId xmlns:a16="http://schemas.microsoft.com/office/drawing/2014/main" id="{D4E87CFB-8486-41FA-8648-C7721DD84763}"/>
              </a:ext>
            </a:extLst>
          </p:cNvPr>
          <p:cNvPicPr>
            <a:picLocks noChangeAspect="1" noChangeArrowheads="1"/>
          </p:cNvPicPr>
          <p:nvPr/>
        </p:nvPicPr>
        <p:blipFill rotWithShape="1">
          <a:blip r:embed="rId28" cstate="print">
            <a:extLst>
              <a:ext uri="{28A0092B-C50C-407E-A947-70E740481C1C}">
                <a14:useLocalDpi xmlns:a14="http://schemas.microsoft.com/office/drawing/2010/main" val="0"/>
              </a:ext>
            </a:extLst>
          </a:blip>
          <a:srcRect l="14401" t="2950" r="14401" b="2950"/>
          <a:stretch/>
        </p:blipFill>
        <p:spPr bwMode="auto">
          <a:xfrm>
            <a:off x="7581085" y="3403299"/>
            <a:ext cx="710622" cy="718846"/>
          </a:xfrm>
          <a:prstGeom prst="rect">
            <a:avLst/>
          </a:prstGeom>
          <a:noFill/>
          <a:extLst>
            <a:ext uri="{909E8E84-426E-40DD-AFC4-6F175D3DCCD1}">
              <a14:hiddenFill xmlns:a14="http://schemas.microsoft.com/office/drawing/2010/main">
                <a:solidFill>
                  <a:srgbClr val="FFFFFF"/>
                </a:solidFill>
              </a14:hiddenFill>
            </a:ext>
          </a:extLst>
        </p:spPr>
      </p:pic>
      <p:sp>
        <p:nvSpPr>
          <p:cNvPr id="184" name="Rectangle 183">
            <a:extLst>
              <a:ext uri="{FF2B5EF4-FFF2-40B4-BE49-F238E27FC236}">
                <a16:creationId xmlns:a16="http://schemas.microsoft.com/office/drawing/2014/main" id="{9398C169-5703-4BE7-9943-D422D52C16C5}"/>
              </a:ext>
            </a:extLst>
          </p:cNvPr>
          <p:cNvSpPr/>
          <p:nvPr/>
        </p:nvSpPr>
        <p:spPr>
          <a:xfrm>
            <a:off x="7516345" y="5768199"/>
            <a:ext cx="840102" cy="558230"/>
          </a:xfrm>
          <a:prstGeom prst="rect">
            <a:avLst/>
          </a:prstGeom>
        </p:spPr>
        <p:txBody>
          <a:bodyPr wrap="square">
            <a:spAutoFit/>
          </a:bodyPr>
          <a:lstStyle/>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Australian Signals </a:t>
            </a:r>
          </a:p>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Directorate</a:t>
            </a:r>
          </a:p>
        </p:txBody>
      </p:sp>
      <p:pic>
        <p:nvPicPr>
          <p:cNvPr id="185" name="Picture 39" descr="http://www.anchor.com.au/wp-content/uploads/2016/09/irap_logo.png">
            <a:extLst>
              <a:ext uri="{FF2B5EF4-FFF2-40B4-BE49-F238E27FC236}">
                <a16:creationId xmlns:a16="http://schemas.microsoft.com/office/drawing/2014/main" id="{E59C92C5-3AA8-4C93-8FC2-E42EBCE8BF53}"/>
              </a:ext>
            </a:extLst>
          </p:cNvPr>
          <p:cNvPicPr>
            <a:picLocks noChangeAspect="1" noChangeArrowheads="1"/>
          </p:cNvPicPr>
          <p:nvPr/>
        </p:nvPicPr>
        <p:blipFill>
          <a:blip r:embed="rId29" cstate="print">
            <a:extLst>
              <a:ext uri="{28A0092B-C50C-407E-A947-70E740481C1C}">
                <a14:useLocalDpi xmlns:a14="http://schemas.microsoft.com/office/drawing/2010/main" val="0"/>
              </a:ext>
            </a:extLst>
          </a:blip>
          <a:srcRect/>
          <a:stretch>
            <a:fillRect/>
          </a:stretch>
        </p:blipFill>
        <p:spPr bwMode="auto">
          <a:xfrm>
            <a:off x="7482861" y="5030588"/>
            <a:ext cx="840102" cy="643000"/>
          </a:xfrm>
          <a:prstGeom prst="rect">
            <a:avLst/>
          </a:prstGeom>
          <a:noFill/>
          <a:extLst>
            <a:ext uri="{909E8E84-426E-40DD-AFC4-6F175D3DCCD1}">
              <a14:hiddenFill xmlns:a14="http://schemas.microsoft.com/office/drawing/2010/main">
                <a:solidFill>
                  <a:srgbClr val="FFFFFF"/>
                </a:solidFill>
              </a14:hiddenFill>
            </a:ext>
          </a:extLst>
        </p:spPr>
      </p:pic>
      <p:sp>
        <p:nvSpPr>
          <p:cNvPr id="187" name="Rectangle 186">
            <a:extLst>
              <a:ext uri="{FF2B5EF4-FFF2-40B4-BE49-F238E27FC236}">
                <a16:creationId xmlns:a16="http://schemas.microsoft.com/office/drawing/2014/main" id="{1097C0F9-F740-4CD0-A7B5-BF62F4BBB94A}"/>
              </a:ext>
            </a:extLst>
          </p:cNvPr>
          <p:cNvSpPr/>
          <p:nvPr/>
        </p:nvSpPr>
        <p:spPr>
          <a:xfrm>
            <a:off x="8475950" y="5768199"/>
            <a:ext cx="986032" cy="402931"/>
          </a:xfrm>
          <a:prstGeom prst="rect">
            <a:avLst/>
          </a:prstGeom>
        </p:spPr>
        <p:txBody>
          <a:bodyPr wrap="square">
            <a:spAutoFit/>
          </a:bodyPr>
          <a:lstStyle/>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 New Zealand </a:t>
            </a:r>
          </a:p>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GCIO</a:t>
            </a:r>
          </a:p>
        </p:txBody>
      </p:sp>
      <p:pic>
        <p:nvPicPr>
          <p:cNvPr id="188" name="Picture 41" descr="https://c.s-microsoft.com/en-us/CMSImages/NZ-GCIO.png?version=3fc9886b-16b6-89ed-dc0f-feba80c28b9b">
            <a:extLst>
              <a:ext uri="{FF2B5EF4-FFF2-40B4-BE49-F238E27FC236}">
                <a16:creationId xmlns:a16="http://schemas.microsoft.com/office/drawing/2014/main" id="{8275158F-D02B-4DCC-84D7-43FDCC9DF73C}"/>
              </a:ext>
            </a:extLst>
          </p:cNvPr>
          <p:cNvPicPr>
            <a:picLocks noChangeAspect="1" noChangeArrowheads="1"/>
          </p:cNvPicPr>
          <p:nvPr/>
        </p:nvPicPr>
        <p:blipFill>
          <a:blip r:embed="rId30" cstate="print">
            <a:extLst>
              <a:ext uri="{28A0092B-C50C-407E-A947-70E740481C1C}">
                <a14:useLocalDpi xmlns:a14="http://schemas.microsoft.com/office/drawing/2010/main" val="0"/>
              </a:ext>
            </a:extLst>
          </a:blip>
          <a:srcRect/>
          <a:stretch>
            <a:fillRect/>
          </a:stretch>
        </p:blipFill>
        <p:spPr bwMode="auto">
          <a:xfrm>
            <a:off x="8561471" y="5040198"/>
            <a:ext cx="814990" cy="62378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EFAB11BE-73FF-44FA-A84B-CE7D035E7C35}"/>
              </a:ext>
            </a:extLst>
          </p:cNvPr>
          <p:cNvSpPr>
            <a:spLocks noGrp="1"/>
          </p:cNvSpPr>
          <p:nvPr>
            <p:ph type="title"/>
          </p:nvPr>
        </p:nvSpPr>
        <p:spPr/>
        <p:txBody>
          <a:bodyPr/>
          <a:lstStyle/>
          <a:p>
            <a:r>
              <a:rPr lang="en-US"/>
              <a:t>Industry-leading compliance</a:t>
            </a:r>
          </a:p>
        </p:txBody>
      </p:sp>
    </p:spTree>
    <p:extLst>
      <p:ext uri="{BB962C8B-B14F-4D97-AF65-F5344CB8AC3E}">
        <p14:creationId xmlns:p14="http://schemas.microsoft.com/office/powerpoint/2010/main" val="298334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Rectangle 41">
            <a:extLst>
              <a:ext uri="{FF2B5EF4-FFF2-40B4-BE49-F238E27FC236}">
                <a16:creationId xmlns:a16="http://schemas.microsoft.com/office/drawing/2014/main" id="{6C32A124-95FC-4B92-B247-DA582B4B59F9}"/>
              </a:ext>
            </a:extLst>
          </p:cNvPr>
          <p:cNvSpPr/>
          <p:nvPr/>
        </p:nvSpPr>
        <p:spPr bwMode="auto">
          <a:xfrm>
            <a:off x="350686" y="2392290"/>
            <a:ext cx="6715909" cy="3852012"/>
          </a:xfrm>
          <a:prstGeom prst="rect">
            <a:avLst/>
          </a:prstGeom>
          <a:no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4113" fontAlgn="base">
              <a:spcBef>
                <a:spcPct val="0"/>
              </a:spcBef>
              <a:spcAft>
                <a:spcPct val="0"/>
              </a:spcAft>
              <a:defRPr/>
            </a:pPr>
            <a:endParaRPr lang="en-US" sz="1961" kern="0">
              <a:gradFill>
                <a:gsLst>
                  <a:gs pos="5439">
                    <a:srgbClr val="F8F8F8"/>
                  </a:gs>
                  <a:gs pos="10000">
                    <a:srgbClr val="F8F8F8"/>
                  </a:gs>
                </a:gsLst>
                <a:lin ang="5400000" scaled="0"/>
              </a:gradFill>
              <a:latin typeface="Segoe UI"/>
            </a:endParaRPr>
          </a:p>
        </p:txBody>
      </p:sp>
      <p:sp>
        <p:nvSpPr>
          <p:cNvPr id="74" name="Rectangle 73">
            <a:extLst>
              <a:ext uri="{FF2B5EF4-FFF2-40B4-BE49-F238E27FC236}">
                <a16:creationId xmlns:a16="http://schemas.microsoft.com/office/drawing/2014/main" id="{C65F955B-8A16-4967-8E05-E17B8081493D}"/>
              </a:ext>
            </a:extLst>
          </p:cNvPr>
          <p:cNvSpPr/>
          <p:nvPr/>
        </p:nvSpPr>
        <p:spPr>
          <a:xfrm>
            <a:off x="4262829" y="4361607"/>
            <a:ext cx="3031932" cy="605230"/>
          </a:xfrm>
          <a:prstGeom prst="rect">
            <a:avLst/>
          </a:prstGeom>
        </p:spPr>
        <p:txBody>
          <a:bodyPr wrap="square">
            <a:spAutoFit/>
          </a:bodyPr>
          <a:lstStyle/>
          <a:p>
            <a:pPr defTabSz="932574">
              <a:defRPr/>
            </a:pPr>
            <a:r>
              <a:rPr lang="en-US" sz="1568" kern="0">
                <a:solidFill>
                  <a:srgbClr val="505050"/>
                </a:solidFill>
                <a:latin typeface="Segoe UI"/>
                <a:cs typeface="Segoe UI" panose="020B0502040204020203" pitchFamily="34" charset="0"/>
              </a:rPr>
              <a:t>   </a:t>
            </a:r>
            <a:endParaRPr lang="en-US" kern="0">
              <a:solidFill>
                <a:srgbClr val="505050"/>
              </a:solidFill>
              <a:latin typeface="Segoe UI"/>
              <a:cs typeface="Segoe UI" panose="020B0502040204020203" pitchFamily="34" charset="0"/>
            </a:endParaRPr>
          </a:p>
          <a:p>
            <a:pPr marL="336148" indent="-336148" defTabSz="932574">
              <a:buFontTx/>
              <a:buAutoNum type="arabicParenBoth"/>
              <a:defRPr/>
            </a:pPr>
            <a:endParaRPr lang="en-US" kern="0">
              <a:solidFill>
                <a:srgbClr val="505050"/>
              </a:solidFill>
              <a:latin typeface="Segoe UI"/>
              <a:cs typeface="Segoe UI" panose="020B0502040204020203" pitchFamily="34" charset="0"/>
            </a:endParaRPr>
          </a:p>
        </p:txBody>
      </p:sp>
      <p:sp>
        <p:nvSpPr>
          <p:cNvPr id="289" name="Rectangle 288">
            <a:extLst>
              <a:ext uri="{FF2B5EF4-FFF2-40B4-BE49-F238E27FC236}">
                <a16:creationId xmlns:a16="http://schemas.microsoft.com/office/drawing/2014/main" id="{193DB86E-BF7D-4017-ADA3-AF117F1671DE}"/>
              </a:ext>
            </a:extLst>
          </p:cNvPr>
          <p:cNvSpPr/>
          <p:nvPr/>
        </p:nvSpPr>
        <p:spPr>
          <a:xfrm>
            <a:off x="5374567" y="4134644"/>
            <a:ext cx="1943039" cy="393954"/>
          </a:xfrm>
          <a:prstGeom prst="rect">
            <a:avLst/>
          </a:prstGeom>
        </p:spPr>
        <p:txBody>
          <a:bodyPr wrap="square">
            <a:spAutoFit/>
          </a:bodyPr>
          <a:lstStyle/>
          <a:p>
            <a:pPr defTabSz="932574">
              <a:defRPr/>
            </a:pPr>
            <a:r>
              <a:rPr lang="en-US" sz="980" kern="0">
                <a:latin typeface="Segoe UI"/>
                <a:cs typeface="Segoe UI" panose="020B0502040204020203" pitchFamily="34" charset="0"/>
              </a:rPr>
              <a:t>(1) Turn on SQL Auditing</a:t>
            </a:r>
          </a:p>
          <a:p>
            <a:pPr defTabSz="932574">
              <a:defRPr/>
            </a:pPr>
            <a:r>
              <a:rPr lang="en-US" sz="980" kern="0">
                <a:latin typeface="Segoe UI"/>
                <a:cs typeface="Segoe UI" panose="020B0502040204020203" pitchFamily="34" charset="0"/>
              </a:rPr>
              <a:t>(2</a:t>
            </a:r>
            <a:r>
              <a:rPr lang="en-US" sz="980" kern="0">
                <a:cs typeface="Segoe UI" panose="020B0502040204020203" pitchFamily="34" charset="0"/>
              </a:rPr>
              <a:t>) Analyze audit log</a:t>
            </a:r>
            <a:endParaRPr lang="en-US" sz="980" kern="0">
              <a:latin typeface="Segoe UI"/>
              <a:cs typeface="Segoe UI" panose="020B0502040204020203" pitchFamily="34" charset="0"/>
            </a:endParaRPr>
          </a:p>
        </p:txBody>
      </p:sp>
      <p:pic>
        <p:nvPicPr>
          <p:cNvPr id="3" name="Picture 2">
            <a:extLst>
              <a:ext uri="{FF2B5EF4-FFF2-40B4-BE49-F238E27FC236}">
                <a16:creationId xmlns:a16="http://schemas.microsoft.com/office/drawing/2014/main" id="{FD1F9021-E242-40CB-A319-A587509294CA}"/>
              </a:ext>
            </a:extLst>
          </p:cNvPr>
          <p:cNvPicPr>
            <a:picLocks noChangeAspect="1"/>
          </p:cNvPicPr>
          <p:nvPr/>
        </p:nvPicPr>
        <p:blipFill>
          <a:blip r:embed="rId3"/>
          <a:stretch>
            <a:fillRect/>
          </a:stretch>
        </p:blipFill>
        <p:spPr>
          <a:xfrm>
            <a:off x="2065229" y="4590407"/>
            <a:ext cx="4845132" cy="1896829"/>
          </a:xfrm>
          <a:prstGeom prst="rect">
            <a:avLst/>
          </a:prstGeom>
          <a:ln w="12700">
            <a:solidFill>
              <a:schemeClr val="accent3"/>
            </a:solidFill>
          </a:ln>
          <a:effectLst/>
        </p:spPr>
      </p:pic>
      <p:grpSp>
        <p:nvGrpSpPr>
          <p:cNvPr id="136" name="Group 135">
            <a:extLst>
              <a:ext uri="{FF2B5EF4-FFF2-40B4-BE49-F238E27FC236}">
                <a16:creationId xmlns:a16="http://schemas.microsoft.com/office/drawing/2014/main" id="{4BC08813-BD05-42CA-8564-58F74FF0F0D6}"/>
              </a:ext>
            </a:extLst>
          </p:cNvPr>
          <p:cNvGrpSpPr/>
          <p:nvPr/>
        </p:nvGrpSpPr>
        <p:grpSpPr>
          <a:xfrm>
            <a:off x="5435616" y="2984812"/>
            <a:ext cx="1747420" cy="1111901"/>
            <a:chOff x="2515255" y="5045290"/>
            <a:chExt cx="2225595" cy="1416170"/>
          </a:xfrm>
        </p:grpSpPr>
        <p:sp>
          <p:nvSpPr>
            <p:cNvPr id="137" name="Freeform 28">
              <a:extLst>
                <a:ext uri="{FF2B5EF4-FFF2-40B4-BE49-F238E27FC236}">
                  <a16:creationId xmlns:a16="http://schemas.microsoft.com/office/drawing/2014/main" id="{CBF1F8C6-AE68-4493-AB71-6C609CE14E39}"/>
                </a:ext>
              </a:extLst>
            </p:cNvPr>
            <p:cNvSpPr>
              <a:spLocks/>
            </p:cNvSpPr>
            <p:nvPr/>
          </p:nvSpPr>
          <p:spPr bwMode="auto">
            <a:xfrm>
              <a:off x="2515255" y="5224962"/>
              <a:ext cx="1085222" cy="1205004"/>
            </a:xfrm>
            <a:custGeom>
              <a:avLst/>
              <a:gdLst>
                <a:gd name="T0" fmla="*/ 442 w 482"/>
                <a:gd name="T1" fmla="*/ 431 h 539"/>
                <a:gd name="T2" fmla="*/ 281 w 482"/>
                <a:gd name="T3" fmla="*/ 524 h 539"/>
                <a:gd name="T4" fmla="*/ 201 w 482"/>
                <a:gd name="T5" fmla="*/ 524 h 539"/>
                <a:gd name="T6" fmla="*/ 40 w 482"/>
                <a:gd name="T7" fmla="*/ 431 h 539"/>
                <a:gd name="T8" fmla="*/ 0 w 482"/>
                <a:gd name="T9" fmla="*/ 362 h 539"/>
                <a:gd name="T10" fmla="*/ 0 w 482"/>
                <a:gd name="T11" fmla="*/ 176 h 539"/>
                <a:gd name="T12" fmla="*/ 40 w 482"/>
                <a:gd name="T13" fmla="*/ 107 h 539"/>
                <a:gd name="T14" fmla="*/ 201 w 482"/>
                <a:gd name="T15" fmla="*/ 14 h 539"/>
                <a:gd name="T16" fmla="*/ 281 w 482"/>
                <a:gd name="T17" fmla="*/ 14 h 539"/>
                <a:gd name="T18" fmla="*/ 442 w 482"/>
                <a:gd name="T19" fmla="*/ 107 h 539"/>
                <a:gd name="T20" fmla="*/ 482 w 482"/>
                <a:gd name="T21" fmla="*/ 176 h 539"/>
                <a:gd name="T22" fmla="*/ 482 w 482"/>
                <a:gd name="T23" fmla="*/ 362 h 539"/>
                <a:gd name="T24" fmla="*/ 442 w 482"/>
                <a:gd name="T25" fmla="*/ 431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82" h="539">
                  <a:moveTo>
                    <a:pt x="442" y="431"/>
                  </a:moveTo>
                  <a:cubicBezTo>
                    <a:pt x="281" y="524"/>
                    <a:pt x="281" y="524"/>
                    <a:pt x="281" y="524"/>
                  </a:cubicBezTo>
                  <a:cubicBezTo>
                    <a:pt x="256" y="539"/>
                    <a:pt x="226" y="539"/>
                    <a:pt x="201" y="524"/>
                  </a:cubicBezTo>
                  <a:cubicBezTo>
                    <a:pt x="40" y="431"/>
                    <a:pt x="40" y="431"/>
                    <a:pt x="40" y="431"/>
                  </a:cubicBezTo>
                  <a:cubicBezTo>
                    <a:pt x="15" y="417"/>
                    <a:pt x="0" y="391"/>
                    <a:pt x="0" y="362"/>
                  </a:cubicBezTo>
                  <a:cubicBezTo>
                    <a:pt x="0" y="176"/>
                    <a:pt x="0" y="176"/>
                    <a:pt x="0" y="176"/>
                  </a:cubicBezTo>
                  <a:cubicBezTo>
                    <a:pt x="0" y="148"/>
                    <a:pt x="15" y="121"/>
                    <a:pt x="40" y="107"/>
                  </a:cubicBezTo>
                  <a:cubicBezTo>
                    <a:pt x="201" y="14"/>
                    <a:pt x="201" y="14"/>
                    <a:pt x="201" y="14"/>
                  </a:cubicBezTo>
                  <a:cubicBezTo>
                    <a:pt x="226" y="0"/>
                    <a:pt x="256" y="0"/>
                    <a:pt x="281" y="14"/>
                  </a:cubicBezTo>
                  <a:cubicBezTo>
                    <a:pt x="442" y="107"/>
                    <a:pt x="442" y="107"/>
                    <a:pt x="442" y="107"/>
                  </a:cubicBezTo>
                  <a:cubicBezTo>
                    <a:pt x="467" y="121"/>
                    <a:pt x="482" y="148"/>
                    <a:pt x="482" y="176"/>
                  </a:cubicBezTo>
                  <a:cubicBezTo>
                    <a:pt x="482" y="362"/>
                    <a:pt x="482" y="362"/>
                    <a:pt x="482" y="362"/>
                  </a:cubicBezTo>
                  <a:cubicBezTo>
                    <a:pt x="482" y="391"/>
                    <a:pt x="467" y="417"/>
                    <a:pt x="442" y="431"/>
                  </a:cubicBezTo>
                </a:path>
              </a:pathLst>
            </a:custGeom>
            <a:solidFill>
              <a:srgbClr val="A379AE">
                <a:alpha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38" name="Freeform 29">
              <a:extLst>
                <a:ext uri="{FF2B5EF4-FFF2-40B4-BE49-F238E27FC236}">
                  <a16:creationId xmlns:a16="http://schemas.microsoft.com/office/drawing/2014/main" id="{0BDCC620-2863-49BC-81ED-681823CCC8DF}"/>
                </a:ext>
              </a:extLst>
            </p:cNvPr>
            <p:cNvSpPr>
              <a:spLocks/>
            </p:cNvSpPr>
            <p:nvPr/>
          </p:nvSpPr>
          <p:spPr bwMode="auto">
            <a:xfrm>
              <a:off x="2793148" y="5895739"/>
              <a:ext cx="495897" cy="534227"/>
            </a:xfrm>
            <a:custGeom>
              <a:avLst/>
              <a:gdLst>
                <a:gd name="T0" fmla="*/ 0 w 221"/>
                <a:gd name="T1" fmla="*/ 0 h 239"/>
                <a:gd name="T2" fmla="*/ 0 w 221"/>
                <a:gd name="T3" fmla="*/ 179 h 239"/>
                <a:gd name="T4" fmla="*/ 78 w 221"/>
                <a:gd name="T5" fmla="*/ 224 h 239"/>
                <a:gd name="T6" fmla="*/ 158 w 221"/>
                <a:gd name="T7" fmla="*/ 224 h 239"/>
                <a:gd name="T8" fmla="*/ 221 w 221"/>
                <a:gd name="T9" fmla="*/ 188 h 239"/>
                <a:gd name="T10" fmla="*/ 221 w 221"/>
                <a:gd name="T11" fmla="*/ 0 h 239"/>
                <a:gd name="T12" fmla="*/ 0 w 221"/>
                <a:gd name="T13" fmla="*/ 0 h 239"/>
              </a:gdLst>
              <a:ahLst/>
              <a:cxnLst>
                <a:cxn ang="0">
                  <a:pos x="T0" y="T1"/>
                </a:cxn>
                <a:cxn ang="0">
                  <a:pos x="T2" y="T3"/>
                </a:cxn>
                <a:cxn ang="0">
                  <a:pos x="T4" y="T5"/>
                </a:cxn>
                <a:cxn ang="0">
                  <a:pos x="T6" y="T7"/>
                </a:cxn>
                <a:cxn ang="0">
                  <a:pos x="T8" y="T9"/>
                </a:cxn>
                <a:cxn ang="0">
                  <a:pos x="T10" y="T11"/>
                </a:cxn>
                <a:cxn ang="0">
                  <a:pos x="T12" y="T13"/>
                </a:cxn>
              </a:cxnLst>
              <a:rect l="0" t="0" r="r" b="b"/>
              <a:pathLst>
                <a:path w="221" h="239">
                  <a:moveTo>
                    <a:pt x="0" y="0"/>
                  </a:moveTo>
                  <a:cubicBezTo>
                    <a:pt x="0" y="179"/>
                    <a:pt x="0" y="179"/>
                    <a:pt x="0" y="179"/>
                  </a:cubicBezTo>
                  <a:cubicBezTo>
                    <a:pt x="78" y="224"/>
                    <a:pt x="78" y="224"/>
                    <a:pt x="78" y="224"/>
                  </a:cubicBezTo>
                  <a:cubicBezTo>
                    <a:pt x="103" y="239"/>
                    <a:pt x="133" y="239"/>
                    <a:pt x="158" y="224"/>
                  </a:cubicBezTo>
                  <a:cubicBezTo>
                    <a:pt x="221" y="188"/>
                    <a:pt x="221" y="188"/>
                    <a:pt x="221" y="188"/>
                  </a:cubicBezTo>
                  <a:cubicBezTo>
                    <a:pt x="221" y="0"/>
                    <a:pt x="221" y="0"/>
                    <a:pt x="221" y="0"/>
                  </a:cubicBezTo>
                  <a:lnTo>
                    <a:pt x="0" y="0"/>
                  </a:lnTo>
                  <a:close/>
                </a:path>
              </a:pathLst>
            </a:custGeom>
            <a:solidFill>
              <a:srgbClr val="FFF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39" name="Freeform 87">
              <a:extLst>
                <a:ext uri="{FF2B5EF4-FFF2-40B4-BE49-F238E27FC236}">
                  <a16:creationId xmlns:a16="http://schemas.microsoft.com/office/drawing/2014/main" id="{9F772539-05F9-45A5-8B56-ADAAC66559BD}"/>
                </a:ext>
              </a:extLst>
            </p:cNvPr>
            <p:cNvSpPr>
              <a:spLocks/>
            </p:cNvSpPr>
            <p:nvPr/>
          </p:nvSpPr>
          <p:spPr bwMode="auto">
            <a:xfrm>
              <a:off x="3236341" y="5866991"/>
              <a:ext cx="189256" cy="481523"/>
            </a:xfrm>
            <a:custGeom>
              <a:avLst/>
              <a:gdLst>
                <a:gd name="T0" fmla="*/ 72 w 85"/>
                <a:gd name="T1" fmla="*/ 0 h 215"/>
                <a:gd name="T2" fmla="*/ 14 w 85"/>
                <a:gd name="T3" fmla="*/ 0 h 215"/>
                <a:gd name="T4" fmla="*/ 27 w 85"/>
                <a:gd name="T5" fmla="*/ 121 h 215"/>
                <a:gd name="T6" fmla="*/ 27 w 85"/>
                <a:gd name="T7" fmla="*/ 121 h 215"/>
                <a:gd name="T8" fmla="*/ 0 w 85"/>
                <a:gd name="T9" fmla="*/ 215 h 215"/>
                <a:gd name="T10" fmla="*/ 70 w 85"/>
                <a:gd name="T11" fmla="*/ 174 h 215"/>
                <a:gd name="T12" fmla="*/ 83 w 85"/>
                <a:gd name="T13" fmla="*/ 134 h 215"/>
                <a:gd name="T14" fmla="*/ 85 w 85"/>
                <a:gd name="T15" fmla="*/ 112 h 215"/>
                <a:gd name="T16" fmla="*/ 72 w 85"/>
                <a:gd name="T17" fmla="*/ 0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215">
                  <a:moveTo>
                    <a:pt x="72" y="0"/>
                  </a:moveTo>
                  <a:cubicBezTo>
                    <a:pt x="14" y="0"/>
                    <a:pt x="14" y="0"/>
                    <a:pt x="14" y="0"/>
                  </a:cubicBezTo>
                  <a:cubicBezTo>
                    <a:pt x="27" y="121"/>
                    <a:pt x="27" y="121"/>
                    <a:pt x="27" y="121"/>
                  </a:cubicBezTo>
                  <a:cubicBezTo>
                    <a:pt x="27" y="121"/>
                    <a:pt x="27" y="121"/>
                    <a:pt x="27" y="121"/>
                  </a:cubicBezTo>
                  <a:cubicBezTo>
                    <a:pt x="0" y="215"/>
                    <a:pt x="0" y="215"/>
                    <a:pt x="0" y="215"/>
                  </a:cubicBezTo>
                  <a:cubicBezTo>
                    <a:pt x="70" y="174"/>
                    <a:pt x="70" y="174"/>
                    <a:pt x="70" y="174"/>
                  </a:cubicBezTo>
                  <a:cubicBezTo>
                    <a:pt x="83" y="134"/>
                    <a:pt x="83" y="134"/>
                    <a:pt x="83" y="134"/>
                  </a:cubicBezTo>
                  <a:cubicBezTo>
                    <a:pt x="85" y="127"/>
                    <a:pt x="85" y="119"/>
                    <a:pt x="85" y="112"/>
                  </a:cubicBezTo>
                  <a:cubicBezTo>
                    <a:pt x="72" y="0"/>
                    <a:pt x="72" y="0"/>
                    <a:pt x="72" y="0"/>
                  </a:cubicBezTo>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40" name="Freeform 88">
              <a:extLst>
                <a:ext uri="{FF2B5EF4-FFF2-40B4-BE49-F238E27FC236}">
                  <a16:creationId xmlns:a16="http://schemas.microsoft.com/office/drawing/2014/main" id="{A4BA1A94-92CF-4660-8D9E-C4F636DD8D1B}"/>
                </a:ext>
              </a:extLst>
            </p:cNvPr>
            <p:cNvSpPr>
              <a:spLocks/>
            </p:cNvSpPr>
            <p:nvPr/>
          </p:nvSpPr>
          <p:spPr bwMode="auto">
            <a:xfrm>
              <a:off x="2678158" y="5644198"/>
              <a:ext cx="733063" cy="342576"/>
            </a:xfrm>
            <a:custGeom>
              <a:avLst/>
              <a:gdLst>
                <a:gd name="T0" fmla="*/ 326 w 326"/>
                <a:gd name="T1" fmla="*/ 153 h 153"/>
                <a:gd name="T2" fmla="*/ 316 w 326"/>
                <a:gd name="T3" fmla="*/ 57 h 153"/>
                <a:gd name="T4" fmla="*/ 250 w 326"/>
                <a:gd name="T5" fmla="*/ 0 h 153"/>
                <a:gd name="T6" fmla="*/ 80 w 326"/>
                <a:gd name="T7" fmla="*/ 0 h 153"/>
                <a:gd name="T8" fmla="*/ 14 w 326"/>
                <a:gd name="T9" fmla="*/ 57 h 153"/>
                <a:gd name="T10" fmla="*/ 0 w 326"/>
                <a:gd name="T11" fmla="*/ 153 h 153"/>
                <a:gd name="T12" fmla="*/ 326 w 326"/>
                <a:gd name="T13" fmla="*/ 153 h 153"/>
              </a:gdLst>
              <a:ahLst/>
              <a:cxnLst>
                <a:cxn ang="0">
                  <a:pos x="T0" y="T1"/>
                </a:cxn>
                <a:cxn ang="0">
                  <a:pos x="T2" y="T3"/>
                </a:cxn>
                <a:cxn ang="0">
                  <a:pos x="T4" y="T5"/>
                </a:cxn>
                <a:cxn ang="0">
                  <a:pos x="T6" y="T7"/>
                </a:cxn>
                <a:cxn ang="0">
                  <a:pos x="T8" y="T9"/>
                </a:cxn>
                <a:cxn ang="0">
                  <a:pos x="T10" y="T11"/>
                </a:cxn>
                <a:cxn ang="0">
                  <a:pos x="T12" y="T13"/>
                </a:cxn>
              </a:cxnLst>
              <a:rect l="0" t="0" r="r" b="b"/>
              <a:pathLst>
                <a:path w="326" h="153">
                  <a:moveTo>
                    <a:pt x="326" y="153"/>
                  </a:moveTo>
                  <a:cubicBezTo>
                    <a:pt x="316" y="57"/>
                    <a:pt x="316" y="57"/>
                    <a:pt x="316" y="57"/>
                  </a:cubicBezTo>
                  <a:cubicBezTo>
                    <a:pt x="311" y="24"/>
                    <a:pt x="283" y="0"/>
                    <a:pt x="250" y="0"/>
                  </a:cubicBezTo>
                  <a:cubicBezTo>
                    <a:pt x="80" y="0"/>
                    <a:pt x="80" y="0"/>
                    <a:pt x="80" y="0"/>
                  </a:cubicBezTo>
                  <a:cubicBezTo>
                    <a:pt x="47" y="0"/>
                    <a:pt x="19" y="24"/>
                    <a:pt x="14" y="57"/>
                  </a:cubicBezTo>
                  <a:cubicBezTo>
                    <a:pt x="0" y="153"/>
                    <a:pt x="0" y="153"/>
                    <a:pt x="0" y="153"/>
                  </a:cubicBezTo>
                  <a:cubicBezTo>
                    <a:pt x="326" y="153"/>
                    <a:pt x="326" y="153"/>
                    <a:pt x="326" y="153"/>
                  </a:cubicBezTo>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41" name="Freeform 89">
              <a:extLst>
                <a:ext uri="{FF2B5EF4-FFF2-40B4-BE49-F238E27FC236}">
                  <a16:creationId xmlns:a16="http://schemas.microsoft.com/office/drawing/2014/main" id="{A243C056-0C42-411F-A64A-0395D9BC7EA3}"/>
                </a:ext>
              </a:extLst>
            </p:cNvPr>
            <p:cNvSpPr>
              <a:spLocks/>
            </p:cNvSpPr>
            <p:nvPr/>
          </p:nvSpPr>
          <p:spPr bwMode="auto">
            <a:xfrm>
              <a:off x="2678158" y="5644198"/>
              <a:ext cx="733063" cy="347368"/>
            </a:xfrm>
            <a:custGeom>
              <a:avLst/>
              <a:gdLst>
                <a:gd name="T0" fmla="*/ 326 w 326"/>
                <a:gd name="T1" fmla="*/ 156 h 156"/>
                <a:gd name="T2" fmla="*/ 316 w 326"/>
                <a:gd name="T3" fmla="*/ 57 h 156"/>
                <a:gd name="T4" fmla="*/ 250 w 326"/>
                <a:gd name="T5" fmla="*/ 0 h 156"/>
                <a:gd name="T6" fmla="*/ 80 w 326"/>
                <a:gd name="T7" fmla="*/ 0 h 156"/>
                <a:gd name="T8" fmla="*/ 14 w 326"/>
                <a:gd name="T9" fmla="*/ 57 h 156"/>
                <a:gd name="T10" fmla="*/ 0 w 326"/>
                <a:gd name="T11" fmla="*/ 153 h 156"/>
                <a:gd name="T12" fmla="*/ 326 w 326"/>
                <a:gd name="T13" fmla="*/ 156 h 156"/>
              </a:gdLst>
              <a:ahLst/>
              <a:cxnLst>
                <a:cxn ang="0">
                  <a:pos x="T0" y="T1"/>
                </a:cxn>
                <a:cxn ang="0">
                  <a:pos x="T2" y="T3"/>
                </a:cxn>
                <a:cxn ang="0">
                  <a:pos x="T4" y="T5"/>
                </a:cxn>
                <a:cxn ang="0">
                  <a:pos x="T6" y="T7"/>
                </a:cxn>
                <a:cxn ang="0">
                  <a:pos x="T8" y="T9"/>
                </a:cxn>
                <a:cxn ang="0">
                  <a:pos x="T10" y="T11"/>
                </a:cxn>
                <a:cxn ang="0">
                  <a:pos x="T12" y="T13"/>
                </a:cxn>
              </a:cxnLst>
              <a:rect l="0" t="0" r="r" b="b"/>
              <a:pathLst>
                <a:path w="326" h="156">
                  <a:moveTo>
                    <a:pt x="326" y="156"/>
                  </a:moveTo>
                  <a:cubicBezTo>
                    <a:pt x="316" y="57"/>
                    <a:pt x="316" y="57"/>
                    <a:pt x="316" y="57"/>
                  </a:cubicBezTo>
                  <a:cubicBezTo>
                    <a:pt x="311" y="24"/>
                    <a:pt x="283" y="0"/>
                    <a:pt x="250" y="0"/>
                  </a:cubicBezTo>
                  <a:cubicBezTo>
                    <a:pt x="80" y="0"/>
                    <a:pt x="80" y="0"/>
                    <a:pt x="80" y="0"/>
                  </a:cubicBezTo>
                  <a:cubicBezTo>
                    <a:pt x="47" y="0"/>
                    <a:pt x="19" y="24"/>
                    <a:pt x="14" y="57"/>
                  </a:cubicBezTo>
                  <a:cubicBezTo>
                    <a:pt x="0" y="153"/>
                    <a:pt x="0" y="153"/>
                    <a:pt x="0" y="153"/>
                  </a:cubicBezTo>
                  <a:cubicBezTo>
                    <a:pt x="326" y="156"/>
                    <a:pt x="326" y="156"/>
                    <a:pt x="326" y="156"/>
                  </a:cubicBezTo>
                </a:path>
              </a:pathLst>
            </a:custGeom>
            <a:solidFill>
              <a:srgbClr val="6725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42" name="Freeform 90">
              <a:extLst>
                <a:ext uri="{FF2B5EF4-FFF2-40B4-BE49-F238E27FC236}">
                  <a16:creationId xmlns:a16="http://schemas.microsoft.com/office/drawing/2014/main" id="{AD47D3D8-AB2A-4860-9171-2ED85D12E6F3}"/>
                </a:ext>
              </a:extLst>
            </p:cNvPr>
            <p:cNvSpPr>
              <a:spLocks/>
            </p:cNvSpPr>
            <p:nvPr/>
          </p:nvSpPr>
          <p:spPr bwMode="auto">
            <a:xfrm>
              <a:off x="2797940" y="5045290"/>
              <a:ext cx="529435" cy="539018"/>
            </a:xfrm>
            <a:custGeom>
              <a:avLst/>
              <a:gdLst>
                <a:gd name="T0" fmla="*/ 230 w 235"/>
                <a:gd name="T1" fmla="*/ 128 h 242"/>
                <a:gd name="T2" fmla="*/ 128 w 235"/>
                <a:gd name="T3" fmla="*/ 5 h 242"/>
                <a:gd name="T4" fmla="*/ 6 w 235"/>
                <a:gd name="T5" fmla="*/ 107 h 242"/>
                <a:gd name="T6" fmla="*/ 0 w 235"/>
                <a:gd name="T7" fmla="*/ 238 h 242"/>
                <a:gd name="T8" fmla="*/ 61 w 235"/>
                <a:gd name="T9" fmla="*/ 212 h 242"/>
                <a:gd name="T10" fmla="*/ 73 w 235"/>
                <a:gd name="T11" fmla="*/ 190 h 242"/>
                <a:gd name="T12" fmla="*/ 157 w 235"/>
                <a:gd name="T13" fmla="*/ 162 h 242"/>
                <a:gd name="T14" fmla="*/ 167 w 235"/>
                <a:gd name="T15" fmla="*/ 185 h 242"/>
                <a:gd name="T16" fmla="*/ 222 w 235"/>
                <a:gd name="T17" fmla="*/ 242 h 242"/>
                <a:gd name="T18" fmla="*/ 230 w 235"/>
                <a:gd name="T19" fmla="*/ 128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5" h="242">
                  <a:moveTo>
                    <a:pt x="230" y="128"/>
                  </a:moveTo>
                  <a:cubicBezTo>
                    <a:pt x="235" y="66"/>
                    <a:pt x="190" y="11"/>
                    <a:pt x="128" y="5"/>
                  </a:cubicBezTo>
                  <a:cubicBezTo>
                    <a:pt x="66" y="0"/>
                    <a:pt x="11" y="45"/>
                    <a:pt x="6" y="107"/>
                  </a:cubicBezTo>
                  <a:cubicBezTo>
                    <a:pt x="0" y="238"/>
                    <a:pt x="0" y="238"/>
                    <a:pt x="0" y="238"/>
                  </a:cubicBezTo>
                  <a:cubicBezTo>
                    <a:pt x="40" y="235"/>
                    <a:pt x="61" y="212"/>
                    <a:pt x="61" y="212"/>
                  </a:cubicBezTo>
                  <a:cubicBezTo>
                    <a:pt x="73" y="190"/>
                    <a:pt x="73" y="190"/>
                    <a:pt x="73" y="190"/>
                  </a:cubicBezTo>
                  <a:cubicBezTo>
                    <a:pt x="157" y="162"/>
                    <a:pt x="157" y="162"/>
                    <a:pt x="157" y="162"/>
                  </a:cubicBezTo>
                  <a:cubicBezTo>
                    <a:pt x="167" y="185"/>
                    <a:pt x="167" y="185"/>
                    <a:pt x="167" y="185"/>
                  </a:cubicBezTo>
                  <a:cubicBezTo>
                    <a:pt x="178" y="230"/>
                    <a:pt x="222" y="242"/>
                    <a:pt x="222" y="242"/>
                  </a:cubicBezTo>
                  <a:lnTo>
                    <a:pt x="230" y="128"/>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43" name="Freeform 91">
              <a:extLst>
                <a:ext uri="{FF2B5EF4-FFF2-40B4-BE49-F238E27FC236}">
                  <a16:creationId xmlns:a16="http://schemas.microsoft.com/office/drawing/2014/main" id="{A0D54FA7-D9C2-403B-A26C-4CB205617704}"/>
                </a:ext>
              </a:extLst>
            </p:cNvPr>
            <p:cNvSpPr>
              <a:spLocks/>
            </p:cNvSpPr>
            <p:nvPr/>
          </p:nvSpPr>
          <p:spPr bwMode="auto">
            <a:xfrm>
              <a:off x="2886579" y="5500460"/>
              <a:ext cx="323411" cy="304246"/>
            </a:xfrm>
            <a:custGeom>
              <a:avLst/>
              <a:gdLst>
                <a:gd name="T0" fmla="*/ 24 w 144"/>
                <a:gd name="T1" fmla="*/ 51 h 136"/>
                <a:gd name="T2" fmla="*/ 24 w 144"/>
                <a:gd name="T3" fmla="*/ 0 h 136"/>
                <a:gd name="T4" fmla="*/ 120 w 144"/>
                <a:gd name="T5" fmla="*/ 0 h 136"/>
                <a:gd name="T6" fmla="*/ 120 w 144"/>
                <a:gd name="T7" fmla="*/ 51 h 136"/>
                <a:gd name="T8" fmla="*/ 133 w 144"/>
                <a:gd name="T9" fmla="*/ 64 h 136"/>
                <a:gd name="T10" fmla="*/ 144 w 144"/>
                <a:gd name="T11" fmla="*/ 64 h 136"/>
                <a:gd name="T12" fmla="*/ 72 w 144"/>
                <a:gd name="T13" fmla="*/ 136 h 136"/>
                <a:gd name="T14" fmla="*/ 0 w 144"/>
                <a:gd name="T15" fmla="*/ 64 h 136"/>
                <a:gd name="T16" fmla="*/ 10 w 144"/>
                <a:gd name="T17" fmla="*/ 64 h 136"/>
                <a:gd name="T18" fmla="*/ 24 w 144"/>
                <a:gd name="T19" fmla="*/ 5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4" h="136">
                  <a:moveTo>
                    <a:pt x="24" y="51"/>
                  </a:moveTo>
                  <a:cubicBezTo>
                    <a:pt x="24" y="0"/>
                    <a:pt x="24" y="0"/>
                    <a:pt x="24" y="0"/>
                  </a:cubicBezTo>
                  <a:cubicBezTo>
                    <a:pt x="120" y="0"/>
                    <a:pt x="120" y="0"/>
                    <a:pt x="120" y="0"/>
                  </a:cubicBezTo>
                  <a:cubicBezTo>
                    <a:pt x="120" y="51"/>
                    <a:pt x="120" y="51"/>
                    <a:pt x="120" y="51"/>
                  </a:cubicBezTo>
                  <a:cubicBezTo>
                    <a:pt x="120" y="58"/>
                    <a:pt x="126" y="64"/>
                    <a:pt x="133" y="64"/>
                  </a:cubicBezTo>
                  <a:cubicBezTo>
                    <a:pt x="144" y="64"/>
                    <a:pt x="144" y="64"/>
                    <a:pt x="144" y="64"/>
                  </a:cubicBezTo>
                  <a:cubicBezTo>
                    <a:pt x="144" y="103"/>
                    <a:pt x="111" y="136"/>
                    <a:pt x="72" y="136"/>
                  </a:cubicBezTo>
                  <a:cubicBezTo>
                    <a:pt x="32" y="136"/>
                    <a:pt x="0" y="103"/>
                    <a:pt x="0" y="64"/>
                  </a:cubicBezTo>
                  <a:cubicBezTo>
                    <a:pt x="10" y="64"/>
                    <a:pt x="10" y="64"/>
                    <a:pt x="10" y="64"/>
                  </a:cubicBezTo>
                  <a:cubicBezTo>
                    <a:pt x="18" y="64"/>
                    <a:pt x="24" y="58"/>
                    <a:pt x="24" y="51"/>
                  </a:cubicBez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44" name="Freeform 92">
              <a:extLst>
                <a:ext uri="{FF2B5EF4-FFF2-40B4-BE49-F238E27FC236}">
                  <a16:creationId xmlns:a16="http://schemas.microsoft.com/office/drawing/2014/main" id="{84DA6AB2-8C89-46D6-822D-DEDB58D8E086}"/>
                </a:ext>
              </a:extLst>
            </p:cNvPr>
            <p:cNvSpPr>
              <a:spLocks/>
            </p:cNvSpPr>
            <p:nvPr/>
          </p:nvSpPr>
          <p:spPr bwMode="auto">
            <a:xfrm>
              <a:off x="2941677" y="5500460"/>
              <a:ext cx="232377" cy="148529"/>
            </a:xfrm>
            <a:custGeom>
              <a:avLst/>
              <a:gdLst>
                <a:gd name="T0" fmla="*/ 104 w 104"/>
                <a:gd name="T1" fmla="*/ 63 h 66"/>
                <a:gd name="T2" fmla="*/ 96 w 104"/>
                <a:gd name="T3" fmla="*/ 51 h 66"/>
                <a:gd name="T4" fmla="*/ 96 w 104"/>
                <a:gd name="T5" fmla="*/ 0 h 66"/>
                <a:gd name="T6" fmla="*/ 0 w 104"/>
                <a:gd name="T7" fmla="*/ 0 h 66"/>
                <a:gd name="T8" fmla="*/ 0 w 104"/>
                <a:gd name="T9" fmla="*/ 22 h 66"/>
                <a:gd name="T10" fmla="*/ 104 w 104"/>
                <a:gd name="T11" fmla="*/ 63 h 66"/>
              </a:gdLst>
              <a:ahLst/>
              <a:cxnLst>
                <a:cxn ang="0">
                  <a:pos x="T0" y="T1"/>
                </a:cxn>
                <a:cxn ang="0">
                  <a:pos x="T2" y="T3"/>
                </a:cxn>
                <a:cxn ang="0">
                  <a:pos x="T4" y="T5"/>
                </a:cxn>
                <a:cxn ang="0">
                  <a:pos x="T6" y="T7"/>
                </a:cxn>
                <a:cxn ang="0">
                  <a:pos x="T8" y="T9"/>
                </a:cxn>
                <a:cxn ang="0">
                  <a:pos x="T10" y="T11"/>
                </a:cxn>
              </a:cxnLst>
              <a:rect l="0" t="0" r="r" b="b"/>
              <a:pathLst>
                <a:path w="104" h="66">
                  <a:moveTo>
                    <a:pt x="104" y="63"/>
                  </a:moveTo>
                  <a:cubicBezTo>
                    <a:pt x="99" y="61"/>
                    <a:pt x="96" y="56"/>
                    <a:pt x="96" y="51"/>
                  </a:cubicBezTo>
                  <a:cubicBezTo>
                    <a:pt x="96" y="0"/>
                    <a:pt x="96" y="0"/>
                    <a:pt x="96" y="0"/>
                  </a:cubicBezTo>
                  <a:cubicBezTo>
                    <a:pt x="0" y="0"/>
                    <a:pt x="0" y="0"/>
                    <a:pt x="0" y="0"/>
                  </a:cubicBezTo>
                  <a:cubicBezTo>
                    <a:pt x="0" y="22"/>
                    <a:pt x="0" y="22"/>
                    <a:pt x="0" y="22"/>
                  </a:cubicBezTo>
                  <a:cubicBezTo>
                    <a:pt x="34" y="66"/>
                    <a:pt x="104" y="63"/>
                    <a:pt x="104" y="63"/>
                  </a:cubicBezTo>
                  <a:close/>
                </a:path>
              </a:pathLst>
            </a:custGeom>
            <a:solidFill>
              <a:srgbClr val="E6C3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45" name="Freeform 93">
              <a:extLst>
                <a:ext uri="{FF2B5EF4-FFF2-40B4-BE49-F238E27FC236}">
                  <a16:creationId xmlns:a16="http://schemas.microsoft.com/office/drawing/2014/main" id="{C66B04D0-0B24-4D14-8DD6-56CCC728B58F}"/>
                </a:ext>
              </a:extLst>
            </p:cNvPr>
            <p:cNvSpPr>
              <a:spLocks/>
            </p:cNvSpPr>
            <p:nvPr/>
          </p:nvSpPr>
          <p:spPr bwMode="auto">
            <a:xfrm>
              <a:off x="2896161" y="5191423"/>
              <a:ext cx="380906" cy="421631"/>
            </a:xfrm>
            <a:custGeom>
              <a:avLst/>
              <a:gdLst>
                <a:gd name="T0" fmla="*/ 82 w 170"/>
                <a:gd name="T1" fmla="*/ 184 h 188"/>
                <a:gd name="T2" fmla="*/ 82 w 170"/>
                <a:gd name="T3" fmla="*/ 184 h 188"/>
                <a:gd name="T4" fmla="*/ 161 w 170"/>
                <a:gd name="T5" fmla="*/ 110 h 188"/>
                <a:gd name="T6" fmla="*/ 170 w 170"/>
                <a:gd name="T7" fmla="*/ 15 h 188"/>
                <a:gd name="T8" fmla="*/ 14 w 170"/>
                <a:gd name="T9" fmla="*/ 0 h 188"/>
                <a:gd name="T10" fmla="*/ 5 w 170"/>
                <a:gd name="T11" fmla="*/ 96 h 188"/>
                <a:gd name="T12" fmla="*/ 82 w 170"/>
                <a:gd name="T13" fmla="*/ 184 h 188"/>
              </a:gdLst>
              <a:ahLst/>
              <a:cxnLst>
                <a:cxn ang="0">
                  <a:pos x="T0" y="T1"/>
                </a:cxn>
                <a:cxn ang="0">
                  <a:pos x="T2" y="T3"/>
                </a:cxn>
                <a:cxn ang="0">
                  <a:pos x="T4" y="T5"/>
                </a:cxn>
                <a:cxn ang="0">
                  <a:pos x="T6" y="T7"/>
                </a:cxn>
                <a:cxn ang="0">
                  <a:pos x="T8" y="T9"/>
                </a:cxn>
                <a:cxn ang="0">
                  <a:pos x="T10" y="T11"/>
                </a:cxn>
                <a:cxn ang="0">
                  <a:pos x="T12" y="T13"/>
                </a:cxn>
              </a:cxnLst>
              <a:rect l="0" t="0" r="r" b="b"/>
              <a:pathLst>
                <a:path w="170" h="188">
                  <a:moveTo>
                    <a:pt x="82" y="184"/>
                  </a:moveTo>
                  <a:cubicBezTo>
                    <a:pt x="82" y="184"/>
                    <a:pt x="82" y="184"/>
                    <a:pt x="82" y="184"/>
                  </a:cubicBezTo>
                  <a:cubicBezTo>
                    <a:pt x="122" y="188"/>
                    <a:pt x="158" y="150"/>
                    <a:pt x="161" y="110"/>
                  </a:cubicBezTo>
                  <a:cubicBezTo>
                    <a:pt x="170" y="15"/>
                    <a:pt x="170" y="15"/>
                    <a:pt x="170" y="15"/>
                  </a:cubicBezTo>
                  <a:cubicBezTo>
                    <a:pt x="14" y="0"/>
                    <a:pt x="14" y="0"/>
                    <a:pt x="14" y="0"/>
                  </a:cubicBezTo>
                  <a:cubicBezTo>
                    <a:pt x="5" y="96"/>
                    <a:pt x="5" y="96"/>
                    <a:pt x="5" y="96"/>
                  </a:cubicBezTo>
                  <a:cubicBezTo>
                    <a:pt x="0" y="146"/>
                    <a:pt x="42" y="180"/>
                    <a:pt x="82" y="184"/>
                  </a:cubicBez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46" name="Freeform 94">
              <a:extLst>
                <a:ext uri="{FF2B5EF4-FFF2-40B4-BE49-F238E27FC236}">
                  <a16:creationId xmlns:a16="http://schemas.microsoft.com/office/drawing/2014/main" id="{6AEA0FF3-4534-4EF1-A4E4-AA172A2B019B}"/>
                </a:ext>
              </a:extLst>
            </p:cNvPr>
            <p:cNvSpPr>
              <a:spLocks/>
            </p:cNvSpPr>
            <p:nvPr/>
          </p:nvSpPr>
          <p:spPr bwMode="auto">
            <a:xfrm>
              <a:off x="3054273" y="5301622"/>
              <a:ext cx="218003" cy="297059"/>
            </a:xfrm>
            <a:custGeom>
              <a:avLst/>
              <a:gdLst>
                <a:gd name="T0" fmla="*/ 31 w 96"/>
                <a:gd name="T1" fmla="*/ 63 h 133"/>
                <a:gd name="T2" fmla="*/ 36 w 96"/>
                <a:gd name="T3" fmla="*/ 58 h 133"/>
                <a:gd name="T4" fmla="*/ 35 w 96"/>
                <a:gd name="T5" fmla="*/ 53 h 133"/>
                <a:gd name="T6" fmla="*/ 29 w 96"/>
                <a:gd name="T7" fmla="*/ 24 h 133"/>
                <a:gd name="T8" fmla="*/ 29 w 96"/>
                <a:gd name="T9" fmla="*/ 19 h 133"/>
                <a:gd name="T10" fmla="*/ 49 w 96"/>
                <a:gd name="T11" fmla="*/ 1 h 133"/>
                <a:gd name="T12" fmla="*/ 96 w 96"/>
                <a:gd name="T13" fmla="*/ 5 h 133"/>
                <a:gd name="T14" fmla="*/ 94 w 96"/>
                <a:gd name="T15" fmla="*/ 19 h 133"/>
                <a:gd name="T16" fmla="*/ 92 w 96"/>
                <a:gd name="T17" fmla="*/ 47 h 133"/>
                <a:gd name="T18" fmla="*/ 90 w 96"/>
                <a:gd name="T19" fmla="*/ 61 h 133"/>
                <a:gd name="T20" fmla="*/ 39 w 96"/>
                <a:gd name="T21" fmla="*/ 131 h 133"/>
                <a:gd name="T22" fmla="*/ 33 w 96"/>
                <a:gd name="T23" fmla="*/ 133 h 133"/>
                <a:gd name="T24" fmla="*/ 23 w 96"/>
                <a:gd name="T25" fmla="*/ 84 h 133"/>
                <a:gd name="T26" fmla="*/ 15 w 96"/>
                <a:gd name="T27" fmla="*/ 71 h 133"/>
                <a:gd name="T28" fmla="*/ 0 w 96"/>
                <a:gd name="T29" fmla="*/ 60 h 133"/>
                <a:gd name="T30" fmla="*/ 31 w 96"/>
                <a:gd name="T31" fmla="*/ 6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6" h="133">
                  <a:moveTo>
                    <a:pt x="31" y="63"/>
                  </a:moveTo>
                  <a:cubicBezTo>
                    <a:pt x="34" y="63"/>
                    <a:pt x="37" y="61"/>
                    <a:pt x="36" y="58"/>
                  </a:cubicBezTo>
                  <a:cubicBezTo>
                    <a:pt x="36" y="56"/>
                    <a:pt x="36" y="55"/>
                    <a:pt x="35" y="53"/>
                  </a:cubicBezTo>
                  <a:cubicBezTo>
                    <a:pt x="32" y="44"/>
                    <a:pt x="29" y="34"/>
                    <a:pt x="29" y="24"/>
                  </a:cubicBezTo>
                  <a:cubicBezTo>
                    <a:pt x="29" y="19"/>
                    <a:pt x="29" y="19"/>
                    <a:pt x="29" y="19"/>
                  </a:cubicBezTo>
                  <a:cubicBezTo>
                    <a:pt x="29" y="8"/>
                    <a:pt x="38" y="0"/>
                    <a:pt x="49" y="1"/>
                  </a:cubicBezTo>
                  <a:cubicBezTo>
                    <a:pt x="96" y="5"/>
                    <a:pt x="96" y="5"/>
                    <a:pt x="96" y="5"/>
                  </a:cubicBezTo>
                  <a:cubicBezTo>
                    <a:pt x="94" y="19"/>
                    <a:pt x="94" y="19"/>
                    <a:pt x="94" y="19"/>
                  </a:cubicBezTo>
                  <a:cubicBezTo>
                    <a:pt x="92" y="47"/>
                    <a:pt x="92" y="47"/>
                    <a:pt x="92" y="47"/>
                  </a:cubicBezTo>
                  <a:cubicBezTo>
                    <a:pt x="90" y="61"/>
                    <a:pt x="90" y="61"/>
                    <a:pt x="90" y="61"/>
                  </a:cubicBezTo>
                  <a:cubicBezTo>
                    <a:pt x="88" y="91"/>
                    <a:pt x="66" y="120"/>
                    <a:pt x="39" y="131"/>
                  </a:cubicBezTo>
                  <a:cubicBezTo>
                    <a:pt x="37" y="132"/>
                    <a:pt x="35" y="132"/>
                    <a:pt x="33" y="133"/>
                  </a:cubicBezTo>
                  <a:cubicBezTo>
                    <a:pt x="23" y="84"/>
                    <a:pt x="23" y="84"/>
                    <a:pt x="23" y="84"/>
                  </a:cubicBezTo>
                  <a:cubicBezTo>
                    <a:pt x="22" y="79"/>
                    <a:pt x="19" y="74"/>
                    <a:pt x="15" y="71"/>
                  </a:cubicBezTo>
                  <a:cubicBezTo>
                    <a:pt x="0" y="60"/>
                    <a:pt x="0" y="60"/>
                    <a:pt x="0" y="60"/>
                  </a:cubicBezTo>
                  <a:lnTo>
                    <a:pt x="31" y="63"/>
                  </a:lnTo>
                  <a:close/>
                </a:path>
              </a:pathLst>
            </a:custGeom>
            <a:solidFill>
              <a:srgbClr val="E6C3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47" name="Freeform 95">
              <a:extLst>
                <a:ext uri="{FF2B5EF4-FFF2-40B4-BE49-F238E27FC236}">
                  <a16:creationId xmlns:a16="http://schemas.microsoft.com/office/drawing/2014/main" id="{486745BD-446F-4B72-8AA7-083CFB1E7F9B}"/>
                </a:ext>
              </a:extLst>
            </p:cNvPr>
            <p:cNvSpPr>
              <a:spLocks/>
            </p:cNvSpPr>
            <p:nvPr/>
          </p:nvSpPr>
          <p:spPr bwMode="auto">
            <a:xfrm>
              <a:off x="3027920" y="5486087"/>
              <a:ext cx="138947" cy="64683"/>
            </a:xfrm>
            <a:custGeom>
              <a:avLst/>
              <a:gdLst>
                <a:gd name="T0" fmla="*/ 0 w 62"/>
                <a:gd name="T1" fmla="*/ 0 h 29"/>
                <a:gd name="T2" fmla="*/ 29 w 62"/>
                <a:gd name="T3" fmla="*/ 28 h 29"/>
                <a:gd name="T4" fmla="*/ 62 w 62"/>
                <a:gd name="T5" fmla="*/ 6 h 29"/>
                <a:gd name="T6" fmla="*/ 0 w 62"/>
                <a:gd name="T7" fmla="*/ 0 h 29"/>
              </a:gdLst>
              <a:ahLst/>
              <a:cxnLst>
                <a:cxn ang="0">
                  <a:pos x="T0" y="T1"/>
                </a:cxn>
                <a:cxn ang="0">
                  <a:pos x="T2" y="T3"/>
                </a:cxn>
                <a:cxn ang="0">
                  <a:pos x="T4" y="T5"/>
                </a:cxn>
                <a:cxn ang="0">
                  <a:pos x="T6" y="T7"/>
                </a:cxn>
              </a:cxnLst>
              <a:rect l="0" t="0" r="r" b="b"/>
              <a:pathLst>
                <a:path w="62" h="29">
                  <a:moveTo>
                    <a:pt x="0" y="0"/>
                  </a:moveTo>
                  <a:cubicBezTo>
                    <a:pt x="5" y="16"/>
                    <a:pt x="15" y="26"/>
                    <a:pt x="29" y="28"/>
                  </a:cubicBezTo>
                  <a:cubicBezTo>
                    <a:pt x="42" y="29"/>
                    <a:pt x="55" y="20"/>
                    <a:pt x="62" y="6"/>
                  </a:cubicBezTo>
                  <a:lnTo>
                    <a:pt x="0" y="0"/>
                  </a:lnTo>
                  <a:close/>
                </a:path>
              </a:pathLst>
            </a:custGeom>
            <a:solidFill>
              <a:srgbClr val="EE4D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48" name="Freeform 96">
              <a:extLst>
                <a:ext uri="{FF2B5EF4-FFF2-40B4-BE49-F238E27FC236}">
                  <a16:creationId xmlns:a16="http://schemas.microsoft.com/office/drawing/2014/main" id="{0D029B3A-9AB4-4F05-AEAD-9F8E98272A7A}"/>
                </a:ext>
              </a:extLst>
            </p:cNvPr>
            <p:cNvSpPr>
              <a:spLocks/>
            </p:cNvSpPr>
            <p:nvPr/>
          </p:nvSpPr>
          <p:spPr bwMode="auto">
            <a:xfrm>
              <a:off x="3027920" y="5486087"/>
              <a:ext cx="138947" cy="52704"/>
            </a:xfrm>
            <a:custGeom>
              <a:avLst/>
              <a:gdLst>
                <a:gd name="T0" fmla="*/ 0 w 62"/>
                <a:gd name="T1" fmla="*/ 0 h 23"/>
                <a:gd name="T2" fmla="*/ 29 w 62"/>
                <a:gd name="T3" fmla="*/ 22 h 23"/>
                <a:gd name="T4" fmla="*/ 62 w 62"/>
                <a:gd name="T5" fmla="*/ 6 h 23"/>
                <a:gd name="T6" fmla="*/ 0 w 62"/>
                <a:gd name="T7" fmla="*/ 0 h 23"/>
              </a:gdLst>
              <a:ahLst/>
              <a:cxnLst>
                <a:cxn ang="0">
                  <a:pos x="T0" y="T1"/>
                </a:cxn>
                <a:cxn ang="0">
                  <a:pos x="T2" y="T3"/>
                </a:cxn>
                <a:cxn ang="0">
                  <a:pos x="T4" y="T5"/>
                </a:cxn>
                <a:cxn ang="0">
                  <a:pos x="T6" y="T7"/>
                </a:cxn>
              </a:cxnLst>
              <a:rect l="0" t="0" r="r" b="b"/>
              <a:pathLst>
                <a:path w="62" h="23">
                  <a:moveTo>
                    <a:pt x="0" y="0"/>
                  </a:moveTo>
                  <a:cubicBezTo>
                    <a:pt x="5" y="16"/>
                    <a:pt x="16" y="21"/>
                    <a:pt x="29" y="22"/>
                  </a:cubicBezTo>
                  <a:cubicBezTo>
                    <a:pt x="43" y="23"/>
                    <a:pt x="55" y="20"/>
                    <a:pt x="62" y="6"/>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49" name="Freeform 97">
              <a:extLst>
                <a:ext uri="{FF2B5EF4-FFF2-40B4-BE49-F238E27FC236}">
                  <a16:creationId xmlns:a16="http://schemas.microsoft.com/office/drawing/2014/main" id="{FC17898B-4926-4BA7-9636-00712C0D5578}"/>
                </a:ext>
              </a:extLst>
            </p:cNvPr>
            <p:cNvSpPr>
              <a:spLocks/>
            </p:cNvSpPr>
            <p:nvPr/>
          </p:nvSpPr>
          <p:spPr bwMode="auto">
            <a:xfrm>
              <a:off x="2996778" y="5337557"/>
              <a:ext cx="40726" cy="35935"/>
            </a:xfrm>
            <a:custGeom>
              <a:avLst/>
              <a:gdLst>
                <a:gd name="T0" fmla="*/ 17 w 18"/>
                <a:gd name="T1" fmla="*/ 10 h 16"/>
                <a:gd name="T2" fmla="*/ 10 w 18"/>
                <a:gd name="T3" fmla="*/ 1 h 16"/>
                <a:gd name="T4" fmla="*/ 0 w 18"/>
                <a:gd name="T5" fmla="*/ 8 h 16"/>
                <a:gd name="T6" fmla="*/ 2 w 18"/>
                <a:gd name="T7" fmla="*/ 15 h 16"/>
                <a:gd name="T8" fmla="*/ 14 w 18"/>
                <a:gd name="T9" fmla="*/ 16 h 16"/>
                <a:gd name="T10" fmla="*/ 17 w 18"/>
                <a:gd name="T11" fmla="*/ 10 h 16"/>
              </a:gdLst>
              <a:ahLst/>
              <a:cxnLst>
                <a:cxn ang="0">
                  <a:pos x="T0" y="T1"/>
                </a:cxn>
                <a:cxn ang="0">
                  <a:pos x="T2" y="T3"/>
                </a:cxn>
                <a:cxn ang="0">
                  <a:pos x="T4" y="T5"/>
                </a:cxn>
                <a:cxn ang="0">
                  <a:pos x="T6" y="T7"/>
                </a:cxn>
                <a:cxn ang="0">
                  <a:pos x="T8" y="T9"/>
                </a:cxn>
                <a:cxn ang="0">
                  <a:pos x="T10" y="T11"/>
                </a:cxn>
              </a:cxnLst>
              <a:rect l="0" t="0" r="r" b="b"/>
              <a:pathLst>
                <a:path w="18" h="16">
                  <a:moveTo>
                    <a:pt x="17" y="10"/>
                  </a:moveTo>
                  <a:cubicBezTo>
                    <a:pt x="18" y="5"/>
                    <a:pt x="14" y="1"/>
                    <a:pt x="10" y="1"/>
                  </a:cubicBezTo>
                  <a:cubicBezTo>
                    <a:pt x="5" y="0"/>
                    <a:pt x="1" y="4"/>
                    <a:pt x="0" y="8"/>
                  </a:cubicBezTo>
                  <a:cubicBezTo>
                    <a:pt x="0" y="11"/>
                    <a:pt x="1" y="13"/>
                    <a:pt x="2" y="15"/>
                  </a:cubicBezTo>
                  <a:cubicBezTo>
                    <a:pt x="14" y="16"/>
                    <a:pt x="14" y="16"/>
                    <a:pt x="14" y="16"/>
                  </a:cubicBezTo>
                  <a:cubicBezTo>
                    <a:pt x="16" y="15"/>
                    <a:pt x="17" y="13"/>
                    <a:pt x="17" y="1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50" name="Freeform 98">
              <a:extLst>
                <a:ext uri="{FF2B5EF4-FFF2-40B4-BE49-F238E27FC236}">
                  <a16:creationId xmlns:a16="http://schemas.microsoft.com/office/drawing/2014/main" id="{112E9E81-77A5-4007-BEE5-29E5EACB844E}"/>
                </a:ext>
              </a:extLst>
            </p:cNvPr>
            <p:cNvSpPr>
              <a:spLocks/>
            </p:cNvSpPr>
            <p:nvPr/>
          </p:nvSpPr>
          <p:spPr bwMode="auto">
            <a:xfrm>
              <a:off x="3186032" y="5354326"/>
              <a:ext cx="40726" cy="35935"/>
            </a:xfrm>
            <a:custGeom>
              <a:avLst/>
              <a:gdLst>
                <a:gd name="T0" fmla="*/ 18 w 18"/>
                <a:gd name="T1" fmla="*/ 10 h 16"/>
                <a:gd name="T2" fmla="*/ 10 w 18"/>
                <a:gd name="T3" fmla="*/ 0 h 16"/>
                <a:gd name="T4" fmla="*/ 1 w 18"/>
                <a:gd name="T5" fmla="*/ 8 h 16"/>
                <a:gd name="T6" fmla="*/ 3 w 18"/>
                <a:gd name="T7" fmla="*/ 15 h 16"/>
                <a:gd name="T8" fmla="*/ 14 w 18"/>
                <a:gd name="T9" fmla="*/ 16 h 16"/>
                <a:gd name="T10" fmla="*/ 18 w 18"/>
                <a:gd name="T11" fmla="*/ 10 h 16"/>
              </a:gdLst>
              <a:ahLst/>
              <a:cxnLst>
                <a:cxn ang="0">
                  <a:pos x="T0" y="T1"/>
                </a:cxn>
                <a:cxn ang="0">
                  <a:pos x="T2" y="T3"/>
                </a:cxn>
                <a:cxn ang="0">
                  <a:pos x="T4" y="T5"/>
                </a:cxn>
                <a:cxn ang="0">
                  <a:pos x="T6" y="T7"/>
                </a:cxn>
                <a:cxn ang="0">
                  <a:pos x="T8" y="T9"/>
                </a:cxn>
                <a:cxn ang="0">
                  <a:pos x="T10" y="T11"/>
                </a:cxn>
              </a:cxnLst>
              <a:rect l="0" t="0" r="r" b="b"/>
              <a:pathLst>
                <a:path w="18" h="16">
                  <a:moveTo>
                    <a:pt x="18" y="10"/>
                  </a:moveTo>
                  <a:cubicBezTo>
                    <a:pt x="18" y="5"/>
                    <a:pt x="15" y="1"/>
                    <a:pt x="10" y="0"/>
                  </a:cubicBezTo>
                  <a:cubicBezTo>
                    <a:pt x="5" y="0"/>
                    <a:pt x="1" y="4"/>
                    <a:pt x="1" y="8"/>
                  </a:cubicBezTo>
                  <a:cubicBezTo>
                    <a:pt x="0" y="11"/>
                    <a:pt x="1" y="13"/>
                    <a:pt x="3" y="15"/>
                  </a:cubicBezTo>
                  <a:cubicBezTo>
                    <a:pt x="14" y="16"/>
                    <a:pt x="14" y="16"/>
                    <a:pt x="14" y="16"/>
                  </a:cubicBezTo>
                  <a:cubicBezTo>
                    <a:pt x="16" y="15"/>
                    <a:pt x="17" y="12"/>
                    <a:pt x="18" y="1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51" name="Freeform 99">
              <a:extLst>
                <a:ext uri="{FF2B5EF4-FFF2-40B4-BE49-F238E27FC236}">
                  <a16:creationId xmlns:a16="http://schemas.microsoft.com/office/drawing/2014/main" id="{598DD2D4-F855-4860-BDE9-1A8EA4D06F6B}"/>
                </a:ext>
              </a:extLst>
            </p:cNvPr>
            <p:cNvSpPr>
              <a:spLocks/>
            </p:cNvSpPr>
            <p:nvPr/>
          </p:nvSpPr>
          <p:spPr bwMode="auto">
            <a:xfrm>
              <a:off x="2826687" y="5268083"/>
              <a:ext cx="38330" cy="110199"/>
            </a:xfrm>
            <a:custGeom>
              <a:avLst/>
              <a:gdLst>
                <a:gd name="T0" fmla="*/ 17 w 17"/>
                <a:gd name="T1" fmla="*/ 0 h 49"/>
                <a:gd name="T2" fmla="*/ 1 w 17"/>
                <a:gd name="T3" fmla="*/ 23 h 49"/>
                <a:gd name="T4" fmla="*/ 13 w 17"/>
                <a:gd name="T5" fmla="*/ 49 h 49"/>
                <a:gd name="T6" fmla="*/ 17 w 17"/>
                <a:gd name="T7" fmla="*/ 0 h 49"/>
              </a:gdLst>
              <a:ahLst/>
              <a:cxnLst>
                <a:cxn ang="0">
                  <a:pos x="T0" y="T1"/>
                </a:cxn>
                <a:cxn ang="0">
                  <a:pos x="T2" y="T3"/>
                </a:cxn>
                <a:cxn ang="0">
                  <a:pos x="T4" y="T5"/>
                </a:cxn>
                <a:cxn ang="0">
                  <a:pos x="T6" y="T7"/>
                </a:cxn>
              </a:cxnLst>
              <a:rect l="0" t="0" r="r" b="b"/>
              <a:pathLst>
                <a:path w="17" h="49">
                  <a:moveTo>
                    <a:pt x="17" y="0"/>
                  </a:moveTo>
                  <a:cubicBezTo>
                    <a:pt x="8" y="4"/>
                    <a:pt x="2" y="13"/>
                    <a:pt x="1" y="23"/>
                  </a:cubicBezTo>
                  <a:cubicBezTo>
                    <a:pt x="0" y="34"/>
                    <a:pt x="5" y="43"/>
                    <a:pt x="13" y="49"/>
                  </a:cubicBezTo>
                  <a:lnTo>
                    <a:pt x="17" y="0"/>
                  </a:ln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52" name="Freeform 100">
              <a:extLst>
                <a:ext uri="{FF2B5EF4-FFF2-40B4-BE49-F238E27FC236}">
                  <a16:creationId xmlns:a16="http://schemas.microsoft.com/office/drawing/2014/main" id="{40ABA672-392D-4CEB-9071-91D9FFD3C99D}"/>
                </a:ext>
              </a:extLst>
            </p:cNvPr>
            <p:cNvSpPr>
              <a:spLocks/>
            </p:cNvSpPr>
            <p:nvPr/>
          </p:nvSpPr>
          <p:spPr bwMode="auto">
            <a:xfrm>
              <a:off x="2824292" y="5349535"/>
              <a:ext cx="33539" cy="35935"/>
            </a:xfrm>
            <a:custGeom>
              <a:avLst/>
              <a:gdLst>
                <a:gd name="T0" fmla="*/ 0 w 15"/>
                <a:gd name="T1" fmla="*/ 8 h 17"/>
                <a:gd name="T2" fmla="*/ 8 w 15"/>
                <a:gd name="T3" fmla="*/ 17 h 17"/>
                <a:gd name="T4" fmla="*/ 14 w 15"/>
                <a:gd name="T5" fmla="*/ 15 h 17"/>
                <a:gd name="T6" fmla="*/ 15 w 15"/>
                <a:gd name="T7" fmla="*/ 3 h 17"/>
                <a:gd name="T8" fmla="*/ 9 w 15"/>
                <a:gd name="T9" fmla="*/ 0 h 17"/>
                <a:gd name="T10" fmla="*/ 3 w 15"/>
                <a:gd name="T11" fmla="*/ 2 h 17"/>
                <a:gd name="T12" fmla="*/ 0 w 15"/>
                <a:gd name="T13" fmla="*/ 8 h 17"/>
              </a:gdLst>
              <a:ahLst/>
              <a:cxnLst>
                <a:cxn ang="0">
                  <a:pos x="T0" y="T1"/>
                </a:cxn>
                <a:cxn ang="0">
                  <a:pos x="T2" y="T3"/>
                </a:cxn>
                <a:cxn ang="0">
                  <a:pos x="T4" y="T5"/>
                </a:cxn>
                <a:cxn ang="0">
                  <a:pos x="T6" y="T7"/>
                </a:cxn>
                <a:cxn ang="0">
                  <a:pos x="T8" y="T9"/>
                </a:cxn>
                <a:cxn ang="0">
                  <a:pos x="T10" y="T11"/>
                </a:cxn>
                <a:cxn ang="0">
                  <a:pos x="T12" y="T13"/>
                </a:cxn>
              </a:cxnLst>
              <a:rect l="0" t="0" r="r" b="b"/>
              <a:pathLst>
                <a:path w="15" h="17">
                  <a:moveTo>
                    <a:pt x="0" y="8"/>
                  </a:moveTo>
                  <a:cubicBezTo>
                    <a:pt x="0" y="12"/>
                    <a:pt x="3" y="17"/>
                    <a:pt x="8" y="17"/>
                  </a:cubicBezTo>
                  <a:cubicBezTo>
                    <a:pt x="10" y="17"/>
                    <a:pt x="12" y="17"/>
                    <a:pt x="14" y="15"/>
                  </a:cubicBezTo>
                  <a:cubicBezTo>
                    <a:pt x="15" y="3"/>
                    <a:pt x="15" y="3"/>
                    <a:pt x="15" y="3"/>
                  </a:cubicBezTo>
                  <a:cubicBezTo>
                    <a:pt x="13" y="1"/>
                    <a:pt x="12" y="0"/>
                    <a:pt x="9" y="0"/>
                  </a:cubicBezTo>
                  <a:cubicBezTo>
                    <a:pt x="7" y="0"/>
                    <a:pt x="5" y="0"/>
                    <a:pt x="3" y="2"/>
                  </a:cubicBezTo>
                  <a:cubicBezTo>
                    <a:pt x="2" y="3"/>
                    <a:pt x="0" y="5"/>
                    <a:pt x="0" y="8"/>
                  </a:cubicBezTo>
                  <a:close/>
                </a:path>
              </a:pathLst>
            </a:custGeom>
            <a:solidFill>
              <a:srgbClr val="EE4D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53" name="Freeform 101">
              <a:extLst>
                <a:ext uri="{FF2B5EF4-FFF2-40B4-BE49-F238E27FC236}">
                  <a16:creationId xmlns:a16="http://schemas.microsoft.com/office/drawing/2014/main" id="{A809FE7B-4324-471A-9032-F6435E06EEAB}"/>
                </a:ext>
              </a:extLst>
            </p:cNvPr>
            <p:cNvSpPr>
              <a:spLocks/>
            </p:cNvSpPr>
            <p:nvPr/>
          </p:nvSpPr>
          <p:spPr bwMode="auto">
            <a:xfrm>
              <a:off x="2905744" y="5174654"/>
              <a:ext cx="376115" cy="138947"/>
            </a:xfrm>
            <a:custGeom>
              <a:avLst/>
              <a:gdLst>
                <a:gd name="T0" fmla="*/ 1 w 157"/>
                <a:gd name="T1" fmla="*/ 48 h 58"/>
                <a:gd name="T2" fmla="*/ 91 w 157"/>
                <a:gd name="T3" fmla="*/ 54 h 58"/>
                <a:gd name="T4" fmla="*/ 111 w 157"/>
                <a:gd name="T5" fmla="*/ 35 h 58"/>
                <a:gd name="T6" fmla="*/ 110 w 157"/>
                <a:gd name="T7" fmla="*/ 55 h 58"/>
                <a:gd name="T8" fmla="*/ 157 w 157"/>
                <a:gd name="T9" fmla="*/ 58 h 58"/>
                <a:gd name="T10" fmla="*/ 155 w 157"/>
                <a:gd name="T11" fmla="*/ 13 h 58"/>
                <a:gd name="T12" fmla="*/ 0 w 157"/>
                <a:gd name="T13" fmla="*/ 0 h 58"/>
                <a:gd name="T14" fmla="*/ 1 w 157"/>
                <a:gd name="T15" fmla="*/ 48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 h="58">
                  <a:moveTo>
                    <a:pt x="1" y="48"/>
                  </a:moveTo>
                  <a:lnTo>
                    <a:pt x="91" y="54"/>
                  </a:lnTo>
                  <a:lnTo>
                    <a:pt x="111" y="35"/>
                  </a:lnTo>
                  <a:lnTo>
                    <a:pt x="110" y="55"/>
                  </a:lnTo>
                  <a:lnTo>
                    <a:pt x="157" y="58"/>
                  </a:lnTo>
                  <a:lnTo>
                    <a:pt x="155" y="13"/>
                  </a:lnTo>
                  <a:lnTo>
                    <a:pt x="0" y="0"/>
                  </a:lnTo>
                  <a:lnTo>
                    <a:pt x="1" y="48"/>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54" name="Freeform 103">
              <a:extLst>
                <a:ext uri="{FF2B5EF4-FFF2-40B4-BE49-F238E27FC236}">
                  <a16:creationId xmlns:a16="http://schemas.microsoft.com/office/drawing/2014/main" id="{1B00122A-89D1-47B6-9000-A4F6322330CB}"/>
                </a:ext>
              </a:extLst>
            </p:cNvPr>
            <p:cNvSpPr>
              <a:spLocks/>
            </p:cNvSpPr>
            <p:nvPr/>
          </p:nvSpPr>
          <p:spPr bwMode="auto">
            <a:xfrm>
              <a:off x="3418409" y="6041873"/>
              <a:ext cx="7188" cy="88639"/>
            </a:xfrm>
            <a:custGeom>
              <a:avLst/>
              <a:gdLst>
                <a:gd name="T0" fmla="*/ 0 w 4"/>
                <a:gd name="T1" fmla="*/ 0 h 40"/>
                <a:gd name="T2" fmla="*/ 4 w 4"/>
                <a:gd name="T3" fmla="*/ 34 h 40"/>
                <a:gd name="T4" fmla="*/ 4 w 4"/>
                <a:gd name="T5" fmla="*/ 40 h 40"/>
                <a:gd name="T6" fmla="*/ 4 w 4"/>
                <a:gd name="T7" fmla="*/ 34 h 40"/>
                <a:gd name="T8" fmla="*/ 0 w 4"/>
                <a:gd name="T9" fmla="*/ 0 h 40"/>
              </a:gdLst>
              <a:ahLst/>
              <a:cxnLst>
                <a:cxn ang="0">
                  <a:pos x="T0" y="T1"/>
                </a:cxn>
                <a:cxn ang="0">
                  <a:pos x="T2" y="T3"/>
                </a:cxn>
                <a:cxn ang="0">
                  <a:pos x="T4" y="T5"/>
                </a:cxn>
                <a:cxn ang="0">
                  <a:pos x="T6" y="T7"/>
                </a:cxn>
                <a:cxn ang="0">
                  <a:pos x="T8" y="T9"/>
                </a:cxn>
              </a:cxnLst>
              <a:rect l="0" t="0" r="r" b="b"/>
              <a:pathLst>
                <a:path w="4" h="40">
                  <a:moveTo>
                    <a:pt x="0" y="0"/>
                  </a:moveTo>
                  <a:cubicBezTo>
                    <a:pt x="4" y="34"/>
                    <a:pt x="4" y="34"/>
                    <a:pt x="4" y="34"/>
                  </a:cubicBezTo>
                  <a:cubicBezTo>
                    <a:pt x="4" y="36"/>
                    <a:pt x="4" y="38"/>
                    <a:pt x="4" y="40"/>
                  </a:cubicBezTo>
                  <a:cubicBezTo>
                    <a:pt x="4" y="38"/>
                    <a:pt x="4" y="36"/>
                    <a:pt x="4" y="34"/>
                  </a:cubicBezTo>
                  <a:cubicBezTo>
                    <a:pt x="0" y="0"/>
                    <a:pt x="0" y="0"/>
                    <a:pt x="0" y="0"/>
                  </a:cubicBezTo>
                </a:path>
              </a:pathLst>
            </a:custGeom>
            <a:solidFill>
              <a:srgbClr val="582C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55" name="Freeform 104">
              <a:extLst>
                <a:ext uri="{FF2B5EF4-FFF2-40B4-BE49-F238E27FC236}">
                  <a16:creationId xmlns:a16="http://schemas.microsoft.com/office/drawing/2014/main" id="{5ED6AC20-B7E9-4174-80D9-F0A06A5D6423}"/>
                </a:ext>
              </a:extLst>
            </p:cNvPr>
            <p:cNvSpPr>
              <a:spLocks/>
            </p:cNvSpPr>
            <p:nvPr/>
          </p:nvSpPr>
          <p:spPr bwMode="auto">
            <a:xfrm>
              <a:off x="3339352" y="5871783"/>
              <a:ext cx="86243" cy="419237"/>
            </a:xfrm>
            <a:custGeom>
              <a:avLst/>
              <a:gdLst>
                <a:gd name="T0" fmla="*/ 26 w 39"/>
                <a:gd name="T1" fmla="*/ 0 h 187"/>
                <a:gd name="T2" fmla="*/ 32 w 39"/>
                <a:gd name="T3" fmla="*/ 51 h 187"/>
                <a:gd name="T4" fmla="*/ 32 w 39"/>
                <a:gd name="T5" fmla="*/ 54 h 187"/>
                <a:gd name="T6" fmla="*/ 14 w 39"/>
                <a:gd name="T7" fmla="*/ 54 h 187"/>
                <a:gd name="T8" fmla="*/ 20 w 39"/>
                <a:gd name="T9" fmla="*/ 112 h 187"/>
                <a:gd name="T10" fmla="*/ 18 w 39"/>
                <a:gd name="T11" fmla="*/ 124 h 187"/>
                <a:gd name="T12" fmla="*/ 0 w 39"/>
                <a:gd name="T13" fmla="*/ 187 h 187"/>
                <a:gd name="T14" fmla="*/ 24 w 39"/>
                <a:gd name="T15" fmla="*/ 172 h 187"/>
                <a:gd name="T16" fmla="*/ 37 w 39"/>
                <a:gd name="T17" fmla="*/ 132 h 187"/>
                <a:gd name="T18" fmla="*/ 39 w 39"/>
                <a:gd name="T19" fmla="*/ 116 h 187"/>
                <a:gd name="T20" fmla="*/ 39 w 39"/>
                <a:gd name="T21" fmla="*/ 110 h 187"/>
                <a:gd name="T22" fmla="*/ 35 w 39"/>
                <a:gd name="T23" fmla="*/ 76 h 187"/>
                <a:gd name="T24" fmla="*/ 26 w 39"/>
                <a:gd name="T25" fmla="*/ 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 h="187">
                  <a:moveTo>
                    <a:pt x="26" y="0"/>
                  </a:moveTo>
                  <a:cubicBezTo>
                    <a:pt x="32" y="51"/>
                    <a:pt x="32" y="51"/>
                    <a:pt x="32" y="51"/>
                  </a:cubicBezTo>
                  <a:cubicBezTo>
                    <a:pt x="32" y="54"/>
                    <a:pt x="32" y="54"/>
                    <a:pt x="32" y="54"/>
                  </a:cubicBezTo>
                  <a:cubicBezTo>
                    <a:pt x="14" y="54"/>
                    <a:pt x="14" y="54"/>
                    <a:pt x="14" y="54"/>
                  </a:cubicBezTo>
                  <a:cubicBezTo>
                    <a:pt x="20" y="112"/>
                    <a:pt x="20" y="112"/>
                    <a:pt x="20" y="112"/>
                  </a:cubicBezTo>
                  <a:cubicBezTo>
                    <a:pt x="20" y="116"/>
                    <a:pt x="20" y="120"/>
                    <a:pt x="18" y="124"/>
                  </a:cubicBezTo>
                  <a:cubicBezTo>
                    <a:pt x="0" y="187"/>
                    <a:pt x="0" y="187"/>
                    <a:pt x="0" y="187"/>
                  </a:cubicBezTo>
                  <a:cubicBezTo>
                    <a:pt x="24" y="172"/>
                    <a:pt x="24" y="172"/>
                    <a:pt x="24" y="172"/>
                  </a:cubicBezTo>
                  <a:cubicBezTo>
                    <a:pt x="37" y="132"/>
                    <a:pt x="37" y="132"/>
                    <a:pt x="37" y="132"/>
                  </a:cubicBezTo>
                  <a:cubicBezTo>
                    <a:pt x="38" y="126"/>
                    <a:pt x="39" y="121"/>
                    <a:pt x="39" y="116"/>
                  </a:cubicBezTo>
                  <a:cubicBezTo>
                    <a:pt x="39" y="114"/>
                    <a:pt x="39" y="112"/>
                    <a:pt x="39" y="110"/>
                  </a:cubicBezTo>
                  <a:cubicBezTo>
                    <a:pt x="35" y="76"/>
                    <a:pt x="35" y="76"/>
                    <a:pt x="35" y="76"/>
                  </a:cubicBezTo>
                  <a:cubicBezTo>
                    <a:pt x="26" y="0"/>
                    <a:pt x="26" y="0"/>
                    <a:pt x="26" y="0"/>
                  </a:cubicBezTo>
                </a:path>
              </a:pathLst>
            </a:custGeom>
            <a:solidFill>
              <a:srgbClr val="E6C9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56" name="Freeform 105">
              <a:extLst>
                <a:ext uri="{FF2B5EF4-FFF2-40B4-BE49-F238E27FC236}">
                  <a16:creationId xmlns:a16="http://schemas.microsoft.com/office/drawing/2014/main" id="{E57DC279-C90F-4514-8C96-1E3BEB665601}"/>
                </a:ext>
              </a:extLst>
            </p:cNvPr>
            <p:cNvSpPr>
              <a:spLocks/>
            </p:cNvSpPr>
            <p:nvPr/>
          </p:nvSpPr>
          <p:spPr bwMode="auto">
            <a:xfrm>
              <a:off x="3396848" y="5871783"/>
              <a:ext cx="14374" cy="114990"/>
            </a:xfrm>
            <a:custGeom>
              <a:avLst/>
              <a:gdLst>
                <a:gd name="T0" fmla="*/ 0 w 6"/>
                <a:gd name="T1" fmla="*/ 0 h 48"/>
                <a:gd name="T2" fmla="*/ 6 w 6"/>
                <a:gd name="T3" fmla="*/ 48 h 48"/>
                <a:gd name="T4" fmla="*/ 6 w 6"/>
                <a:gd name="T5" fmla="*/ 48 h 48"/>
                <a:gd name="T6" fmla="*/ 0 w 6"/>
                <a:gd name="T7" fmla="*/ 0 h 48"/>
                <a:gd name="T8" fmla="*/ 0 w 6"/>
                <a:gd name="T9" fmla="*/ 0 h 48"/>
              </a:gdLst>
              <a:ahLst/>
              <a:cxnLst>
                <a:cxn ang="0">
                  <a:pos x="T0" y="T1"/>
                </a:cxn>
                <a:cxn ang="0">
                  <a:pos x="T2" y="T3"/>
                </a:cxn>
                <a:cxn ang="0">
                  <a:pos x="T4" y="T5"/>
                </a:cxn>
                <a:cxn ang="0">
                  <a:pos x="T6" y="T7"/>
                </a:cxn>
                <a:cxn ang="0">
                  <a:pos x="T8" y="T9"/>
                </a:cxn>
              </a:cxnLst>
              <a:rect l="0" t="0" r="r" b="b"/>
              <a:pathLst>
                <a:path w="6" h="48">
                  <a:moveTo>
                    <a:pt x="0" y="0"/>
                  </a:moveTo>
                  <a:lnTo>
                    <a:pt x="6" y="48"/>
                  </a:lnTo>
                  <a:lnTo>
                    <a:pt x="6" y="48"/>
                  </a:lnTo>
                  <a:lnTo>
                    <a:pt x="0" y="0"/>
                  </a:lnTo>
                  <a:lnTo>
                    <a:pt x="0" y="0"/>
                  </a:lnTo>
                  <a:close/>
                </a:path>
              </a:pathLst>
            </a:custGeom>
            <a:solidFill>
              <a:srgbClr val="E6C9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57" name="Freeform 106">
              <a:extLst>
                <a:ext uri="{FF2B5EF4-FFF2-40B4-BE49-F238E27FC236}">
                  <a16:creationId xmlns:a16="http://schemas.microsoft.com/office/drawing/2014/main" id="{4ECD587E-E744-4EA3-80E9-6781045C3E39}"/>
                </a:ext>
              </a:extLst>
            </p:cNvPr>
            <p:cNvSpPr>
              <a:spLocks/>
            </p:cNvSpPr>
            <p:nvPr/>
          </p:nvSpPr>
          <p:spPr bwMode="auto">
            <a:xfrm>
              <a:off x="3396848" y="5871783"/>
              <a:ext cx="14374" cy="114990"/>
            </a:xfrm>
            <a:custGeom>
              <a:avLst/>
              <a:gdLst>
                <a:gd name="T0" fmla="*/ 0 w 6"/>
                <a:gd name="T1" fmla="*/ 0 h 48"/>
                <a:gd name="T2" fmla="*/ 6 w 6"/>
                <a:gd name="T3" fmla="*/ 48 h 48"/>
                <a:gd name="T4" fmla="*/ 6 w 6"/>
                <a:gd name="T5" fmla="*/ 48 h 48"/>
                <a:gd name="T6" fmla="*/ 0 w 6"/>
                <a:gd name="T7" fmla="*/ 0 h 48"/>
                <a:gd name="T8" fmla="*/ 0 w 6"/>
                <a:gd name="T9" fmla="*/ 0 h 48"/>
              </a:gdLst>
              <a:ahLst/>
              <a:cxnLst>
                <a:cxn ang="0">
                  <a:pos x="T0" y="T1"/>
                </a:cxn>
                <a:cxn ang="0">
                  <a:pos x="T2" y="T3"/>
                </a:cxn>
                <a:cxn ang="0">
                  <a:pos x="T4" y="T5"/>
                </a:cxn>
                <a:cxn ang="0">
                  <a:pos x="T6" y="T7"/>
                </a:cxn>
                <a:cxn ang="0">
                  <a:pos x="T8" y="T9"/>
                </a:cxn>
              </a:cxnLst>
              <a:rect l="0" t="0" r="r" b="b"/>
              <a:pathLst>
                <a:path w="6" h="48">
                  <a:moveTo>
                    <a:pt x="0" y="0"/>
                  </a:moveTo>
                  <a:lnTo>
                    <a:pt x="6" y="48"/>
                  </a:lnTo>
                  <a:lnTo>
                    <a:pt x="6" y="48"/>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58" name="Freeform 107">
              <a:extLst>
                <a:ext uri="{FF2B5EF4-FFF2-40B4-BE49-F238E27FC236}">
                  <a16:creationId xmlns:a16="http://schemas.microsoft.com/office/drawing/2014/main" id="{0BE76B83-8570-461E-93FB-8BF4F30E29FA}"/>
                </a:ext>
              </a:extLst>
            </p:cNvPr>
            <p:cNvSpPr>
              <a:spLocks/>
            </p:cNvSpPr>
            <p:nvPr/>
          </p:nvSpPr>
          <p:spPr bwMode="auto">
            <a:xfrm>
              <a:off x="3341749" y="5684923"/>
              <a:ext cx="69474" cy="306641"/>
            </a:xfrm>
            <a:custGeom>
              <a:avLst/>
              <a:gdLst>
                <a:gd name="T0" fmla="*/ 0 w 31"/>
                <a:gd name="T1" fmla="*/ 0 h 138"/>
                <a:gd name="T2" fmla="*/ 13 w 31"/>
                <a:gd name="T3" fmla="*/ 138 h 138"/>
                <a:gd name="T4" fmla="*/ 31 w 31"/>
                <a:gd name="T5" fmla="*/ 138 h 138"/>
                <a:gd name="T6" fmla="*/ 31 w 31"/>
                <a:gd name="T7" fmla="*/ 135 h 138"/>
                <a:gd name="T8" fmla="*/ 25 w 31"/>
                <a:gd name="T9" fmla="*/ 84 h 138"/>
                <a:gd name="T10" fmla="*/ 25 w 31"/>
                <a:gd name="T11" fmla="*/ 84 h 138"/>
                <a:gd name="T12" fmla="*/ 21 w 31"/>
                <a:gd name="T13" fmla="*/ 39 h 138"/>
                <a:gd name="T14" fmla="*/ 21 w 31"/>
                <a:gd name="T15" fmla="*/ 39 h 138"/>
                <a:gd name="T16" fmla="*/ 0 w 31"/>
                <a:gd name="T17"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138">
                  <a:moveTo>
                    <a:pt x="0" y="0"/>
                  </a:moveTo>
                  <a:cubicBezTo>
                    <a:pt x="13" y="138"/>
                    <a:pt x="13" y="138"/>
                    <a:pt x="13" y="138"/>
                  </a:cubicBezTo>
                  <a:cubicBezTo>
                    <a:pt x="31" y="138"/>
                    <a:pt x="31" y="138"/>
                    <a:pt x="31" y="138"/>
                  </a:cubicBezTo>
                  <a:cubicBezTo>
                    <a:pt x="31" y="135"/>
                    <a:pt x="31" y="135"/>
                    <a:pt x="31" y="135"/>
                  </a:cubicBezTo>
                  <a:cubicBezTo>
                    <a:pt x="25" y="84"/>
                    <a:pt x="25" y="84"/>
                    <a:pt x="25" y="84"/>
                  </a:cubicBezTo>
                  <a:cubicBezTo>
                    <a:pt x="25" y="84"/>
                    <a:pt x="25" y="84"/>
                    <a:pt x="25" y="84"/>
                  </a:cubicBezTo>
                  <a:cubicBezTo>
                    <a:pt x="21" y="39"/>
                    <a:pt x="21" y="39"/>
                    <a:pt x="21" y="39"/>
                  </a:cubicBezTo>
                  <a:cubicBezTo>
                    <a:pt x="21" y="39"/>
                    <a:pt x="21" y="39"/>
                    <a:pt x="21" y="39"/>
                  </a:cubicBezTo>
                  <a:cubicBezTo>
                    <a:pt x="18" y="23"/>
                    <a:pt x="11" y="10"/>
                    <a:pt x="0" y="0"/>
                  </a:cubicBezTo>
                </a:path>
              </a:pathLst>
            </a:custGeom>
            <a:solidFill>
              <a:srgbClr val="6725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59" name="Rectangle 158">
              <a:extLst>
                <a:ext uri="{FF2B5EF4-FFF2-40B4-BE49-F238E27FC236}">
                  <a16:creationId xmlns:a16="http://schemas.microsoft.com/office/drawing/2014/main" id="{068B015B-4E0D-4A32-9EE7-1EEECB73C58F}"/>
                </a:ext>
              </a:extLst>
            </p:cNvPr>
            <p:cNvSpPr/>
            <p:nvPr/>
          </p:nvSpPr>
          <p:spPr bwMode="auto">
            <a:xfrm>
              <a:off x="2810212" y="6038874"/>
              <a:ext cx="1930638" cy="422586"/>
            </a:xfrm>
            <a:prstGeom prst="rect">
              <a:avLst/>
            </a:prstGeom>
            <a:solidFill>
              <a:srgbClr val="A379A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2741" tIns="44816" rIns="62741" bIns="44816" numCol="1" rtlCol="0" anchor="ctr" anchorCtr="0" compatLnSpc="1">
              <a:prstTxWarp prst="textNoShape">
                <a:avLst/>
              </a:prstTxWarp>
              <a:spAutoFit/>
            </a:bodyPr>
            <a:lstStyle/>
            <a:p>
              <a:pPr defTabSz="914113" fontAlgn="base">
                <a:spcBef>
                  <a:spcPct val="0"/>
                </a:spcBef>
                <a:spcAft>
                  <a:spcPct val="0"/>
                </a:spcAft>
                <a:defRPr/>
              </a:pPr>
              <a:r>
                <a:rPr lang="en-US" sz="1568">
                  <a:gradFill>
                    <a:gsLst>
                      <a:gs pos="5439">
                        <a:srgbClr val="F8F8F8"/>
                      </a:gs>
                      <a:gs pos="10000">
                        <a:srgbClr val="F8F8F8"/>
                      </a:gs>
                    </a:gsLst>
                    <a:lin ang="5400000" scaled="0"/>
                  </a:gradFill>
                  <a:latin typeface="Segoe UI"/>
                </a:rPr>
                <a:t>         Developer</a:t>
              </a:r>
            </a:p>
          </p:txBody>
        </p:sp>
        <p:sp>
          <p:nvSpPr>
            <p:cNvPr id="160" name="Freeform 102">
              <a:extLst>
                <a:ext uri="{FF2B5EF4-FFF2-40B4-BE49-F238E27FC236}">
                  <a16:creationId xmlns:a16="http://schemas.microsoft.com/office/drawing/2014/main" id="{FC625A62-4D10-4500-A82D-29AD6A7B4137}"/>
                </a:ext>
              </a:extLst>
            </p:cNvPr>
            <p:cNvSpPr>
              <a:spLocks/>
            </p:cNvSpPr>
            <p:nvPr/>
          </p:nvSpPr>
          <p:spPr bwMode="auto">
            <a:xfrm>
              <a:off x="3387265" y="5771166"/>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path>
              </a:pathLst>
            </a:custGeom>
            <a:solidFill>
              <a:srgbClr val="582C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grpSp>
          <p:nvGrpSpPr>
            <p:cNvPr id="161" name="Group 160">
              <a:extLst>
                <a:ext uri="{FF2B5EF4-FFF2-40B4-BE49-F238E27FC236}">
                  <a16:creationId xmlns:a16="http://schemas.microsoft.com/office/drawing/2014/main" id="{D663E554-4DCF-44C7-9493-40AE7D8DCBF2}"/>
                </a:ext>
              </a:extLst>
            </p:cNvPr>
            <p:cNvGrpSpPr/>
            <p:nvPr/>
          </p:nvGrpSpPr>
          <p:grpSpPr>
            <a:xfrm>
              <a:off x="2627848" y="5848957"/>
              <a:ext cx="782115" cy="583143"/>
              <a:chOff x="2613477" y="5760580"/>
              <a:chExt cx="782115" cy="583143"/>
            </a:xfrm>
          </p:grpSpPr>
          <p:sp>
            <p:nvSpPr>
              <p:cNvPr id="162" name="Freeform 159">
                <a:extLst>
                  <a:ext uri="{FF2B5EF4-FFF2-40B4-BE49-F238E27FC236}">
                    <a16:creationId xmlns:a16="http://schemas.microsoft.com/office/drawing/2014/main" id="{5DB93A87-55E1-4656-AFE0-375A02F54256}"/>
                  </a:ext>
                </a:extLst>
              </p:cNvPr>
              <p:cNvSpPr>
                <a:spLocks/>
              </p:cNvSpPr>
              <p:nvPr/>
            </p:nvSpPr>
            <p:spPr bwMode="auto">
              <a:xfrm>
                <a:off x="2613477" y="6207171"/>
                <a:ext cx="735460" cy="112596"/>
              </a:xfrm>
              <a:custGeom>
                <a:avLst/>
                <a:gdLst>
                  <a:gd name="T0" fmla="*/ 1 w 307"/>
                  <a:gd name="T1" fmla="*/ 0 h 47"/>
                  <a:gd name="T2" fmla="*/ 307 w 307"/>
                  <a:gd name="T3" fmla="*/ 31 h 47"/>
                  <a:gd name="T4" fmla="*/ 305 w 307"/>
                  <a:gd name="T5" fmla="*/ 47 h 47"/>
                  <a:gd name="T6" fmla="*/ 0 w 307"/>
                  <a:gd name="T7" fmla="*/ 16 h 47"/>
                  <a:gd name="T8" fmla="*/ 1 w 307"/>
                  <a:gd name="T9" fmla="*/ 0 h 47"/>
                </a:gdLst>
                <a:ahLst/>
                <a:cxnLst>
                  <a:cxn ang="0">
                    <a:pos x="T0" y="T1"/>
                  </a:cxn>
                  <a:cxn ang="0">
                    <a:pos x="T2" y="T3"/>
                  </a:cxn>
                  <a:cxn ang="0">
                    <a:pos x="T4" y="T5"/>
                  </a:cxn>
                  <a:cxn ang="0">
                    <a:pos x="T6" y="T7"/>
                  </a:cxn>
                  <a:cxn ang="0">
                    <a:pos x="T8" y="T9"/>
                  </a:cxn>
                </a:cxnLst>
                <a:rect l="0" t="0" r="r" b="b"/>
                <a:pathLst>
                  <a:path w="307" h="47">
                    <a:moveTo>
                      <a:pt x="1" y="0"/>
                    </a:moveTo>
                    <a:lnTo>
                      <a:pt x="307" y="31"/>
                    </a:lnTo>
                    <a:lnTo>
                      <a:pt x="305" y="47"/>
                    </a:lnTo>
                    <a:lnTo>
                      <a:pt x="0" y="16"/>
                    </a:lnTo>
                    <a:lnTo>
                      <a:pt x="1" y="0"/>
                    </a:lnTo>
                    <a:close/>
                  </a:path>
                </a:pathLst>
              </a:custGeom>
              <a:solidFill>
                <a:srgbClr val="7070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grpSp>
            <p:nvGrpSpPr>
              <p:cNvPr id="163" name="Group 162">
                <a:extLst>
                  <a:ext uri="{FF2B5EF4-FFF2-40B4-BE49-F238E27FC236}">
                    <a16:creationId xmlns:a16="http://schemas.microsoft.com/office/drawing/2014/main" id="{80CB825C-0BFB-4B86-AAFF-383D9488B92D}"/>
                  </a:ext>
                </a:extLst>
              </p:cNvPr>
              <p:cNvGrpSpPr/>
              <p:nvPr/>
            </p:nvGrpSpPr>
            <p:grpSpPr>
              <a:xfrm>
                <a:off x="2619407" y="5760580"/>
                <a:ext cx="776185" cy="529436"/>
                <a:chOff x="2613477" y="5787936"/>
                <a:chExt cx="776185" cy="529436"/>
              </a:xfrm>
            </p:grpSpPr>
            <p:sp>
              <p:nvSpPr>
                <p:cNvPr id="170" name="Freeform 157">
                  <a:extLst>
                    <a:ext uri="{FF2B5EF4-FFF2-40B4-BE49-F238E27FC236}">
                      <a16:creationId xmlns:a16="http://schemas.microsoft.com/office/drawing/2014/main" id="{DF9774DF-6EFB-44F7-AA2B-377CF4D734BE}"/>
                    </a:ext>
                  </a:extLst>
                </p:cNvPr>
                <p:cNvSpPr>
                  <a:spLocks/>
                </p:cNvSpPr>
                <p:nvPr/>
              </p:nvSpPr>
              <p:spPr bwMode="auto">
                <a:xfrm>
                  <a:off x="2613477" y="5787936"/>
                  <a:ext cx="776185" cy="529436"/>
                </a:xfrm>
                <a:custGeom>
                  <a:avLst/>
                  <a:gdLst>
                    <a:gd name="T0" fmla="*/ 331 w 345"/>
                    <a:gd name="T1" fmla="*/ 31 h 236"/>
                    <a:gd name="T2" fmla="*/ 35 w 345"/>
                    <a:gd name="T3" fmla="*/ 1 h 236"/>
                    <a:gd name="T4" fmla="*/ 18 w 345"/>
                    <a:gd name="T5" fmla="*/ 15 h 236"/>
                    <a:gd name="T6" fmla="*/ 1 w 345"/>
                    <a:gd name="T7" fmla="*/ 189 h 236"/>
                    <a:gd name="T8" fmla="*/ 15 w 345"/>
                    <a:gd name="T9" fmla="*/ 206 h 236"/>
                    <a:gd name="T10" fmla="*/ 310 w 345"/>
                    <a:gd name="T11" fmla="*/ 235 h 236"/>
                    <a:gd name="T12" fmla="*/ 327 w 345"/>
                    <a:gd name="T13" fmla="*/ 222 h 236"/>
                    <a:gd name="T14" fmla="*/ 344 w 345"/>
                    <a:gd name="T15" fmla="*/ 48 h 236"/>
                    <a:gd name="T16" fmla="*/ 331 w 345"/>
                    <a:gd name="T17" fmla="*/ 31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5" h="236">
                      <a:moveTo>
                        <a:pt x="331" y="31"/>
                      </a:moveTo>
                      <a:cubicBezTo>
                        <a:pt x="35" y="1"/>
                        <a:pt x="35" y="1"/>
                        <a:pt x="35" y="1"/>
                      </a:cubicBezTo>
                      <a:cubicBezTo>
                        <a:pt x="27" y="0"/>
                        <a:pt x="19" y="6"/>
                        <a:pt x="18" y="15"/>
                      </a:cubicBezTo>
                      <a:cubicBezTo>
                        <a:pt x="1" y="189"/>
                        <a:pt x="1" y="189"/>
                        <a:pt x="1" y="189"/>
                      </a:cubicBezTo>
                      <a:cubicBezTo>
                        <a:pt x="0" y="197"/>
                        <a:pt x="6" y="205"/>
                        <a:pt x="15" y="206"/>
                      </a:cubicBezTo>
                      <a:cubicBezTo>
                        <a:pt x="310" y="235"/>
                        <a:pt x="310" y="235"/>
                        <a:pt x="310" y="235"/>
                      </a:cubicBezTo>
                      <a:cubicBezTo>
                        <a:pt x="318" y="236"/>
                        <a:pt x="326" y="230"/>
                        <a:pt x="327" y="222"/>
                      </a:cubicBezTo>
                      <a:cubicBezTo>
                        <a:pt x="344" y="48"/>
                        <a:pt x="344" y="48"/>
                        <a:pt x="344" y="48"/>
                      </a:cubicBezTo>
                      <a:cubicBezTo>
                        <a:pt x="345" y="39"/>
                        <a:pt x="339" y="31"/>
                        <a:pt x="331" y="31"/>
                      </a:cubicBezTo>
                      <a:close/>
                    </a:path>
                  </a:pathLst>
                </a:custGeom>
                <a:solidFill>
                  <a:srgbClr val="D6D6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grpSp>
              <p:nvGrpSpPr>
                <p:cNvPr id="171" name="Group 170">
                  <a:extLst>
                    <a:ext uri="{FF2B5EF4-FFF2-40B4-BE49-F238E27FC236}">
                      <a16:creationId xmlns:a16="http://schemas.microsoft.com/office/drawing/2014/main" id="{59ABE582-B10A-446E-AB41-5D3F7795FA50}"/>
                    </a:ext>
                  </a:extLst>
                </p:cNvPr>
                <p:cNvGrpSpPr/>
                <p:nvPr/>
              </p:nvGrpSpPr>
              <p:grpSpPr>
                <a:xfrm>
                  <a:off x="2972821" y="6022708"/>
                  <a:ext cx="59891" cy="62287"/>
                  <a:chOff x="2972821" y="6022708"/>
                  <a:chExt cx="59891" cy="62287"/>
                </a:xfrm>
              </p:grpSpPr>
              <p:sp>
                <p:nvSpPr>
                  <p:cNvPr id="173" name="Freeform 160">
                    <a:extLst>
                      <a:ext uri="{FF2B5EF4-FFF2-40B4-BE49-F238E27FC236}">
                        <a16:creationId xmlns:a16="http://schemas.microsoft.com/office/drawing/2014/main" id="{F6C281E1-3B53-40E1-A7EE-78EE56672B96}"/>
                      </a:ext>
                    </a:extLst>
                  </p:cNvPr>
                  <p:cNvSpPr>
                    <a:spLocks/>
                  </p:cNvSpPr>
                  <p:nvPr/>
                </p:nvSpPr>
                <p:spPr bwMode="auto">
                  <a:xfrm>
                    <a:off x="2975216" y="6022708"/>
                    <a:ext cx="28748" cy="28748"/>
                  </a:xfrm>
                  <a:custGeom>
                    <a:avLst/>
                    <a:gdLst>
                      <a:gd name="T0" fmla="*/ 0 w 12"/>
                      <a:gd name="T1" fmla="*/ 11 h 12"/>
                      <a:gd name="T2" fmla="*/ 11 w 12"/>
                      <a:gd name="T3" fmla="*/ 12 h 12"/>
                      <a:gd name="T4" fmla="*/ 12 w 12"/>
                      <a:gd name="T5" fmla="*/ 1 h 12"/>
                      <a:gd name="T6" fmla="*/ 1 w 12"/>
                      <a:gd name="T7" fmla="*/ 0 h 12"/>
                      <a:gd name="T8" fmla="*/ 0 w 12"/>
                      <a:gd name="T9" fmla="*/ 11 h 12"/>
                    </a:gdLst>
                    <a:ahLst/>
                    <a:cxnLst>
                      <a:cxn ang="0">
                        <a:pos x="T0" y="T1"/>
                      </a:cxn>
                      <a:cxn ang="0">
                        <a:pos x="T2" y="T3"/>
                      </a:cxn>
                      <a:cxn ang="0">
                        <a:pos x="T4" y="T5"/>
                      </a:cxn>
                      <a:cxn ang="0">
                        <a:pos x="T6" y="T7"/>
                      </a:cxn>
                      <a:cxn ang="0">
                        <a:pos x="T8" y="T9"/>
                      </a:cxn>
                    </a:cxnLst>
                    <a:rect l="0" t="0" r="r" b="b"/>
                    <a:pathLst>
                      <a:path w="12" h="12">
                        <a:moveTo>
                          <a:pt x="0" y="11"/>
                        </a:moveTo>
                        <a:lnTo>
                          <a:pt x="11" y="12"/>
                        </a:lnTo>
                        <a:lnTo>
                          <a:pt x="12" y="1"/>
                        </a:lnTo>
                        <a:lnTo>
                          <a:pt x="1" y="0"/>
                        </a:lnTo>
                        <a:lnTo>
                          <a:pt x="0" y="11"/>
                        </a:lnTo>
                        <a:close/>
                      </a:path>
                    </a:pathLst>
                  </a:custGeom>
                  <a:solidFill>
                    <a:srgbClr val="B5B5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74" name="Freeform 161">
                    <a:extLst>
                      <a:ext uri="{FF2B5EF4-FFF2-40B4-BE49-F238E27FC236}">
                        <a16:creationId xmlns:a16="http://schemas.microsoft.com/office/drawing/2014/main" id="{26E8C2AA-D4BA-44B0-920E-D204A5931011}"/>
                      </a:ext>
                    </a:extLst>
                  </p:cNvPr>
                  <p:cNvSpPr>
                    <a:spLocks/>
                  </p:cNvSpPr>
                  <p:nvPr/>
                </p:nvSpPr>
                <p:spPr bwMode="auto">
                  <a:xfrm>
                    <a:off x="3003964" y="6025103"/>
                    <a:ext cx="28748" cy="31144"/>
                  </a:xfrm>
                  <a:custGeom>
                    <a:avLst/>
                    <a:gdLst>
                      <a:gd name="T0" fmla="*/ 0 w 12"/>
                      <a:gd name="T1" fmla="*/ 12 h 13"/>
                      <a:gd name="T2" fmla="*/ 11 w 12"/>
                      <a:gd name="T3" fmla="*/ 13 h 13"/>
                      <a:gd name="T4" fmla="*/ 12 w 12"/>
                      <a:gd name="T5" fmla="*/ 1 h 13"/>
                      <a:gd name="T6" fmla="*/ 1 w 12"/>
                      <a:gd name="T7" fmla="*/ 0 h 13"/>
                      <a:gd name="T8" fmla="*/ 0 w 12"/>
                      <a:gd name="T9" fmla="*/ 12 h 13"/>
                    </a:gdLst>
                    <a:ahLst/>
                    <a:cxnLst>
                      <a:cxn ang="0">
                        <a:pos x="T0" y="T1"/>
                      </a:cxn>
                      <a:cxn ang="0">
                        <a:pos x="T2" y="T3"/>
                      </a:cxn>
                      <a:cxn ang="0">
                        <a:pos x="T4" y="T5"/>
                      </a:cxn>
                      <a:cxn ang="0">
                        <a:pos x="T6" y="T7"/>
                      </a:cxn>
                      <a:cxn ang="0">
                        <a:pos x="T8" y="T9"/>
                      </a:cxn>
                    </a:cxnLst>
                    <a:rect l="0" t="0" r="r" b="b"/>
                    <a:pathLst>
                      <a:path w="12" h="13">
                        <a:moveTo>
                          <a:pt x="0" y="12"/>
                        </a:moveTo>
                        <a:lnTo>
                          <a:pt x="11" y="13"/>
                        </a:lnTo>
                        <a:lnTo>
                          <a:pt x="12" y="1"/>
                        </a:lnTo>
                        <a:lnTo>
                          <a:pt x="1" y="0"/>
                        </a:lnTo>
                        <a:lnTo>
                          <a:pt x="0" y="12"/>
                        </a:lnTo>
                        <a:close/>
                      </a:path>
                    </a:pathLst>
                  </a:custGeom>
                  <a:solidFill>
                    <a:srgbClr val="B5B5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75" name="Freeform 162">
                    <a:extLst>
                      <a:ext uri="{FF2B5EF4-FFF2-40B4-BE49-F238E27FC236}">
                        <a16:creationId xmlns:a16="http://schemas.microsoft.com/office/drawing/2014/main" id="{1945D1A6-C682-4FCE-A0BC-AD75CF0E9663}"/>
                      </a:ext>
                    </a:extLst>
                  </p:cNvPr>
                  <p:cNvSpPr>
                    <a:spLocks/>
                  </p:cNvSpPr>
                  <p:nvPr/>
                </p:nvSpPr>
                <p:spPr bwMode="auto">
                  <a:xfrm>
                    <a:off x="2972821" y="6051456"/>
                    <a:ext cx="28748" cy="28748"/>
                  </a:xfrm>
                  <a:custGeom>
                    <a:avLst/>
                    <a:gdLst>
                      <a:gd name="T0" fmla="*/ 0 w 12"/>
                      <a:gd name="T1" fmla="*/ 11 h 12"/>
                      <a:gd name="T2" fmla="*/ 11 w 12"/>
                      <a:gd name="T3" fmla="*/ 12 h 12"/>
                      <a:gd name="T4" fmla="*/ 12 w 12"/>
                      <a:gd name="T5" fmla="*/ 2 h 12"/>
                      <a:gd name="T6" fmla="*/ 1 w 12"/>
                      <a:gd name="T7" fmla="*/ 0 h 12"/>
                      <a:gd name="T8" fmla="*/ 0 w 12"/>
                      <a:gd name="T9" fmla="*/ 11 h 12"/>
                    </a:gdLst>
                    <a:ahLst/>
                    <a:cxnLst>
                      <a:cxn ang="0">
                        <a:pos x="T0" y="T1"/>
                      </a:cxn>
                      <a:cxn ang="0">
                        <a:pos x="T2" y="T3"/>
                      </a:cxn>
                      <a:cxn ang="0">
                        <a:pos x="T4" y="T5"/>
                      </a:cxn>
                      <a:cxn ang="0">
                        <a:pos x="T6" y="T7"/>
                      </a:cxn>
                      <a:cxn ang="0">
                        <a:pos x="T8" y="T9"/>
                      </a:cxn>
                    </a:cxnLst>
                    <a:rect l="0" t="0" r="r" b="b"/>
                    <a:pathLst>
                      <a:path w="12" h="12">
                        <a:moveTo>
                          <a:pt x="0" y="11"/>
                        </a:moveTo>
                        <a:lnTo>
                          <a:pt x="11" y="12"/>
                        </a:lnTo>
                        <a:lnTo>
                          <a:pt x="12" y="2"/>
                        </a:lnTo>
                        <a:lnTo>
                          <a:pt x="1" y="0"/>
                        </a:lnTo>
                        <a:lnTo>
                          <a:pt x="0" y="11"/>
                        </a:lnTo>
                        <a:close/>
                      </a:path>
                    </a:pathLst>
                  </a:custGeom>
                  <a:solidFill>
                    <a:srgbClr val="B5B5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76" name="Freeform 163">
                    <a:extLst>
                      <a:ext uri="{FF2B5EF4-FFF2-40B4-BE49-F238E27FC236}">
                        <a16:creationId xmlns:a16="http://schemas.microsoft.com/office/drawing/2014/main" id="{203D8025-F25C-472D-A9C6-48E2FDC88206}"/>
                      </a:ext>
                    </a:extLst>
                  </p:cNvPr>
                  <p:cNvSpPr>
                    <a:spLocks/>
                  </p:cNvSpPr>
                  <p:nvPr/>
                </p:nvSpPr>
                <p:spPr bwMode="auto">
                  <a:xfrm>
                    <a:off x="3001569" y="6056247"/>
                    <a:ext cx="28748" cy="28748"/>
                  </a:xfrm>
                  <a:custGeom>
                    <a:avLst/>
                    <a:gdLst>
                      <a:gd name="T0" fmla="*/ 0 w 12"/>
                      <a:gd name="T1" fmla="*/ 10 h 12"/>
                      <a:gd name="T2" fmla="*/ 11 w 12"/>
                      <a:gd name="T3" fmla="*/ 12 h 12"/>
                      <a:gd name="T4" fmla="*/ 12 w 12"/>
                      <a:gd name="T5" fmla="*/ 0 h 12"/>
                      <a:gd name="T6" fmla="*/ 1 w 12"/>
                      <a:gd name="T7" fmla="*/ 0 h 12"/>
                      <a:gd name="T8" fmla="*/ 0 w 12"/>
                      <a:gd name="T9" fmla="*/ 10 h 12"/>
                    </a:gdLst>
                    <a:ahLst/>
                    <a:cxnLst>
                      <a:cxn ang="0">
                        <a:pos x="T0" y="T1"/>
                      </a:cxn>
                      <a:cxn ang="0">
                        <a:pos x="T2" y="T3"/>
                      </a:cxn>
                      <a:cxn ang="0">
                        <a:pos x="T4" y="T5"/>
                      </a:cxn>
                      <a:cxn ang="0">
                        <a:pos x="T6" y="T7"/>
                      </a:cxn>
                      <a:cxn ang="0">
                        <a:pos x="T8" y="T9"/>
                      </a:cxn>
                    </a:cxnLst>
                    <a:rect l="0" t="0" r="r" b="b"/>
                    <a:pathLst>
                      <a:path w="12" h="12">
                        <a:moveTo>
                          <a:pt x="0" y="10"/>
                        </a:moveTo>
                        <a:lnTo>
                          <a:pt x="11" y="12"/>
                        </a:lnTo>
                        <a:lnTo>
                          <a:pt x="12" y="0"/>
                        </a:lnTo>
                        <a:lnTo>
                          <a:pt x="1" y="0"/>
                        </a:lnTo>
                        <a:lnTo>
                          <a:pt x="0" y="10"/>
                        </a:lnTo>
                        <a:close/>
                      </a:path>
                    </a:pathLst>
                  </a:custGeom>
                  <a:solidFill>
                    <a:srgbClr val="B5B5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grpSp>
            <p:sp>
              <p:nvSpPr>
                <p:cNvPr id="172" name="Freeform 158">
                  <a:extLst>
                    <a:ext uri="{FF2B5EF4-FFF2-40B4-BE49-F238E27FC236}">
                      <a16:creationId xmlns:a16="http://schemas.microsoft.com/office/drawing/2014/main" id="{709D8ACA-1D58-4EC1-B344-BD2035576A58}"/>
                    </a:ext>
                  </a:extLst>
                </p:cNvPr>
                <p:cNvSpPr>
                  <a:spLocks/>
                </p:cNvSpPr>
                <p:nvPr/>
              </p:nvSpPr>
              <p:spPr bwMode="auto">
                <a:xfrm>
                  <a:off x="3279462" y="5855014"/>
                  <a:ext cx="110199" cy="462358"/>
                </a:xfrm>
                <a:custGeom>
                  <a:avLst/>
                  <a:gdLst>
                    <a:gd name="T0" fmla="*/ 17 w 49"/>
                    <a:gd name="T1" fmla="*/ 191 h 207"/>
                    <a:gd name="T2" fmla="*/ 35 w 49"/>
                    <a:gd name="T3" fmla="*/ 17 h 207"/>
                    <a:gd name="T4" fmla="*/ 21 w 49"/>
                    <a:gd name="T5" fmla="*/ 0 h 207"/>
                    <a:gd name="T6" fmla="*/ 35 w 49"/>
                    <a:gd name="T7" fmla="*/ 2 h 207"/>
                    <a:gd name="T8" fmla="*/ 48 w 49"/>
                    <a:gd name="T9" fmla="*/ 19 h 207"/>
                    <a:gd name="T10" fmla="*/ 31 w 49"/>
                    <a:gd name="T11" fmla="*/ 193 h 207"/>
                    <a:gd name="T12" fmla="*/ 14 w 49"/>
                    <a:gd name="T13" fmla="*/ 206 h 207"/>
                    <a:gd name="T14" fmla="*/ 0 w 49"/>
                    <a:gd name="T15" fmla="*/ 205 h 207"/>
                    <a:gd name="T16" fmla="*/ 17 w 49"/>
                    <a:gd name="T17" fmla="*/ 191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207">
                      <a:moveTo>
                        <a:pt x="17" y="191"/>
                      </a:moveTo>
                      <a:cubicBezTo>
                        <a:pt x="35" y="17"/>
                        <a:pt x="35" y="17"/>
                        <a:pt x="35" y="17"/>
                      </a:cubicBezTo>
                      <a:cubicBezTo>
                        <a:pt x="36" y="9"/>
                        <a:pt x="30" y="1"/>
                        <a:pt x="21" y="0"/>
                      </a:cubicBezTo>
                      <a:cubicBezTo>
                        <a:pt x="35" y="2"/>
                        <a:pt x="35" y="2"/>
                        <a:pt x="35" y="2"/>
                      </a:cubicBezTo>
                      <a:cubicBezTo>
                        <a:pt x="43" y="2"/>
                        <a:pt x="49" y="10"/>
                        <a:pt x="48" y="19"/>
                      </a:cubicBezTo>
                      <a:cubicBezTo>
                        <a:pt x="31" y="193"/>
                        <a:pt x="31" y="193"/>
                        <a:pt x="31" y="193"/>
                      </a:cubicBezTo>
                      <a:cubicBezTo>
                        <a:pt x="30" y="201"/>
                        <a:pt x="22" y="207"/>
                        <a:pt x="14" y="206"/>
                      </a:cubicBezTo>
                      <a:cubicBezTo>
                        <a:pt x="0" y="205"/>
                        <a:pt x="0" y="205"/>
                        <a:pt x="0" y="205"/>
                      </a:cubicBezTo>
                      <a:cubicBezTo>
                        <a:pt x="9" y="206"/>
                        <a:pt x="16" y="200"/>
                        <a:pt x="17" y="191"/>
                      </a:cubicBezTo>
                      <a:close/>
                    </a:path>
                  </a:pathLst>
                </a:custGeom>
                <a:solidFill>
                  <a:srgbClr val="B5B5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grpSp>
          <p:grpSp>
            <p:nvGrpSpPr>
              <p:cNvPr id="164" name="Group 163">
                <a:extLst>
                  <a:ext uri="{FF2B5EF4-FFF2-40B4-BE49-F238E27FC236}">
                    <a16:creationId xmlns:a16="http://schemas.microsoft.com/office/drawing/2014/main" id="{937E49E6-291A-4E4C-B98F-CAB186F0BE05}"/>
                  </a:ext>
                </a:extLst>
              </p:cNvPr>
              <p:cNvGrpSpPr/>
              <p:nvPr/>
            </p:nvGrpSpPr>
            <p:grpSpPr>
              <a:xfrm>
                <a:off x="2668575" y="6185611"/>
                <a:ext cx="213213" cy="158112"/>
                <a:chOff x="2668575" y="6185611"/>
                <a:chExt cx="213213" cy="158112"/>
              </a:xfrm>
            </p:grpSpPr>
            <p:sp>
              <p:nvSpPr>
                <p:cNvPr id="165" name="Freeform 164">
                  <a:extLst>
                    <a:ext uri="{FF2B5EF4-FFF2-40B4-BE49-F238E27FC236}">
                      <a16:creationId xmlns:a16="http://schemas.microsoft.com/office/drawing/2014/main" id="{17DFE74B-5BAD-46C4-AA40-377EAAA9B02D}"/>
                    </a:ext>
                  </a:extLst>
                </p:cNvPr>
                <p:cNvSpPr>
                  <a:spLocks/>
                </p:cNvSpPr>
                <p:nvPr/>
              </p:nvSpPr>
              <p:spPr bwMode="auto">
                <a:xfrm>
                  <a:off x="2833875" y="6221545"/>
                  <a:ext cx="47913" cy="57495"/>
                </a:xfrm>
                <a:custGeom>
                  <a:avLst/>
                  <a:gdLst>
                    <a:gd name="T0" fmla="*/ 0 w 21"/>
                    <a:gd name="T1" fmla="*/ 25 h 26"/>
                    <a:gd name="T2" fmla="*/ 2 w 21"/>
                    <a:gd name="T3" fmla="*/ 9 h 26"/>
                    <a:gd name="T4" fmla="*/ 12 w 21"/>
                    <a:gd name="T5" fmla="*/ 1 h 26"/>
                    <a:gd name="T6" fmla="*/ 21 w 21"/>
                    <a:gd name="T7" fmla="*/ 11 h 26"/>
                    <a:gd name="T8" fmla="*/ 19 w 21"/>
                    <a:gd name="T9" fmla="*/ 26 h 26"/>
                    <a:gd name="T10" fmla="*/ 0 w 21"/>
                    <a:gd name="T11" fmla="*/ 25 h 26"/>
                  </a:gdLst>
                  <a:ahLst/>
                  <a:cxnLst>
                    <a:cxn ang="0">
                      <a:pos x="T0" y="T1"/>
                    </a:cxn>
                    <a:cxn ang="0">
                      <a:pos x="T2" y="T3"/>
                    </a:cxn>
                    <a:cxn ang="0">
                      <a:pos x="T4" y="T5"/>
                    </a:cxn>
                    <a:cxn ang="0">
                      <a:pos x="T6" y="T7"/>
                    </a:cxn>
                    <a:cxn ang="0">
                      <a:pos x="T8" y="T9"/>
                    </a:cxn>
                    <a:cxn ang="0">
                      <a:pos x="T10" y="T11"/>
                    </a:cxn>
                  </a:cxnLst>
                  <a:rect l="0" t="0" r="r" b="b"/>
                  <a:pathLst>
                    <a:path w="21" h="26">
                      <a:moveTo>
                        <a:pt x="0" y="25"/>
                      </a:moveTo>
                      <a:cubicBezTo>
                        <a:pt x="2" y="9"/>
                        <a:pt x="2" y="9"/>
                        <a:pt x="2" y="9"/>
                      </a:cubicBezTo>
                      <a:cubicBezTo>
                        <a:pt x="2" y="4"/>
                        <a:pt x="7" y="0"/>
                        <a:pt x="12" y="1"/>
                      </a:cubicBezTo>
                      <a:cubicBezTo>
                        <a:pt x="17" y="1"/>
                        <a:pt x="21" y="6"/>
                        <a:pt x="21" y="11"/>
                      </a:cubicBezTo>
                      <a:cubicBezTo>
                        <a:pt x="19" y="26"/>
                        <a:pt x="19" y="26"/>
                        <a:pt x="19" y="26"/>
                      </a:cubicBezTo>
                      <a:lnTo>
                        <a:pt x="0" y="25"/>
                      </a:ln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66" name="Freeform 165">
                  <a:extLst>
                    <a:ext uri="{FF2B5EF4-FFF2-40B4-BE49-F238E27FC236}">
                      <a16:creationId xmlns:a16="http://schemas.microsoft.com/office/drawing/2014/main" id="{90D237A5-534E-4709-BB1F-C4382624ECB0}"/>
                    </a:ext>
                  </a:extLst>
                </p:cNvPr>
                <p:cNvSpPr>
                  <a:spLocks/>
                </p:cNvSpPr>
                <p:nvPr/>
              </p:nvSpPr>
              <p:spPr bwMode="auto">
                <a:xfrm>
                  <a:off x="2795545" y="6199985"/>
                  <a:ext cx="45518" cy="76660"/>
                </a:xfrm>
                <a:custGeom>
                  <a:avLst/>
                  <a:gdLst>
                    <a:gd name="T0" fmla="*/ 0 w 21"/>
                    <a:gd name="T1" fmla="*/ 32 h 34"/>
                    <a:gd name="T2" fmla="*/ 2 w 21"/>
                    <a:gd name="T3" fmla="*/ 9 h 34"/>
                    <a:gd name="T4" fmla="*/ 12 w 21"/>
                    <a:gd name="T5" fmla="*/ 1 h 34"/>
                    <a:gd name="T6" fmla="*/ 21 w 21"/>
                    <a:gd name="T7" fmla="*/ 11 h 34"/>
                    <a:gd name="T8" fmla="*/ 18 w 21"/>
                    <a:gd name="T9" fmla="*/ 34 h 34"/>
                    <a:gd name="T10" fmla="*/ 0 w 21"/>
                    <a:gd name="T11" fmla="*/ 32 h 34"/>
                  </a:gdLst>
                  <a:ahLst/>
                  <a:cxnLst>
                    <a:cxn ang="0">
                      <a:pos x="T0" y="T1"/>
                    </a:cxn>
                    <a:cxn ang="0">
                      <a:pos x="T2" y="T3"/>
                    </a:cxn>
                    <a:cxn ang="0">
                      <a:pos x="T4" y="T5"/>
                    </a:cxn>
                    <a:cxn ang="0">
                      <a:pos x="T6" y="T7"/>
                    </a:cxn>
                    <a:cxn ang="0">
                      <a:pos x="T8" y="T9"/>
                    </a:cxn>
                    <a:cxn ang="0">
                      <a:pos x="T10" y="T11"/>
                    </a:cxn>
                  </a:cxnLst>
                  <a:rect l="0" t="0" r="r" b="b"/>
                  <a:pathLst>
                    <a:path w="21" h="34">
                      <a:moveTo>
                        <a:pt x="0" y="32"/>
                      </a:moveTo>
                      <a:cubicBezTo>
                        <a:pt x="2" y="9"/>
                        <a:pt x="2" y="9"/>
                        <a:pt x="2" y="9"/>
                      </a:cubicBezTo>
                      <a:cubicBezTo>
                        <a:pt x="2" y="4"/>
                        <a:pt x="7" y="0"/>
                        <a:pt x="12" y="1"/>
                      </a:cubicBezTo>
                      <a:cubicBezTo>
                        <a:pt x="17" y="1"/>
                        <a:pt x="21" y="6"/>
                        <a:pt x="21" y="11"/>
                      </a:cubicBezTo>
                      <a:cubicBezTo>
                        <a:pt x="18" y="34"/>
                        <a:pt x="18" y="34"/>
                        <a:pt x="18" y="34"/>
                      </a:cubicBezTo>
                      <a:lnTo>
                        <a:pt x="0" y="32"/>
                      </a:ln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67" name="Freeform 166">
                  <a:extLst>
                    <a:ext uri="{FF2B5EF4-FFF2-40B4-BE49-F238E27FC236}">
                      <a16:creationId xmlns:a16="http://schemas.microsoft.com/office/drawing/2014/main" id="{9AEB2B2C-5141-40D7-A77B-4783AB4AE14F}"/>
                    </a:ext>
                  </a:extLst>
                </p:cNvPr>
                <p:cNvSpPr>
                  <a:spLocks/>
                </p:cNvSpPr>
                <p:nvPr/>
              </p:nvSpPr>
              <p:spPr bwMode="auto">
                <a:xfrm>
                  <a:off x="2709302" y="6190403"/>
                  <a:ext cx="50309" cy="76660"/>
                </a:xfrm>
                <a:custGeom>
                  <a:avLst/>
                  <a:gdLst>
                    <a:gd name="T0" fmla="*/ 0 w 22"/>
                    <a:gd name="T1" fmla="*/ 32 h 34"/>
                    <a:gd name="T2" fmla="*/ 2 w 22"/>
                    <a:gd name="T3" fmla="*/ 9 h 34"/>
                    <a:gd name="T4" fmla="*/ 13 w 22"/>
                    <a:gd name="T5" fmla="*/ 1 h 34"/>
                    <a:gd name="T6" fmla="*/ 21 w 22"/>
                    <a:gd name="T7" fmla="*/ 11 h 34"/>
                    <a:gd name="T8" fmla="*/ 19 w 22"/>
                    <a:gd name="T9" fmla="*/ 34 h 34"/>
                    <a:gd name="T10" fmla="*/ 0 w 22"/>
                    <a:gd name="T11" fmla="*/ 32 h 34"/>
                  </a:gdLst>
                  <a:ahLst/>
                  <a:cxnLst>
                    <a:cxn ang="0">
                      <a:pos x="T0" y="T1"/>
                    </a:cxn>
                    <a:cxn ang="0">
                      <a:pos x="T2" y="T3"/>
                    </a:cxn>
                    <a:cxn ang="0">
                      <a:pos x="T4" y="T5"/>
                    </a:cxn>
                    <a:cxn ang="0">
                      <a:pos x="T6" y="T7"/>
                    </a:cxn>
                    <a:cxn ang="0">
                      <a:pos x="T8" y="T9"/>
                    </a:cxn>
                    <a:cxn ang="0">
                      <a:pos x="T10" y="T11"/>
                    </a:cxn>
                  </a:cxnLst>
                  <a:rect l="0" t="0" r="r" b="b"/>
                  <a:pathLst>
                    <a:path w="22" h="34">
                      <a:moveTo>
                        <a:pt x="0" y="32"/>
                      </a:moveTo>
                      <a:cubicBezTo>
                        <a:pt x="2" y="9"/>
                        <a:pt x="2" y="9"/>
                        <a:pt x="2" y="9"/>
                      </a:cubicBezTo>
                      <a:cubicBezTo>
                        <a:pt x="3" y="4"/>
                        <a:pt x="8" y="0"/>
                        <a:pt x="13" y="1"/>
                      </a:cubicBezTo>
                      <a:cubicBezTo>
                        <a:pt x="18" y="2"/>
                        <a:pt x="22" y="6"/>
                        <a:pt x="21" y="11"/>
                      </a:cubicBezTo>
                      <a:cubicBezTo>
                        <a:pt x="19" y="34"/>
                        <a:pt x="19" y="34"/>
                        <a:pt x="19" y="34"/>
                      </a:cubicBezTo>
                      <a:lnTo>
                        <a:pt x="0" y="32"/>
                      </a:ln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68" name="Freeform 167">
                  <a:extLst>
                    <a:ext uri="{FF2B5EF4-FFF2-40B4-BE49-F238E27FC236}">
                      <a16:creationId xmlns:a16="http://schemas.microsoft.com/office/drawing/2014/main" id="{6F3181B1-E961-4059-BF82-DE1B1614D8A7}"/>
                    </a:ext>
                  </a:extLst>
                </p:cNvPr>
                <p:cNvSpPr>
                  <a:spLocks/>
                </p:cNvSpPr>
                <p:nvPr/>
              </p:nvSpPr>
              <p:spPr bwMode="auto">
                <a:xfrm>
                  <a:off x="2752423" y="6185611"/>
                  <a:ext cx="47913" cy="86243"/>
                </a:xfrm>
                <a:custGeom>
                  <a:avLst/>
                  <a:gdLst>
                    <a:gd name="T0" fmla="*/ 0 w 22"/>
                    <a:gd name="T1" fmla="*/ 37 h 39"/>
                    <a:gd name="T2" fmla="*/ 3 w 22"/>
                    <a:gd name="T3" fmla="*/ 9 h 39"/>
                    <a:gd name="T4" fmla="*/ 13 w 22"/>
                    <a:gd name="T5" fmla="*/ 1 h 39"/>
                    <a:gd name="T6" fmla="*/ 21 w 22"/>
                    <a:gd name="T7" fmla="*/ 11 h 39"/>
                    <a:gd name="T8" fmla="*/ 19 w 22"/>
                    <a:gd name="T9" fmla="*/ 39 h 39"/>
                    <a:gd name="T10" fmla="*/ 0 w 22"/>
                    <a:gd name="T11" fmla="*/ 37 h 39"/>
                  </a:gdLst>
                  <a:ahLst/>
                  <a:cxnLst>
                    <a:cxn ang="0">
                      <a:pos x="T0" y="T1"/>
                    </a:cxn>
                    <a:cxn ang="0">
                      <a:pos x="T2" y="T3"/>
                    </a:cxn>
                    <a:cxn ang="0">
                      <a:pos x="T4" y="T5"/>
                    </a:cxn>
                    <a:cxn ang="0">
                      <a:pos x="T6" y="T7"/>
                    </a:cxn>
                    <a:cxn ang="0">
                      <a:pos x="T8" y="T9"/>
                    </a:cxn>
                    <a:cxn ang="0">
                      <a:pos x="T10" y="T11"/>
                    </a:cxn>
                  </a:cxnLst>
                  <a:rect l="0" t="0" r="r" b="b"/>
                  <a:pathLst>
                    <a:path w="22" h="39">
                      <a:moveTo>
                        <a:pt x="0" y="37"/>
                      </a:moveTo>
                      <a:cubicBezTo>
                        <a:pt x="3" y="9"/>
                        <a:pt x="3" y="9"/>
                        <a:pt x="3" y="9"/>
                      </a:cubicBezTo>
                      <a:cubicBezTo>
                        <a:pt x="3" y="4"/>
                        <a:pt x="8" y="0"/>
                        <a:pt x="13" y="1"/>
                      </a:cubicBezTo>
                      <a:cubicBezTo>
                        <a:pt x="18" y="1"/>
                        <a:pt x="22" y="6"/>
                        <a:pt x="21" y="11"/>
                      </a:cubicBezTo>
                      <a:cubicBezTo>
                        <a:pt x="19" y="39"/>
                        <a:pt x="19" y="39"/>
                        <a:pt x="19" y="39"/>
                      </a:cubicBezTo>
                      <a:lnTo>
                        <a:pt x="0" y="37"/>
                      </a:ln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69" name="Freeform 168">
                  <a:extLst>
                    <a:ext uri="{FF2B5EF4-FFF2-40B4-BE49-F238E27FC236}">
                      <a16:creationId xmlns:a16="http://schemas.microsoft.com/office/drawing/2014/main" id="{1FD30B1B-6C37-4D72-83E0-FD42EFEDD7B7}"/>
                    </a:ext>
                  </a:extLst>
                </p:cNvPr>
                <p:cNvSpPr>
                  <a:spLocks/>
                </p:cNvSpPr>
                <p:nvPr/>
              </p:nvSpPr>
              <p:spPr bwMode="auto">
                <a:xfrm>
                  <a:off x="2668575" y="6252689"/>
                  <a:ext cx="210816" cy="91034"/>
                </a:xfrm>
                <a:custGeom>
                  <a:avLst/>
                  <a:gdLst>
                    <a:gd name="T0" fmla="*/ 94 w 94"/>
                    <a:gd name="T1" fmla="*/ 9 h 41"/>
                    <a:gd name="T2" fmla="*/ 78 w 94"/>
                    <a:gd name="T3" fmla="*/ 33 h 41"/>
                    <a:gd name="T4" fmla="*/ 36 w 94"/>
                    <a:gd name="T5" fmla="*/ 29 h 41"/>
                    <a:gd name="T6" fmla="*/ 0 w 94"/>
                    <a:gd name="T7" fmla="*/ 0 h 41"/>
                    <a:gd name="T8" fmla="*/ 94 w 94"/>
                    <a:gd name="T9" fmla="*/ 9 h 41"/>
                  </a:gdLst>
                  <a:ahLst/>
                  <a:cxnLst>
                    <a:cxn ang="0">
                      <a:pos x="T0" y="T1"/>
                    </a:cxn>
                    <a:cxn ang="0">
                      <a:pos x="T2" y="T3"/>
                    </a:cxn>
                    <a:cxn ang="0">
                      <a:pos x="T4" y="T5"/>
                    </a:cxn>
                    <a:cxn ang="0">
                      <a:pos x="T6" y="T7"/>
                    </a:cxn>
                    <a:cxn ang="0">
                      <a:pos x="T8" y="T9"/>
                    </a:cxn>
                  </a:cxnLst>
                  <a:rect l="0" t="0" r="r" b="b"/>
                  <a:pathLst>
                    <a:path w="94" h="41">
                      <a:moveTo>
                        <a:pt x="94" y="9"/>
                      </a:moveTo>
                      <a:cubicBezTo>
                        <a:pt x="92" y="21"/>
                        <a:pt x="86" y="28"/>
                        <a:pt x="78" y="33"/>
                      </a:cubicBezTo>
                      <a:cubicBezTo>
                        <a:pt x="64" y="41"/>
                        <a:pt x="48" y="39"/>
                        <a:pt x="36" y="29"/>
                      </a:cubicBezTo>
                      <a:cubicBezTo>
                        <a:pt x="0" y="0"/>
                        <a:pt x="0" y="0"/>
                        <a:pt x="0" y="0"/>
                      </a:cubicBezTo>
                      <a:lnTo>
                        <a:pt x="94" y="9"/>
                      </a:ln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grpSp>
        </p:grpSp>
      </p:grpSp>
      <p:sp>
        <p:nvSpPr>
          <p:cNvPr id="8" name="Text Placeholder 7">
            <a:extLst>
              <a:ext uri="{FF2B5EF4-FFF2-40B4-BE49-F238E27FC236}">
                <a16:creationId xmlns:a16="http://schemas.microsoft.com/office/drawing/2014/main" id="{DC770419-29CA-4EAD-B7F2-4DF795FA8CD1}"/>
              </a:ext>
            </a:extLst>
          </p:cNvPr>
          <p:cNvSpPr>
            <a:spLocks noGrp="1"/>
          </p:cNvSpPr>
          <p:nvPr>
            <p:ph type="body" sz="quarter" idx="10"/>
          </p:nvPr>
        </p:nvSpPr>
        <p:spPr>
          <a:xfrm>
            <a:off x="7863840" y="2058678"/>
            <a:ext cx="4111730" cy="2805896"/>
          </a:xfrm>
        </p:spPr>
        <p:txBody>
          <a:bodyPr/>
          <a:lstStyle/>
          <a:p>
            <a:pPr marL="285750" lvl="0" indent="-285750">
              <a:spcAft>
                <a:spcPts val="2000"/>
              </a:spcAft>
              <a:buFont typeface="Wingdings" panose="05000000000000000000" pitchFamily="2" charset="2"/>
              <a:buChar char="ü"/>
            </a:pPr>
            <a:r>
              <a:rPr lang="en-US"/>
              <a:t>Configurable via audit policy </a:t>
            </a:r>
          </a:p>
          <a:p>
            <a:pPr marL="285750" lvl="0" indent="-285750">
              <a:spcAft>
                <a:spcPts val="600"/>
              </a:spcAft>
              <a:buFont typeface="Wingdings" panose="05000000000000000000" pitchFamily="2" charset="2"/>
              <a:buChar char="ü"/>
            </a:pPr>
            <a:r>
              <a:rPr lang="en-US"/>
              <a:t>SQL audit logs can reside in </a:t>
            </a:r>
          </a:p>
          <a:p>
            <a:pPr marL="594360" lvl="0" indent="-228600">
              <a:spcAft>
                <a:spcPts val="600"/>
              </a:spcAft>
              <a:buFont typeface="Arial" panose="020B0604020202020204" pitchFamily="34" charset="0"/>
              <a:buChar char="•"/>
            </a:pPr>
            <a:r>
              <a:rPr lang="en-US" sz="1400"/>
              <a:t>Azure </a:t>
            </a:r>
            <a:r>
              <a:rPr lang="en-US" sz="1400">
                <a:solidFill>
                  <a:schemeClr val="tx2"/>
                </a:solidFill>
              </a:rPr>
              <a:t>Storage account</a:t>
            </a:r>
          </a:p>
          <a:p>
            <a:pPr marL="594360" lvl="0" indent="-228600">
              <a:spcAft>
                <a:spcPts val="600"/>
              </a:spcAft>
              <a:buFont typeface="Arial" panose="020B0604020202020204" pitchFamily="34" charset="0"/>
              <a:buChar char="•"/>
            </a:pPr>
            <a:r>
              <a:rPr lang="en-US" sz="1400"/>
              <a:t>Azure Log Analytics </a:t>
            </a:r>
          </a:p>
          <a:p>
            <a:pPr marL="594360" lvl="0" indent="-228600">
              <a:spcAft>
                <a:spcPts val="2000"/>
              </a:spcAft>
              <a:buFont typeface="Arial" panose="020B0604020202020204" pitchFamily="34" charset="0"/>
              <a:buChar char="•"/>
            </a:pPr>
            <a:r>
              <a:rPr lang="en-US" sz="1400"/>
              <a:t>Azure Event Hubs</a:t>
            </a:r>
          </a:p>
          <a:p>
            <a:pPr marL="285750" lvl="0" indent="-285750">
              <a:spcAft>
                <a:spcPts val="600"/>
              </a:spcAft>
              <a:buFont typeface="Wingdings" panose="05000000000000000000" pitchFamily="2" charset="2"/>
              <a:buChar char="ü"/>
            </a:pPr>
            <a:r>
              <a:rPr lang="en-US"/>
              <a:t>Rich set of tools for  </a:t>
            </a:r>
          </a:p>
          <a:p>
            <a:pPr marL="594360" lvl="0" indent="-228600">
              <a:spcAft>
                <a:spcPts val="600"/>
              </a:spcAft>
              <a:buClr>
                <a:schemeClr val="tx1"/>
              </a:buClr>
              <a:buFont typeface="Arial" panose="020B0604020202020204" pitchFamily="34" charset="0"/>
              <a:buChar char="•"/>
            </a:pPr>
            <a:r>
              <a:rPr lang="en-US" sz="1400">
                <a:solidFill>
                  <a:schemeClr val="tx2"/>
                </a:solidFill>
              </a:rPr>
              <a:t>Investigating</a:t>
            </a:r>
            <a:r>
              <a:rPr lang="en-US" sz="1400"/>
              <a:t> security alerts  </a:t>
            </a:r>
          </a:p>
          <a:p>
            <a:pPr marL="594360" lvl="0" indent="-228600">
              <a:spcAft>
                <a:spcPts val="600"/>
              </a:spcAft>
              <a:buFont typeface="Arial" panose="020B0604020202020204" pitchFamily="34" charset="0"/>
              <a:buChar char="•"/>
            </a:pPr>
            <a:r>
              <a:rPr lang="en-US" sz="1400"/>
              <a:t>Tracking </a:t>
            </a:r>
            <a:r>
              <a:rPr lang="en-US" sz="1400">
                <a:solidFill>
                  <a:schemeClr val="tx2"/>
                </a:solidFill>
              </a:rPr>
              <a:t>access</a:t>
            </a:r>
            <a:r>
              <a:rPr lang="en-US" sz="1400"/>
              <a:t> to sensitive data</a:t>
            </a:r>
          </a:p>
        </p:txBody>
      </p:sp>
      <p:sp>
        <p:nvSpPr>
          <p:cNvPr id="7" name="Title 6">
            <a:extLst>
              <a:ext uri="{FF2B5EF4-FFF2-40B4-BE49-F238E27FC236}">
                <a16:creationId xmlns:a16="http://schemas.microsoft.com/office/drawing/2014/main" id="{FFB32460-A9E5-4531-A456-D68C2CC3DEBC}"/>
              </a:ext>
            </a:extLst>
          </p:cNvPr>
          <p:cNvSpPr>
            <a:spLocks noGrp="1"/>
          </p:cNvSpPr>
          <p:nvPr>
            <p:ph type="title"/>
          </p:nvPr>
        </p:nvSpPr>
        <p:spPr/>
        <p:txBody>
          <a:bodyPr/>
          <a:lstStyle/>
          <a:p>
            <a:r>
              <a:rPr lang="en-US">
                <a:cs typeface="Segoe UI"/>
              </a:rPr>
              <a:t>SQL auditing in Azure Log Analytics and Event Hubs </a:t>
            </a:r>
            <a:br>
              <a:rPr lang="en-US"/>
            </a:br>
            <a:br>
              <a:rPr lang="en-US" sz="1000"/>
            </a:br>
            <a:r>
              <a:rPr lang="en-US" sz="2800">
                <a:solidFill>
                  <a:schemeClr val="tx1"/>
                </a:solidFill>
                <a:latin typeface="Segoe UI"/>
                <a:cs typeface="Segoe UI"/>
              </a:rPr>
              <a:t>Gain insight into database audit log</a:t>
            </a:r>
          </a:p>
        </p:txBody>
      </p:sp>
      <p:sp>
        <p:nvSpPr>
          <p:cNvPr id="77" name="Freeform 6">
            <a:extLst>
              <a:ext uri="{FF2B5EF4-FFF2-40B4-BE49-F238E27FC236}">
                <a16:creationId xmlns:a16="http://schemas.microsoft.com/office/drawing/2014/main" id="{233C7AA1-704C-4E8C-BCBF-073E5FCC035F}"/>
              </a:ext>
            </a:extLst>
          </p:cNvPr>
          <p:cNvSpPr>
            <a:spLocks/>
          </p:cNvSpPr>
          <p:nvPr/>
        </p:nvSpPr>
        <p:spPr bwMode="auto">
          <a:xfrm flipH="1">
            <a:off x="409136" y="1749569"/>
            <a:ext cx="5009643" cy="2639565"/>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2 h 690"/>
              <a:gd name="T16" fmla="*/ 851 w 1054"/>
              <a:gd name="T17" fmla="*/ 690 h 690"/>
              <a:gd name="T18" fmla="*/ 826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6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5"/>
                  <a:pt x="948" y="215"/>
                  <a:pt x="950" y="272"/>
                </a:cubicBezTo>
                <a:cubicBezTo>
                  <a:pt x="1012" y="312"/>
                  <a:pt x="1054" y="383"/>
                  <a:pt x="1054" y="462"/>
                </a:cubicBezTo>
                <a:cubicBezTo>
                  <a:pt x="1054" y="580"/>
                  <a:pt x="965" y="676"/>
                  <a:pt x="851" y="690"/>
                </a:cubicBezTo>
                <a:cubicBezTo>
                  <a:pt x="843" y="690"/>
                  <a:pt x="833" y="690"/>
                  <a:pt x="826" y="690"/>
                </a:cubicBezTo>
                <a:cubicBezTo>
                  <a:pt x="818" y="690"/>
                  <a:pt x="810" y="690"/>
                  <a:pt x="802" y="690"/>
                </a:cubicBezTo>
                <a:cubicBezTo>
                  <a:pt x="696" y="690"/>
                  <a:pt x="446" y="690"/>
                  <a:pt x="327" y="690"/>
                </a:cubicBezTo>
                <a:cubicBezTo>
                  <a:pt x="324" y="690"/>
                  <a:pt x="321" y="690"/>
                  <a:pt x="318" y="690"/>
                </a:cubicBezTo>
                <a:cubicBezTo>
                  <a:pt x="306" y="690"/>
                  <a:pt x="306" y="690"/>
                  <a:pt x="306" y="690"/>
                </a:cubicBezTo>
                <a:cubicBezTo>
                  <a:pt x="300" y="690"/>
                  <a:pt x="283" y="690"/>
                  <a:pt x="271" y="690"/>
                </a:cubicBezTo>
                <a:cubicBezTo>
                  <a:pt x="196" y="690"/>
                  <a:pt x="196" y="690"/>
                  <a:pt x="196" y="690"/>
                </a:cubicBezTo>
                <a:cubicBezTo>
                  <a:pt x="87" y="688"/>
                  <a:pt x="0" y="601"/>
                  <a:pt x="0" y="495"/>
                </a:cubicBezTo>
                <a:cubicBezTo>
                  <a:pt x="0" y="397"/>
                  <a:pt x="73" y="316"/>
                  <a:pt x="168" y="303"/>
                </a:cubicBezTo>
                <a:close/>
              </a:path>
            </a:pathLst>
          </a:custGeom>
          <a:noFill/>
          <a:ln w="19050">
            <a:solidFill>
              <a:schemeClr val="tx2"/>
            </a:solidFill>
          </a:ln>
        </p:spPr>
        <p:txBody>
          <a:bodyPr vert="horz" wrap="square" lIns="91413" tIns="45707" rIns="91413" bIns="45707" numCol="1" anchor="t" anchorCtr="0" compatLnSpc="1">
            <a:prstTxWarp prst="textNoShape">
              <a:avLst/>
            </a:prstTxWarp>
          </a:bodyPr>
          <a:lstStyle/>
          <a:p>
            <a:pPr defTabSz="914236">
              <a:defRPr/>
            </a:pPr>
            <a:endParaRPr lang="en-US" sz="1800" kern="0">
              <a:solidFill>
                <a:srgbClr val="000000"/>
              </a:solidFill>
              <a:latin typeface="Segoe UI"/>
            </a:endParaRPr>
          </a:p>
        </p:txBody>
      </p:sp>
      <p:sp>
        <p:nvSpPr>
          <p:cNvPr id="78" name="TextBox 77">
            <a:extLst>
              <a:ext uri="{FF2B5EF4-FFF2-40B4-BE49-F238E27FC236}">
                <a16:creationId xmlns:a16="http://schemas.microsoft.com/office/drawing/2014/main" id="{5FB5A892-2DB9-4C6B-8FAE-A79C3DED7140}"/>
              </a:ext>
            </a:extLst>
          </p:cNvPr>
          <p:cNvSpPr txBox="1"/>
          <p:nvPr/>
        </p:nvSpPr>
        <p:spPr>
          <a:xfrm>
            <a:off x="432204" y="3410361"/>
            <a:ext cx="1441953" cy="458007"/>
          </a:xfrm>
          <a:prstGeom prst="rect">
            <a:avLst/>
          </a:prstGeom>
          <a:noFill/>
          <a:ln>
            <a:noFill/>
          </a:ln>
        </p:spPr>
        <p:txBody>
          <a:bodyPr wrap="square" lIns="89629" tIns="89629" rIns="89629" bIns="89629" rtlCol="0">
            <a:spAutoFit/>
          </a:bodyPr>
          <a:lstStyle/>
          <a:p>
            <a:pPr algn="ctr" defTabSz="896396">
              <a:lnSpc>
                <a:spcPct val="90000"/>
              </a:lnSpc>
              <a:spcAft>
                <a:spcPts val="588"/>
              </a:spcAft>
              <a:defRPr/>
            </a:pPr>
            <a:r>
              <a:rPr lang="en-US" sz="1000" kern="0">
                <a:latin typeface="+mj-lt"/>
              </a:rPr>
              <a:t>Azure Synapse Analytics</a:t>
            </a:r>
          </a:p>
        </p:txBody>
      </p:sp>
      <p:sp>
        <p:nvSpPr>
          <p:cNvPr id="79" name="TextBox 78">
            <a:extLst>
              <a:ext uri="{FF2B5EF4-FFF2-40B4-BE49-F238E27FC236}">
                <a16:creationId xmlns:a16="http://schemas.microsoft.com/office/drawing/2014/main" id="{7D5FE9E1-D6EA-40CA-B257-32E62723BAC5}"/>
              </a:ext>
            </a:extLst>
          </p:cNvPr>
          <p:cNvSpPr txBox="1"/>
          <p:nvPr/>
        </p:nvSpPr>
        <p:spPr>
          <a:xfrm>
            <a:off x="1697451" y="3439135"/>
            <a:ext cx="849359" cy="246221"/>
          </a:xfrm>
          <a:prstGeom prst="rect">
            <a:avLst/>
          </a:prstGeom>
          <a:noFill/>
          <a:ln>
            <a:noFill/>
          </a:ln>
        </p:spPr>
        <p:txBody>
          <a:bodyPr wrap="square" rtlCol="0">
            <a:spAutoFit/>
          </a:bodyPr>
          <a:lstStyle/>
          <a:p>
            <a:pPr algn="ctr" defTabSz="932574">
              <a:defRPr/>
            </a:pPr>
            <a:r>
              <a:rPr lang="en-US" sz="1000" kern="0">
                <a:latin typeface="+mj-lt"/>
              </a:rPr>
              <a:t>Audit Log </a:t>
            </a:r>
          </a:p>
        </p:txBody>
      </p:sp>
      <p:cxnSp>
        <p:nvCxnSpPr>
          <p:cNvPr id="80" name="Straight Connector 79">
            <a:extLst>
              <a:ext uri="{FF2B5EF4-FFF2-40B4-BE49-F238E27FC236}">
                <a16:creationId xmlns:a16="http://schemas.microsoft.com/office/drawing/2014/main" id="{ECC94A5F-7FF7-4EEB-818E-C23364D3FEBB}"/>
              </a:ext>
            </a:extLst>
          </p:cNvPr>
          <p:cNvCxnSpPr>
            <a:cxnSpLocks/>
          </p:cNvCxnSpPr>
          <p:nvPr/>
        </p:nvCxnSpPr>
        <p:spPr>
          <a:xfrm flipH="1">
            <a:off x="1422734" y="3164736"/>
            <a:ext cx="517390" cy="0"/>
          </a:xfrm>
          <a:prstGeom prst="line">
            <a:avLst/>
          </a:prstGeom>
          <a:noFill/>
          <a:ln w="12700">
            <a:solidFill>
              <a:schemeClr val="accent4"/>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BDA1174A-8F58-4AE2-9C33-62E1BB9F6C5A}"/>
              </a:ext>
            </a:extLst>
          </p:cNvPr>
          <p:cNvCxnSpPr>
            <a:cxnSpLocks/>
          </p:cNvCxnSpPr>
          <p:nvPr/>
        </p:nvCxnSpPr>
        <p:spPr>
          <a:xfrm flipH="1">
            <a:off x="2407657" y="2785480"/>
            <a:ext cx="274320" cy="319422"/>
          </a:xfrm>
          <a:prstGeom prst="line">
            <a:avLst/>
          </a:prstGeom>
          <a:noFill/>
          <a:ln w="12700">
            <a:solidFill>
              <a:schemeClr val="accent4"/>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6778B7B8-8119-40F6-8EFC-6F91DC50C68E}"/>
              </a:ext>
            </a:extLst>
          </p:cNvPr>
          <p:cNvCxnSpPr>
            <a:cxnSpLocks/>
          </p:cNvCxnSpPr>
          <p:nvPr/>
        </p:nvCxnSpPr>
        <p:spPr>
          <a:xfrm flipH="1">
            <a:off x="2419308" y="3156672"/>
            <a:ext cx="914400" cy="16129"/>
          </a:xfrm>
          <a:prstGeom prst="line">
            <a:avLst/>
          </a:prstGeom>
          <a:noFill/>
          <a:ln w="12700">
            <a:solidFill>
              <a:schemeClr val="accent4"/>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C1238C64-4F3C-43C5-9D71-0ED308F818F3}"/>
              </a:ext>
            </a:extLst>
          </p:cNvPr>
          <p:cNvCxnSpPr>
            <a:cxnSpLocks/>
          </p:cNvCxnSpPr>
          <p:nvPr/>
        </p:nvCxnSpPr>
        <p:spPr>
          <a:xfrm flipH="1" flipV="1">
            <a:off x="2407657" y="3336482"/>
            <a:ext cx="247625" cy="252711"/>
          </a:xfrm>
          <a:prstGeom prst="line">
            <a:avLst/>
          </a:prstGeom>
          <a:noFill/>
          <a:ln w="12700">
            <a:solidFill>
              <a:schemeClr val="accent4"/>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88" name="Connector: Elbow 87">
            <a:extLst>
              <a:ext uri="{FF2B5EF4-FFF2-40B4-BE49-F238E27FC236}">
                <a16:creationId xmlns:a16="http://schemas.microsoft.com/office/drawing/2014/main" id="{FA5238ED-6E34-4E80-9806-63DE3B6E2E4D}"/>
              </a:ext>
            </a:extLst>
          </p:cNvPr>
          <p:cNvCxnSpPr>
            <a:cxnSpLocks/>
          </p:cNvCxnSpPr>
          <p:nvPr/>
        </p:nvCxnSpPr>
        <p:spPr>
          <a:xfrm rot="10800000">
            <a:off x="2137060" y="3696829"/>
            <a:ext cx="2833798" cy="457200"/>
          </a:xfrm>
          <a:prstGeom prst="bentConnector3">
            <a:avLst>
              <a:gd name="adj1" fmla="val 99893"/>
            </a:avLst>
          </a:prstGeom>
          <a:noFill/>
          <a:ln w="12700" cap="flat" cmpd="sng" algn="ctr">
            <a:solidFill>
              <a:schemeClr val="accent4"/>
            </a:solidFill>
            <a:prstDash val="sysDot"/>
            <a:headEnd type="none"/>
            <a:tailEnd type="none"/>
          </a:ln>
          <a:effectLst/>
        </p:spPr>
      </p:cxnSp>
      <p:sp>
        <p:nvSpPr>
          <p:cNvPr id="92" name="TextBox 91">
            <a:extLst>
              <a:ext uri="{FF2B5EF4-FFF2-40B4-BE49-F238E27FC236}">
                <a16:creationId xmlns:a16="http://schemas.microsoft.com/office/drawing/2014/main" id="{B3E4EEE1-5E55-45E3-8DF1-CA27E6700AA6}"/>
              </a:ext>
            </a:extLst>
          </p:cNvPr>
          <p:cNvSpPr txBox="1"/>
          <p:nvPr/>
        </p:nvSpPr>
        <p:spPr>
          <a:xfrm>
            <a:off x="2280347" y="2533766"/>
            <a:ext cx="692434" cy="184666"/>
          </a:xfrm>
          <a:prstGeom prst="rect">
            <a:avLst/>
          </a:prstGeom>
          <a:noFill/>
          <a:ln>
            <a:noFill/>
          </a:ln>
        </p:spPr>
        <p:txBody>
          <a:bodyPr wrap="square" rtlCol="0">
            <a:spAutoFit/>
          </a:bodyPr>
          <a:lstStyle/>
          <a:p>
            <a:pPr algn="ctr" defTabSz="932574">
              <a:defRPr/>
            </a:pPr>
            <a:r>
              <a:rPr lang="en-US" sz="600" kern="0">
                <a:latin typeface="+mj-lt"/>
              </a:rPr>
              <a:t>Log Analytics</a:t>
            </a:r>
          </a:p>
        </p:txBody>
      </p:sp>
      <p:sp>
        <p:nvSpPr>
          <p:cNvPr id="2" name="Rectangle 1">
            <a:extLst>
              <a:ext uri="{FF2B5EF4-FFF2-40B4-BE49-F238E27FC236}">
                <a16:creationId xmlns:a16="http://schemas.microsoft.com/office/drawing/2014/main" id="{3C9B5069-B994-40A7-993D-7B25A1205F9B}"/>
              </a:ext>
            </a:extLst>
          </p:cNvPr>
          <p:cNvSpPr/>
          <p:nvPr/>
        </p:nvSpPr>
        <p:spPr bwMode="auto">
          <a:xfrm>
            <a:off x="2345901" y="2153020"/>
            <a:ext cx="561326" cy="574934"/>
          </a:xfrm>
          <a:prstGeom prst="rect">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a:extLst>
              <a:ext uri="{FF2B5EF4-FFF2-40B4-BE49-F238E27FC236}">
                <a16:creationId xmlns:a16="http://schemas.microsoft.com/office/drawing/2014/main" id="{0A7DF1C2-46C8-427B-A5AF-A30D20E08117}"/>
              </a:ext>
            </a:extLst>
          </p:cNvPr>
          <p:cNvPicPr>
            <a:picLocks noChangeAspect="1"/>
          </p:cNvPicPr>
          <p:nvPr/>
        </p:nvPicPr>
        <p:blipFill>
          <a:blip r:embed="rId4"/>
          <a:stretch>
            <a:fillRect/>
          </a:stretch>
        </p:blipFill>
        <p:spPr>
          <a:xfrm>
            <a:off x="2491269" y="2230024"/>
            <a:ext cx="305623" cy="305177"/>
          </a:xfrm>
          <a:prstGeom prst="rect">
            <a:avLst/>
          </a:prstGeom>
        </p:spPr>
      </p:pic>
      <p:sp>
        <p:nvSpPr>
          <p:cNvPr id="93" name="TextBox 92">
            <a:extLst>
              <a:ext uri="{FF2B5EF4-FFF2-40B4-BE49-F238E27FC236}">
                <a16:creationId xmlns:a16="http://schemas.microsoft.com/office/drawing/2014/main" id="{85B6CE23-5A57-4878-93CE-B674E008E8D6}"/>
              </a:ext>
            </a:extLst>
          </p:cNvPr>
          <p:cNvSpPr txBox="1"/>
          <p:nvPr/>
        </p:nvSpPr>
        <p:spPr>
          <a:xfrm>
            <a:off x="2893785" y="2536573"/>
            <a:ext cx="692434" cy="184666"/>
          </a:xfrm>
          <a:prstGeom prst="rect">
            <a:avLst/>
          </a:prstGeom>
          <a:noFill/>
          <a:ln>
            <a:noFill/>
          </a:ln>
        </p:spPr>
        <p:txBody>
          <a:bodyPr wrap="square" rtlCol="0">
            <a:spAutoFit/>
          </a:bodyPr>
          <a:lstStyle/>
          <a:p>
            <a:pPr algn="ctr" defTabSz="932574">
              <a:defRPr/>
            </a:pPr>
            <a:r>
              <a:rPr lang="en-US" sz="600" kern="0">
                <a:latin typeface="+mj-lt"/>
              </a:rPr>
              <a:t>Power BI</a:t>
            </a:r>
          </a:p>
        </p:txBody>
      </p:sp>
      <p:sp>
        <p:nvSpPr>
          <p:cNvPr id="94" name="Rectangle 93">
            <a:extLst>
              <a:ext uri="{FF2B5EF4-FFF2-40B4-BE49-F238E27FC236}">
                <a16:creationId xmlns:a16="http://schemas.microsoft.com/office/drawing/2014/main" id="{24CFCBD0-C0E3-426B-9684-C27CBD8BED77}"/>
              </a:ext>
            </a:extLst>
          </p:cNvPr>
          <p:cNvSpPr/>
          <p:nvPr/>
        </p:nvSpPr>
        <p:spPr bwMode="auto">
          <a:xfrm>
            <a:off x="2959339" y="2155827"/>
            <a:ext cx="561326" cy="574934"/>
          </a:xfrm>
          <a:prstGeom prst="rect">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a:extLst>
              <a:ext uri="{FF2B5EF4-FFF2-40B4-BE49-F238E27FC236}">
                <a16:creationId xmlns:a16="http://schemas.microsoft.com/office/drawing/2014/main" id="{519854F7-B60C-4E87-8CFC-7173B553CC5C}"/>
              </a:ext>
            </a:extLst>
          </p:cNvPr>
          <p:cNvPicPr>
            <a:picLocks noChangeAspect="1"/>
          </p:cNvPicPr>
          <p:nvPr/>
        </p:nvPicPr>
        <p:blipFill>
          <a:blip r:embed="rId5"/>
          <a:stretch>
            <a:fillRect/>
          </a:stretch>
        </p:blipFill>
        <p:spPr>
          <a:xfrm>
            <a:off x="3067755" y="2261488"/>
            <a:ext cx="352251" cy="266058"/>
          </a:xfrm>
          <a:prstGeom prst="rect">
            <a:avLst/>
          </a:prstGeom>
        </p:spPr>
      </p:pic>
      <p:sp>
        <p:nvSpPr>
          <p:cNvPr id="96" name="TextBox 95">
            <a:extLst>
              <a:ext uri="{FF2B5EF4-FFF2-40B4-BE49-F238E27FC236}">
                <a16:creationId xmlns:a16="http://schemas.microsoft.com/office/drawing/2014/main" id="{6140CD35-84CF-4034-BE13-94BF923CD110}"/>
              </a:ext>
            </a:extLst>
          </p:cNvPr>
          <p:cNvSpPr txBox="1"/>
          <p:nvPr/>
        </p:nvSpPr>
        <p:spPr>
          <a:xfrm>
            <a:off x="3490378" y="2537911"/>
            <a:ext cx="692434" cy="184666"/>
          </a:xfrm>
          <a:prstGeom prst="rect">
            <a:avLst/>
          </a:prstGeom>
          <a:noFill/>
          <a:ln>
            <a:noFill/>
          </a:ln>
        </p:spPr>
        <p:txBody>
          <a:bodyPr wrap="square" rtlCol="0">
            <a:spAutoFit/>
          </a:bodyPr>
          <a:lstStyle/>
          <a:p>
            <a:pPr algn="ctr" defTabSz="932574">
              <a:defRPr/>
            </a:pPr>
            <a:r>
              <a:rPr lang="en-US" sz="600" kern="0">
                <a:latin typeface="+mj-lt"/>
              </a:rPr>
              <a:t>Dashboards</a:t>
            </a:r>
          </a:p>
        </p:txBody>
      </p:sp>
      <p:sp>
        <p:nvSpPr>
          <p:cNvPr id="97" name="Rectangle 96">
            <a:extLst>
              <a:ext uri="{FF2B5EF4-FFF2-40B4-BE49-F238E27FC236}">
                <a16:creationId xmlns:a16="http://schemas.microsoft.com/office/drawing/2014/main" id="{AEF4D461-1297-44E7-80C1-57C5FCF9D48E}"/>
              </a:ext>
            </a:extLst>
          </p:cNvPr>
          <p:cNvSpPr/>
          <p:nvPr/>
        </p:nvSpPr>
        <p:spPr bwMode="auto">
          <a:xfrm>
            <a:off x="3555932" y="2157165"/>
            <a:ext cx="561326" cy="574934"/>
          </a:xfrm>
          <a:prstGeom prst="rect">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7AD61BF7-14E0-4A0A-95A0-3764F29D8E5C}"/>
              </a:ext>
            </a:extLst>
          </p:cNvPr>
          <p:cNvPicPr>
            <a:picLocks noChangeAspect="1"/>
          </p:cNvPicPr>
          <p:nvPr/>
        </p:nvPicPr>
        <p:blipFill>
          <a:blip r:embed="rId6"/>
          <a:stretch>
            <a:fillRect/>
          </a:stretch>
        </p:blipFill>
        <p:spPr>
          <a:xfrm>
            <a:off x="3668834" y="2256844"/>
            <a:ext cx="339482" cy="270207"/>
          </a:xfrm>
          <a:prstGeom prst="rect">
            <a:avLst/>
          </a:prstGeom>
        </p:spPr>
      </p:pic>
      <p:grpSp>
        <p:nvGrpSpPr>
          <p:cNvPr id="15" name="Group 14">
            <a:extLst>
              <a:ext uri="{FF2B5EF4-FFF2-40B4-BE49-F238E27FC236}">
                <a16:creationId xmlns:a16="http://schemas.microsoft.com/office/drawing/2014/main" id="{22123D81-3327-40DE-8424-1893732EA866}"/>
              </a:ext>
            </a:extLst>
          </p:cNvPr>
          <p:cNvGrpSpPr/>
          <p:nvPr/>
        </p:nvGrpSpPr>
        <p:grpSpPr>
          <a:xfrm>
            <a:off x="3265398" y="2877269"/>
            <a:ext cx="692434" cy="574934"/>
            <a:chOff x="-1025152" y="1591598"/>
            <a:chExt cx="692434" cy="574934"/>
          </a:xfrm>
        </p:grpSpPr>
        <p:pic>
          <p:nvPicPr>
            <p:cNvPr id="14" name="Picture 13">
              <a:extLst>
                <a:ext uri="{FF2B5EF4-FFF2-40B4-BE49-F238E27FC236}">
                  <a16:creationId xmlns:a16="http://schemas.microsoft.com/office/drawing/2014/main" id="{8A8DDF63-61C9-43DC-B60D-40EE48D8060B}"/>
                </a:ext>
              </a:extLst>
            </p:cNvPr>
            <p:cNvPicPr>
              <a:picLocks noChangeAspect="1"/>
            </p:cNvPicPr>
            <p:nvPr/>
          </p:nvPicPr>
          <p:blipFill>
            <a:blip r:embed="rId7"/>
            <a:stretch>
              <a:fillRect/>
            </a:stretch>
          </p:blipFill>
          <p:spPr>
            <a:xfrm>
              <a:off x="-825571" y="1668655"/>
              <a:ext cx="293271" cy="303689"/>
            </a:xfrm>
            <a:prstGeom prst="rect">
              <a:avLst/>
            </a:prstGeom>
          </p:spPr>
        </p:pic>
        <p:sp>
          <p:nvSpPr>
            <p:cNvPr id="99" name="TextBox 98">
              <a:extLst>
                <a:ext uri="{FF2B5EF4-FFF2-40B4-BE49-F238E27FC236}">
                  <a16:creationId xmlns:a16="http://schemas.microsoft.com/office/drawing/2014/main" id="{2D02C6B0-4743-4127-B9FA-F17A489015BD}"/>
                </a:ext>
              </a:extLst>
            </p:cNvPr>
            <p:cNvSpPr txBox="1"/>
            <p:nvPr/>
          </p:nvSpPr>
          <p:spPr>
            <a:xfrm>
              <a:off x="-1025152" y="1972344"/>
              <a:ext cx="692434" cy="184666"/>
            </a:xfrm>
            <a:prstGeom prst="rect">
              <a:avLst/>
            </a:prstGeom>
            <a:noFill/>
            <a:ln>
              <a:noFill/>
            </a:ln>
          </p:spPr>
          <p:txBody>
            <a:bodyPr wrap="square" rtlCol="0">
              <a:spAutoFit/>
            </a:bodyPr>
            <a:lstStyle/>
            <a:p>
              <a:pPr algn="ctr" defTabSz="932574">
                <a:defRPr/>
              </a:pPr>
              <a:r>
                <a:rPr lang="en-US" sz="600" kern="0">
                  <a:latin typeface="+mj-lt"/>
                </a:rPr>
                <a:t>Event Hubs</a:t>
              </a:r>
            </a:p>
          </p:txBody>
        </p:sp>
        <p:sp>
          <p:nvSpPr>
            <p:cNvPr id="100" name="Rectangle 99">
              <a:extLst>
                <a:ext uri="{FF2B5EF4-FFF2-40B4-BE49-F238E27FC236}">
                  <a16:creationId xmlns:a16="http://schemas.microsoft.com/office/drawing/2014/main" id="{8DD11EDE-CDE5-4B74-ADEC-6045F05D4692}"/>
                </a:ext>
              </a:extLst>
            </p:cNvPr>
            <p:cNvSpPr/>
            <p:nvPr/>
          </p:nvSpPr>
          <p:spPr bwMode="auto">
            <a:xfrm>
              <a:off x="-959598" y="1591598"/>
              <a:ext cx="561326" cy="574934"/>
            </a:xfrm>
            <a:prstGeom prst="rect">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8" name="Group 17">
            <a:extLst>
              <a:ext uri="{FF2B5EF4-FFF2-40B4-BE49-F238E27FC236}">
                <a16:creationId xmlns:a16="http://schemas.microsoft.com/office/drawing/2014/main" id="{2F83C90B-836B-4550-A060-F419DFCE29D3}"/>
              </a:ext>
            </a:extLst>
          </p:cNvPr>
          <p:cNvGrpSpPr/>
          <p:nvPr/>
        </p:nvGrpSpPr>
        <p:grpSpPr>
          <a:xfrm>
            <a:off x="2606542" y="3404188"/>
            <a:ext cx="692434" cy="574934"/>
            <a:chOff x="-2949517" y="4554916"/>
            <a:chExt cx="692434" cy="574934"/>
          </a:xfrm>
        </p:grpSpPr>
        <p:pic>
          <p:nvPicPr>
            <p:cNvPr id="17" name="Picture 16">
              <a:extLst>
                <a:ext uri="{FF2B5EF4-FFF2-40B4-BE49-F238E27FC236}">
                  <a16:creationId xmlns:a16="http://schemas.microsoft.com/office/drawing/2014/main" id="{0E45576F-AA95-443B-B8DB-45F2D1314F2D}"/>
                </a:ext>
              </a:extLst>
            </p:cNvPr>
            <p:cNvPicPr>
              <a:picLocks noChangeAspect="1"/>
            </p:cNvPicPr>
            <p:nvPr/>
          </p:nvPicPr>
          <p:blipFill>
            <a:blip r:embed="rId8"/>
            <a:stretch>
              <a:fillRect/>
            </a:stretch>
          </p:blipFill>
          <p:spPr>
            <a:xfrm>
              <a:off x="-2778649" y="4631973"/>
              <a:ext cx="356405" cy="303689"/>
            </a:xfrm>
            <a:prstGeom prst="rect">
              <a:avLst/>
            </a:prstGeom>
          </p:spPr>
        </p:pic>
        <p:grpSp>
          <p:nvGrpSpPr>
            <p:cNvPr id="104" name="Group 103">
              <a:extLst>
                <a:ext uri="{FF2B5EF4-FFF2-40B4-BE49-F238E27FC236}">
                  <a16:creationId xmlns:a16="http://schemas.microsoft.com/office/drawing/2014/main" id="{1542AFBA-3340-45B4-8312-825B962D6E43}"/>
                </a:ext>
              </a:extLst>
            </p:cNvPr>
            <p:cNvGrpSpPr/>
            <p:nvPr/>
          </p:nvGrpSpPr>
          <p:grpSpPr>
            <a:xfrm>
              <a:off x="-2949517" y="4554916"/>
              <a:ext cx="692434" cy="574934"/>
              <a:chOff x="-1025152" y="1591598"/>
              <a:chExt cx="692434" cy="574934"/>
            </a:xfrm>
          </p:grpSpPr>
          <p:sp>
            <p:nvSpPr>
              <p:cNvPr id="106" name="TextBox 105">
                <a:extLst>
                  <a:ext uri="{FF2B5EF4-FFF2-40B4-BE49-F238E27FC236}">
                    <a16:creationId xmlns:a16="http://schemas.microsoft.com/office/drawing/2014/main" id="{FED9FA7A-492A-4D7D-B895-6CABB696B81C}"/>
                  </a:ext>
                </a:extLst>
              </p:cNvPr>
              <p:cNvSpPr txBox="1"/>
              <p:nvPr/>
            </p:nvSpPr>
            <p:spPr>
              <a:xfrm>
                <a:off x="-1025152" y="1972344"/>
                <a:ext cx="692434" cy="184666"/>
              </a:xfrm>
              <a:prstGeom prst="rect">
                <a:avLst/>
              </a:prstGeom>
              <a:noFill/>
              <a:ln>
                <a:noFill/>
              </a:ln>
            </p:spPr>
            <p:txBody>
              <a:bodyPr wrap="square" rtlCol="0">
                <a:spAutoFit/>
              </a:bodyPr>
              <a:lstStyle/>
              <a:p>
                <a:pPr algn="ctr" defTabSz="932574">
                  <a:defRPr/>
                </a:pPr>
                <a:r>
                  <a:rPr lang="en-US" sz="600" kern="0">
                    <a:latin typeface="+mj-lt"/>
                  </a:rPr>
                  <a:t>Blob Storage</a:t>
                </a:r>
              </a:p>
            </p:txBody>
          </p:sp>
          <p:sp>
            <p:nvSpPr>
              <p:cNvPr id="107" name="Rectangle 106">
                <a:extLst>
                  <a:ext uri="{FF2B5EF4-FFF2-40B4-BE49-F238E27FC236}">
                    <a16:creationId xmlns:a16="http://schemas.microsoft.com/office/drawing/2014/main" id="{2278A5FF-56AC-4A34-A771-59FE38A2A43B}"/>
                  </a:ext>
                </a:extLst>
              </p:cNvPr>
              <p:cNvSpPr/>
              <p:nvPr/>
            </p:nvSpPr>
            <p:spPr bwMode="auto">
              <a:xfrm>
                <a:off x="-959598" y="1591598"/>
                <a:ext cx="561326" cy="574934"/>
              </a:xfrm>
              <a:prstGeom prst="rect">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pic>
        <p:nvPicPr>
          <p:cNvPr id="23" name="Picture 22">
            <a:extLst>
              <a:ext uri="{FF2B5EF4-FFF2-40B4-BE49-F238E27FC236}">
                <a16:creationId xmlns:a16="http://schemas.microsoft.com/office/drawing/2014/main" id="{CBBF0DF2-8C26-4ACA-B4DD-E1789A64F54D}"/>
              </a:ext>
            </a:extLst>
          </p:cNvPr>
          <p:cNvPicPr>
            <a:picLocks noChangeAspect="1"/>
          </p:cNvPicPr>
          <p:nvPr/>
        </p:nvPicPr>
        <p:blipFill>
          <a:blip r:embed="rId9"/>
          <a:stretch>
            <a:fillRect/>
          </a:stretch>
        </p:blipFill>
        <p:spPr>
          <a:xfrm>
            <a:off x="1994960" y="2978233"/>
            <a:ext cx="352046" cy="398403"/>
          </a:xfrm>
          <a:prstGeom prst="rect">
            <a:avLst/>
          </a:prstGeom>
        </p:spPr>
      </p:pic>
      <p:pic>
        <p:nvPicPr>
          <p:cNvPr id="11" name="Graphic 10">
            <a:extLst>
              <a:ext uri="{FF2B5EF4-FFF2-40B4-BE49-F238E27FC236}">
                <a16:creationId xmlns:a16="http://schemas.microsoft.com/office/drawing/2014/main" id="{51DC2391-7263-4A6C-933F-1F4A85D6C13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58788" y="2978233"/>
            <a:ext cx="426815" cy="426815"/>
          </a:xfrm>
          <a:prstGeom prst="rect">
            <a:avLst/>
          </a:prstGeom>
        </p:spPr>
      </p:pic>
    </p:spTree>
    <p:extLst>
      <p:ext uri="{BB962C8B-B14F-4D97-AF65-F5344CB8AC3E}">
        <p14:creationId xmlns:p14="http://schemas.microsoft.com/office/powerpoint/2010/main" val="708525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 name="Freeform 6">
            <a:extLst>
              <a:ext uri="{FF2B5EF4-FFF2-40B4-BE49-F238E27FC236}">
                <a16:creationId xmlns:a16="http://schemas.microsoft.com/office/drawing/2014/main" id="{C0C0B8C8-EE2D-4F98-BCDD-8671567E24F3}"/>
              </a:ext>
            </a:extLst>
          </p:cNvPr>
          <p:cNvSpPr>
            <a:spLocks/>
          </p:cNvSpPr>
          <p:nvPr/>
        </p:nvSpPr>
        <p:spPr bwMode="auto">
          <a:xfrm flipH="1">
            <a:off x="657112" y="3508383"/>
            <a:ext cx="4781147" cy="2640403"/>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2 h 690"/>
              <a:gd name="T16" fmla="*/ 851 w 1054"/>
              <a:gd name="T17" fmla="*/ 690 h 690"/>
              <a:gd name="T18" fmla="*/ 826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6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5"/>
                  <a:pt x="948" y="215"/>
                  <a:pt x="950" y="272"/>
                </a:cubicBezTo>
                <a:cubicBezTo>
                  <a:pt x="1012" y="312"/>
                  <a:pt x="1054" y="383"/>
                  <a:pt x="1054" y="462"/>
                </a:cubicBezTo>
                <a:cubicBezTo>
                  <a:pt x="1054" y="580"/>
                  <a:pt x="965" y="676"/>
                  <a:pt x="851" y="690"/>
                </a:cubicBezTo>
                <a:cubicBezTo>
                  <a:pt x="843" y="690"/>
                  <a:pt x="833" y="690"/>
                  <a:pt x="826" y="690"/>
                </a:cubicBezTo>
                <a:cubicBezTo>
                  <a:pt x="818" y="690"/>
                  <a:pt x="810" y="690"/>
                  <a:pt x="802" y="690"/>
                </a:cubicBezTo>
                <a:cubicBezTo>
                  <a:pt x="696" y="690"/>
                  <a:pt x="446" y="690"/>
                  <a:pt x="327" y="690"/>
                </a:cubicBezTo>
                <a:cubicBezTo>
                  <a:pt x="324" y="690"/>
                  <a:pt x="321" y="690"/>
                  <a:pt x="318" y="690"/>
                </a:cubicBezTo>
                <a:cubicBezTo>
                  <a:pt x="306" y="690"/>
                  <a:pt x="306" y="690"/>
                  <a:pt x="306" y="690"/>
                </a:cubicBezTo>
                <a:cubicBezTo>
                  <a:pt x="300" y="690"/>
                  <a:pt x="283" y="690"/>
                  <a:pt x="271" y="690"/>
                </a:cubicBezTo>
                <a:cubicBezTo>
                  <a:pt x="196" y="690"/>
                  <a:pt x="196" y="690"/>
                  <a:pt x="196" y="690"/>
                </a:cubicBezTo>
                <a:cubicBezTo>
                  <a:pt x="87" y="688"/>
                  <a:pt x="0" y="601"/>
                  <a:pt x="0" y="495"/>
                </a:cubicBezTo>
                <a:cubicBezTo>
                  <a:pt x="0" y="397"/>
                  <a:pt x="73" y="316"/>
                  <a:pt x="168" y="303"/>
                </a:cubicBezTo>
                <a:close/>
              </a:path>
            </a:pathLst>
          </a:custGeom>
          <a:noFill/>
          <a:ln w="19050">
            <a:solidFill>
              <a:schemeClr val="tx2"/>
            </a:solidFill>
          </a:ln>
        </p:spPr>
        <p:txBody>
          <a:bodyPr vert="horz" wrap="square" lIns="91413" tIns="45707" rIns="91413" bIns="45707" numCol="1" anchor="t" anchorCtr="0" compatLnSpc="1">
            <a:prstTxWarp prst="textNoShape">
              <a:avLst/>
            </a:prstTxWarp>
          </a:bodyPr>
          <a:lstStyle/>
          <a:p>
            <a:pPr defTabSz="914236">
              <a:defRPr/>
            </a:pPr>
            <a:endParaRPr lang="en-US" sz="1800" kern="0">
              <a:solidFill>
                <a:srgbClr val="000000"/>
              </a:solidFill>
              <a:latin typeface="Segoe UI"/>
            </a:endParaRPr>
          </a:p>
        </p:txBody>
      </p:sp>
      <p:sp>
        <p:nvSpPr>
          <p:cNvPr id="263" name="TextBox 262">
            <a:extLst>
              <a:ext uri="{FF2B5EF4-FFF2-40B4-BE49-F238E27FC236}">
                <a16:creationId xmlns:a16="http://schemas.microsoft.com/office/drawing/2014/main" id="{0ACA32E7-A985-44E7-8F3E-553C50973F6B}"/>
              </a:ext>
            </a:extLst>
          </p:cNvPr>
          <p:cNvSpPr txBox="1"/>
          <p:nvPr/>
        </p:nvSpPr>
        <p:spPr>
          <a:xfrm>
            <a:off x="3078834" y="4779934"/>
            <a:ext cx="1604167" cy="319508"/>
          </a:xfrm>
          <a:prstGeom prst="rect">
            <a:avLst/>
          </a:prstGeom>
          <a:noFill/>
        </p:spPr>
        <p:txBody>
          <a:bodyPr wrap="square" lIns="89629" tIns="89629" rIns="89629" bIns="89629" rtlCol="0">
            <a:spAutoFit/>
          </a:bodyPr>
          <a:lstStyle/>
          <a:p>
            <a:pPr algn="ctr" defTabSz="896396">
              <a:lnSpc>
                <a:spcPct val="90000"/>
              </a:lnSpc>
              <a:spcAft>
                <a:spcPts val="588"/>
              </a:spcAft>
              <a:defRPr/>
            </a:pPr>
            <a:r>
              <a:rPr lang="en-US" sz="1000" kern="0">
                <a:latin typeface="+mj-lt"/>
              </a:rPr>
              <a:t>Azure Synapse Analytics</a:t>
            </a:r>
          </a:p>
        </p:txBody>
      </p:sp>
      <p:sp>
        <p:nvSpPr>
          <p:cNvPr id="264" name="TextBox 263">
            <a:extLst>
              <a:ext uri="{FF2B5EF4-FFF2-40B4-BE49-F238E27FC236}">
                <a16:creationId xmlns:a16="http://schemas.microsoft.com/office/drawing/2014/main" id="{A2F1703C-8A94-438B-BAE7-1C9231605CFA}"/>
              </a:ext>
            </a:extLst>
          </p:cNvPr>
          <p:cNvSpPr txBox="1"/>
          <p:nvPr/>
        </p:nvSpPr>
        <p:spPr>
          <a:xfrm>
            <a:off x="1602719" y="4779934"/>
            <a:ext cx="988300" cy="319508"/>
          </a:xfrm>
          <a:prstGeom prst="rect">
            <a:avLst/>
          </a:prstGeom>
          <a:noFill/>
        </p:spPr>
        <p:txBody>
          <a:bodyPr wrap="square" lIns="89629" tIns="89629" rIns="89629" bIns="89629" rtlCol="0">
            <a:spAutoFit/>
          </a:bodyPr>
          <a:lstStyle/>
          <a:p>
            <a:pPr algn="ctr" defTabSz="896396">
              <a:lnSpc>
                <a:spcPct val="90000"/>
              </a:lnSpc>
              <a:spcAft>
                <a:spcPts val="588"/>
              </a:spcAft>
              <a:defRPr/>
            </a:pPr>
            <a:r>
              <a:rPr lang="en-US" sz="1000" kern="0">
                <a:latin typeface="+mj-lt"/>
              </a:rPr>
              <a:t>Apps</a:t>
            </a:r>
          </a:p>
        </p:txBody>
      </p:sp>
      <p:sp>
        <p:nvSpPr>
          <p:cNvPr id="265" name="TextBox 264">
            <a:extLst>
              <a:ext uri="{FF2B5EF4-FFF2-40B4-BE49-F238E27FC236}">
                <a16:creationId xmlns:a16="http://schemas.microsoft.com/office/drawing/2014/main" id="{CD775046-11F1-4934-91D5-548F464D1DE5}"/>
              </a:ext>
            </a:extLst>
          </p:cNvPr>
          <p:cNvSpPr txBox="1"/>
          <p:nvPr/>
        </p:nvSpPr>
        <p:spPr>
          <a:xfrm>
            <a:off x="1587247" y="5802759"/>
            <a:ext cx="988300" cy="246221"/>
          </a:xfrm>
          <a:prstGeom prst="rect">
            <a:avLst/>
          </a:prstGeom>
          <a:noFill/>
        </p:spPr>
        <p:txBody>
          <a:bodyPr wrap="square" rtlCol="0">
            <a:spAutoFit/>
          </a:bodyPr>
          <a:lstStyle/>
          <a:p>
            <a:pPr algn="ctr" defTabSz="932574">
              <a:defRPr/>
            </a:pPr>
            <a:r>
              <a:rPr lang="en-US" sz="1000" kern="0">
                <a:latin typeface="+mj-lt"/>
              </a:rPr>
              <a:t>Audit Log </a:t>
            </a:r>
          </a:p>
        </p:txBody>
      </p:sp>
      <p:sp>
        <p:nvSpPr>
          <p:cNvPr id="266" name="Rectangle 265">
            <a:extLst>
              <a:ext uri="{FF2B5EF4-FFF2-40B4-BE49-F238E27FC236}">
                <a16:creationId xmlns:a16="http://schemas.microsoft.com/office/drawing/2014/main" id="{C5D9D540-3451-46BC-BD2F-E0EC8996F7F3}"/>
              </a:ext>
            </a:extLst>
          </p:cNvPr>
          <p:cNvSpPr/>
          <p:nvPr/>
        </p:nvSpPr>
        <p:spPr>
          <a:xfrm>
            <a:off x="2746067" y="5831565"/>
            <a:ext cx="2269700" cy="246221"/>
          </a:xfrm>
          <a:prstGeom prst="rect">
            <a:avLst/>
          </a:prstGeom>
        </p:spPr>
        <p:txBody>
          <a:bodyPr wrap="square">
            <a:spAutoFit/>
          </a:bodyPr>
          <a:lstStyle/>
          <a:p>
            <a:pPr algn="ctr" defTabSz="896396">
              <a:defRPr/>
            </a:pPr>
            <a:r>
              <a:rPr lang="en-US" sz="1000" kern="0">
                <a:latin typeface="+mj-lt"/>
              </a:rPr>
              <a:t>Threat  Detection </a:t>
            </a:r>
          </a:p>
        </p:txBody>
      </p:sp>
      <p:sp>
        <p:nvSpPr>
          <p:cNvPr id="269" name="server_2" title="Icon of a server with a padlock in the lower right corner">
            <a:extLst>
              <a:ext uri="{FF2B5EF4-FFF2-40B4-BE49-F238E27FC236}">
                <a16:creationId xmlns:a16="http://schemas.microsoft.com/office/drawing/2014/main" id="{D4898F3D-E22D-47E5-9831-CFC8C320432D}"/>
              </a:ext>
            </a:extLst>
          </p:cNvPr>
          <p:cNvSpPr>
            <a:spLocks noChangeAspect="1" noEditPoints="1"/>
          </p:cNvSpPr>
          <p:nvPr/>
        </p:nvSpPr>
        <p:spPr bwMode="auto">
          <a:xfrm>
            <a:off x="3698700" y="5334844"/>
            <a:ext cx="364434" cy="451824"/>
          </a:xfrm>
          <a:custGeom>
            <a:avLst/>
            <a:gdLst>
              <a:gd name="T0" fmla="*/ 122 w 270"/>
              <a:gd name="T1" fmla="*/ 336 h 336"/>
              <a:gd name="T2" fmla="*/ 0 w 270"/>
              <a:gd name="T3" fmla="*/ 336 h 336"/>
              <a:gd name="T4" fmla="*/ 0 w 270"/>
              <a:gd name="T5" fmla="*/ 0 h 336"/>
              <a:gd name="T6" fmla="*/ 201 w 270"/>
              <a:gd name="T7" fmla="*/ 0 h 336"/>
              <a:gd name="T8" fmla="*/ 201 w 270"/>
              <a:gd name="T9" fmla="*/ 138 h 336"/>
              <a:gd name="T10" fmla="*/ 270 w 270"/>
              <a:gd name="T11" fmla="*/ 245 h 336"/>
              <a:gd name="T12" fmla="*/ 155 w 270"/>
              <a:gd name="T13" fmla="*/ 245 h 336"/>
              <a:gd name="T14" fmla="*/ 155 w 270"/>
              <a:gd name="T15" fmla="*/ 336 h 336"/>
              <a:gd name="T16" fmla="*/ 270 w 270"/>
              <a:gd name="T17" fmla="*/ 336 h 336"/>
              <a:gd name="T18" fmla="*/ 270 w 270"/>
              <a:gd name="T19" fmla="*/ 245 h 336"/>
              <a:gd name="T20" fmla="*/ 245 w 270"/>
              <a:gd name="T21" fmla="*/ 245 h 336"/>
              <a:gd name="T22" fmla="*/ 245 w 270"/>
              <a:gd name="T23" fmla="*/ 211 h 336"/>
              <a:gd name="T24" fmla="*/ 213 w 270"/>
              <a:gd name="T25" fmla="*/ 179 h 336"/>
              <a:gd name="T26" fmla="*/ 181 w 270"/>
              <a:gd name="T27" fmla="*/ 211 h 336"/>
              <a:gd name="T28" fmla="*/ 181 w 270"/>
              <a:gd name="T29" fmla="*/ 245 h 336"/>
              <a:gd name="T30" fmla="*/ 77 w 270"/>
              <a:gd name="T31" fmla="*/ 290 h 336"/>
              <a:gd name="T32" fmla="*/ 122 w 270"/>
              <a:gd name="T33" fmla="*/ 29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0" h="336">
                <a:moveTo>
                  <a:pt x="122" y="336"/>
                </a:moveTo>
                <a:cubicBezTo>
                  <a:pt x="0" y="336"/>
                  <a:pt x="0" y="336"/>
                  <a:pt x="0" y="336"/>
                </a:cubicBezTo>
                <a:cubicBezTo>
                  <a:pt x="0" y="0"/>
                  <a:pt x="0" y="0"/>
                  <a:pt x="0" y="0"/>
                </a:cubicBezTo>
                <a:cubicBezTo>
                  <a:pt x="201" y="0"/>
                  <a:pt x="201" y="0"/>
                  <a:pt x="201" y="0"/>
                </a:cubicBezTo>
                <a:cubicBezTo>
                  <a:pt x="201" y="138"/>
                  <a:pt x="201" y="138"/>
                  <a:pt x="201" y="138"/>
                </a:cubicBezTo>
                <a:moveTo>
                  <a:pt x="270" y="245"/>
                </a:moveTo>
                <a:cubicBezTo>
                  <a:pt x="155" y="245"/>
                  <a:pt x="155" y="245"/>
                  <a:pt x="155" y="245"/>
                </a:cubicBezTo>
                <a:cubicBezTo>
                  <a:pt x="155" y="336"/>
                  <a:pt x="155" y="336"/>
                  <a:pt x="155" y="336"/>
                </a:cubicBezTo>
                <a:cubicBezTo>
                  <a:pt x="270" y="336"/>
                  <a:pt x="270" y="336"/>
                  <a:pt x="270" y="336"/>
                </a:cubicBezTo>
                <a:lnTo>
                  <a:pt x="270" y="245"/>
                </a:lnTo>
                <a:close/>
                <a:moveTo>
                  <a:pt x="245" y="245"/>
                </a:moveTo>
                <a:cubicBezTo>
                  <a:pt x="245" y="211"/>
                  <a:pt x="245" y="211"/>
                  <a:pt x="245" y="211"/>
                </a:cubicBezTo>
                <a:cubicBezTo>
                  <a:pt x="245" y="193"/>
                  <a:pt x="230" y="179"/>
                  <a:pt x="213" y="179"/>
                </a:cubicBezTo>
                <a:cubicBezTo>
                  <a:pt x="195" y="179"/>
                  <a:pt x="181" y="193"/>
                  <a:pt x="181" y="211"/>
                </a:cubicBezTo>
                <a:cubicBezTo>
                  <a:pt x="181" y="245"/>
                  <a:pt x="181" y="245"/>
                  <a:pt x="181" y="245"/>
                </a:cubicBezTo>
                <a:moveTo>
                  <a:pt x="77" y="290"/>
                </a:moveTo>
                <a:cubicBezTo>
                  <a:pt x="122" y="290"/>
                  <a:pt x="122" y="290"/>
                  <a:pt x="122" y="290"/>
                </a:cubicBez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272" name="CRMArticles_EFF5" title="Icon of two documents stacked together with writing on them">
            <a:extLst>
              <a:ext uri="{FF2B5EF4-FFF2-40B4-BE49-F238E27FC236}">
                <a16:creationId xmlns:a16="http://schemas.microsoft.com/office/drawing/2014/main" id="{CF5691AA-FDF2-4B4E-998F-82D51FBDC6A3}"/>
              </a:ext>
            </a:extLst>
          </p:cNvPr>
          <p:cNvSpPr>
            <a:spLocks noChangeAspect="1" noEditPoints="1"/>
          </p:cNvSpPr>
          <p:nvPr/>
        </p:nvSpPr>
        <p:spPr bwMode="auto">
          <a:xfrm>
            <a:off x="1875285" y="5310822"/>
            <a:ext cx="412223" cy="475846"/>
          </a:xfrm>
          <a:custGeom>
            <a:avLst/>
            <a:gdLst>
              <a:gd name="T0" fmla="*/ 551 w 3583"/>
              <a:gd name="T1" fmla="*/ 3585 h 4136"/>
              <a:gd name="T2" fmla="*/ 0 w 3583"/>
              <a:gd name="T3" fmla="*/ 3585 h 4136"/>
              <a:gd name="T4" fmla="*/ 0 w 3583"/>
              <a:gd name="T5" fmla="*/ 0 h 4136"/>
              <a:gd name="T6" fmla="*/ 3033 w 3583"/>
              <a:gd name="T7" fmla="*/ 0 h 4136"/>
              <a:gd name="T8" fmla="*/ 3033 w 3583"/>
              <a:gd name="T9" fmla="*/ 1103 h 4136"/>
              <a:gd name="T10" fmla="*/ 2480 w 3583"/>
              <a:gd name="T11" fmla="*/ 551 h 4136"/>
              <a:gd name="T12" fmla="*/ 2480 w 3583"/>
              <a:gd name="T13" fmla="*/ 1654 h 4136"/>
              <a:gd name="T14" fmla="*/ 3583 w 3583"/>
              <a:gd name="T15" fmla="*/ 1654 h 4136"/>
              <a:gd name="T16" fmla="*/ 3583 w 3583"/>
              <a:gd name="T17" fmla="*/ 1654 h 4136"/>
              <a:gd name="T18" fmla="*/ 2480 w 3583"/>
              <a:gd name="T19" fmla="*/ 551 h 4136"/>
              <a:gd name="T20" fmla="*/ 551 w 3583"/>
              <a:gd name="T21" fmla="*/ 551 h 4136"/>
              <a:gd name="T22" fmla="*/ 551 w 3583"/>
              <a:gd name="T23" fmla="*/ 4136 h 4136"/>
              <a:gd name="T24" fmla="*/ 3583 w 3583"/>
              <a:gd name="T25" fmla="*/ 4136 h 4136"/>
              <a:gd name="T26" fmla="*/ 3583 w 3583"/>
              <a:gd name="T27" fmla="*/ 1654 h 4136"/>
              <a:gd name="T28" fmla="*/ 965 w 3583"/>
              <a:gd name="T29" fmla="*/ 2757 h 4136"/>
              <a:gd name="T30" fmla="*/ 2894 w 3583"/>
              <a:gd name="T31" fmla="*/ 2757 h 4136"/>
              <a:gd name="T32" fmla="*/ 965 w 3583"/>
              <a:gd name="T33" fmla="*/ 2206 h 4136"/>
              <a:gd name="T34" fmla="*/ 2894 w 3583"/>
              <a:gd name="T35" fmla="*/ 2206 h 4136"/>
              <a:gd name="T36" fmla="*/ 965 w 3583"/>
              <a:gd name="T37" fmla="*/ 1654 h 4136"/>
              <a:gd name="T38" fmla="*/ 2068 w 3583"/>
              <a:gd name="T39" fmla="*/ 1654 h 4136"/>
              <a:gd name="T40" fmla="*/ 965 w 3583"/>
              <a:gd name="T41" fmla="*/ 1103 h 4136"/>
              <a:gd name="T42" fmla="*/ 2068 w 3583"/>
              <a:gd name="T43" fmla="*/ 1103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3" h="4136">
                <a:moveTo>
                  <a:pt x="551" y="3585"/>
                </a:moveTo>
                <a:lnTo>
                  <a:pt x="0" y="3585"/>
                </a:lnTo>
                <a:lnTo>
                  <a:pt x="0" y="0"/>
                </a:lnTo>
                <a:lnTo>
                  <a:pt x="3033" y="0"/>
                </a:lnTo>
                <a:lnTo>
                  <a:pt x="3033" y="1103"/>
                </a:lnTo>
                <a:moveTo>
                  <a:pt x="2480" y="551"/>
                </a:moveTo>
                <a:lnTo>
                  <a:pt x="2480" y="1654"/>
                </a:lnTo>
                <a:lnTo>
                  <a:pt x="3583" y="1654"/>
                </a:lnTo>
                <a:moveTo>
                  <a:pt x="3583" y="1654"/>
                </a:moveTo>
                <a:lnTo>
                  <a:pt x="2480" y="551"/>
                </a:lnTo>
                <a:lnTo>
                  <a:pt x="551" y="551"/>
                </a:lnTo>
                <a:lnTo>
                  <a:pt x="551" y="4136"/>
                </a:lnTo>
                <a:lnTo>
                  <a:pt x="3583" y="4136"/>
                </a:lnTo>
                <a:lnTo>
                  <a:pt x="3583" y="1654"/>
                </a:lnTo>
                <a:moveTo>
                  <a:pt x="965" y="2757"/>
                </a:moveTo>
                <a:lnTo>
                  <a:pt x="2894" y="2757"/>
                </a:lnTo>
                <a:moveTo>
                  <a:pt x="965" y="2206"/>
                </a:moveTo>
                <a:lnTo>
                  <a:pt x="2894" y="2206"/>
                </a:lnTo>
                <a:moveTo>
                  <a:pt x="965" y="1654"/>
                </a:moveTo>
                <a:lnTo>
                  <a:pt x="2068" y="1654"/>
                </a:lnTo>
                <a:moveTo>
                  <a:pt x="965" y="1103"/>
                </a:moveTo>
                <a:lnTo>
                  <a:pt x="2068" y="1103"/>
                </a:lnTo>
              </a:path>
            </a:pathLst>
          </a:custGeom>
          <a:noFill/>
          <a:ln w="15875"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3" name="globe_2" title="Icon of a sphere made of lines">
            <a:extLst>
              <a:ext uri="{FF2B5EF4-FFF2-40B4-BE49-F238E27FC236}">
                <a16:creationId xmlns:a16="http://schemas.microsoft.com/office/drawing/2014/main" id="{711FC02C-426B-4A69-A4FD-BB420745C43E}"/>
              </a:ext>
            </a:extLst>
          </p:cNvPr>
          <p:cNvSpPr>
            <a:spLocks noChangeAspect="1" noEditPoints="1"/>
          </p:cNvSpPr>
          <p:nvPr/>
        </p:nvSpPr>
        <p:spPr bwMode="auto">
          <a:xfrm>
            <a:off x="1860887" y="4307624"/>
            <a:ext cx="460578" cy="460578"/>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 name="Rectangle 41">
            <a:extLst>
              <a:ext uri="{FF2B5EF4-FFF2-40B4-BE49-F238E27FC236}">
                <a16:creationId xmlns:a16="http://schemas.microsoft.com/office/drawing/2014/main" id="{6C32A124-95FC-4B92-B247-DA582B4B59F9}"/>
              </a:ext>
            </a:extLst>
          </p:cNvPr>
          <p:cNvSpPr/>
          <p:nvPr/>
        </p:nvSpPr>
        <p:spPr bwMode="auto">
          <a:xfrm>
            <a:off x="350686" y="2392290"/>
            <a:ext cx="6715909" cy="3852012"/>
          </a:xfrm>
          <a:prstGeom prst="rect">
            <a:avLst/>
          </a:prstGeom>
          <a:no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4113" fontAlgn="base">
              <a:spcBef>
                <a:spcPct val="0"/>
              </a:spcBef>
              <a:spcAft>
                <a:spcPct val="0"/>
              </a:spcAft>
              <a:defRPr/>
            </a:pPr>
            <a:endParaRPr lang="en-US" sz="1961" kern="0">
              <a:gradFill>
                <a:gsLst>
                  <a:gs pos="5439">
                    <a:srgbClr val="F8F8F8"/>
                  </a:gs>
                  <a:gs pos="10000">
                    <a:srgbClr val="F8F8F8"/>
                  </a:gs>
                </a:gsLst>
                <a:lin ang="5400000" scaled="0"/>
              </a:gradFill>
              <a:latin typeface="Segoe UI"/>
            </a:endParaRPr>
          </a:p>
        </p:txBody>
      </p:sp>
      <p:cxnSp>
        <p:nvCxnSpPr>
          <p:cNvPr id="59" name="Straight Connector 58">
            <a:extLst>
              <a:ext uri="{FF2B5EF4-FFF2-40B4-BE49-F238E27FC236}">
                <a16:creationId xmlns:a16="http://schemas.microsoft.com/office/drawing/2014/main" id="{0879821C-20B7-4D93-A79C-5CA320A885E2}"/>
              </a:ext>
            </a:extLst>
          </p:cNvPr>
          <p:cNvCxnSpPr>
            <a:cxnSpLocks/>
          </p:cNvCxnSpPr>
          <p:nvPr/>
        </p:nvCxnSpPr>
        <p:spPr>
          <a:xfrm>
            <a:off x="2369120" y="4585824"/>
            <a:ext cx="1126395" cy="0"/>
          </a:xfrm>
          <a:prstGeom prst="line">
            <a:avLst/>
          </a:prstGeom>
          <a:noFill/>
          <a:ln w="19050" cap="flat" cmpd="sng" algn="ctr">
            <a:solidFill>
              <a:srgbClr val="44B0FF"/>
            </a:solidFill>
            <a:prstDash val="sysDash"/>
            <a:headEnd type="none"/>
            <a:tailEnd type="none"/>
          </a:ln>
          <a:effectLst/>
        </p:spPr>
      </p:cxnSp>
      <p:cxnSp>
        <p:nvCxnSpPr>
          <p:cNvPr id="66" name="Straight Connector 65">
            <a:extLst>
              <a:ext uri="{FF2B5EF4-FFF2-40B4-BE49-F238E27FC236}">
                <a16:creationId xmlns:a16="http://schemas.microsoft.com/office/drawing/2014/main" id="{7B82326B-8CC6-4298-8F1E-DF261A523C5D}"/>
              </a:ext>
            </a:extLst>
          </p:cNvPr>
          <p:cNvCxnSpPr>
            <a:cxnSpLocks/>
            <a:endCxn id="80" idx="2"/>
          </p:cNvCxnSpPr>
          <p:nvPr/>
        </p:nvCxnSpPr>
        <p:spPr>
          <a:xfrm flipV="1">
            <a:off x="2605477" y="3384377"/>
            <a:ext cx="1419092" cy="892948"/>
          </a:xfrm>
          <a:prstGeom prst="line">
            <a:avLst/>
          </a:prstGeom>
          <a:noFill/>
          <a:ln w="19050" cap="flat" cmpd="sng" algn="ctr">
            <a:solidFill>
              <a:srgbClr val="BEB400"/>
            </a:solidFill>
            <a:prstDash val="dash"/>
            <a:headEnd type="none"/>
            <a:tailEnd type="none"/>
          </a:ln>
          <a:effectLst/>
        </p:spPr>
      </p:cxnSp>
      <p:cxnSp>
        <p:nvCxnSpPr>
          <p:cNvPr id="72" name="Straight Connector 71">
            <a:extLst>
              <a:ext uri="{FF2B5EF4-FFF2-40B4-BE49-F238E27FC236}">
                <a16:creationId xmlns:a16="http://schemas.microsoft.com/office/drawing/2014/main" id="{9162A140-F7E5-4210-B533-2153A5FCD15C}"/>
              </a:ext>
            </a:extLst>
          </p:cNvPr>
          <p:cNvCxnSpPr>
            <a:cxnSpLocks/>
            <a:endCxn id="80" idx="2"/>
          </p:cNvCxnSpPr>
          <p:nvPr/>
        </p:nvCxnSpPr>
        <p:spPr>
          <a:xfrm flipH="1" flipV="1">
            <a:off x="4024569" y="3384377"/>
            <a:ext cx="168218" cy="823768"/>
          </a:xfrm>
          <a:prstGeom prst="line">
            <a:avLst/>
          </a:prstGeom>
          <a:noFill/>
          <a:ln w="19050" cap="flat" cmpd="sng" algn="ctr">
            <a:solidFill>
              <a:srgbClr val="BEB400"/>
            </a:solidFill>
            <a:prstDash val="dash"/>
            <a:headEnd type="none"/>
            <a:tailEnd type="none"/>
          </a:ln>
          <a:effectLst/>
        </p:spPr>
      </p:cxnSp>
      <p:cxnSp>
        <p:nvCxnSpPr>
          <p:cNvPr id="73" name="Straight Connector 72">
            <a:extLst>
              <a:ext uri="{FF2B5EF4-FFF2-40B4-BE49-F238E27FC236}">
                <a16:creationId xmlns:a16="http://schemas.microsoft.com/office/drawing/2014/main" id="{92537763-95D4-4978-821C-A1EE3895D8A5}"/>
              </a:ext>
            </a:extLst>
          </p:cNvPr>
          <p:cNvCxnSpPr>
            <a:cxnSpLocks/>
          </p:cNvCxnSpPr>
          <p:nvPr/>
        </p:nvCxnSpPr>
        <p:spPr>
          <a:xfrm flipH="1" flipV="1">
            <a:off x="1274528" y="3732204"/>
            <a:ext cx="529933" cy="534203"/>
          </a:xfrm>
          <a:prstGeom prst="line">
            <a:avLst/>
          </a:prstGeom>
          <a:noFill/>
          <a:ln w="19050" cap="flat" cmpd="sng" algn="ctr">
            <a:solidFill>
              <a:srgbClr val="44B0FF"/>
            </a:solidFill>
            <a:prstDash val="sysDash"/>
            <a:headEnd type="none"/>
            <a:tailEnd type="none"/>
          </a:ln>
          <a:effectLst/>
        </p:spPr>
      </p:cxnSp>
      <p:sp>
        <p:nvSpPr>
          <p:cNvPr id="74" name="Rectangle 73">
            <a:extLst>
              <a:ext uri="{FF2B5EF4-FFF2-40B4-BE49-F238E27FC236}">
                <a16:creationId xmlns:a16="http://schemas.microsoft.com/office/drawing/2014/main" id="{C65F955B-8A16-4967-8E05-E17B8081493D}"/>
              </a:ext>
            </a:extLst>
          </p:cNvPr>
          <p:cNvSpPr/>
          <p:nvPr/>
        </p:nvSpPr>
        <p:spPr>
          <a:xfrm>
            <a:off x="4722761" y="4361607"/>
            <a:ext cx="3031932" cy="605230"/>
          </a:xfrm>
          <a:prstGeom prst="rect">
            <a:avLst/>
          </a:prstGeom>
        </p:spPr>
        <p:txBody>
          <a:bodyPr wrap="square">
            <a:spAutoFit/>
          </a:bodyPr>
          <a:lstStyle/>
          <a:p>
            <a:pPr defTabSz="932574">
              <a:defRPr/>
            </a:pPr>
            <a:r>
              <a:rPr lang="en-US" sz="1568" kern="0">
                <a:solidFill>
                  <a:srgbClr val="505050"/>
                </a:solidFill>
                <a:latin typeface="Segoe UI"/>
                <a:cs typeface="Segoe UI" panose="020B0502040204020203" pitchFamily="34" charset="0"/>
              </a:rPr>
              <a:t>   </a:t>
            </a:r>
            <a:endParaRPr lang="en-US" kern="0">
              <a:solidFill>
                <a:srgbClr val="505050"/>
              </a:solidFill>
              <a:latin typeface="Segoe UI"/>
              <a:cs typeface="Segoe UI" panose="020B0502040204020203" pitchFamily="34" charset="0"/>
            </a:endParaRPr>
          </a:p>
          <a:p>
            <a:pPr marL="336148" indent="-336148" defTabSz="932574">
              <a:buFontTx/>
              <a:buAutoNum type="arabicParenBoth"/>
              <a:defRPr/>
            </a:pPr>
            <a:endParaRPr lang="en-US" kern="0">
              <a:solidFill>
                <a:srgbClr val="505050"/>
              </a:solidFill>
              <a:latin typeface="Segoe UI"/>
              <a:cs typeface="Segoe UI" panose="020B0502040204020203" pitchFamily="34" charset="0"/>
            </a:endParaRPr>
          </a:p>
        </p:txBody>
      </p:sp>
      <p:pic>
        <p:nvPicPr>
          <p:cNvPr id="75" name="Picture 74">
            <a:extLst>
              <a:ext uri="{FF2B5EF4-FFF2-40B4-BE49-F238E27FC236}">
                <a16:creationId xmlns:a16="http://schemas.microsoft.com/office/drawing/2014/main" id="{E7679B47-3685-4B72-9F92-A85FB5994421}"/>
              </a:ext>
            </a:extLst>
          </p:cNvPr>
          <p:cNvPicPr>
            <a:picLocks noChangeAspect="1"/>
          </p:cNvPicPr>
          <p:nvPr/>
        </p:nvPicPr>
        <p:blipFill>
          <a:blip r:embed="rId3"/>
          <a:stretch>
            <a:fillRect/>
          </a:stretch>
        </p:blipFill>
        <p:spPr>
          <a:xfrm>
            <a:off x="4323570" y="3463302"/>
            <a:ext cx="3177541" cy="1021741"/>
          </a:xfrm>
          <a:prstGeom prst="rect">
            <a:avLst/>
          </a:prstGeom>
          <a:ln w="12700">
            <a:solidFill>
              <a:schemeClr val="accent3"/>
            </a:solidFill>
          </a:ln>
        </p:spPr>
      </p:pic>
      <p:sp>
        <p:nvSpPr>
          <p:cNvPr id="76" name="Rectangle 75">
            <a:extLst>
              <a:ext uri="{FF2B5EF4-FFF2-40B4-BE49-F238E27FC236}">
                <a16:creationId xmlns:a16="http://schemas.microsoft.com/office/drawing/2014/main" id="{82700804-2F17-4401-9DC7-4967C6F0320A}"/>
              </a:ext>
            </a:extLst>
          </p:cNvPr>
          <p:cNvSpPr/>
          <p:nvPr/>
        </p:nvSpPr>
        <p:spPr>
          <a:xfrm>
            <a:off x="5687653" y="5896749"/>
            <a:ext cx="1943039" cy="451406"/>
          </a:xfrm>
          <a:prstGeom prst="rect">
            <a:avLst/>
          </a:prstGeom>
        </p:spPr>
        <p:txBody>
          <a:bodyPr wrap="square">
            <a:spAutoFit/>
          </a:bodyPr>
          <a:lstStyle/>
          <a:p>
            <a:pPr defTabSz="932574">
              <a:spcAft>
                <a:spcPts val="400"/>
              </a:spcAft>
              <a:defRPr/>
            </a:pPr>
            <a:r>
              <a:rPr lang="en-US" sz="1000" kern="0">
                <a:latin typeface="Segoe UI"/>
                <a:cs typeface="Segoe UI" panose="020B0502040204020203" pitchFamily="34" charset="0"/>
              </a:rPr>
              <a:t>(1) Turn on Threat Detection </a:t>
            </a:r>
          </a:p>
          <a:p>
            <a:pPr defTabSz="932574">
              <a:spcAft>
                <a:spcPts val="400"/>
              </a:spcAft>
              <a:defRPr/>
            </a:pPr>
            <a:r>
              <a:rPr lang="en-US" sz="1000" kern="0">
                <a:latin typeface="Segoe UI"/>
                <a:cs typeface="Segoe UI" panose="020B0502040204020203" pitchFamily="34" charset="0"/>
              </a:rPr>
              <a:t>(3) Real-time actionable alerts</a:t>
            </a:r>
          </a:p>
        </p:txBody>
      </p:sp>
      <p:grpSp>
        <p:nvGrpSpPr>
          <p:cNvPr id="77" name="Group 76">
            <a:extLst>
              <a:ext uri="{FF2B5EF4-FFF2-40B4-BE49-F238E27FC236}">
                <a16:creationId xmlns:a16="http://schemas.microsoft.com/office/drawing/2014/main" id="{0309320F-AD37-4EE1-9405-0E7B87FA8309}"/>
              </a:ext>
            </a:extLst>
          </p:cNvPr>
          <p:cNvGrpSpPr/>
          <p:nvPr/>
        </p:nvGrpSpPr>
        <p:grpSpPr>
          <a:xfrm>
            <a:off x="3286884" y="1733464"/>
            <a:ext cx="1514081" cy="1650913"/>
            <a:chOff x="5076644" y="3830088"/>
            <a:chExt cx="1950007" cy="2126236"/>
          </a:xfrm>
        </p:grpSpPr>
        <p:sp>
          <p:nvSpPr>
            <p:cNvPr id="78" name="Freeform 30">
              <a:extLst>
                <a:ext uri="{FF2B5EF4-FFF2-40B4-BE49-F238E27FC236}">
                  <a16:creationId xmlns:a16="http://schemas.microsoft.com/office/drawing/2014/main" id="{6D86CF97-901F-44AC-A9D7-2D990CA3882E}"/>
                </a:ext>
              </a:extLst>
            </p:cNvPr>
            <p:cNvSpPr>
              <a:spLocks/>
            </p:cNvSpPr>
            <p:nvPr/>
          </p:nvSpPr>
          <p:spPr bwMode="auto">
            <a:xfrm>
              <a:off x="5259910" y="4127147"/>
              <a:ext cx="1085223" cy="1207399"/>
            </a:xfrm>
            <a:custGeom>
              <a:avLst/>
              <a:gdLst>
                <a:gd name="T0" fmla="*/ 442 w 482"/>
                <a:gd name="T1" fmla="*/ 432 h 539"/>
                <a:gd name="T2" fmla="*/ 281 w 482"/>
                <a:gd name="T3" fmla="*/ 525 h 539"/>
                <a:gd name="T4" fmla="*/ 201 w 482"/>
                <a:gd name="T5" fmla="*/ 525 h 539"/>
                <a:gd name="T6" fmla="*/ 40 w 482"/>
                <a:gd name="T7" fmla="*/ 432 h 539"/>
                <a:gd name="T8" fmla="*/ 0 w 482"/>
                <a:gd name="T9" fmla="*/ 362 h 539"/>
                <a:gd name="T10" fmla="*/ 0 w 482"/>
                <a:gd name="T11" fmla="*/ 176 h 539"/>
                <a:gd name="T12" fmla="*/ 40 w 482"/>
                <a:gd name="T13" fmla="*/ 107 h 539"/>
                <a:gd name="T14" fmla="*/ 201 w 482"/>
                <a:gd name="T15" fmla="*/ 14 h 539"/>
                <a:gd name="T16" fmla="*/ 281 w 482"/>
                <a:gd name="T17" fmla="*/ 14 h 539"/>
                <a:gd name="T18" fmla="*/ 442 w 482"/>
                <a:gd name="T19" fmla="*/ 107 h 539"/>
                <a:gd name="T20" fmla="*/ 482 w 482"/>
                <a:gd name="T21" fmla="*/ 176 h 539"/>
                <a:gd name="T22" fmla="*/ 482 w 482"/>
                <a:gd name="T23" fmla="*/ 362 h 539"/>
                <a:gd name="T24" fmla="*/ 442 w 482"/>
                <a:gd name="T25" fmla="*/ 4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82" h="539">
                  <a:moveTo>
                    <a:pt x="442" y="432"/>
                  </a:moveTo>
                  <a:cubicBezTo>
                    <a:pt x="281" y="525"/>
                    <a:pt x="281" y="525"/>
                    <a:pt x="281" y="525"/>
                  </a:cubicBezTo>
                  <a:cubicBezTo>
                    <a:pt x="256" y="539"/>
                    <a:pt x="226" y="539"/>
                    <a:pt x="201" y="525"/>
                  </a:cubicBezTo>
                  <a:cubicBezTo>
                    <a:pt x="40" y="432"/>
                    <a:pt x="40" y="432"/>
                    <a:pt x="40" y="432"/>
                  </a:cubicBezTo>
                  <a:cubicBezTo>
                    <a:pt x="15" y="417"/>
                    <a:pt x="0" y="391"/>
                    <a:pt x="0" y="362"/>
                  </a:cubicBezTo>
                  <a:cubicBezTo>
                    <a:pt x="0" y="176"/>
                    <a:pt x="0" y="176"/>
                    <a:pt x="0" y="176"/>
                  </a:cubicBezTo>
                  <a:cubicBezTo>
                    <a:pt x="0" y="148"/>
                    <a:pt x="15" y="121"/>
                    <a:pt x="40" y="107"/>
                  </a:cubicBezTo>
                  <a:cubicBezTo>
                    <a:pt x="201" y="14"/>
                    <a:pt x="201" y="14"/>
                    <a:pt x="201" y="14"/>
                  </a:cubicBezTo>
                  <a:cubicBezTo>
                    <a:pt x="226" y="0"/>
                    <a:pt x="256" y="0"/>
                    <a:pt x="281" y="14"/>
                  </a:cubicBezTo>
                  <a:cubicBezTo>
                    <a:pt x="442" y="107"/>
                    <a:pt x="442" y="107"/>
                    <a:pt x="442" y="107"/>
                  </a:cubicBezTo>
                  <a:cubicBezTo>
                    <a:pt x="467" y="121"/>
                    <a:pt x="482" y="148"/>
                    <a:pt x="482" y="176"/>
                  </a:cubicBezTo>
                  <a:cubicBezTo>
                    <a:pt x="482" y="362"/>
                    <a:pt x="482" y="362"/>
                    <a:pt x="482" y="362"/>
                  </a:cubicBezTo>
                  <a:cubicBezTo>
                    <a:pt x="482" y="391"/>
                    <a:pt x="467" y="417"/>
                    <a:pt x="442" y="432"/>
                  </a:cubicBezTo>
                </a:path>
              </a:pathLst>
            </a:custGeom>
            <a:solidFill>
              <a:srgbClr val="BEB400">
                <a:alpha val="50000"/>
              </a:srgbClr>
            </a:solidFill>
            <a:ln>
              <a:noFill/>
            </a:ln>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79" name="Rectangle 78">
              <a:extLst>
                <a:ext uri="{FF2B5EF4-FFF2-40B4-BE49-F238E27FC236}">
                  <a16:creationId xmlns:a16="http://schemas.microsoft.com/office/drawing/2014/main" id="{7D7D1CEB-20FC-4A9A-B108-EF6310815C15}"/>
                </a:ext>
              </a:extLst>
            </p:cNvPr>
            <p:cNvSpPr/>
            <p:nvPr/>
          </p:nvSpPr>
          <p:spPr bwMode="auto">
            <a:xfrm rot="21221013">
              <a:off x="6035265" y="4884647"/>
              <a:ext cx="146302" cy="167439"/>
            </a:xfrm>
            <a:prstGeom prst="rect">
              <a:avLst/>
            </a:prstGeom>
            <a:solidFill>
              <a:srgbClr val="B8977C"/>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4113" fontAlgn="base">
                <a:spcBef>
                  <a:spcPct val="0"/>
                </a:spcBef>
                <a:spcAft>
                  <a:spcPct val="0"/>
                </a:spcAft>
                <a:defRPr/>
              </a:pPr>
              <a:endParaRPr lang="en-US" sz="1961">
                <a:gradFill>
                  <a:gsLst>
                    <a:gs pos="5439">
                      <a:srgbClr val="F8F8F8"/>
                    </a:gs>
                    <a:gs pos="10000">
                      <a:srgbClr val="F8F8F8"/>
                    </a:gs>
                  </a:gsLst>
                  <a:lin ang="5400000" scaled="0"/>
                </a:gradFill>
                <a:latin typeface="Segoe UI"/>
              </a:endParaRPr>
            </a:p>
          </p:txBody>
        </p:sp>
        <p:sp>
          <p:nvSpPr>
            <p:cNvPr id="80" name="TextBox 79">
              <a:extLst>
                <a:ext uri="{FF2B5EF4-FFF2-40B4-BE49-F238E27FC236}">
                  <a16:creationId xmlns:a16="http://schemas.microsoft.com/office/drawing/2014/main" id="{69A96433-E6C3-4696-A800-7FAAC4AD0A0F}"/>
                </a:ext>
              </a:extLst>
            </p:cNvPr>
            <p:cNvSpPr txBox="1"/>
            <p:nvPr/>
          </p:nvSpPr>
          <p:spPr>
            <a:xfrm>
              <a:off x="5096070" y="5441016"/>
              <a:ext cx="1861298" cy="515308"/>
            </a:xfrm>
            <a:prstGeom prst="rect">
              <a:avLst/>
            </a:prstGeom>
            <a:noFill/>
            <a:ln>
              <a:noFill/>
            </a:ln>
          </p:spPr>
          <p:txBody>
            <a:bodyPr wrap="square" rtlCol="0" anchor="b">
              <a:spAutoFit/>
            </a:bodyPr>
            <a:lstStyle/>
            <a:p>
              <a:pPr defTabSz="914377">
                <a:defRPr/>
              </a:pPr>
              <a:r>
                <a:rPr lang="en-US" sz="1000" kern="0">
                  <a:latin typeface="Segoe UI"/>
                  <a:cs typeface="Segoe UI" panose="020B0502040204020203" pitchFamily="34" charset="0"/>
                </a:rPr>
                <a:t>(2) Possible threat to</a:t>
              </a:r>
            </a:p>
            <a:p>
              <a:pPr defTabSz="914377">
                <a:defRPr/>
              </a:pPr>
              <a:r>
                <a:rPr lang="en-US" sz="1000" kern="0">
                  <a:latin typeface="Segoe UI"/>
                  <a:cs typeface="Segoe UI" panose="020B0502040204020203" pitchFamily="34" charset="0"/>
                </a:rPr>
                <a:t>access / breach data</a:t>
              </a:r>
            </a:p>
          </p:txBody>
        </p:sp>
        <p:sp>
          <p:nvSpPr>
            <p:cNvPr id="81" name="Freeform 31">
              <a:extLst>
                <a:ext uri="{FF2B5EF4-FFF2-40B4-BE49-F238E27FC236}">
                  <a16:creationId xmlns:a16="http://schemas.microsoft.com/office/drawing/2014/main" id="{9DC1F74F-7833-496E-8522-D7CB11496FA2}"/>
                </a:ext>
              </a:extLst>
            </p:cNvPr>
            <p:cNvSpPr>
              <a:spLocks/>
            </p:cNvSpPr>
            <p:nvPr/>
          </p:nvSpPr>
          <p:spPr bwMode="auto">
            <a:xfrm>
              <a:off x="5506661" y="4733243"/>
              <a:ext cx="550996" cy="601305"/>
            </a:xfrm>
            <a:custGeom>
              <a:avLst/>
              <a:gdLst>
                <a:gd name="T0" fmla="*/ 245 w 245"/>
                <a:gd name="T1" fmla="*/ 0 h 269"/>
                <a:gd name="T2" fmla="*/ 0 w 245"/>
                <a:gd name="T3" fmla="*/ 0 h 269"/>
                <a:gd name="T4" fmla="*/ 0 w 245"/>
                <a:gd name="T5" fmla="*/ 202 h 269"/>
                <a:gd name="T6" fmla="*/ 91 w 245"/>
                <a:gd name="T7" fmla="*/ 255 h 269"/>
                <a:gd name="T8" fmla="*/ 171 w 245"/>
                <a:gd name="T9" fmla="*/ 255 h 269"/>
                <a:gd name="T10" fmla="*/ 245 w 245"/>
                <a:gd name="T11" fmla="*/ 212 h 269"/>
                <a:gd name="T12" fmla="*/ 245 w 245"/>
                <a:gd name="T13" fmla="*/ 0 h 269"/>
              </a:gdLst>
              <a:ahLst/>
              <a:cxnLst>
                <a:cxn ang="0">
                  <a:pos x="T0" y="T1"/>
                </a:cxn>
                <a:cxn ang="0">
                  <a:pos x="T2" y="T3"/>
                </a:cxn>
                <a:cxn ang="0">
                  <a:pos x="T4" y="T5"/>
                </a:cxn>
                <a:cxn ang="0">
                  <a:pos x="T6" y="T7"/>
                </a:cxn>
                <a:cxn ang="0">
                  <a:pos x="T8" y="T9"/>
                </a:cxn>
                <a:cxn ang="0">
                  <a:pos x="T10" y="T11"/>
                </a:cxn>
                <a:cxn ang="0">
                  <a:pos x="T12" y="T13"/>
                </a:cxn>
              </a:cxnLst>
              <a:rect l="0" t="0" r="r" b="b"/>
              <a:pathLst>
                <a:path w="245" h="269">
                  <a:moveTo>
                    <a:pt x="245" y="0"/>
                  </a:moveTo>
                  <a:cubicBezTo>
                    <a:pt x="0" y="0"/>
                    <a:pt x="0" y="0"/>
                    <a:pt x="0" y="0"/>
                  </a:cubicBezTo>
                  <a:cubicBezTo>
                    <a:pt x="0" y="202"/>
                    <a:pt x="0" y="202"/>
                    <a:pt x="0" y="202"/>
                  </a:cubicBezTo>
                  <a:cubicBezTo>
                    <a:pt x="91" y="255"/>
                    <a:pt x="91" y="255"/>
                    <a:pt x="91" y="255"/>
                  </a:cubicBezTo>
                  <a:cubicBezTo>
                    <a:pt x="116" y="269"/>
                    <a:pt x="146" y="269"/>
                    <a:pt x="171" y="255"/>
                  </a:cubicBezTo>
                  <a:cubicBezTo>
                    <a:pt x="245" y="212"/>
                    <a:pt x="245" y="212"/>
                    <a:pt x="245" y="212"/>
                  </a:cubicBezTo>
                  <a:cubicBezTo>
                    <a:pt x="245" y="0"/>
                    <a:pt x="245" y="0"/>
                    <a:pt x="245" y="0"/>
                  </a:cubicBezTo>
                </a:path>
              </a:pathLst>
            </a:custGeom>
            <a:solidFill>
              <a:srgbClr val="9FA4A7"/>
            </a:solidFill>
            <a:ln>
              <a:noFill/>
            </a:ln>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82" name="Freeform 108">
              <a:extLst>
                <a:ext uri="{FF2B5EF4-FFF2-40B4-BE49-F238E27FC236}">
                  <a16:creationId xmlns:a16="http://schemas.microsoft.com/office/drawing/2014/main" id="{D14BE8C1-319D-498F-98ED-3A22C85459F7}"/>
                </a:ext>
              </a:extLst>
            </p:cNvPr>
            <p:cNvSpPr>
              <a:spLocks/>
            </p:cNvSpPr>
            <p:nvPr/>
          </p:nvSpPr>
          <p:spPr bwMode="auto">
            <a:xfrm>
              <a:off x="5451561" y="4467327"/>
              <a:ext cx="692339" cy="297059"/>
            </a:xfrm>
            <a:custGeom>
              <a:avLst/>
              <a:gdLst>
                <a:gd name="T0" fmla="*/ 308 w 308"/>
                <a:gd name="T1" fmla="*/ 132 h 132"/>
                <a:gd name="T2" fmla="*/ 297 w 308"/>
                <a:gd name="T3" fmla="*/ 54 h 132"/>
                <a:gd name="T4" fmla="*/ 234 w 308"/>
                <a:gd name="T5" fmla="*/ 0 h 132"/>
                <a:gd name="T6" fmla="*/ 73 w 308"/>
                <a:gd name="T7" fmla="*/ 0 h 132"/>
                <a:gd name="T8" fmla="*/ 11 w 308"/>
                <a:gd name="T9" fmla="*/ 54 h 132"/>
                <a:gd name="T10" fmla="*/ 0 w 308"/>
                <a:gd name="T11" fmla="*/ 132 h 132"/>
                <a:gd name="T12" fmla="*/ 308 w 308"/>
                <a:gd name="T13" fmla="*/ 132 h 132"/>
              </a:gdLst>
              <a:ahLst/>
              <a:cxnLst>
                <a:cxn ang="0">
                  <a:pos x="T0" y="T1"/>
                </a:cxn>
                <a:cxn ang="0">
                  <a:pos x="T2" y="T3"/>
                </a:cxn>
                <a:cxn ang="0">
                  <a:pos x="T4" y="T5"/>
                </a:cxn>
                <a:cxn ang="0">
                  <a:pos x="T6" y="T7"/>
                </a:cxn>
                <a:cxn ang="0">
                  <a:pos x="T8" y="T9"/>
                </a:cxn>
                <a:cxn ang="0">
                  <a:pos x="T10" y="T11"/>
                </a:cxn>
                <a:cxn ang="0">
                  <a:pos x="T12" y="T13"/>
                </a:cxn>
              </a:cxnLst>
              <a:rect l="0" t="0" r="r" b="b"/>
              <a:pathLst>
                <a:path w="308" h="132">
                  <a:moveTo>
                    <a:pt x="308" y="132"/>
                  </a:moveTo>
                  <a:cubicBezTo>
                    <a:pt x="297" y="54"/>
                    <a:pt x="297" y="54"/>
                    <a:pt x="297" y="54"/>
                  </a:cubicBezTo>
                  <a:cubicBezTo>
                    <a:pt x="292" y="23"/>
                    <a:pt x="266" y="0"/>
                    <a:pt x="234" y="0"/>
                  </a:cubicBezTo>
                  <a:cubicBezTo>
                    <a:pt x="73" y="0"/>
                    <a:pt x="73" y="0"/>
                    <a:pt x="73" y="0"/>
                  </a:cubicBezTo>
                  <a:cubicBezTo>
                    <a:pt x="42" y="0"/>
                    <a:pt x="16" y="23"/>
                    <a:pt x="11" y="54"/>
                  </a:cubicBezTo>
                  <a:cubicBezTo>
                    <a:pt x="0" y="132"/>
                    <a:pt x="0" y="132"/>
                    <a:pt x="0" y="132"/>
                  </a:cubicBezTo>
                  <a:cubicBezTo>
                    <a:pt x="308" y="132"/>
                    <a:pt x="308" y="132"/>
                    <a:pt x="308" y="132"/>
                  </a:cubicBezTo>
                </a:path>
              </a:pathLst>
            </a:custGeom>
            <a:solidFill>
              <a:srgbClr val="7A4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85" name="Freeform 109">
              <a:extLst>
                <a:ext uri="{FF2B5EF4-FFF2-40B4-BE49-F238E27FC236}">
                  <a16:creationId xmlns:a16="http://schemas.microsoft.com/office/drawing/2014/main" id="{498280DD-EE31-4905-96A8-2145C1CA5858}"/>
                </a:ext>
              </a:extLst>
            </p:cNvPr>
            <p:cNvSpPr>
              <a:spLocks/>
            </p:cNvSpPr>
            <p:nvPr/>
          </p:nvSpPr>
          <p:spPr bwMode="auto">
            <a:xfrm>
              <a:off x="5425210" y="4457744"/>
              <a:ext cx="752229" cy="440797"/>
            </a:xfrm>
            <a:custGeom>
              <a:avLst/>
              <a:gdLst>
                <a:gd name="T0" fmla="*/ 335 w 335"/>
                <a:gd name="T1" fmla="*/ 197 h 197"/>
                <a:gd name="T2" fmla="*/ 319 w 335"/>
                <a:gd name="T3" fmla="*/ 58 h 197"/>
                <a:gd name="T4" fmla="*/ 252 w 335"/>
                <a:gd name="T5" fmla="*/ 0 h 197"/>
                <a:gd name="T6" fmla="*/ 80 w 335"/>
                <a:gd name="T7" fmla="*/ 0 h 197"/>
                <a:gd name="T8" fmla="*/ 13 w 335"/>
                <a:gd name="T9" fmla="*/ 58 h 197"/>
                <a:gd name="T10" fmla="*/ 0 w 335"/>
                <a:gd name="T11" fmla="*/ 197 h 197"/>
                <a:gd name="T12" fmla="*/ 335 w 335"/>
                <a:gd name="T13" fmla="*/ 197 h 197"/>
              </a:gdLst>
              <a:ahLst/>
              <a:cxnLst>
                <a:cxn ang="0">
                  <a:pos x="T0" y="T1"/>
                </a:cxn>
                <a:cxn ang="0">
                  <a:pos x="T2" y="T3"/>
                </a:cxn>
                <a:cxn ang="0">
                  <a:pos x="T4" y="T5"/>
                </a:cxn>
                <a:cxn ang="0">
                  <a:pos x="T6" y="T7"/>
                </a:cxn>
                <a:cxn ang="0">
                  <a:pos x="T8" y="T9"/>
                </a:cxn>
                <a:cxn ang="0">
                  <a:pos x="T10" y="T11"/>
                </a:cxn>
                <a:cxn ang="0">
                  <a:pos x="T12" y="T13"/>
                </a:cxn>
              </a:cxnLst>
              <a:rect l="0" t="0" r="r" b="b"/>
              <a:pathLst>
                <a:path w="335" h="197">
                  <a:moveTo>
                    <a:pt x="335" y="197"/>
                  </a:moveTo>
                  <a:cubicBezTo>
                    <a:pt x="319" y="58"/>
                    <a:pt x="319" y="58"/>
                    <a:pt x="319" y="58"/>
                  </a:cubicBezTo>
                  <a:cubicBezTo>
                    <a:pt x="314" y="24"/>
                    <a:pt x="286" y="0"/>
                    <a:pt x="252" y="0"/>
                  </a:cubicBezTo>
                  <a:cubicBezTo>
                    <a:pt x="80" y="0"/>
                    <a:pt x="80" y="0"/>
                    <a:pt x="80" y="0"/>
                  </a:cubicBezTo>
                  <a:cubicBezTo>
                    <a:pt x="46" y="0"/>
                    <a:pt x="18" y="24"/>
                    <a:pt x="13" y="58"/>
                  </a:cubicBezTo>
                  <a:cubicBezTo>
                    <a:pt x="0" y="197"/>
                    <a:pt x="0" y="197"/>
                    <a:pt x="0" y="197"/>
                  </a:cubicBezTo>
                  <a:cubicBezTo>
                    <a:pt x="335" y="197"/>
                    <a:pt x="335" y="197"/>
                    <a:pt x="335" y="197"/>
                  </a:cubicBezTo>
                </a:path>
              </a:pathLst>
            </a:custGeom>
            <a:solidFill>
              <a:srgbClr val="9FA4A7"/>
            </a:solidFill>
            <a:ln>
              <a:noFill/>
            </a:ln>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89" name="Freeform 125">
              <a:extLst>
                <a:ext uri="{FF2B5EF4-FFF2-40B4-BE49-F238E27FC236}">
                  <a16:creationId xmlns:a16="http://schemas.microsoft.com/office/drawing/2014/main" id="{77721D60-6B76-4D4C-B2A7-B5FEC3B02A80}"/>
                </a:ext>
              </a:extLst>
            </p:cNvPr>
            <p:cNvSpPr>
              <a:spLocks/>
            </p:cNvSpPr>
            <p:nvPr/>
          </p:nvSpPr>
          <p:spPr bwMode="auto">
            <a:xfrm>
              <a:off x="6198999" y="4496074"/>
              <a:ext cx="277894" cy="218003"/>
            </a:xfrm>
            <a:custGeom>
              <a:avLst/>
              <a:gdLst>
                <a:gd name="T0" fmla="*/ 0 w 116"/>
                <a:gd name="T1" fmla="*/ 4 h 91"/>
                <a:gd name="T2" fmla="*/ 113 w 116"/>
                <a:gd name="T3" fmla="*/ 91 h 91"/>
                <a:gd name="T4" fmla="*/ 116 w 116"/>
                <a:gd name="T5" fmla="*/ 87 h 91"/>
                <a:gd name="T6" fmla="*/ 4 w 116"/>
                <a:gd name="T7" fmla="*/ 0 h 91"/>
                <a:gd name="T8" fmla="*/ 0 w 116"/>
                <a:gd name="T9" fmla="*/ 4 h 91"/>
              </a:gdLst>
              <a:ahLst/>
              <a:cxnLst>
                <a:cxn ang="0">
                  <a:pos x="T0" y="T1"/>
                </a:cxn>
                <a:cxn ang="0">
                  <a:pos x="T2" y="T3"/>
                </a:cxn>
                <a:cxn ang="0">
                  <a:pos x="T4" y="T5"/>
                </a:cxn>
                <a:cxn ang="0">
                  <a:pos x="T6" y="T7"/>
                </a:cxn>
                <a:cxn ang="0">
                  <a:pos x="T8" y="T9"/>
                </a:cxn>
              </a:cxnLst>
              <a:rect l="0" t="0" r="r" b="b"/>
              <a:pathLst>
                <a:path w="116" h="91">
                  <a:moveTo>
                    <a:pt x="0" y="4"/>
                  </a:moveTo>
                  <a:lnTo>
                    <a:pt x="113" y="91"/>
                  </a:lnTo>
                  <a:lnTo>
                    <a:pt x="116" y="87"/>
                  </a:lnTo>
                  <a:lnTo>
                    <a:pt x="4" y="0"/>
                  </a:lnTo>
                  <a:lnTo>
                    <a:pt x="0" y="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90" name="Freeform 127">
              <a:extLst>
                <a:ext uri="{FF2B5EF4-FFF2-40B4-BE49-F238E27FC236}">
                  <a16:creationId xmlns:a16="http://schemas.microsoft.com/office/drawing/2014/main" id="{EE312771-CC59-4F16-A627-0AB1510A8CEC}"/>
                </a:ext>
              </a:extLst>
            </p:cNvPr>
            <p:cNvSpPr>
              <a:spLocks/>
            </p:cNvSpPr>
            <p:nvPr/>
          </p:nvSpPr>
          <p:spPr bwMode="auto">
            <a:xfrm>
              <a:off x="6198999" y="4474514"/>
              <a:ext cx="294664" cy="239563"/>
            </a:xfrm>
            <a:custGeom>
              <a:avLst/>
              <a:gdLst>
                <a:gd name="T0" fmla="*/ 11 w 123"/>
                <a:gd name="T1" fmla="*/ 0 h 100"/>
                <a:gd name="T2" fmla="*/ 4 w 123"/>
                <a:gd name="T3" fmla="*/ 9 h 100"/>
                <a:gd name="T4" fmla="*/ 0 w 123"/>
                <a:gd name="T5" fmla="*/ 13 h 100"/>
                <a:gd name="T6" fmla="*/ 113 w 123"/>
                <a:gd name="T7" fmla="*/ 100 h 100"/>
                <a:gd name="T8" fmla="*/ 116 w 123"/>
                <a:gd name="T9" fmla="*/ 96 h 100"/>
                <a:gd name="T10" fmla="*/ 123 w 123"/>
                <a:gd name="T11" fmla="*/ 87 h 100"/>
                <a:gd name="T12" fmla="*/ 11 w 123"/>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123" h="100">
                  <a:moveTo>
                    <a:pt x="11" y="0"/>
                  </a:moveTo>
                  <a:lnTo>
                    <a:pt x="4" y="9"/>
                  </a:lnTo>
                  <a:lnTo>
                    <a:pt x="0" y="13"/>
                  </a:lnTo>
                  <a:lnTo>
                    <a:pt x="113" y="100"/>
                  </a:lnTo>
                  <a:lnTo>
                    <a:pt x="116" y="96"/>
                  </a:lnTo>
                  <a:lnTo>
                    <a:pt x="123" y="87"/>
                  </a:lnTo>
                  <a:lnTo>
                    <a:pt x="1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91" name="Freeform 137">
              <a:extLst>
                <a:ext uri="{FF2B5EF4-FFF2-40B4-BE49-F238E27FC236}">
                  <a16:creationId xmlns:a16="http://schemas.microsoft.com/office/drawing/2014/main" id="{F448F2FD-ADD5-4A45-AECE-F914AF6B819B}"/>
                </a:ext>
              </a:extLst>
            </p:cNvPr>
            <p:cNvSpPr>
              <a:spLocks/>
            </p:cNvSpPr>
            <p:nvPr/>
          </p:nvSpPr>
          <p:spPr bwMode="auto">
            <a:xfrm>
              <a:off x="6198999" y="4496074"/>
              <a:ext cx="277894" cy="218003"/>
            </a:xfrm>
            <a:custGeom>
              <a:avLst/>
              <a:gdLst>
                <a:gd name="T0" fmla="*/ 4 w 116"/>
                <a:gd name="T1" fmla="*/ 0 h 91"/>
                <a:gd name="T2" fmla="*/ 1 w 116"/>
                <a:gd name="T3" fmla="*/ 3 h 91"/>
                <a:gd name="T4" fmla="*/ 1 w 116"/>
                <a:gd name="T5" fmla="*/ 3 h 91"/>
                <a:gd name="T6" fmla="*/ 0 w 116"/>
                <a:gd name="T7" fmla="*/ 4 h 91"/>
                <a:gd name="T8" fmla="*/ 113 w 116"/>
                <a:gd name="T9" fmla="*/ 91 h 91"/>
                <a:gd name="T10" fmla="*/ 116 w 116"/>
                <a:gd name="T11" fmla="*/ 87 h 91"/>
                <a:gd name="T12" fmla="*/ 4 w 116"/>
                <a:gd name="T13" fmla="*/ 0 h 91"/>
              </a:gdLst>
              <a:ahLst/>
              <a:cxnLst>
                <a:cxn ang="0">
                  <a:pos x="T0" y="T1"/>
                </a:cxn>
                <a:cxn ang="0">
                  <a:pos x="T2" y="T3"/>
                </a:cxn>
                <a:cxn ang="0">
                  <a:pos x="T4" y="T5"/>
                </a:cxn>
                <a:cxn ang="0">
                  <a:pos x="T6" y="T7"/>
                </a:cxn>
                <a:cxn ang="0">
                  <a:pos x="T8" y="T9"/>
                </a:cxn>
                <a:cxn ang="0">
                  <a:pos x="T10" y="T11"/>
                </a:cxn>
                <a:cxn ang="0">
                  <a:pos x="T12" y="T13"/>
                </a:cxn>
              </a:cxnLst>
              <a:rect l="0" t="0" r="r" b="b"/>
              <a:pathLst>
                <a:path w="116" h="91">
                  <a:moveTo>
                    <a:pt x="4" y="0"/>
                  </a:moveTo>
                  <a:lnTo>
                    <a:pt x="1" y="3"/>
                  </a:lnTo>
                  <a:lnTo>
                    <a:pt x="1" y="3"/>
                  </a:lnTo>
                  <a:lnTo>
                    <a:pt x="0" y="4"/>
                  </a:lnTo>
                  <a:lnTo>
                    <a:pt x="113" y="91"/>
                  </a:lnTo>
                  <a:lnTo>
                    <a:pt x="116" y="87"/>
                  </a:lnTo>
                  <a:lnTo>
                    <a:pt x="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93" name="Freeform 140">
              <a:extLst>
                <a:ext uri="{FF2B5EF4-FFF2-40B4-BE49-F238E27FC236}">
                  <a16:creationId xmlns:a16="http://schemas.microsoft.com/office/drawing/2014/main" id="{77CE5964-B7BE-4E57-92B6-A99646E2BED2}"/>
                </a:ext>
              </a:extLst>
            </p:cNvPr>
            <p:cNvSpPr>
              <a:spLocks/>
            </p:cNvSpPr>
            <p:nvPr/>
          </p:nvSpPr>
          <p:spPr bwMode="auto">
            <a:xfrm>
              <a:off x="6469706" y="4704495"/>
              <a:ext cx="7188" cy="9583"/>
            </a:xfrm>
            <a:custGeom>
              <a:avLst/>
              <a:gdLst>
                <a:gd name="T0" fmla="*/ 3 w 3"/>
                <a:gd name="T1" fmla="*/ 0 h 4"/>
                <a:gd name="T2" fmla="*/ 0 w 3"/>
                <a:gd name="T3" fmla="*/ 4 h 4"/>
                <a:gd name="T4" fmla="*/ 3 w 3"/>
                <a:gd name="T5" fmla="*/ 0 h 4"/>
                <a:gd name="T6" fmla="*/ 3 w 3"/>
                <a:gd name="T7" fmla="*/ 0 h 4"/>
              </a:gdLst>
              <a:ahLst/>
              <a:cxnLst>
                <a:cxn ang="0">
                  <a:pos x="T0" y="T1"/>
                </a:cxn>
                <a:cxn ang="0">
                  <a:pos x="T2" y="T3"/>
                </a:cxn>
                <a:cxn ang="0">
                  <a:pos x="T4" y="T5"/>
                </a:cxn>
                <a:cxn ang="0">
                  <a:pos x="T6" y="T7"/>
                </a:cxn>
              </a:cxnLst>
              <a:rect l="0" t="0" r="r" b="b"/>
              <a:pathLst>
                <a:path w="3" h="4">
                  <a:moveTo>
                    <a:pt x="3" y="0"/>
                  </a:moveTo>
                  <a:lnTo>
                    <a:pt x="0" y="4"/>
                  </a:lnTo>
                  <a:lnTo>
                    <a:pt x="3" y="0"/>
                  </a:lnTo>
                  <a:lnTo>
                    <a:pt x="3" y="0"/>
                  </a:lnTo>
                  <a:close/>
                </a:path>
              </a:pathLst>
            </a:custGeom>
            <a:solidFill>
              <a:srgbClr val="5328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95" name="Freeform 143">
              <a:extLst>
                <a:ext uri="{FF2B5EF4-FFF2-40B4-BE49-F238E27FC236}">
                  <a16:creationId xmlns:a16="http://schemas.microsoft.com/office/drawing/2014/main" id="{A95F44BD-AC3E-49A4-8050-1A379A6D1F82}"/>
                </a:ext>
              </a:extLst>
            </p:cNvPr>
            <p:cNvSpPr>
              <a:spLocks/>
            </p:cNvSpPr>
            <p:nvPr/>
          </p:nvSpPr>
          <p:spPr bwMode="auto">
            <a:xfrm>
              <a:off x="6405023" y="4608670"/>
              <a:ext cx="43121" cy="35935"/>
            </a:xfrm>
            <a:custGeom>
              <a:avLst/>
              <a:gdLst>
                <a:gd name="T0" fmla="*/ 16 w 18"/>
                <a:gd name="T1" fmla="*/ 15 h 15"/>
                <a:gd name="T2" fmla="*/ 0 w 18"/>
                <a:gd name="T3" fmla="*/ 2 h 15"/>
                <a:gd name="T4" fmla="*/ 2 w 18"/>
                <a:gd name="T5" fmla="*/ 0 h 15"/>
                <a:gd name="T6" fmla="*/ 18 w 18"/>
                <a:gd name="T7" fmla="*/ 13 h 15"/>
                <a:gd name="T8" fmla="*/ 16 w 18"/>
                <a:gd name="T9" fmla="*/ 15 h 15"/>
              </a:gdLst>
              <a:ahLst/>
              <a:cxnLst>
                <a:cxn ang="0">
                  <a:pos x="T0" y="T1"/>
                </a:cxn>
                <a:cxn ang="0">
                  <a:pos x="T2" y="T3"/>
                </a:cxn>
                <a:cxn ang="0">
                  <a:pos x="T4" y="T5"/>
                </a:cxn>
                <a:cxn ang="0">
                  <a:pos x="T6" y="T7"/>
                </a:cxn>
                <a:cxn ang="0">
                  <a:pos x="T8" y="T9"/>
                </a:cxn>
              </a:cxnLst>
              <a:rect l="0" t="0" r="r" b="b"/>
              <a:pathLst>
                <a:path w="18" h="15">
                  <a:moveTo>
                    <a:pt x="16" y="15"/>
                  </a:moveTo>
                  <a:lnTo>
                    <a:pt x="0" y="2"/>
                  </a:lnTo>
                  <a:lnTo>
                    <a:pt x="2" y="0"/>
                  </a:lnTo>
                  <a:lnTo>
                    <a:pt x="18" y="13"/>
                  </a:lnTo>
                  <a:lnTo>
                    <a:pt x="16" y="1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97" name="Freeform 144">
              <a:extLst>
                <a:ext uri="{FF2B5EF4-FFF2-40B4-BE49-F238E27FC236}">
                  <a16:creationId xmlns:a16="http://schemas.microsoft.com/office/drawing/2014/main" id="{633B8E36-6446-4750-B763-2E28E0EB3C47}"/>
                </a:ext>
              </a:extLst>
            </p:cNvPr>
            <p:cNvSpPr>
              <a:spLocks/>
            </p:cNvSpPr>
            <p:nvPr/>
          </p:nvSpPr>
          <p:spPr bwMode="auto">
            <a:xfrm>
              <a:off x="6443353" y="4642209"/>
              <a:ext cx="2396" cy="2396"/>
            </a:xfrm>
            <a:custGeom>
              <a:avLst/>
              <a:gdLst>
                <a:gd name="T0" fmla="*/ 1 w 1"/>
                <a:gd name="T1" fmla="*/ 0 h 1"/>
                <a:gd name="T2" fmla="*/ 0 w 1"/>
                <a:gd name="T3" fmla="*/ 1 h 1"/>
                <a:gd name="T4" fmla="*/ 1 w 1"/>
                <a:gd name="T5" fmla="*/ 0 h 1"/>
                <a:gd name="T6" fmla="*/ 1 w 1"/>
                <a:gd name="T7" fmla="*/ 0 h 1"/>
              </a:gdLst>
              <a:ahLst/>
              <a:cxnLst>
                <a:cxn ang="0">
                  <a:pos x="T0" y="T1"/>
                </a:cxn>
                <a:cxn ang="0">
                  <a:pos x="T2" y="T3"/>
                </a:cxn>
                <a:cxn ang="0">
                  <a:pos x="T4" y="T5"/>
                </a:cxn>
                <a:cxn ang="0">
                  <a:pos x="T6" y="T7"/>
                </a:cxn>
              </a:cxnLst>
              <a:rect l="0" t="0" r="r" b="b"/>
              <a:pathLst>
                <a:path w="1" h="1">
                  <a:moveTo>
                    <a:pt x="1" y="0"/>
                  </a:moveTo>
                  <a:lnTo>
                    <a:pt x="0" y="1"/>
                  </a:lnTo>
                  <a:lnTo>
                    <a:pt x="1" y="0"/>
                  </a:lnTo>
                  <a:lnTo>
                    <a:pt x="1" y="0"/>
                  </a:lnTo>
                  <a:close/>
                </a:path>
              </a:pathLst>
            </a:custGeom>
            <a:solidFill>
              <a:srgbClr val="E5A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98" name="Rectangle 146">
              <a:extLst>
                <a:ext uri="{FF2B5EF4-FFF2-40B4-BE49-F238E27FC236}">
                  <a16:creationId xmlns:a16="http://schemas.microsoft.com/office/drawing/2014/main" id="{B7BB1237-34C7-4DAA-82FD-6B49135FAE72}"/>
                </a:ext>
              </a:extLst>
            </p:cNvPr>
            <p:cNvSpPr>
              <a:spLocks noChangeArrowheads="1"/>
            </p:cNvSpPr>
            <p:nvPr/>
          </p:nvSpPr>
          <p:spPr bwMode="auto">
            <a:xfrm>
              <a:off x="6445750" y="4639812"/>
              <a:ext cx="2396" cy="2396"/>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99" name="Freeform 147">
              <a:extLst>
                <a:ext uri="{FF2B5EF4-FFF2-40B4-BE49-F238E27FC236}">
                  <a16:creationId xmlns:a16="http://schemas.microsoft.com/office/drawing/2014/main" id="{4B66E77F-0F94-4CF9-B418-95166575F352}"/>
                </a:ext>
              </a:extLst>
            </p:cNvPr>
            <p:cNvSpPr>
              <a:spLocks/>
            </p:cNvSpPr>
            <p:nvPr/>
          </p:nvSpPr>
          <p:spPr bwMode="auto">
            <a:xfrm>
              <a:off x="6445750" y="4639812"/>
              <a:ext cx="0" cy="2396"/>
            </a:xfrm>
            <a:custGeom>
              <a:avLst/>
              <a:gdLst>
                <a:gd name="T0" fmla="*/ 0 h 1"/>
                <a:gd name="T1" fmla="*/ 1 h 1"/>
                <a:gd name="T2" fmla="*/ 1 h 1"/>
                <a:gd name="T3" fmla="*/ 0 h 1"/>
              </a:gdLst>
              <a:ahLst/>
              <a:cxnLst>
                <a:cxn ang="0">
                  <a:pos x="0" y="T0"/>
                </a:cxn>
                <a:cxn ang="0">
                  <a:pos x="0" y="T1"/>
                </a:cxn>
                <a:cxn ang="0">
                  <a:pos x="0" y="T2"/>
                </a:cxn>
                <a:cxn ang="0">
                  <a:pos x="0" y="T3"/>
                </a:cxn>
              </a:cxnLst>
              <a:rect l="0" t="0" r="r" b="b"/>
              <a:pathLst>
                <a:path h="1">
                  <a:moveTo>
                    <a:pt x="0" y="0"/>
                  </a:moveTo>
                  <a:lnTo>
                    <a:pt x="0" y="1"/>
                  </a:lnTo>
                  <a:lnTo>
                    <a:pt x="0" y="1"/>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00" name="Freeform 149">
              <a:extLst>
                <a:ext uri="{FF2B5EF4-FFF2-40B4-BE49-F238E27FC236}">
                  <a16:creationId xmlns:a16="http://schemas.microsoft.com/office/drawing/2014/main" id="{BAF6F1DE-ECC6-4FAE-B227-6E2926BC7F5B}"/>
                </a:ext>
              </a:extLst>
            </p:cNvPr>
            <p:cNvSpPr>
              <a:spLocks/>
            </p:cNvSpPr>
            <p:nvPr/>
          </p:nvSpPr>
          <p:spPr bwMode="auto">
            <a:xfrm>
              <a:off x="6405023" y="4611065"/>
              <a:ext cx="40727" cy="33539"/>
            </a:xfrm>
            <a:custGeom>
              <a:avLst/>
              <a:gdLst>
                <a:gd name="T0" fmla="*/ 1 w 17"/>
                <a:gd name="T1" fmla="*/ 0 h 14"/>
                <a:gd name="T2" fmla="*/ 0 w 17"/>
                <a:gd name="T3" fmla="*/ 1 h 14"/>
                <a:gd name="T4" fmla="*/ 16 w 17"/>
                <a:gd name="T5" fmla="*/ 14 h 14"/>
                <a:gd name="T6" fmla="*/ 17 w 17"/>
                <a:gd name="T7" fmla="*/ 13 h 14"/>
                <a:gd name="T8" fmla="*/ 17 w 17"/>
                <a:gd name="T9" fmla="*/ 12 h 14"/>
                <a:gd name="T10" fmla="*/ 1 w 17"/>
                <a:gd name="T11" fmla="*/ 0 h 14"/>
              </a:gdLst>
              <a:ahLst/>
              <a:cxnLst>
                <a:cxn ang="0">
                  <a:pos x="T0" y="T1"/>
                </a:cxn>
                <a:cxn ang="0">
                  <a:pos x="T2" y="T3"/>
                </a:cxn>
                <a:cxn ang="0">
                  <a:pos x="T4" y="T5"/>
                </a:cxn>
                <a:cxn ang="0">
                  <a:pos x="T6" y="T7"/>
                </a:cxn>
                <a:cxn ang="0">
                  <a:pos x="T8" y="T9"/>
                </a:cxn>
                <a:cxn ang="0">
                  <a:pos x="T10" y="T11"/>
                </a:cxn>
              </a:cxnLst>
              <a:rect l="0" t="0" r="r" b="b"/>
              <a:pathLst>
                <a:path w="17" h="14">
                  <a:moveTo>
                    <a:pt x="1" y="0"/>
                  </a:moveTo>
                  <a:lnTo>
                    <a:pt x="0" y="1"/>
                  </a:lnTo>
                  <a:lnTo>
                    <a:pt x="16" y="14"/>
                  </a:lnTo>
                  <a:lnTo>
                    <a:pt x="17" y="13"/>
                  </a:lnTo>
                  <a:lnTo>
                    <a:pt x="17" y="12"/>
                  </a:lnTo>
                  <a:lnTo>
                    <a:pt x="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01" name="Freeform 169">
              <a:extLst>
                <a:ext uri="{FF2B5EF4-FFF2-40B4-BE49-F238E27FC236}">
                  <a16:creationId xmlns:a16="http://schemas.microsoft.com/office/drawing/2014/main" id="{434C8A6D-DDA1-4E09-B784-E069D5FE32DB}"/>
                </a:ext>
              </a:extLst>
            </p:cNvPr>
            <p:cNvSpPr>
              <a:spLocks/>
            </p:cNvSpPr>
            <p:nvPr/>
          </p:nvSpPr>
          <p:spPr bwMode="auto">
            <a:xfrm>
              <a:off x="5291054" y="4457744"/>
              <a:ext cx="330597" cy="493501"/>
            </a:xfrm>
            <a:custGeom>
              <a:avLst/>
              <a:gdLst>
                <a:gd name="T0" fmla="*/ 80 w 147"/>
                <a:gd name="T1" fmla="*/ 203 h 221"/>
                <a:gd name="T2" fmla="*/ 128 w 147"/>
                <a:gd name="T3" fmla="*/ 106 h 221"/>
                <a:gd name="T4" fmla="*/ 135 w 147"/>
                <a:gd name="T5" fmla="*/ 127 h 221"/>
                <a:gd name="T6" fmla="*/ 147 w 147"/>
                <a:gd name="T7" fmla="*/ 124 h 221"/>
                <a:gd name="T8" fmla="*/ 136 w 147"/>
                <a:gd name="T9" fmla="*/ 0 h 221"/>
                <a:gd name="T10" fmla="*/ 130 w 147"/>
                <a:gd name="T11" fmla="*/ 0 h 221"/>
                <a:gd name="T12" fmla="*/ 51 w 147"/>
                <a:gd name="T13" fmla="*/ 59 h 221"/>
                <a:gd name="T14" fmla="*/ 2 w 147"/>
                <a:gd name="T15" fmla="*/ 201 h 221"/>
                <a:gd name="T16" fmla="*/ 2 w 147"/>
                <a:gd name="T17" fmla="*/ 221 h 221"/>
                <a:gd name="T18" fmla="*/ 80 w 147"/>
                <a:gd name="T19" fmla="*/ 203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7" h="221">
                  <a:moveTo>
                    <a:pt x="80" y="203"/>
                  </a:moveTo>
                  <a:cubicBezTo>
                    <a:pt x="128" y="106"/>
                    <a:pt x="128" y="106"/>
                    <a:pt x="128" y="106"/>
                  </a:cubicBezTo>
                  <a:cubicBezTo>
                    <a:pt x="135" y="127"/>
                    <a:pt x="135" y="127"/>
                    <a:pt x="135" y="127"/>
                  </a:cubicBezTo>
                  <a:cubicBezTo>
                    <a:pt x="147" y="124"/>
                    <a:pt x="147" y="124"/>
                    <a:pt x="147" y="124"/>
                  </a:cubicBezTo>
                  <a:cubicBezTo>
                    <a:pt x="136" y="0"/>
                    <a:pt x="136" y="0"/>
                    <a:pt x="136" y="0"/>
                  </a:cubicBezTo>
                  <a:cubicBezTo>
                    <a:pt x="130" y="0"/>
                    <a:pt x="130" y="0"/>
                    <a:pt x="130" y="0"/>
                  </a:cubicBezTo>
                  <a:cubicBezTo>
                    <a:pt x="94" y="3"/>
                    <a:pt x="64" y="26"/>
                    <a:pt x="51" y="59"/>
                  </a:cubicBezTo>
                  <a:cubicBezTo>
                    <a:pt x="33" y="108"/>
                    <a:pt x="10" y="163"/>
                    <a:pt x="2" y="201"/>
                  </a:cubicBezTo>
                  <a:cubicBezTo>
                    <a:pt x="0" y="208"/>
                    <a:pt x="1" y="214"/>
                    <a:pt x="2" y="221"/>
                  </a:cubicBezTo>
                  <a:lnTo>
                    <a:pt x="80" y="203"/>
                  </a:lnTo>
                  <a:close/>
                </a:path>
              </a:pathLst>
            </a:custGeom>
            <a:solidFill>
              <a:srgbClr val="9FA4A7"/>
            </a:solidFill>
            <a:ln>
              <a:noFill/>
            </a:ln>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02" name="Rectangle 101">
              <a:extLst>
                <a:ext uri="{FF2B5EF4-FFF2-40B4-BE49-F238E27FC236}">
                  <a16:creationId xmlns:a16="http://schemas.microsoft.com/office/drawing/2014/main" id="{0B2FFB44-D65B-41FA-B1BB-C5975303F6EB}"/>
                </a:ext>
              </a:extLst>
            </p:cNvPr>
            <p:cNvSpPr/>
            <p:nvPr/>
          </p:nvSpPr>
          <p:spPr bwMode="auto">
            <a:xfrm>
              <a:off x="5539166" y="4947993"/>
              <a:ext cx="1487485" cy="427320"/>
            </a:xfrm>
            <a:prstGeom prst="rect">
              <a:avLst/>
            </a:prstGeom>
            <a:solidFill>
              <a:srgbClr val="BEB4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2741" tIns="44816" rIns="62741" bIns="44816" numCol="1" rtlCol="0" anchor="ctr" anchorCtr="0" compatLnSpc="1">
              <a:prstTxWarp prst="textNoShape">
                <a:avLst/>
              </a:prstTxWarp>
              <a:spAutoFit/>
            </a:bodyPr>
            <a:lstStyle/>
            <a:p>
              <a:pPr defTabSz="914113" fontAlgn="base">
                <a:spcBef>
                  <a:spcPct val="0"/>
                </a:spcBef>
                <a:spcAft>
                  <a:spcPct val="0"/>
                </a:spcAft>
                <a:defRPr/>
              </a:pPr>
              <a:r>
                <a:rPr lang="en-US" sz="1568">
                  <a:gradFill>
                    <a:gsLst>
                      <a:gs pos="5439">
                        <a:srgbClr val="F8F8F8"/>
                      </a:gs>
                      <a:gs pos="10000">
                        <a:srgbClr val="F8F8F8"/>
                      </a:gs>
                    </a:gsLst>
                    <a:lin ang="5400000" scaled="0"/>
                  </a:gradFill>
                  <a:latin typeface="Segoe UI"/>
                </a:rPr>
                <a:t>     Attacker</a:t>
              </a:r>
            </a:p>
          </p:txBody>
        </p:sp>
        <p:grpSp>
          <p:nvGrpSpPr>
            <p:cNvPr id="103" name="Group 102">
              <a:extLst>
                <a:ext uri="{FF2B5EF4-FFF2-40B4-BE49-F238E27FC236}">
                  <a16:creationId xmlns:a16="http://schemas.microsoft.com/office/drawing/2014/main" id="{CE34A29A-2646-4519-9C87-6C722D6D60FB}"/>
                </a:ext>
              </a:extLst>
            </p:cNvPr>
            <p:cNvGrpSpPr/>
            <p:nvPr/>
          </p:nvGrpSpPr>
          <p:grpSpPr>
            <a:xfrm>
              <a:off x="5671959" y="4352336"/>
              <a:ext cx="252296" cy="237168"/>
              <a:chOff x="2088637" y="5976019"/>
              <a:chExt cx="252296" cy="237168"/>
            </a:xfrm>
          </p:grpSpPr>
          <p:sp>
            <p:nvSpPr>
              <p:cNvPr id="133" name="Freeform 110">
                <a:extLst>
                  <a:ext uri="{FF2B5EF4-FFF2-40B4-BE49-F238E27FC236}">
                    <a16:creationId xmlns:a16="http://schemas.microsoft.com/office/drawing/2014/main" id="{33D34064-FD29-4658-97ED-94A2D988CE77}"/>
                  </a:ext>
                </a:extLst>
              </p:cNvPr>
              <p:cNvSpPr>
                <a:spLocks/>
              </p:cNvSpPr>
              <p:nvPr/>
            </p:nvSpPr>
            <p:spPr bwMode="auto">
              <a:xfrm>
                <a:off x="2088637" y="5976019"/>
                <a:ext cx="251542" cy="237168"/>
              </a:xfrm>
              <a:custGeom>
                <a:avLst/>
                <a:gdLst>
                  <a:gd name="T0" fmla="*/ 112 w 112"/>
                  <a:gd name="T1" fmla="*/ 0 h 106"/>
                  <a:gd name="T2" fmla="*/ 0 w 112"/>
                  <a:gd name="T3" fmla="*/ 0 h 106"/>
                  <a:gd name="T4" fmla="*/ 0 w 112"/>
                  <a:gd name="T5" fmla="*/ 51 h 106"/>
                  <a:gd name="T6" fmla="*/ 55 w 112"/>
                  <a:gd name="T7" fmla="*/ 106 h 106"/>
                  <a:gd name="T8" fmla="*/ 56 w 112"/>
                  <a:gd name="T9" fmla="*/ 106 h 106"/>
                  <a:gd name="T10" fmla="*/ 112 w 112"/>
                  <a:gd name="T11" fmla="*/ 51 h 106"/>
                  <a:gd name="T12" fmla="*/ 112 w 112"/>
                  <a:gd name="T13" fmla="*/ 0 h 106"/>
                </a:gdLst>
                <a:ahLst/>
                <a:cxnLst>
                  <a:cxn ang="0">
                    <a:pos x="T0" y="T1"/>
                  </a:cxn>
                  <a:cxn ang="0">
                    <a:pos x="T2" y="T3"/>
                  </a:cxn>
                  <a:cxn ang="0">
                    <a:pos x="T4" y="T5"/>
                  </a:cxn>
                  <a:cxn ang="0">
                    <a:pos x="T6" y="T7"/>
                  </a:cxn>
                  <a:cxn ang="0">
                    <a:pos x="T8" y="T9"/>
                  </a:cxn>
                  <a:cxn ang="0">
                    <a:pos x="T10" y="T11"/>
                  </a:cxn>
                  <a:cxn ang="0">
                    <a:pos x="T12" y="T13"/>
                  </a:cxn>
                </a:cxnLst>
                <a:rect l="0" t="0" r="r" b="b"/>
                <a:pathLst>
                  <a:path w="112" h="106">
                    <a:moveTo>
                      <a:pt x="112" y="0"/>
                    </a:moveTo>
                    <a:cubicBezTo>
                      <a:pt x="0" y="0"/>
                      <a:pt x="0" y="0"/>
                      <a:pt x="0" y="0"/>
                    </a:cubicBezTo>
                    <a:cubicBezTo>
                      <a:pt x="0" y="51"/>
                      <a:pt x="0" y="51"/>
                      <a:pt x="0" y="51"/>
                    </a:cubicBezTo>
                    <a:cubicBezTo>
                      <a:pt x="0" y="81"/>
                      <a:pt x="25" y="106"/>
                      <a:pt x="55" y="106"/>
                    </a:cubicBezTo>
                    <a:cubicBezTo>
                      <a:pt x="56" y="106"/>
                      <a:pt x="56" y="106"/>
                      <a:pt x="56" y="106"/>
                    </a:cubicBezTo>
                    <a:cubicBezTo>
                      <a:pt x="87" y="106"/>
                      <a:pt x="112" y="81"/>
                      <a:pt x="112" y="51"/>
                    </a:cubicBezTo>
                    <a:lnTo>
                      <a:pt x="112" y="0"/>
                    </a:lnTo>
                    <a:close/>
                  </a:path>
                </a:pathLst>
              </a:custGeom>
              <a:solidFill>
                <a:srgbClr val="D8B1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34" name="Freeform 111">
                <a:extLst>
                  <a:ext uri="{FF2B5EF4-FFF2-40B4-BE49-F238E27FC236}">
                    <a16:creationId xmlns:a16="http://schemas.microsoft.com/office/drawing/2014/main" id="{23CCC68C-30B3-4011-92A4-C2FEEF72AD51}"/>
                  </a:ext>
                </a:extLst>
              </p:cNvPr>
              <p:cNvSpPr>
                <a:spLocks/>
              </p:cNvSpPr>
              <p:nvPr/>
            </p:nvSpPr>
            <p:spPr bwMode="auto">
              <a:xfrm>
                <a:off x="2213210" y="6047888"/>
                <a:ext cx="126969" cy="134155"/>
              </a:xfrm>
              <a:custGeom>
                <a:avLst/>
                <a:gdLst>
                  <a:gd name="T0" fmla="*/ 27 w 56"/>
                  <a:gd name="T1" fmla="*/ 14 h 60"/>
                  <a:gd name="T2" fmla="*/ 14 w 56"/>
                  <a:gd name="T3" fmla="*/ 18 h 60"/>
                  <a:gd name="T4" fmla="*/ 0 w 56"/>
                  <a:gd name="T5" fmla="*/ 15 h 60"/>
                  <a:gd name="T6" fmla="*/ 0 w 56"/>
                  <a:gd name="T7" fmla="*/ 22 h 60"/>
                  <a:gd name="T8" fmla="*/ 38 w 56"/>
                  <a:gd name="T9" fmla="*/ 60 h 60"/>
                  <a:gd name="T10" fmla="*/ 56 w 56"/>
                  <a:gd name="T11" fmla="*/ 19 h 60"/>
                  <a:gd name="T12" fmla="*/ 56 w 56"/>
                  <a:gd name="T13" fmla="*/ 0 h 60"/>
                  <a:gd name="T14" fmla="*/ 56 w 56"/>
                  <a:gd name="T15" fmla="*/ 0 h 60"/>
                  <a:gd name="T16" fmla="*/ 27 w 56"/>
                  <a:gd name="T17" fmla="*/ 1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60">
                    <a:moveTo>
                      <a:pt x="27" y="14"/>
                    </a:moveTo>
                    <a:cubicBezTo>
                      <a:pt x="14" y="18"/>
                      <a:pt x="14" y="18"/>
                      <a:pt x="14" y="18"/>
                    </a:cubicBezTo>
                    <a:cubicBezTo>
                      <a:pt x="5" y="21"/>
                      <a:pt x="0" y="15"/>
                      <a:pt x="0" y="15"/>
                    </a:cubicBezTo>
                    <a:cubicBezTo>
                      <a:pt x="0" y="22"/>
                      <a:pt x="0" y="22"/>
                      <a:pt x="0" y="22"/>
                    </a:cubicBezTo>
                    <a:cubicBezTo>
                      <a:pt x="6" y="42"/>
                      <a:pt x="24" y="53"/>
                      <a:pt x="38" y="60"/>
                    </a:cubicBezTo>
                    <a:cubicBezTo>
                      <a:pt x="49" y="50"/>
                      <a:pt x="56" y="35"/>
                      <a:pt x="56" y="19"/>
                    </a:cubicBezTo>
                    <a:cubicBezTo>
                      <a:pt x="56" y="0"/>
                      <a:pt x="56" y="0"/>
                      <a:pt x="56" y="0"/>
                    </a:cubicBezTo>
                    <a:cubicBezTo>
                      <a:pt x="56" y="0"/>
                      <a:pt x="56" y="0"/>
                      <a:pt x="56" y="0"/>
                    </a:cubicBezTo>
                    <a:cubicBezTo>
                      <a:pt x="47" y="6"/>
                      <a:pt x="38" y="11"/>
                      <a:pt x="27" y="14"/>
                    </a:cubicBezTo>
                    <a:close/>
                  </a:path>
                </a:pathLst>
              </a:custGeom>
              <a:solidFill>
                <a:srgbClr val="B897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35" name="Freeform: Shape 134">
                <a:extLst>
                  <a:ext uri="{FF2B5EF4-FFF2-40B4-BE49-F238E27FC236}">
                    <a16:creationId xmlns:a16="http://schemas.microsoft.com/office/drawing/2014/main" id="{25849E9A-6911-44C4-822C-A73A951C25C0}"/>
                  </a:ext>
                </a:extLst>
              </p:cNvPr>
              <p:cNvSpPr>
                <a:spLocks/>
              </p:cNvSpPr>
              <p:nvPr/>
            </p:nvSpPr>
            <p:spPr bwMode="auto">
              <a:xfrm>
                <a:off x="2089391" y="5976082"/>
                <a:ext cx="251542" cy="143406"/>
              </a:xfrm>
              <a:custGeom>
                <a:avLst/>
                <a:gdLst>
                  <a:gd name="connsiteX0" fmla="*/ 0 w 251542"/>
                  <a:gd name="connsiteY0" fmla="*/ 0 h 143406"/>
                  <a:gd name="connsiteX1" fmla="*/ 251542 w 251542"/>
                  <a:gd name="connsiteY1" fmla="*/ 0 h 143406"/>
                  <a:gd name="connsiteX2" fmla="*/ 251542 w 251542"/>
                  <a:gd name="connsiteY2" fmla="*/ 88374 h 143406"/>
                  <a:gd name="connsiteX3" fmla="*/ 192660 w 251542"/>
                  <a:gd name="connsiteY3" fmla="*/ 121047 h 143406"/>
                  <a:gd name="connsiteX4" fmla="*/ 150147 w 251542"/>
                  <a:gd name="connsiteY4" fmla="*/ 143406 h 143406"/>
                  <a:gd name="connsiteX5" fmla="*/ 69595 w 251542"/>
                  <a:gd name="connsiteY5" fmla="*/ 129991 h 143406"/>
                  <a:gd name="connsiteX6" fmla="*/ 8972 w 251542"/>
                  <a:gd name="connsiteY6" fmla="*/ 104732 h 143406"/>
                  <a:gd name="connsiteX7" fmla="*/ 0 w 251542"/>
                  <a:gd name="connsiteY7" fmla="*/ 96834 h 143406"/>
                  <a:gd name="connsiteX8" fmla="*/ 0 w 251542"/>
                  <a:gd name="connsiteY8" fmla="*/ 65970 h 143406"/>
                  <a:gd name="connsiteX9" fmla="*/ 0 w 251542"/>
                  <a:gd name="connsiteY9" fmla="*/ 0 h 143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1542" h="143406">
                    <a:moveTo>
                      <a:pt x="0" y="0"/>
                    </a:moveTo>
                    <a:cubicBezTo>
                      <a:pt x="0" y="0"/>
                      <a:pt x="0" y="0"/>
                      <a:pt x="251542" y="0"/>
                    </a:cubicBezTo>
                    <a:lnTo>
                      <a:pt x="251542" y="88374"/>
                    </a:lnTo>
                    <a:lnTo>
                      <a:pt x="192660" y="121047"/>
                    </a:lnTo>
                    <a:cubicBezTo>
                      <a:pt x="150147" y="143406"/>
                      <a:pt x="150147" y="143406"/>
                      <a:pt x="150147" y="143406"/>
                    </a:cubicBezTo>
                    <a:cubicBezTo>
                      <a:pt x="69595" y="129991"/>
                      <a:pt x="69595" y="129991"/>
                      <a:pt x="69595" y="129991"/>
                    </a:cubicBezTo>
                    <a:cubicBezTo>
                      <a:pt x="47779" y="124960"/>
                      <a:pt x="27361" y="116296"/>
                      <a:pt x="8972" y="104732"/>
                    </a:cubicBezTo>
                    <a:lnTo>
                      <a:pt x="0" y="96834"/>
                    </a:lnTo>
                    <a:lnTo>
                      <a:pt x="0" y="65970"/>
                    </a:lnTo>
                    <a:cubicBezTo>
                      <a:pt x="0" y="49923"/>
                      <a:pt x="0" y="28527"/>
                      <a:pt x="0" y="0"/>
                    </a:cubicBezTo>
                    <a:close/>
                  </a:path>
                </a:pathLst>
              </a:custGeom>
              <a:solidFill>
                <a:srgbClr val="B8977C"/>
              </a:solidFill>
              <a:ln>
                <a:noFill/>
              </a:ln>
            </p:spPr>
            <p:txBody>
              <a:bodyPr vert="horz" wrap="square" lIns="89629" tIns="44816" rIns="89629" bIns="44816" numCol="1" anchor="t" anchorCtr="0" compatLnSpc="1">
                <a:prstTxWarp prst="textNoShape">
                  <a:avLst/>
                </a:prstTxWarp>
                <a:noAutofit/>
              </a:bodyPr>
              <a:lstStyle/>
              <a:p>
                <a:pPr defTabSz="914377">
                  <a:defRPr/>
                </a:pPr>
                <a:endParaRPr lang="en-US">
                  <a:solidFill>
                    <a:srgbClr val="505050"/>
                  </a:solidFill>
                  <a:latin typeface="Segoe UI"/>
                </a:endParaRPr>
              </a:p>
            </p:txBody>
          </p:sp>
        </p:grpSp>
        <p:grpSp>
          <p:nvGrpSpPr>
            <p:cNvPr id="104" name="Group 103">
              <a:extLst>
                <a:ext uri="{FF2B5EF4-FFF2-40B4-BE49-F238E27FC236}">
                  <a16:creationId xmlns:a16="http://schemas.microsoft.com/office/drawing/2014/main" id="{FE31DC12-9B93-4A9A-8750-65DAF40C2A52}"/>
                </a:ext>
              </a:extLst>
            </p:cNvPr>
            <p:cNvGrpSpPr/>
            <p:nvPr/>
          </p:nvGrpSpPr>
          <p:grpSpPr>
            <a:xfrm>
              <a:off x="5540200" y="3830088"/>
              <a:ext cx="493500" cy="639635"/>
              <a:chOff x="1956878" y="5453771"/>
              <a:chExt cx="493500" cy="639635"/>
            </a:xfrm>
          </p:grpSpPr>
          <p:sp>
            <p:nvSpPr>
              <p:cNvPr id="125" name="Freeform 112">
                <a:extLst>
                  <a:ext uri="{FF2B5EF4-FFF2-40B4-BE49-F238E27FC236}">
                    <a16:creationId xmlns:a16="http://schemas.microsoft.com/office/drawing/2014/main" id="{C64A7C5A-E093-4965-B2F8-7C70EAB002D9}"/>
                  </a:ext>
                </a:extLst>
              </p:cNvPr>
              <p:cNvSpPr>
                <a:spLocks/>
              </p:cNvSpPr>
              <p:nvPr/>
            </p:nvSpPr>
            <p:spPr bwMode="auto">
              <a:xfrm>
                <a:off x="1956878" y="5453771"/>
                <a:ext cx="479127" cy="390489"/>
              </a:xfrm>
              <a:custGeom>
                <a:avLst/>
                <a:gdLst>
                  <a:gd name="T0" fmla="*/ 101 w 214"/>
                  <a:gd name="T1" fmla="*/ 4 h 174"/>
                  <a:gd name="T2" fmla="*/ 99 w 214"/>
                  <a:gd name="T3" fmla="*/ 4 h 174"/>
                  <a:gd name="T4" fmla="*/ 4 w 214"/>
                  <a:gd name="T5" fmla="*/ 113 h 174"/>
                  <a:gd name="T6" fmla="*/ 8 w 214"/>
                  <a:gd name="T7" fmla="*/ 174 h 174"/>
                  <a:gd name="T8" fmla="*/ 214 w 214"/>
                  <a:gd name="T9" fmla="*/ 160 h 174"/>
                  <a:gd name="T10" fmla="*/ 210 w 214"/>
                  <a:gd name="T11" fmla="*/ 99 h 174"/>
                  <a:gd name="T12" fmla="*/ 101 w 214"/>
                  <a:gd name="T13" fmla="*/ 4 h 174"/>
                </a:gdLst>
                <a:ahLst/>
                <a:cxnLst>
                  <a:cxn ang="0">
                    <a:pos x="T0" y="T1"/>
                  </a:cxn>
                  <a:cxn ang="0">
                    <a:pos x="T2" y="T3"/>
                  </a:cxn>
                  <a:cxn ang="0">
                    <a:pos x="T4" y="T5"/>
                  </a:cxn>
                  <a:cxn ang="0">
                    <a:pos x="T6" y="T7"/>
                  </a:cxn>
                  <a:cxn ang="0">
                    <a:pos x="T8" y="T9"/>
                  </a:cxn>
                  <a:cxn ang="0">
                    <a:pos x="T10" y="T11"/>
                  </a:cxn>
                  <a:cxn ang="0">
                    <a:pos x="T12" y="T13"/>
                  </a:cxn>
                </a:cxnLst>
                <a:rect l="0" t="0" r="r" b="b"/>
                <a:pathLst>
                  <a:path w="214" h="174">
                    <a:moveTo>
                      <a:pt x="101" y="4"/>
                    </a:moveTo>
                    <a:cubicBezTo>
                      <a:pt x="99" y="4"/>
                      <a:pt x="99" y="4"/>
                      <a:pt x="99" y="4"/>
                    </a:cubicBezTo>
                    <a:cubicBezTo>
                      <a:pt x="42" y="8"/>
                      <a:pt x="0" y="57"/>
                      <a:pt x="4" y="113"/>
                    </a:cubicBezTo>
                    <a:cubicBezTo>
                      <a:pt x="8" y="174"/>
                      <a:pt x="8" y="174"/>
                      <a:pt x="8" y="174"/>
                    </a:cubicBezTo>
                    <a:cubicBezTo>
                      <a:pt x="214" y="160"/>
                      <a:pt x="214" y="160"/>
                      <a:pt x="214" y="160"/>
                    </a:cubicBezTo>
                    <a:cubicBezTo>
                      <a:pt x="210" y="99"/>
                      <a:pt x="210" y="99"/>
                      <a:pt x="210" y="99"/>
                    </a:cubicBezTo>
                    <a:cubicBezTo>
                      <a:pt x="206" y="42"/>
                      <a:pt x="157" y="0"/>
                      <a:pt x="101" y="4"/>
                    </a:cubicBezTo>
                    <a:close/>
                  </a:path>
                </a:pathLst>
              </a:custGeom>
              <a:solidFill>
                <a:srgbClr val="7F7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26" name="Freeform 113">
                <a:extLst>
                  <a:ext uri="{FF2B5EF4-FFF2-40B4-BE49-F238E27FC236}">
                    <a16:creationId xmlns:a16="http://schemas.microsoft.com/office/drawing/2014/main" id="{E4D7DEED-4BFB-4D28-BE0E-C901EBD3ABD9}"/>
                  </a:ext>
                </a:extLst>
              </p:cNvPr>
              <p:cNvSpPr>
                <a:spLocks/>
              </p:cNvSpPr>
              <p:nvPr/>
            </p:nvSpPr>
            <p:spPr bwMode="auto">
              <a:xfrm>
                <a:off x="1992812" y="5623862"/>
                <a:ext cx="440797" cy="469544"/>
              </a:xfrm>
              <a:custGeom>
                <a:avLst/>
                <a:gdLst>
                  <a:gd name="T0" fmla="*/ 192 w 197"/>
                  <a:gd name="T1" fmla="*/ 107 h 210"/>
                  <a:gd name="T2" fmla="*/ 130 w 197"/>
                  <a:gd name="T3" fmla="*/ 200 h 210"/>
                  <a:gd name="T4" fmla="*/ 111 w 197"/>
                  <a:gd name="T5" fmla="*/ 210 h 210"/>
                  <a:gd name="T6" fmla="*/ 75 w 197"/>
                  <a:gd name="T7" fmla="*/ 204 h 210"/>
                  <a:gd name="T8" fmla="*/ 6 w 197"/>
                  <a:gd name="T9" fmla="*/ 120 h 210"/>
                  <a:gd name="T10" fmla="*/ 2 w 197"/>
                  <a:gd name="T11" fmla="*/ 52 h 210"/>
                  <a:gd name="T12" fmla="*/ 38 w 197"/>
                  <a:gd name="T13" fmla="*/ 8 h 210"/>
                  <a:gd name="T14" fmla="*/ 146 w 197"/>
                  <a:gd name="T15" fmla="*/ 1 h 210"/>
                  <a:gd name="T16" fmla="*/ 187 w 197"/>
                  <a:gd name="T17" fmla="*/ 40 h 210"/>
                  <a:gd name="T18" fmla="*/ 192 w 197"/>
                  <a:gd name="T19" fmla="*/ 107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7" h="210">
                    <a:moveTo>
                      <a:pt x="192" y="107"/>
                    </a:moveTo>
                    <a:cubicBezTo>
                      <a:pt x="197" y="148"/>
                      <a:pt x="168" y="186"/>
                      <a:pt x="130" y="200"/>
                    </a:cubicBezTo>
                    <a:cubicBezTo>
                      <a:pt x="111" y="210"/>
                      <a:pt x="111" y="210"/>
                      <a:pt x="111" y="210"/>
                    </a:cubicBezTo>
                    <a:cubicBezTo>
                      <a:pt x="75" y="204"/>
                      <a:pt x="75" y="204"/>
                      <a:pt x="75" y="204"/>
                    </a:cubicBezTo>
                    <a:cubicBezTo>
                      <a:pt x="36" y="195"/>
                      <a:pt x="7" y="160"/>
                      <a:pt x="6" y="120"/>
                    </a:cubicBezTo>
                    <a:cubicBezTo>
                      <a:pt x="2" y="52"/>
                      <a:pt x="2" y="52"/>
                      <a:pt x="2" y="52"/>
                    </a:cubicBezTo>
                    <a:cubicBezTo>
                      <a:pt x="0" y="31"/>
                      <a:pt x="16" y="10"/>
                      <a:pt x="38" y="8"/>
                    </a:cubicBezTo>
                    <a:cubicBezTo>
                      <a:pt x="146" y="1"/>
                      <a:pt x="146" y="1"/>
                      <a:pt x="146" y="1"/>
                    </a:cubicBezTo>
                    <a:cubicBezTo>
                      <a:pt x="167" y="0"/>
                      <a:pt x="186" y="18"/>
                      <a:pt x="187" y="40"/>
                    </a:cubicBezTo>
                    <a:lnTo>
                      <a:pt x="192" y="107"/>
                    </a:lnTo>
                    <a:close/>
                  </a:path>
                </a:pathLst>
              </a:custGeom>
              <a:solidFill>
                <a:srgbClr val="D8B1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27" name="Freeform 114">
                <a:extLst>
                  <a:ext uri="{FF2B5EF4-FFF2-40B4-BE49-F238E27FC236}">
                    <a16:creationId xmlns:a16="http://schemas.microsoft.com/office/drawing/2014/main" id="{15E1B6F2-B253-4271-9A39-0B1668DE59AF}"/>
                  </a:ext>
                </a:extLst>
              </p:cNvPr>
              <p:cNvSpPr>
                <a:spLocks/>
              </p:cNvSpPr>
              <p:nvPr/>
            </p:nvSpPr>
            <p:spPr bwMode="auto">
              <a:xfrm>
                <a:off x="2361739" y="5765203"/>
                <a:ext cx="88639" cy="88639"/>
              </a:xfrm>
              <a:custGeom>
                <a:avLst/>
                <a:gdLst>
                  <a:gd name="T0" fmla="*/ 39 w 39"/>
                  <a:gd name="T1" fmla="*/ 19 h 40"/>
                  <a:gd name="T2" fmla="*/ 18 w 39"/>
                  <a:gd name="T3" fmla="*/ 1 h 40"/>
                  <a:gd name="T4" fmla="*/ 0 w 39"/>
                  <a:gd name="T5" fmla="*/ 21 h 40"/>
                  <a:gd name="T6" fmla="*/ 21 w 39"/>
                  <a:gd name="T7" fmla="*/ 39 h 40"/>
                  <a:gd name="T8" fmla="*/ 39 w 39"/>
                  <a:gd name="T9" fmla="*/ 19 h 40"/>
                </a:gdLst>
                <a:ahLst/>
                <a:cxnLst>
                  <a:cxn ang="0">
                    <a:pos x="T0" y="T1"/>
                  </a:cxn>
                  <a:cxn ang="0">
                    <a:pos x="T2" y="T3"/>
                  </a:cxn>
                  <a:cxn ang="0">
                    <a:pos x="T4" y="T5"/>
                  </a:cxn>
                  <a:cxn ang="0">
                    <a:pos x="T6" y="T7"/>
                  </a:cxn>
                  <a:cxn ang="0">
                    <a:pos x="T8" y="T9"/>
                  </a:cxn>
                </a:cxnLst>
                <a:rect l="0" t="0" r="r" b="b"/>
                <a:pathLst>
                  <a:path w="39" h="40">
                    <a:moveTo>
                      <a:pt x="39" y="19"/>
                    </a:moveTo>
                    <a:cubicBezTo>
                      <a:pt x="38" y="8"/>
                      <a:pt x="29" y="0"/>
                      <a:pt x="18" y="1"/>
                    </a:cubicBezTo>
                    <a:cubicBezTo>
                      <a:pt x="8" y="2"/>
                      <a:pt x="0" y="11"/>
                      <a:pt x="0" y="21"/>
                    </a:cubicBezTo>
                    <a:cubicBezTo>
                      <a:pt x="1" y="32"/>
                      <a:pt x="10" y="40"/>
                      <a:pt x="21" y="39"/>
                    </a:cubicBezTo>
                    <a:cubicBezTo>
                      <a:pt x="31" y="38"/>
                      <a:pt x="39" y="29"/>
                      <a:pt x="39" y="19"/>
                    </a:cubicBezTo>
                    <a:close/>
                  </a:path>
                </a:pathLst>
              </a:custGeom>
              <a:solidFill>
                <a:srgbClr val="D8B1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28" name="Freeform 115">
                <a:extLst>
                  <a:ext uri="{FF2B5EF4-FFF2-40B4-BE49-F238E27FC236}">
                    <a16:creationId xmlns:a16="http://schemas.microsoft.com/office/drawing/2014/main" id="{4E2929FF-09E6-489C-BA3A-13326AC44F27}"/>
                  </a:ext>
                </a:extLst>
              </p:cNvPr>
              <p:cNvSpPr>
                <a:spLocks/>
              </p:cNvSpPr>
              <p:nvPr/>
            </p:nvSpPr>
            <p:spPr bwMode="auto">
              <a:xfrm>
                <a:off x="2184462" y="5688543"/>
                <a:ext cx="249146" cy="402466"/>
              </a:xfrm>
              <a:custGeom>
                <a:avLst/>
                <a:gdLst>
                  <a:gd name="T0" fmla="*/ 106 w 111"/>
                  <a:gd name="T1" fmla="*/ 78 h 180"/>
                  <a:gd name="T2" fmla="*/ 101 w 111"/>
                  <a:gd name="T3" fmla="*/ 17 h 180"/>
                  <a:gd name="T4" fmla="*/ 73 w 111"/>
                  <a:gd name="T5" fmla="*/ 1 h 180"/>
                  <a:gd name="T6" fmla="*/ 44 w 111"/>
                  <a:gd name="T7" fmla="*/ 3 h 180"/>
                  <a:gd name="T8" fmla="*/ 17 w 111"/>
                  <a:gd name="T9" fmla="*/ 34 h 180"/>
                  <a:gd name="T10" fmla="*/ 17 w 111"/>
                  <a:gd name="T11" fmla="*/ 34 h 180"/>
                  <a:gd name="T12" fmla="*/ 17 w 111"/>
                  <a:gd name="T13" fmla="*/ 34 h 180"/>
                  <a:gd name="T14" fmla="*/ 21 w 111"/>
                  <a:gd name="T15" fmla="*/ 51 h 180"/>
                  <a:gd name="T16" fmla="*/ 31 w 111"/>
                  <a:gd name="T17" fmla="*/ 70 h 180"/>
                  <a:gd name="T18" fmla="*/ 27 w 111"/>
                  <a:gd name="T19" fmla="*/ 77 h 180"/>
                  <a:gd name="T20" fmla="*/ 20 w 111"/>
                  <a:gd name="T21" fmla="*/ 77 h 180"/>
                  <a:gd name="T22" fmla="*/ 2 w 111"/>
                  <a:gd name="T23" fmla="*/ 79 h 180"/>
                  <a:gd name="T24" fmla="*/ 0 w 111"/>
                  <a:gd name="T25" fmla="*/ 79 h 180"/>
                  <a:gd name="T26" fmla="*/ 2 w 111"/>
                  <a:gd name="T27" fmla="*/ 80 h 180"/>
                  <a:gd name="T28" fmla="*/ 12 w 111"/>
                  <a:gd name="T29" fmla="*/ 84 h 180"/>
                  <a:gd name="T30" fmla="*/ 38 w 111"/>
                  <a:gd name="T31" fmla="*/ 151 h 180"/>
                  <a:gd name="T32" fmla="*/ 25 w 111"/>
                  <a:gd name="T33" fmla="*/ 147 h 180"/>
                  <a:gd name="T34" fmla="*/ 10 w 111"/>
                  <a:gd name="T35" fmla="*/ 158 h 180"/>
                  <a:gd name="T36" fmla="*/ 25 w 111"/>
                  <a:gd name="T37" fmla="*/ 153 h 180"/>
                  <a:gd name="T38" fmla="*/ 37 w 111"/>
                  <a:gd name="T39" fmla="*/ 154 h 180"/>
                  <a:gd name="T40" fmla="*/ 28 w 111"/>
                  <a:gd name="T41" fmla="*/ 180 h 180"/>
                  <a:gd name="T42" fmla="*/ 51 w 111"/>
                  <a:gd name="T43" fmla="*/ 171 h 180"/>
                  <a:gd name="T44" fmla="*/ 106 w 111"/>
                  <a:gd name="T45" fmla="*/ 78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1" h="180">
                    <a:moveTo>
                      <a:pt x="106" y="78"/>
                    </a:moveTo>
                    <a:cubicBezTo>
                      <a:pt x="101" y="17"/>
                      <a:pt x="101" y="17"/>
                      <a:pt x="101" y="17"/>
                    </a:cubicBezTo>
                    <a:cubicBezTo>
                      <a:pt x="96" y="7"/>
                      <a:pt x="85" y="0"/>
                      <a:pt x="73" y="1"/>
                    </a:cubicBezTo>
                    <a:cubicBezTo>
                      <a:pt x="44" y="3"/>
                      <a:pt x="44" y="3"/>
                      <a:pt x="44" y="3"/>
                    </a:cubicBezTo>
                    <a:cubicBezTo>
                      <a:pt x="28" y="4"/>
                      <a:pt x="16" y="18"/>
                      <a:pt x="17" y="34"/>
                    </a:cubicBezTo>
                    <a:cubicBezTo>
                      <a:pt x="17" y="34"/>
                      <a:pt x="17" y="34"/>
                      <a:pt x="17" y="34"/>
                    </a:cubicBezTo>
                    <a:cubicBezTo>
                      <a:pt x="17" y="34"/>
                      <a:pt x="17" y="34"/>
                      <a:pt x="17" y="34"/>
                    </a:cubicBezTo>
                    <a:cubicBezTo>
                      <a:pt x="17" y="40"/>
                      <a:pt x="19" y="46"/>
                      <a:pt x="21" y="51"/>
                    </a:cubicBezTo>
                    <a:cubicBezTo>
                      <a:pt x="31" y="70"/>
                      <a:pt x="31" y="70"/>
                      <a:pt x="31" y="70"/>
                    </a:cubicBezTo>
                    <a:cubicBezTo>
                      <a:pt x="33" y="73"/>
                      <a:pt x="31" y="77"/>
                      <a:pt x="27" y="77"/>
                    </a:cubicBezTo>
                    <a:cubicBezTo>
                      <a:pt x="20" y="77"/>
                      <a:pt x="20" y="77"/>
                      <a:pt x="20" y="77"/>
                    </a:cubicBezTo>
                    <a:cubicBezTo>
                      <a:pt x="2" y="79"/>
                      <a:pt x="2" y="79"/>
                      <a:pt x="2" y="79"/>
                    </a:cubicBezTo>
                    <a:cubicBezTo>
                      <a:pt x="0" y="79"/>
                      <a:pt x="0" y="79"/>
                      <a:pt x="0" y="79"/>
                    </a:cubicBezTo>
                    <a:cubicBezTo>
                      <a:pt x="2" y="80"/>
                      <a:pt x="2" y="80"/>
                      <a:pt x="2" y="80"/>
                    </a:cubicBezTo>
                    <a:cubicBezTo>
                      <a:pt x="5" y="82"/>
                      <a:pt x="9" y="84"/>
                      <a:pt x="12" y="84"/>
                    </a:cubicBezTo>
                    <a:cubicBezTo>
                      <a:pt x="25" y="93"/>
                      <a:pt x="46" y="114"/>
                      <a:pt x="38" y="151"/>
                    </a:cubicBezTo>
                    <a:cubicBezTo>
                      <a:pt x="35" y="148"/>
                      <a:pt x="30" y="146"/>
                      <a:pt x="25" y="147"/>
                    </a:cubicBezTo>
                    <a:cubicBezTo>
                      <a:pt x="16" y="147"/>
                      <a:pt x="10" y="152"/>
                      <a:pt x="10" y="158"/>
                    </a:cubicBezTo>
                    <a:cubicBezTo>
                      <a:pt x="14" y="155"/>
                      <a:pt x="19" y="153"/>
                      <a:pt x="25" y="153"/>
                    </a:cubicBezTo>
                    <a:cubicBezTo>
                      <a:pt x="30" y="152"/>
                      <a:pt x="34" y="153"/>
                      <a:pt x="37" y="154"/>
                    </a:cubicBezTo>
                    <a:cubicBezTo>
                      <a:pt x="35" y="162"/>
                      <a:pt x="32" y="171"/>
                      <a:pt x="28" y="180"/>
                    </a:cubicBezTo>
                    <a:cubicBezTo>
                      <a:pt x="51" y="171"/>
                      <a:pt x="51" y="171"/>
                      <a:pt x="51" y="171"/>
                    </a:cubicBezTo>
                    <a:cubicBezTo>
                      <a:pt x="89" y="157"/>
                      <a:pt x="111" y="119"/>
                      <a:pt x="106" y="78"/>
                    </a:cubicBezTo>
                    <a:close/>
                  </a:path>
                </a:pathLst>
              </a:custGeom>
              <a:solidFill>
                <a:srgbClr val="B897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29" name="Freeform 116">
                <a:extLst>
                  <a:ext uri="{FF2B5EF4-FFF2-40B4-BE49-F238E27FC236}">
                    <a16:creationId xmlns:a16="http://schemas.microsoft.com/office/drawing/2014/main" id="{0BBE4D2C-26F8-48A8-B260-C89B7BE8C8E1}"/>
                  </a:ext>
                </a:extLst>
              </p:cNvPr>
              <p:cNvSpPr>
                <a:spLocks/>
              </p:cNvSpPr>
              <p:nvPr/>
            </p:nvSpPr>
            <p:spPr bwMode="auto">
              <a:xfrm>
                <a:off x="1956878" y="5793951"/>
                <a:ext cx="91034" cy="88639"/>
              </a:xfrm>
              <a:custGeom>
                <a:avLst/>
                <a:gdLst>
                  <a:gd name="T0" fmla="*/ 39 w 40"/>
                  <a:gd name="T1" fmla="*/ 18 h 39"/>
                  <a:gd name="T2" fmla="*/ 18 w 40"/>
                  <a:gd name="T3" fmla="*/ 0 h 39"/>
                  <a:gd name="T4" fmla="*/ 0 w 40"/>
                  <a:gd name="T5" fmla="*/ 21 h 39"/>
                  <a:gd name="T6" fmla="*/ 21 w 40"/>
                  <a:gd name="T7" fmla="*/ 39 h 39"/>
                  <a:gd name="T8" fmla="*/ 39 w 40"/>
                  <a:gd name="T9" fmla="*/ 18 h 39"/>
                </a:gdLst>
                <a:ahLst/>
                <a:cxnLst>
                  <a:cxn ang="0">
                    <a:pos x="T0" y="T1"/>
                  </a:cxn>
                  <a:cxn ang="0">
                    <a:pos x="T2" y="T3"/>
                  </a:cxn>
                  <a:cxn ang="0">
                    <a:pos x="T4" y="T5"/>
                  </a:cxn>
                  <a:cxn ang="0">
                    <a:pos x="T6" y="T7"/>
                  </a:cxn>
                  <a:cxn ang="0">
                    <a:pos x="T8" y="T9"/>
                  </a:cxn>
                </a:cxnLst>
                <a:rect l="0" t="0" r="r" b="b"/>
                <a:pathLst>
                  <a:path w="40" h="39">
                    <a:moveTo>
                      <a:pt x="39" y="18"/>
                    </a:moveTo>
                    <a:cubicBezTo>
                      <a:pt x="38" y="8"/>
                      <a:pt x="29" y="0"/>
                      <a:pt x="18" y="0"/>
                    </a:cubicBezTo>
                    <a:cubicBezTo>
                      <a:pt x="8" y="1"/>
                      <a:pt x="0" y="10"/>
                      <a:pt x="0" y="21"/>
                    </a:cubicBezTo>
                    <a:cubicBezTo>
                      <a:pt x="1" y="31"/>
                      <a:pt x="10" y="39"/>
                      <a:pt x="21" y="39"/>
                    </a:cubicBezTo>
                    <a:cubicBezTo>
                      <a:pt x="32" y="38"/>
                      <a:pt x="40" y="29"/>
                      <a:pt x="39" y="18"/>
                    </a:cubicBezTo>
                    <a:close/>
                  </a:path>
                </a:pathLst>
              </a:custGeom>
              <a:solidFill>
                <a:srgbClr val="D8B1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30" name="Freeform 118">
                <a:extLst>
                  <a:ext uri="{FF2B5EF4-FFF2-40B4-BE49-F238E27FC236}">
                    <a16:creationId xmlns:a16="http://schemas.microsoft.com/office/drawing/2014/main" id="{9AA27A3D-5EC3-43AC-B342-6617FEE4AA57}"/>
                  </a:ext>
                </a:extLst>
              </p:cNvPr>
              <p:cNvSpPr>
                <a:spLocks/>
              </p:cNvSpPr>
              <p:nvPr/>
            </p:nvSpPr>
            <p:spPr bwMode="auto">
              <a:xfrm>
                <a:off x="2167694" y="5944877"/>
                <a:ext cx="124573" cy="57495"/>
              </a:xfrm>
              <a:custGeom>
                <a:avLst/>
                <a:gdLst>
                  <a:gd name="T0" fmla="*/ 0 w 56"/>
                  <a:gd name="T1" fmla="*/ 4 h 26"/>
                  <a:gd name="T2" fmla="*/ 30 w 56"/>
                  <a:gd name="T3" fmla="*/ 25 h 26"/>
                  <a:gd name="T4" fmla="*/ 56 w 56"/>
                  <a:gd name="T5" fmla="*/ 0 h 26"/>
                  <a:gd name="T6" fmla="*/ 0 w 56"/>
                  <a:gd name="T7" fmla="*/ 4 h 26"/>
                </a:gdLst>
                <a:ahLst/>
                <a:cxnLst>
                  <a:cxn ang="0">
                    <a:pos x="T0" y="T1"/>
                  </a:cxn>
                  <a:cxn ang="0">
                    <a:pos x="T2" y="T3"/>
                  </a:cxn>
                  <a:cxn ang="0">
                    <a:pos x="T4" y="T5"/>
                  </a:cxn>
                  <a:cxn ang="0">
                    <a:pos x="T6" y="T7"/>
                  </a:cxn>
                </a:cxnLst>
                <a:rect l="0" t="0" r="r" b="b"/>
                <a:pathLst>
                  <a:path w="56" h="26">
                    <a:moveTo>
                      <a:pt x="0" y="4"/>
                    </a:moveTo>
                    <a:cubicBezTo>
                      <a:pt x="4" y="17"/>
                      <a:pt x="16" y="26"/>
                      <a:pt x="30" y="25"/>
                    </a:cubicBezTo>
                    <a:cubicBezTo>
                      <a:pt x="44" y="24"/>
                      <a:pt x="55" y="13"/>
                      <a:pt x="56" y="0"/>
                    </a:cubicBezTo>
                    <a:lnTo>
                      <a:pt x="0"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31" name="Freeform 119">
                <a:extLst>
                  <a:ext uri="{FF2B5EF4-FFF2-40B4-BE49-F238E27FC236}">
                    <a16:creationId xmlns:a16="http://schemas.microsoft.com/office/drawing/2014/main" id="{19CC6546-BE15-4EA6-B14B-5F54C002EFD4}"/>
                  </a:ext>
                </a:extLst>
              </p:cNvPr>
              <p:cNvSpPr>
                <a:spLocks/>
              </p:cNvSpPr>
              <p:nvPr/>
            </p:nvSpPr>
            <p:spPr bwMode="auto">
              <a:xfrm>
                <a:off x="2289870" y="5750830"/>
                <a:ext cx="40727" cy="38330"/>
              </a:xfrm>
              <a:custGeom>
                <a:avLst/>
                <a:gdLst>
                  <a:gd name="T0" fmla="*/ 18 w 18"/>
                  <a:gd name="T1" fmla="*/ 8 h 18"/>
                  <a:gd name="T2" fmla="*/ 9 w 18"/>
                  <a:gd name="T3" fmla="*/ 0 h 18"/>
                  <a:gd name="T4" fmla="*/ 0 w 18"/>
                  <a:gd name="T5" fmla="*/ 9 h 18"/>
                  <a:gd name="T6" fmla="*/ 10 w 18"/>
                  <a:gd name="T7" fmla="*/ 17 h 18"/>
                  <a:gd name="T8" fmla="*/ 18 w 18"/>
                  <a:gd name="T9" fmla="*/ 8 h 18"/>
                </a:gdLst>
                <a:ahLst/>
                <a:cxnLst>
                  <a:cxn ang="0">
                    <a:pos x="T0" y="T1"/>
                  </a:cxn>
                  <a:cxn ang="0">
                    <a:pos x="T2" y="T3"/>
                  </a:cxn>
                  <a:cxn ang="0">
                    <a:pos x="T4" y="T5"/>
                  </a:cxn>
                  <a:cxn ang="0">
                    <a:pos x="T6" y="T7"/>
                  </a:cxn>
                  <a:cxn ang="0">
                    <a:pos x="T8" y="T9"/>
                  </a:cxn>
                </a:cxnLst>
                <a:rect l="0" t="0" r="r" b="b"/>
                <a:pathLst>
                  <a:path w="18" h="18">
                    <a:moveTo>
                      <a:pt x="18" y="8"/>
                    </a:moveTo>
                    <a:cubicBezTo>
                      <a:pt x="18" y="3"/>
                      <a:pt x="13" y="0"/>
                      <a:pt x="9" y="0"/>
                    </a:cubicBezTo>
                    <a:cubicBezTo>
                      <a:pt x="4" y="0"/>
                      <a:pt x="0" y="5"/>
                      <a:pt x="0" y="9"/>
                    </a:cubicBezTo>
                    <a:cubicBezTo>
                      <a:pt x="1" y="14"/>
                      <a:pt x="5" y="18"/>
                      <a:pt x="10" y="17"/>
                    </a:cubicBezTo>
                    <a:cubicBezTo>
                      <a:pt x="15" y="17"/>
                      <a:pt x="18" y="13"/>
                      <a:pt x="18" y="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32" name="Freeform 120">
                <a:extLst>
                  <a:ext uri="{FF2B5EF4-FFF2-40B4-BE49-F238E27FC236}">
                    <a16:creationId xmlns:a16="http://schemas.microsoft.com/office/drawing/2014/main" id="{5B4F127C-13C7-4315-BB3A-DE1763EFBB03}"/>
                  </a:ext>
                </a:extLst>
              </p:cNvPr>
              <p:cNvSpPr>
                <a:spLocks/>
              </p:cNvSpPr>
              <p:nvPr/>
            </p:nvSpPr>
            <p:spPr bwMode="auto">
              <a:xfrm>
                <a:off x="2119781" y="5760412"/>
                <a:ext cx="40727" cy="40727"/>
              </a:xfrm>
              <a:custGeom>
                <a:avLst/>
                <a:gdLst>
                  <a:gd name="T0" fmla="*/ 18 w 18"/>
                  <a:gd name="T1" fmla="*/ 8 h 18"/>
                  <a:gd name="T2" fmla="*/ 9 w 18"/>
                  <a:gd name="T3" fmla="*/ 0 h 18"/>
                  <a:gd name="T4" fmla="*/ 1 w 18"/>
                  <a:gd name="T5" fmla="*/ 9 h 18"/>
                  <a:gd name="T6" fmla="*/ 10 w 18"/>
                  <a:gd name="T7" fmla="*/ 17 h 18"/>
                  <a:gd name="T8" fmla="*/ 18 w 18"/>
                  <a:gd name="T9" fmla="*/ 8 h 18"/>
                </a:gdLst>
                <a:ahLst/>
                <a:cxnLst>
                  <a:cxn ang="0">
                    <a:pos x="T0" y="T1"/>
                  </a:cxn>
                  <a:cxn ang="0">
                    <a:pos x="T2" y="T3"/>
                  </a:cxn>
                  <a:cxn ang="0">
                    <a:pos x="T4" y="T5"/>
                  </a:cxn>
                  <a:cxn ang="0">
                    <a:pos x="T6" y="T7"/>
                  </a:cxn>
                  <a:cxn ang="0">
                    <a:pos x="T8" y="T9"/>
                  </a:cxn>
                </a:cxnLst>
                <a:rect l="0" t="0" r="r" b="b"/>
                <a:pathLst>
                  <a:path w="18" h="18">
                    <a:moveTo>
                      <a:pt x="18" y="8"/>
                    </a:moveTo>
                    <a:cubicBezTo>
                      <a:pt x="18" y="3"/>
                      <a:pt x="14" y="0"/>
                      <a:pt x="9" y="0"/>
                    </a:cubicBezTo>
                    <a:cubicBezTo>
                      <a:pt x="4" y="0"/>
                      <a:pt x="0" y="5"/>
                      <a:pt x="1" y="9"/>
                    </a:cubicBezTo>
                    <a:cubicBezTo>
                      <a:pt x="1" y="14"/>
                      <a:pt x="5" y="18"/>
                      <a:pt x="10" y="17"/>
                    </a:cubicBezTo>
                    <a:cubicBezTo>
                      <a:pt x="15" y="17"/>
                      <a:pt x="18" y="13"/>
                      <a:pt x="18" y="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grpSp>
        <p:sp>
          <p:nvSpPr>
            <p:cNvPr id="105" name="Rectangle 105">
              <a:extLst>
                <a:ext uri="{FF2B5EF4-FFF2-40B4-BE49-F238E27FC236}">
                  <a16:creationId xmlns:a16="http://schemas.microsoft.com/office/drawing/2014/main" id="{D3E60D24-E396-4556-BEBA-38CB49FF172D}"/>
                </a:ext>
              </a:extLst>
            </p:cNvPr>
            <p:cNvSpPr/>
            <p:nvPr/>
          </p:nvSpPr>
          <p:spPr bwMode="auto">
            <a:xfrm rot="2562699">
              <a:off x="5650117" y="4185612"/>
              <a:ext cx="311601" cy="312132"/>
            </a:xfrm>
            <a:custGeom>
              <a:avLst/>
              <a:gdLst>
                <a:gd name="connsiteX0" fmla="*/ 0 w 307975"/>
                <a:gd name="connsiteY0" fmla="*/ 0 h 299453"/>
                <a:gd name="connsiteX1" fmla="*/ 307975 w 307975"/>
                <a:gd name="connsiteY1" fmla="*/ 0 h 299453"/>
                <a:gd name="connsiteX2" fmla="*/ 307975 w 307975"/>
                <a:gd name="connsiteY2" fmla="*/ 299453 h 299453"/>
                <a:gd name="connsiteX3" fmla="*/ 0 w 307975"/>
                <a:gd name="connsiteY3" fmla="*/ 299453 h 299453"/>
                <a:gd name="connsiteX4" fmla="*/ 0 w 307975"/>
                <a:gd name="connsiteY4" fmla="*/ 0 h 299453"/>
                <a:gd name="connsiteX0" fmla="*/ 0 w 346471"/>
                <a:gd name="connsiteY0" fmla="*/ 0 h 336884"/>
                <a:gd name="connsiteX1" fmla="*/ 307975 w 346471"/>
                <a:gd name="connsiteY1" fmla="*/ 0 h 336884"/>
                <a:gd name="connsiteX2" fmla="*/ 307975 w 346471"/>
                <a:gd name="connsiteY2" fmla="*/ 299453 h 336884"/>
                <a:gd name="connsiteX3" fmla="*/ 0 w 346471"/>
                <a:gd name="connsiteY3" fmla="*/ 299453 h 336884"/>
                <a:gd name="connsiteX4" fmla="*/ 0 w 346471"/>
                <a:gd name="connsiteY4" fmla="*/ 0 h 336884"/>
                <a:gd name="connsiteX0" fmla="*/ 0 w 321045"/>
                <a:gd name="connsiteY0" fmla="*/ 0 h 310942"/>
                <a:gd name="connsiteX1" fmla="*/ 307975 w 321045"/>
                <a:gd name="connsiteY1" fmla="*/ 0 h 310942"/>
                <a:gd name="connsiteX2" fmla="*/ 195044 w 321045"/>
                <a:gd name="connsiteY2" fmla="*/ 173609 h 310942"/>
                <a:gd name="connsiteX3" fmla="*/ 0 w 321045"/>
                <a:gd name="connsiteY3" fmla="*/ 299453 h 310942"/>
                <a:gd name="connsiteX4" fmla="*/ 0 w 321045"/>
                <a:gd name="connsiteY4" fmla="*/ 0 h 310942"/>
                <a:gd name="connsiteX0" fmla="*/ 0 w 327632"/>
                <a:gd name="connsiteY0" fmla="*/ 0 h 316888"/>
                <a:gd name="connsiteX1" fmla="*/ 307975 w 327632"/>
                <a:gd name="connsiteY1" fmla="*/ 0 h 316888"/>
                <a:gd name="connsiteX2" fmla="*/ 248346 w 327632"/>
                <a:gd name="connsiteY2" fmla="*/ 231349 h 316888"/>
                <a:gd name="connsiteX3" fmla="*/ 0 w 327632"/>
                <a:gd name="connsiteY3" fmla="*/ 299453 h 316888"/>
                <a:gd name="connsiteX4" fmla="*/ 0 w 327632"/>
                <a:gd name="connsiteY4" fmla="*/ 0 h 316888"/>
                <a:gd name="connsiteX0" fmla="*/ 0 w 327246"/>
                <a:gd name="connsiteY0" fmla="*/ 0 h 262424"/>
                <a:gd name="connsiteX1" fmla="*/ 307975 w 327246"/>
                <a:gd name="connsiteY1" fmla="*/ 0 h 262424"/>
                <a:gd name="connsiteX2" fmla="*/ 248346 w 327246"/>
                <a:gd name="connsiteY2" fmla="*/ 231349 h 262424"/>
                <a:gd name="connsiteX3" fmla="*/ 14667 w 327246"/>
                <a:gd name="connsiteY3" fmla="*/ 227578 h 262424"/>
                <a:gd name="connsiteX4" fmla="*/ 0 w 327246"/>
                <a:gd name="connsiteY4" fmla="*/ 0 h 262424"/>
                <a:gd name="connsiteX0" fmla="*/ 4174 w 331918"/>
                <a:gd name="connsiteY0" fmla="*/ 0 h 298187"/>
                <a:gd name="connsiteX1" fmla="*/ 312149 w 331918"/>
                <a:gd name="connsiteY1" fmla="*/ 0 h 298187"/>
                <a:gd name="connsiteX2" fmla="*/ 252520 w 331918"/>
                <a:gd name="connsiteY2" fmla="*/ 231349 h 298187"/>
                <a:gd name="connsiteX3" fmla="*/ 0 w 331918"/>
                <a:gd name="connsiteY3" fmla="*/ 277379 h 298187"/>
                <a:gd name="connsiteX4" fmla="*/ 4174 w 331918"/>
                <a:gd name="connsiteY4" fmla="*/ 0 h 298187"/>
                <a:gd name="connsiteX0" fmla="*/ 4174 w 262009"/>
                <a:gd name="connsiteY0" fmla="*/ 0 h 296347"/>
                <a:gd name="connsiteX1" fmla="*/ 183207 w 262009"/>
                <a:gd name="connsiteY1" fmla="*/ 63938 h 296347"/>
                <a:gd name="connsiteX2" fmla="*/ 252520 w 262009"/>
                <a:gd name="connsiteY2" fmla="*/ 231349 h 296347"/>
                <a:gd name="connsiteX3" fmla="*/ 0 w 262009"/>
                <a:gd name="connsiteY3" fmla="*/ 277379 h 296347"/>
                <a:gd name="connsiteX4" fmla="*/ 4174 w 262009"/>
                <a:gd name="connsiteY4" fmla="*/ 0 h 296347"/>
                <a:gd name="connsiteX0" fmla="*/ 4174 w 295854"/>
                <a:gd name="connsiteY0" fmla="*/ 11977 h 310538"/>
                <a:gd name="connsiteX1" fmla="*/ 265442 w 295854"/>
                <a:gd name="connsiteY1" fmla="*/ 0 h 310538"/>
                <a:gd name="connsiteX2" fmla="*/ 252520 w 295854"/>
                <a:gd name="connsiteY2" fmla="*/ 243326 h 310538"/>
                <a:gd name="connsiteX3" fmla="*/ 0 w 295854"/>
                <a:gd name="connsiteY3" fmla="*/ 289356 h 310538"/>
                <a:gd name="connsiteX4" fmla="*/ 4174 w 295854"/>
                <a:gd name="connsiteY4" fmla="*/ 11977 h 310538"/>
                <a:gd name="connsiteX0" fmla="*/ 99472 w 295854"/>
                <a:gd name="connsiteY0" fmla="*/ 115208 h 310538"/>
                <a:gd name="connsiteX1" fmla="*/ 265442 w 295854"/>
                <a:gd name="connsiteY1" fmla="*/ 0 h 310538"/>
                <a:gd name="connsiteX2" fmla="*/ 252520 w 295854"/>
                <a:gd name="connsiteY2" fmla="*/ 243326 h 310538"/>
                <a:gd name="connsiteX3" fmla="*/ 0 w 295854"/>
                <a:gd name="connsiteY3" fmla="*/ 289356 h 310538"/>
                <a:gd name="connsiteX4" fmla="*/ 99472 w 295854"/>
                <a:gd name="connsiteY4" fmla="*/ 115208 h 310538"/>
                <a:gd name="connsiteX0" fmla="*/ 33785 w 295854"/>
                <a:gd name="connsiteY0" fmla="*/ 30011 h 310538"/>
                <a:gd name="connsiteX1" fmla="*/ 265442 w 295854"/>
                <a:gd name="connsiteY1" fmla="*/ 0 h 310538"/>
                <a:gd name="connsiteX2" fmla="*/ 252520 w 295854"/>
                <a:gd name="connsiteY2" fmla="*/ 243326 h 310538"/>
                <a:gd name="connsiteX3" fmla="*/ 0 w 295854"/>
                <a:gd name="connsiteY3" fmla="*/ 289356 h 310538"/>
                <a:gd name="connsiteX4" fmla="*/ 33785 w 295854"/>
                <a:gd name="connsiteY4" fmla="*/ 30011 h 310538"/>
                <a:gd name="connsiteX0" fmla="*/ 55484 w 317553"/>
                <a:gd name="connsiteY0" fmla="*/ 30011 h 310538"/>
                <a:gd name="connsiteX1" fmla="*/ 287141 w 317553"/>
                <a:gd name="connsiteY1" fmla="*/ 0 h 310538"/>
                <a:gd name="connsiteX2" fmla="*/ 274219 w 317553"/>
                <a:gd name="connsiteY2" fmla="*/ 243326 h 310538"/>
                <a:gd name="connsiteX3" fmla="*/ 21699 w 317553"/>
                <a:gd name="connsiteY3" fmla="*/ 289356 h 310538"/>
                <a:gd name="connsiteX4" fmla="*/ 55484 w 317553"/>
                <a:gd name="connsiteY4" fmla="*/ 30011 h 310538"/>
                <a:gd name="connsiteX0" fmla="*/ 55484 w 317553"/>
                <a:gd name="connsiteY0" fmla="*/ 30011 h 312132"/>
                <a:gd name="connsiteX1" fmla="*/ 287141 w 317553"/>
                <a:gd name="connsiteY1" fmla="*/ 0 h 312132"/>
                <a:gd name="connsiteX2" fmla="*/ 274219 w 317553"/>
                <a:gd name="connsiteY2" fmla="*/ 243326 h 312132"/>
                <a:gd name="connsiteX3" fmla="*/ 21699 w 317553"/>
                <a:gd name="connsiteY3" fmla="*/ 289356 h 312132"/>
                <a:gd name="connsiteX4" fmla="*/ 55484 w 317553"/>
                <a:gd name="connsiteY4" fmla="*/ 30011 h 312132"/>
                <a:gd name="connsiteX0" fmla="*/ 55484 w 317553"/>
                <a:gd name="connsiteY0" fmla="*/ 30011 h 312132"/>
                <a:gd name="connsiteX1" fmla="*/ 287141 w 317553"/>
                <a:gd name="connsiteY1" fmla="*/ 0 h 312132"/>
                <a:gd name="connsiteX2" fmla="*/ 274219 w 317553"/>
                <a:gd name="connsiteY2" fmla="*/ 243326 h 312132"/>
                <a:gd name="connsiteX3" fmla="*/ 21699 w 317553"/>
                <a:gd name="connsiteY3" fmla="*/ 289356 h 312132"/>
                <a:gd name="connsiteX4" fmla="*/ 55484 w 317553"/>
                <a:gd name="connsiteY4" fmla="*/ 30011 h 312132"/>
                <a:gd name="connsiteX0" fmla="*/ 49532 w 311601"/>
                <a:gd name="connsiteY0" fmla="*/ 30011 h 312132"/>
                <a:gd name="connsiteX1" fmla="*/ 281189 w 311601"/>
                <a:gd name="connsiteY1" fmla="*/ 0 h 312132"/>
                <a:gd name="connsiteX2" fmla="*/ 268267 w 311601"/>
                <a:gd name="connsiteY2" fmla="*/ 243326 h 312132"/>
                <a:gd name="connsiteX3" fmla="*/ 15747 w 311601"/>
                <a:gd name="connsiteY3" fmla="*/ 289356 h 312132"/>
                <a:gd name="connsiteX4" fmla="*/ 49532 w 311601"/>
                <a:gd name="connsiteY4" fmla="*/ 30011 h 312132"/>
                <a:gd name="connsiteX0" fmla="*/ 49532 w 311601"/>
                <a:gd name="connsiteY0" fmla="*/ 30011 h 312132"/>
                <a:gd name="connsiteX1" fmla="*/ 281189 w 311601"/>
                <a:gd name="connsiteY1" fmla="*/ 0 h 312132"/>
                <a:gd name="connsiteX2" fmla="*/ 268267 w 311601"/>
                <a:gd name="connsiteY2" fmla="*/ 243326 h 312132"/>
                <a:gd name="connsiteX3" fmla="*/ 15747 w 311601"/>
                <a:gd name="connsiteY3" fmla="*/ 289356 h 312132"/>
                <a:gd name="connsiteX4" fmla="*/ 49532 w 311601"/>
                <a:gd name="connsiteY4" fmla="*/ 30011 h 312132"/>
                <a:gd name="connsiteX0" fmla="*/ 49532 w 311601"/>
                <a:gd name="connsiteY0" fmla="*/ 30011 h 312132"/>
                <a:gd name="connsiteX1" fmla="*/ 281189 w 311601"/>
                <a:gd name="connsiteY1" fmla="*/ 0 h 312132"/>
                <a:gd name="connsiteX2" fmla="*/ 268267 w 311601"/>
                <a:gd name="connsiteY2" fmla="*/ 243326 h 312132"/>
                <a:gd name="connsiteX3" fmla="*/ 15747 w 311601"/>
                <a:gd name="connsiteY3" fmla="*/ 289356 h 312132"/>
                <a:gd name="connsiteX4" fmla="*/ 49532 w 311601"/>
                <a:gd name="connsiteY4" fmla="*/ 30011 h 3121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1601" h="312132">
                  <a:moveTo>
                    <a:pt x="49532" y="30011"/>
                  </a:moveTo>
                  <a:cubicBezTo>
                    <a:pt x="137520" y="45715"/>
                    <a:pt x="237079" y="24809"/>
                    <a:pt x="281189" y="0"/>
                  </a:cubicBezTo>
                  <a:cubicBezTo>
                    <a:pt x="332518" y="49909"/>
                    <a:pt x="312507" y="195100"/>
                    <a:pt x="268267" y="243326"/>
                  </a:cubicBezTo>
                  <a:cubicBezTo>
                    <a:pt x="224027" y="291552"/>
                    <a:pt x="63296" y="342879"/>
                    <a:pt x="15747" y="289356"/>
                  </a:cubicBezTo>
                  <a:cubicBezTo>
                    <a:pt x="-47736" y="217897"/>
                    <a:pt x="104942" y="176981"/>
                    <a:pt x="49532" y="30011"/>
                  </a:cubicBezTo>
                  <a:close/>
                </a:path>
              </a:pathLst>
            </a:custGeom>
            <a:solidFill>
              <a:srgbClr val="008CB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4113" fontAlgn="base">
                <a:spcBef>
                  <a:spcPct val="0"/>
                </a:spcBef>
                <a:spcAft>
                  <a:spcPct val="0"/>
                </a:spcAft>
                <a:defRPr/>
              </a:pPr>
              <a:endParaRPr lang="en-US" sz="1961">
                <a:gradFill>
                  <a:gsLst>
                    <a:gs pos="5439">
                      <a:srgbClr val="F8F8F8"/>
                    </a:gs>
                    <a:gs pos="10000">
                      <a:srgbClr val="F8F8F8"/>
                    </a:gs>
                  </a:gsLst>
                  <a:lin ang="5400000" scaled="0"/>
                </a:gradFill>
                <a:latin typeface="Segoe UI"/>
              </a:endParaRPr>
            </a:p>
          </p:txBody>
        </p:sp>
        <p:sp>
          <p:nvSpPr>
            <p:cNvPr id="106" name="Freeform: Shape 105">
              <a:extLst>
                <a:ext uri="{FF2B5EF4-FFF2-40B4-BE49-F238E27FC236}">
                  <a16:creationId xmlns:a16="http://schemas.microsoft.com/office/drawing/2014/main" id="{36393A82-E8ED-4DFC-A6E0-C493E35E92F6}"/>
                </a:ext>
              </a:extLst>
            </p:cNvPr>
            <p:cNvSpPr/>
            <p:nvPr/>
          </p:nvSpPr>
          <p:spPr bwMode="auto">
            <a:xfrm rot="2562699">
              <a:off x="5718001" y="4212155"/>
              <a:ext cx="260109" cy="243666"/>
            </a:xfrm>
            <a:custGeom>
              <a:avLst/>
              <a:gdLst>
                <a:gd name="connsiteX0" fmla="*/ 0 w 260109"/>
                <a:gd name="connsiteY0" fmla="*/ 30169 h 243666"/>
                <a:gd name="connsiteX1" fmla="*/ 65154 w 260109"/>
                <a:gd name="connsiteY1" fmla="*/ 35436 h 243666"/>
                <a:gd name="connsiteX2" fmla="*/ 229697 w 260109"/>
                <a:gd name="connsiteY2" fmla="*/ 0 h 243666"/>
                <a:gd name="connsiteX3" fmla="*/ 216775 w 260109"/>
                <a:gd name="connsiteY3" fmla="*/ 243326 h 243666"/>
                <a:gd name="connsiteX4" fmla="*/ 216276 w 260109"/>
                <a:gd name="connsiteY4" fmla="*/ 243666 h 243666"/>
                <a:gd name="connsiteX5" fmla="*/ 222959 w 260109"/>
                <a:gd name="connsiteY5" fmla="*/ 233198 h 243666"/>
                <a:gd name="connsiteX6" fmla="*/ 43970 w 260109"/>
                <a:gd name="connsiteY6" fmla="*/ 74393 h 243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0109" h="243666">
                  <a:moveTo>
                    <a:pt x="0" y="30169"/>
                  </a:moveTo>
                  <a:lnTo>
                    <a:pt x="65154" y="35436"/>
                  </a:lnTo>
                  <a:cubicBezTo>
                    <a:pt x="132342" y="35018"/>
                    <a:pt x="196615" y="18606"/>
                    <a:pt x="229697" y="0"/>
                  </a:cubicBezTo>
                  <a:cubicBezTo>
                    <a:pt x="281026" y="49909"/>
                    <a:pt x="261015" y="195100"/>
                    <a:pt x="216775" y="243326"/>
                  </a:cubicBezTo>
                  <a:lnTo>
                    <a:pt x="216276" y="243666"/>
                  </a:lnTo>
                  <a:lnTo>
                    <a:pt x="222959" y="233198"/>
                  </a:lnTo>
                  <a:cubicBezTo>
                    <a:pt x="121183" y="97353"/>
                    <a:pt x="134111" y="158328"/>
                    <a:pt x="43970" y="74393"/>
                  </a:cubicBezTo>
                  <a:close/>
                </a:path>
              </a:pathLst>
            </a:custGeom>
            <a:solidFill>
              <a:srgbClr val="005E7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4113" fontAlgn="base">
                <a:spcBef>
                  <a:spcPct val="0"/>
                </a:spcBef>
                <a:spcAft>
                  <a:spcPct val="0"/>
                </a:spcAft>
                <a:defRPr/>
              </a:pPr>
              <a:endParaRPr lang="en-US" sz="1961">
                <a:gradFill>
                  <a:gsLst>
                    <a:gs pos="5439">
                      <a:srgbClr val="F8F8F8"/>
                    </a:gs>
                    <a:gs pos="10000">
                      <a:srgbClr val="F8F8F8"/>
                    </a:gs>
                  </a:gsLst>
                  <a:lin ang="5400000" scaled="0"/>
                </a:gradFill>
                <a:latin typeface="Segoe UI"/>
              </a:endParaRPr>
            </a:p>
          </p:txBody>
        </p:sp>
        <p:grpSp>
          <p:nvGrpSpPr>
            <p:cNvPr id="107" name="Group 106">
              <a:extLst>
                <a:ext uri="{FF2B5EF4-FFF2-40B4-BE49-F238E27FC236}">
                  <a16:creationId xmlns:a16="http://schemas.microsoft.com/office/drawing/2014/main" id="{A684E8E2-49B2-41BD-ABF8-2C5A2748BF9F}"/>
                </a:ext>
              </a:extLst>
            </p:cNvPr>
            <p:cNvGrpSpPr/>
            <p:nvPr/>
          </p:nvGrpSpPr>
          <p:grpSpPr>
            <a:xfrm>
              <a:off x="5076644" y="4747874"/>
              <a:ext cx="860033" cy="641238"/>
              <a:chOff x="7286132" y="4342166"/>
              <a:chExt cx="782115" cy="583143"/>
            </a:xfrm>
          </p:grpSpPr>
          <p:sp>
            <p:nvSpPr>
              <p:cNvPr id="114" name="Freeform 159">
                <a:extLst>
                  <a:ext uri="{FF2B5EF4-FFF2-40B4-BE49-F238E27FC236}">
                    <a16:creationId xmlns:a16="http://schemas.microsoft.com/office/drawing/2014/main" id="{829411FC-B812-4CAB-B756-0B7DA7473CDA}"/>
                  </a:ext>
                </a:extLst>
              </p:cNvPr>
              <p:cNvSpPr>
                <a:spLocks/>
              </p:cNvSpPr>
              <p:nvPr/>
            </p:nvSpPr>
            <p:spPr bwMode="auto">
              <a:xfrm>
                <a:off x="7286132" y="4788757"/>
                <a:ext cx="735460" cy="112596"/>
              </a:xfrm>
              <a:custGeom>
                <a:avLst/>
                <a:gdLst>
                  <a:gd name="T0" fmla="*/ 1 w 307"/>
                  <a:gd name="T1" fmla="*/ 0 h 47"/>
                  <a:gd name="T2" fmla="*/ 307 w 307"/>
                  <a:gd name="T3" fmla="*/ 31 h 47"/>
                  <a:gd name="T4" fmla="*/ 305 w 307"/>
                  <a:gd name="T5" fmla="*/ 47 h 47"/>
                  <a:gd name="T6" fmla="*/ 0 w 307"/>
                  <a:gd name="T7" fmla="*/ 16 h 47"/>
                  <a:gd name="T8" fmla="*/ 1 w 307"/>
                  <a:gd name="T9" fmla="*/ 0 h 47"/>
                </a:gdLst>
                <a:ahLst/>
                <a:cxnLst>
                  <a:cxn ang="0">
                    <a:pos x="T0" y="T1"/>
                  </a:cxn>
                  <a:cxn ang="0">
                    <a:pos x="T2" y="T3"/>
                  </a:cxn>
                  <a:cxn ang="0">
                    <a:pos x="T4" y="T5"/>
                  </a:cxn>
                  <a:cxn ang="0">
                    <a:pos x="T6" y="T7"/>
                  </a:cxn>
                  <a:cxn ang="0">
                    <a:pos x="T8" y="T9"/>
                  </a:cxn>
                </a:cxnLst>
                <a:rect l="0" t="0" r="r" b="b"/>
                <a:pathLst>
                  <a:path w="307" h="47">
                    <a:moveTo>
                      <a:pt x="1" y="0"/>
                    </a:moveTo>
                    <a:lnTo>
                      <a:pt x="307" y="31"/>
                    </a:lnTo>
                    <a:lnTo>
                      <a:pt x="305" y="47"/>
                    </a:lnTo>
                    <a:lnTo>
                      <a:pt x="0" y="16"/>
                    </a:lnTo>
                    <a:lnTo>
                      <a:pt x="1" y="0"/>
                    </a:lnTo>
                    <a:close/>
                  </a:path>
                </a:pathLst>
              </a:custGeom>
              <a:solidFill>
                <a:srgbClr val="343A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grpSp>
            <p:nvGrpSpPr>
              <p:cNvPr id="115" name="Group 114">
                <a:extLst>
                  <a:ext uri="{FF2B5EF4-FFF2-40B4-BE49-F238E27FC236}">
                    <a16:creationId xmlns:a16="http://schemas.microsoft.com/office/drawing/2014/main" id="{5DAB9F8A-B9BF-4EBA-B156-24DB70425EC2}"/>
                  </a:ext>
                </a:extLst>
              </p:cNvPr>
              <p:cNvGrpSpPr/>
              <p:nvPr/>
            </p:nvGrpSpPr>
            <p:grpSpPr>
              <a:xfrm>
                <a:off x="7292062" y="4342166"/>
                <a:ext cx="776185" cy="529436"/>
                <a:chOff x="2613477" y="5787936"/>
                <a:chExt cx="776185" cy="529436"/>
              </a:xfrm>
            </p:grpSpPr>
            <p:sp>
              <p:nvSpPr>
                <p:cNvPr id="123" name="Freeform 157">
                  <a:extLst>
                    <a:ext uri="{FF2B5EF4-FFF2-40B4-BE49-F238E27FC236}">
                      <a16:creationId xmlns:a16="http://schemas.microsoft.com/office/drawing/2014/main" id="{24E52C08-00BA-4C5B-8924-E82CAD3814BE}"/>
                    </a:ext>
                  </a:extLst>
                </p:cNvPr>
                <p:cNvSpPr>
                  <a:spLocks/>
                </p:cNvSpPr>
                <p:nvPr/>
              </p:nvSpPr>
              <p:spPr bwMode="auto">
                <a:xfrm>
                  <a:off x="2613477" y="5787936"/>
                  <a:ext cx="776185" cy="529436"/>
                </a:xfrm>
                <a:custGeom>
                  <a:avLst/>
                  <a:gdLst>
                    <a:gd name="T0" fmla="*/ 331 w 345"/>
                    <a:gd name="T1" fmla="*/ 31 h 236"/>
                    <a:gd name="T2" fmla="*/ 35 w 345"/>
                    <a:gd name="T3" fmla="*/ 1 h 236"/>
                    <a:gd name="T4" fmla="*/ 18 w 345"/>
                    <a:gd name="T5" fmla="*/ 15 h 236"/>
                    <a:gd name="T6" fmla="*/ 1 w 345"/>
                    <a:gd name="T7" fmla="*/ 189 h 236"/>
                    <a:gd name="T8" fmla="*/ 15 w 345"/>
                    <a:gd name="T9" fmla="*/ 206 h 236"/>
                    <a:gd name="T10" fmla="*/ 310 w 345"/>
                    <a:gd name="T11" fmla="*/ 235 h 236"/>
                    <a:gd name="T12" fmla="*/ 327 w 345"/>
                    <a:gd name="T13" fmla="*/ 222 h 236"/>
                    <a:gd name="T14" fmla="*/ 344 w 345"/>
                    <a:gd name="T15" fmla="*/ 48 h 236"/>
                    <a:gd name="T16" fmla="*/ 331 w 345"/>
                    <a:gd name="T17" fmla="*/ 31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5" h="236">
                      <a:moveTo>
                        <a:pt x="331" y="31"/>
                      </a:moveTo>
                      <a:cubicBezTo>
                        <a:pt x="35" y="1"/>
                        <a:pt x="35" y="1"/>
                        <a:pt x="35" y="1"/>
                      </a:cubicBezTo>
                      <a:cubicBezTo>
                        <a:pt x="27" y="0"/>
                        <a:pt x="19" y="6"/>
                        <a:pt x="18" y="15"/>
                      </a:cubicBezTo>
                      <a:cubicBezTo>
                        <a:pt x="1" y="189"/>
                        <a:pt x="1" y="189"/>
                        <a:pt x="1" y="189"/>
                      </a:cubicBezTo>
                      <a:cubicBezTo>
                        <a:pt x="0" y="197"/>
                        <a:pt x="6" y="205"/>
                        <a:pt x="15" y="206"/>
                      </a:cubicBezTo>
                      <a:cubicBezTo>
                        <a:pt x="310" y="235"/>
                        <a:pt x="310" y="235"/>
                        <a:pt x="310" y="235"/>
                      </a:cubicBezTo>
                      <a:cubicBezTo>
                        <a:pt x="318" y="236"/>
                        <a:pt x="326" y="230"/>
                        <a:pt x="327" y="222"/>
                      </a:cubicBezTo>
                      <a:cubicBezTo>
                        <a:pt x="344" y="48"/>
                        <a:pt x="344" y="48"/>
                        <a:pt x="344" y="48"/>
                      </a:cubicBezTo>
                      <a:cubicBezTo>
                        <a:pt x="345" y="39"/>
                        <a:pt x="339" y="31"/>
                        <a:pt x="331" y="31"/>
                      </a:cubicBezTo>
                      <a:close/>
                    </a:path>
                  </a:pathLst>
                </a:custGeom>
                <a:solidFill>
                  <a:srgbClr val="8E9B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24" name="Freeform 158">
                  <a:extLst>
                    <a:ext uri="{FF2B5EF4-FFF2-40B4-BE49-F238E27FC236}">
                      <a16:creationId xmlns:a16="http://schemas.microsoft.com/office/drawing/2014/main" id="{06F44BED-3135-475A-B9AB-051C6289CFE5}"/>
                    </a:ext>
                  </a:extLst>
                </p:cNvPr>
                <p:cNvSpPr>
                  <a:spLocks/>
                </p:cNvSpPr>
                <p:nvPr/>
              </p:nvSpPr>
              <p:spPr bwMode="auto">
                <a:xfrm>
                  <a:off x="3279462" y="5855014"/>
                  <a:ext cx="110199" cy="462358"/>
                </a:xfrm>
                <a:custGeom>
                  <a:avLst/>
                  <a:gdLst>
                    <a:gd name="T0" fmla="*/ 17 w 49"/>
                    <a:gd name="T1" fmla="*/ 191 h 207"/>
                    <a:gd name="T2" fmla="*/ 35 w 49"/>
                    <a:gd name="T3" fmla="*/ 17 h 207"/>
                    <a:gd name="T4" fmla="*/ 21 w 49"/>
                    <a:gd name="T5" fmla="*/ 0 h 207"/>
                    <a:gd name="T6" fmla="*/ 35 w 49"/>
                    <a:gd name="T7" fmla="*/ 2 h 207"/>
                    <a:gd name="T8" fmla="*/ 48 w 49"/>
                    <a:gd name="T9" fmla="*/ 19 h 207"/>
                    <a:gd name="T10" fmla="*/ 31 w 49"/>
                    <a:gd name="T11" fmla="*/ 193 h 207"/>
                    <a:gd name="T12" fmla="*/ 14 w 49"/>
                    <a:gd name="T13" fmla="*/ 206 h 207"/>
                    <a:gd name="T14" fmla="*/ 0 w 49"/>
                    <a:gd name="T15" fmla="*/ 205 h 207"/>
                    <a:gd name="T16" fmla="*/ 17 w 49"/>
                    <a:gd name="T17" fmla="*/ 191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207">
                      <a:moveTo>
                        <a:pt x="17" y="191"/>
                      </a:moveTo>
                      <a:cubicBezTo>
                        <a:pt x="35" y="17"/>
                        <a:pt x="35" y="17"/>
                        <a:pt x="35" y="17"/>
                      </a:cubicBezTo>
                      <a:cubicBezTo>
                        <a:pt x="36" y="9"/>
                        <a:pt x="30" y="1"/>
                        <a:pt x="21" y="0"/>
                      </a:cubicBezTo>
                      <a:cubicBezTo>
                        <a:pt x="35" y="2"/>
                        <a:pt x="35" y="2"/>
                        <a:pt x="35" y="2"/>
                      </a:cubicBezTo>
                      <a:cubicBezTo>
                        <a:pt x="43" y="2"/>
                        <a:pt x="49" y="10"/>
                        <a:pt x="48" y="19"/>
                      </a:cubicBezTo>
                      <a:cubicBezTo>
                        <a:pt x="31" y="193"/>
                        <a:pt x="31" y="193"/>
                        <a:pt x="31" y="193"/>
                      </a:cubicBezTo>
                      <a:cubicBezTo>
                        <a:pt x="30" y="201"/>
                        <a:pt x="22" y="207"/>
                        <a:pt x="14" y="206"/>
                      </a:cubicBezTo>
                      <a:cubicBezTo>
                        <a:pt x="0" y="205"/>
                        <a:pt x="0" y="205"/>
                        <a:pt x="0" y="205"/>
                      </a:cubicBezTo>
                      <a:cubicBezTo>
                        <a:pt x="9" y="206"/>
                        <a:pt x="16" y="200"/>
                        <a:pt x="17" y="191"/>
                      </a:cubicBezTo>
                      <a:close/>
                    </a:path>
                  </a:pathLst>
                </a:custGeom>
                <a:solidFill>
                  <a:srgbClr val="636F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grpSp>
          <p:grpSp>
            <p:nvGrpSpPr>
              <p:cNvPr id="116" name="Group 115">
                <a:extLst>
                  <a:ext uri="{FF2B5EF4-FFF2-40B4-BE49-F238E27FC236}">
                    <a16:creationId xmlns:a16="http://schemas.microsoft.com/office/drawing/2014/main" id="{ABE49147-3B0C-4964-8759-C66F790AFA48}"/>
                  </a:ext>
                </a:extLst>
              </p:cNvPr>
              <p:cNvGrpSpPr/>
              <p:nvPr/>
            </p:nvGrpSpPr>
            <p:grpSpPr>
              <a:xfrm>
                <a:off x="7341230" y="4767197"/>
                <a:ext cx="213213" cy="158112"/>
                <a:chOff x="2668575" y="6185611"/>
                <a:chExt cx="213213" cy="158112"/>
              </a:xfrm>
            </p:grpSpPr>
            <p:sp>
              <p:nvSpPr>
                <p:cNvPr id="118" name="Freeform 164">
                  <a:extLst>
                    <a:ext uri="{FF2B5EF4-FFF2-40B4-BE49-F238E27FC236}">
                      <a16:creationId xmlns:a16="http://schemas.microsoft.com/office/drawing/2014/main" id="{D8E5738B-14B3-45F1-95C9-AB35BA4D82E2}"/>
                    </a:ext>
                  </a:extLst>
                </p:cNvPr>
                <p:cNvSpPr>
                  <a:spLocks/>
                </p:cNvSpPr>
                <p:nvPr/>
              </p:nvSpPr>
              <p:spPr bwMode="auto">
                <a:xfrm>
                  <a:off x="2833875" y="6221545"/>
                  <a:ext cx="47913" cy="57495"/>
                </a:xfrm>
                <a:custGeom>
                  <a:avLst/>
                  <a:gdLst>
                    <a:gd name="T0" fmla="*/ 0 w 21"/>
                    <a:gd name="T1" fmla="*/ 25 h 26"/>
                    <a:gd name="T2" fmla="*/ 2 w 21"/>
                    <a:gd name="T3" fmla="*/ 9 h 26"/>
                    <a:gd name="T4" fmla="*/ 12 w 21"/>
                    <a:gd name="T5" fmla="*/ 1 h 26"/>
                    <a:gd name="T6" fmla="*/ 21 w 21"/>
                    <a:gd name="T7" fmla="*/ 11 h 26"/>
                    <a:gd name="T8" fmla="*/ 19 w 21"/>
                    <a:gd name="T9" fmla="*/ 26 h 26"/>
                    <a:gd name="T10" fmla="*/ 0 w 21"/>
                    <a:gd name="T11" fmla="*/ 25 h 26"/>
                  </a:gdLst>
                  <a:ahLst/>
                  <a:cxnLst>
                    <a:cxn ang="0">
                      <a:pos x="T0" y="T1"/>
                    </a:cxn>
                    <a:cxn ang="0">
                      <a:pos x="T2" y="T3"/>
                    </a:cxn>
                    <a:cxn ang="0">
                      <a:pos x="T4" y="T5"/>
                    </a:cxn>
                    <a:cxn ang="0">
                      <a:pos x="T6" y="T7"/>
                    </a:cxn>
                    <a:cxn ang="0">
                      <a:pos x="T8" y="T9"/>
                    </a:cxn>
                    <a:cxn ang="0">
                      <a:pos x="T10" y="T11"/>
                    </a:cxn>
                  </a:cxnLst>
                  <a:rect l="0" t="0" r="r" b="b"/>
                  <a:pathLst>
                    <a:path w="21" h="26">
                      <a:moveTo>
                        <a:pt x="0" y="25"/>
                      </a:moveTo>
                      <a:cubicBezTo>
                        <a:pt x="2" y="9"/>
                        <a:pt x="2" y="9"/>
                        <a:pt x="2" y="9"/>
                      </a:cubicBezTo>
                      <a:cubicBezTo>
                        <a:pt x="2" y="4"/>
                        <a:pt x="7" y="0"/>
                        <a:pt x="12" y="1"/>
                      </a:cubicBezTo>
                      <a:cubicBezTo>
                        <a:pt x="17" y="1"/>
                        <a:pt x="21" y="6"/>
                        <a:pt x="21" y="11"/>
                      </a:cubicBezTo>
                      <a:cubicBezTo>
                        <a:pt x="19" y="26"/>
                        <a:pt x="19" y="26"/>
                        <a:pt x="19" y="26"/>
                      </a:cubicBezTo>
                      <a:lnTo>
                        <a:pt x="0" y="25"/>
                      </a:lnTo>
                      <a:close/>
                    </a:path>
                  </a:pathLst>
                </a:custGeom>
                <a:solidFill>
                  <a:srgbClr val="D8B1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19" name="Freeform 165">
                  <a:extLst>
                    <a:ext uri="{FF2B5EF4-FFF2-40B4-BE49-F238E27FC236}">
                      <a16:creationId xmlns:a16="http://schemas.microsoft.com/office/drawing/2014/main" id="{F01E629E-758C-4B6D-B67F-333720837539}"/>
                    </a:ext>
                  </a:extLst>
                </p:cNvPr>
                <p:cNvSpPr>
                  <a:spLocks/>
                </p:cNvSpPr>
                <p:nvPr/>
              </p:nvSpPr>
              <p:spPr bwMode="auto">
                <a:xfrm>
                  <a:off x="2795545" y="6199985"/>
                  <a:ext cx="45518" cy="76660"/>
                </a:xfrm>
                <a:custGeom>
                  <a:avLst/>
                  <a:gdLst>
                    <a:gd name="T0" fmla="*/ 0 w 21"/>
                    <a:gd name="T1" fmla="*/ 32 h 34"/>
                    <a:gd name="T2" fmla="*/ 2 w 21"/>
                    <a:gd name="T3" fmla="*/ 9 h 34"/>
                    <a:gd name="T4" fmla="*/ 12 w 21"/>
                    <a:gd name="T5" fmla="*/ 1 h 34"/>
                    <a:gd name="T6" fmla="*/ 21 w 21"/>
                    <a:gd name="T7" fmla="*/ 11 h 34"/>
                    <a:gd name="T8" fmla="*/ 18 w 21"/>
                    <a:gd name="T9" fmla="*/ 34 h 34"/>
                    <a:gd name="T10" fmla="*/ 0 w 21"/>
                    <a:gd name="T11" fmla="*/ 32 h 34"/>
                  </a:gdLst>
                  <a:ahLst/>
                  <a:cxnLst>
                    <a:cxn ang="0">
                      <a:pos x="T0" y="T1"/>
                    </a:cxn>
                    <a:cxn ang="0">
                      <a:pos x="T2" y="T3"/>
                    </a:cxn>
                    <a:cxn ang="0">
                      <a:pos x="T4" y="T5"/>
                    </a:cxn>
                    <a:cxn ang="0">
                      <a:pos x="T6" y="T7"/>
                    </a:cxn>
                    <a:cxn ang="0">
                      <a:pos x="T8" y="T9"/>
                    </a:cxn>
                    <a:cxn ang="0">
                      <a:pos x="T10" y="T11"/>
                    </a:cxn>
                  </a:cxnLst>
                  <a:rect l="0" t="0" r="r" b="b"/>
                  <a:pathLst>
                    <a:path w="21" h="34">
                      <a:moveTo>
                        <a:pt x="0" y="32"/>
                      </a:moveTo>
                      <a:cubicBezTo>
                        <a:pt x="2" y="9"/>
                        <a:pt x="2" y="9"/>
                        <a:pt x="2" y="9"/>
                      </a:cubicBezTo>
                      <a:cubicBezTo>
                        <a:pt x="2" y="4"/>
                        <a:pt x="7" y="0"/>
                        <a:pt x="12" y="1"/>
                      </a:cubicBezTo>
                      <a:cubicBezTo>
                        <a:pt x="17" y="1"/>
                        <a:pt x="21" y="6"/>
                        <a:pt x="21" y="11"/>
                      </a:cubicBezTo>
                      <a:cubicBezTo>
                        <a:pt x="18" y="34"/>
                        <a:pt x="18" y="34"/>
                        <a:pt x="18" y="34"/>
                      </a:cubicBezTo>
                      <a:lnTo>
                        <a:pt x="0" y="32"/>
                      </a:lnTo>
                      <a:close/>
                    </a:path>
                  </a:pathLst>
                </a:custGeom>
                <a:solidFill>
                  <a:srgbClr val="D8B1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20" name="Freeform 166">
                  <a:extLst>
                    <a:ext uri="{FF2B5EF4-FFF2-40B4-BE49-F238E27FC236}">
                      <a16:creationId xmlns:a16="http://schemas.microsoft.com/office/drawing/2014/main" id="{83BFB976-8496-4BDA-9F26-846166430657}"/>
                    </a:ext>
                  </a:extLst>
                </p:cNvPr>
                <p:cNvSpPr>
                  <a:spLocks/>
                </p:cNvSpPr>
                <p:nvPr/>
              </p:nvSpPr>
              <p:spPr bwMode="auto">
                <a:xfrm>
                  <a:off x="2709302" y="6190403"/>
                  <a:ext cx="50309" cy="76660"/>
                </a:xfrm>
                <a:custGeom>
                  <a:avLst/>
                  <a:gdLst>
                    <a:gd name="T0" fmla="*/ 0 w 22"/>
                    <a:gd name="T1" fmla="*/ 32 h 34"/>
                    <a:gd name="T2" fmla="*/ 2 w 22"/>
                    <a:gd name="T3" fmla="*/ 9 h 34"/>
                    <a:gd name="T4" fmla="*/ 13 w 22"/>
                    <a:gd name="T5" fmla="*/ 1 h 34"/>
                    <a:gd name="T6" fmla="*/ 21 w 22"/>
                    <a:gd name="T7" fmla="*/ 11 h 34"/>
                    <a:gd name="T8" fmla="*/ 19 w 22"/>
                    <a:gd name="T9" fmla="*/ 34 h 34"/>
                    <a:gd name="T10" fmla="*/ 0 w 22"/>
                    <a:gd name="T11" fmla="*/ 32 h 34"/>
                  </a:gdLst>
                  <a:ahLst/>
                  <a:cxnLst>
                    <a:cxn ang="0">
                      <a:pos x="T0" y="T1"/>
                    </a:cxn>
                    <a:cxn ang="0">
                      <a:pos x="T2" y="T3"/>
                    </a:cxn>
                    <a:cxn ang="0">
                      <a:pos x="T4" y="T5"/>
                    </a:cxn>
                    <a:cxn ang="0">
                      <a:pos x="T6" y="T7"/>
                    </a:cxn>
                    <a:cxn ang="0">
                      <a:pos x="T8" y="T9"/>
                    </a:cxn>
                    <a:cxn ang="0">
                      <a:pos x="T10" y="T11"/>
                    </a:cxn>
                  </a:cxnLst>
                  <a:rect l="0" t="0" r="r" b="b"/>
                  <a:pathLst>
                    <a:path w="22" h="34">
                      <a:moveTo>
                        <a:pt x="0" y="32"/>
                      </a:moveTo>
                      <a:cubicBezTo>
                        <a:pt x="2" y="9"/>
                        <a:pt x="2" y="9"/>
                        <a:pt x="2" y="9"/>
                      </a:cubicBezTo>
                      <a:cubicBezTo>
                        <a:pt x="3" y="4"/>
                        <a:pt x="8" y="0"/>
                        <a:pt x="13" y="1"/>
                      </a:cubicBezTo>
                      <a:cubicBezTo>
                        <a:pt x="18" y="2"/>
                        <a:pt x="22" y="6"/>
                        <a:pt x="21" y="11"/>
                      </a:cubicBezTo>
                      <a:cubicBezTo>
                        <a:pt x="19" y="34"/>
                        <a:pt x="19" y="34"/>
                        <a:pt x="19" y="34"/>
                      </a:cubicBezTo>
                      <a:lnTo>
                        <a:pt x="0" y="32"/>
                      </a:lnTo>
                      <a:close/>
                    </a:path>
                  </a:pathLst>
                </a:custGeom>
                <a:solidFill>
                  <a:srgbClr val="D8B1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21" name="Freeform 167">
                  <a:extLst>
                    <a:ext uri="{FF2B5EF4-FFF2-40B4-BE49-F238E27FC236}">
                      <a16:creationId xmlns:a16="http://schemas.microsoft.com/office/drawing/2014/main" id="{187F9E48-68E6-48B6-9327-540FEC5E3C21}"/>
                    </a:ext>
                  </a:extLst>
                </p:cNvPr>
                <p:cNvSpPr>
                  <a:spLocks/>
                </p:cNvSpPr>
                <p:nvPr/>
              </p:nvSpPr>
              <p:spPr bwMode="auto">
                <a:xfrm>
                  <a:off x="2752423" y="6185611"/>
                  <a:ext cx="47913" cy="86243"/>
                </a:xfrm>
                <a:custGeom>
                  <a:avLst/>
                  <a:gdLst>
                    <a:gd name="T0" fmla="*/ 0 w 22"/>
                    <a:gd name="T1" fmla="*/ 37 h 39"/>
                    <a:gd name="T2" fmla="*/ 3 w 22"/>
                    <a:gd name="T3" fmla="*/ 9 h 39"/>
                    <a:gd name="T4" fmla="*/ 13 w 22"/>
                    <a:gd name="T5" fmla="*/ 1 h 39"/>
                    <a:gd name="T6" fmla="*/ 21 w 22"/>
                    <a:gd name="T7" fmla="*/ 11 h 39"/>
                    <a:gd name="T8" fmla="*/ 19 w 22"/>
                    <a:gd name="T9" fmla="*/ 39 h 39"/>
                    <a:gd name="T10" fmla="*/ 0 w 22"/>
                    <a:gd name="T11" fmla="*/ 37 h 39"/>
                  </a:gdLst>
                  <a:ahLst/>
                  <a:cxnLst>
                    <a:cxn ang="0">
                      <a:pos x="T0" y="T1"/>
                    </a:cxn>
                    <a:cxn ang="0">
                      <a:pos x="T2" y="T3"/>
                    </a:cxn>
                    <a:cxn ang="0">
                      <a:pos x="T4" y="T5"/>
                    </a:cxn>
                    <a:cxn ang="0">
                      <a:pos x="T6" y="T7"/>
                    </a:cxn>
                    <a:cxn ang="0">
                      <a:pos x="T8" y="T9"/>
                    </a:cxn>
                    <a:cxn ang="0">
                      <a:pos x="T10" y="T11"/>
                    </a:cxn>
                  </a:cxnLst>
                  <a:rect l="0" t="0" r="r" b="b"/>
                  <a:pathLst>
                    <a:path w="22" h="39">
                      <a:moveTo>
                        <a:pt x="0" y="37"/>
                      </a:moveTo>
                      <a:cubicBezTo>
                        <a:pt x="3" y="9"/>
                        <a:pt x="3" y="9"/>
                        <a:pt x="3" y="9"/>
                      </a:cubicBezTo>
                      <a:cubicBezTo>
                        <a:pt x="3" y="4"/>
                        <a:pt x="8" y="0"/>
                        <a:pt x="13" y="1"/>
                      </a:cubicBezTo>
                      <a:cubicBezTo>
                        <a:pt x="18" y="1"/>
                        <a:pt x="22" y="6"/>
                        <a:pt x="21" y="11"/>
                      </a:cubicBezTo>
                      <a:cubicBezTo>
                        <a:pt x="19" y="39"/>
                        <a:pt x="19" y="39"/>
                        <a:pt x="19" y="39"/>
                      </a:cubicBezTo>
                      <a:lnTo>
                        <a:pt x="0" y="37"/>
                      </a:lnTo>
                      <a:close/>
                    </a:path>
                  </a:pathLst>
                </a:custGeom>
                <a:solidFill>
                  <a:srgbClr val="D8B1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22" name="Freeform 168">
                  <a:extLst>
                    <a:ext uri="{FF2B5EF4-FFF2-40B4-BE49-F238E27FC236}">
                      <a16:creationId xmlns:a16="http://schemas.microsoft.com/office/drawing/2014/main" id="{2AA9F0C8-AB20-486E-A360-0940CFB72388}"/>
                    </a:ext>
                  </a:extLst>
                </p:cNvPr>
                <p:cNvSpPr>
                  <a:spLocks/>
                </p:cNvSpPr>
                <p:nvPr/>
              </p:nvSpPr>
              <p:spPr bwMode="auto">
                <a:xfrm>
                  <a:off x="2668575" y="6252689"/>
                  <a:ext cx="210816" cy="91034"/>
                </a:xfrm>
                <a:custGeom>
                  <a:avLst/>
                  <a:gdLst>
                    <a:gd name="T0" fmla="*/ 94 w 94"/>
                    <a:gd name="T1" fmla="*/ 9 h 41"/>
                    <a:gd name="T2" fmla="*/ 78 w 94"/>
                    <a:gd name="T3" fmla="*/ 33 h 41"/>
                    <a:gd name="T4" fmla="*/ 36 w 94"/>
                    <a:gd name="T5" fmla="*/ 29 h 41"/>
                    <a:gd name="T6" fmla="*/ 0 w 94"/>
                    <a:gd name="T7" fmla="*/ 0 h 41"/>
                    <a:gd name="T8" fmla="*/ 94 w 94"/>
                    <a:gd name="T9" fmla="*/ 9 h 41"/>
                  </a:gdLst>
                  <a:ahLst/>
                  <a:cxnLst>
                    <a:cxn ang="0">
                      <a:pos x="T0" y="T1"/>
                    </a:cxn>
                    <a:cxn ang="0">
                      <a:pos x="T2" y="T3"/>
                    </a:cxn>
                    <a:cxn ang="0">
                      <a:pos x="T4" y="T5"/>
                    </a:cxn>
                    <a:cxn ang="0">
                      <a:pos x="T6" y="T7"/>
                    </a:cxn>
                    <a:cxn ang="0">
                      <a:pos x="T8" y="T9"/>
                    </a:cxn>
                  </a:cxnLst>
                  <a:rect l="0" t="0" r="r" b="b"/>
                  <a:pathLst>
                    <a:path w="94" h="41">
                      <a:moveTo>
                        <a:pt x="94" y="9"/>
                      </a:moveTo>
                      <a:cubicBezTo>
                        <a:pt x="92" y="21"/>
                        <a:pt x="86" y="28"/>
                        <a:pt x="78" y="33"/>
                      </a:cubicBezTo>
                      <a:cubicBezTo>
                        <a:pt x="64" y="41"/>
                        <a:pt x="48" y="39"/>
                        <a:pt x="36" y="29"/>
                      </a:cubicBezTo>
                      <a:cubicBezTo>
                        <a:pt x="0" y="0"/>
                        <a:pt x="0" y="0"/>
                        <a:pt x="0" y="0"/>
                      </a:cubicBezTo>
                      <a:lnTo>
                        <a:pt x="94" y="9"/>
                      </a:lnTo>
                      <a:close/>
                    </a:path>
                  </a:pathLst>
                </a:custGeom>
                <a:solidFill>
                  <a:srgbClr val="D8B1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grpSp>
          <p:sp>
            <p:nvSpPr>
              <p:cNvPr id="117" name="Freeform: Shape 116">
                <a:extLst>
                  <a:ext uri="{FF2B5EF4-FFF2-40B4-BE49-F238E27FC236}">
                    <a16:creationId xmlns:a16="http://schemas.microsoft.com/office/drawing/2014/main" id="{68B6D7B9-AAF0-488C-84EE-D00B108F30B0}"/>
                  </a:ext>
                </a:extLst>
              </p:cNvPr>
              <p:cNvSpPr/>
              <p:nvPr/>
            </p:nvSpPr>
            <p:spPr bwMode="auto">
              <a:xfrm rot="270270">
                <a:off x="7605522" y="4482616"/>
                <a:ext cx="149264" cy="248536"/>
              </a:xfrm>
              <a:custGeom>
                <a:avLst/>
                <a:gdLst>
                  <a:gd name="connsiteX0" fmla="*/ 64611 w 551090"/>
                  <a:gd name="connsiteY0" fmla="*/ 551258 h 917603"/>
                  <a:gd name="connsiteX1" fmla="*/ 86252 w 551090"/>
                  <a:gd name="connsiteY1" fmla="*/ 558536 h 917603"/>
                  <a:gd name="connsiteX2" fmla="*/ 275545 w 551090"/>
                  <a:gd name="connsiteY2" fmla="*/ 667824 h 917603"/>
                  <a:gd name="connsiteX3" fmla="*/ 464838 w 551090"/>
                  <a:gd name="connsiteY3" fmla="*/ 558535 h 917603"/>
                  <a:gd name="connsiteX4" fmla="*/ 543378 w 551090"/>
                  <a:gd name="connsiteY4" fmla="*/ 579580 h 917603"/>
                  <a:gd name="connsiteX5" fmla="*/ 522333 w 551090"/>
                  <a:gd name="connsiteY5" fmla="*/ 658119 h 917603"/>
                  <a:gd name="connsiteX6" fmla="*/ 390535 w 551090"/>
                  <a:gd name="connsiteY6" fmla="*/ 734213 h 917603"/>
                  <a:gd name="connsiteX7" fmla="*/ 522333 w 551090"/>
                  <a:gd name="connsiteY7" fmla="*/ 810307 h 917603"/>
                  <a:gd name="connsiteX8" fmla="*/ 543378 w 551090"/>
                  <a:gd name="connsiteY8" fmla="*/ 888847 h 917603"/>
                  <a:gd name="connsiteX9" fmla="*/ 464838 w 551090"/>
                  <a:gd name="connsiteY9" fmla="*/ 909891 h 917603"/>
                  <a:gd name="connsiteX10" fmla="*/ 275545 w 551090"/>
                  <a:gd name="connsiteY10" fmla="*/ 800603 h 917603"/>
                  <a:gd name="connsiteX11" fmla="*/ 86252 w 551090"/>
                  <a:gd name="connsiteY11" fmla="*/ 909891 h 917603"/>
                  <a:gd name="connsiteX12" fmla="*/ 7712 w 551090"/>
                  <a:gd name="connsiteY12" fmla="*/ 888847 h 917603"/>
                  <a:gd name="connsiteX13" fmla="*/ 28757 w 551090"/>
                  <a:gd name="connsiteY13" fmla="*/ 810307 h 917603"/>
                  <a:gd name="connsiteX14" fmla="*/ 160555 w 551090"/>
                  <a:gd name="connsiteY14" fmla="*/ 734213 h 917603"/>
                  <a:gd name="connsiteX15" fmla="*/ 28757 w 551090"/>
                  <a:gd name="connsiteY15" fmla="*/ 658120 h 917603"/>
                  <a:gd name="connsiteX16" fmla="*/ 7712 w 551090"/>
                  <a:gd name="connsiteY16" fmla="*/ 579580 h 917603"/>
                  <a:gd name="connsiteX17" fmla="*/ 64611 w 551090"/>
                  <a:gd name="connsiteY17" fmla="*/ 551258 h 917603"/>
                  <a:gd name="connsiteX18" fmla="*/ 390068 w 551090"/>
                  <a:gd name="connsiteY18" fmla="*/ 125780 h 917603"/>
                  <a:gd name="connsiteX19" fmla="*/ 289107 w 551090"/>
                  <a:gd name="connsiteY19" fmla="*/ 226741 h 917603"/>
                  <a:gd name="connsiteX20" fmla="*/ 390068 w 551090"/>
                  <a:gd name="connsiteY20" fmla="*/ 327702 h 917603"/>
                  <a:gd name="connsiteX21" fmla="*/ 491029 w 551090"/>
                  <a:gd name="connsiteY21" fmla="*/ 226741 h 917603"/>
                  <a:gd name="connsiteX22" fmla="*/ 390068 w 551090"/>
                  <a:gd name="connsiteY22" fmla="*/ 125780 h 917603"/>
                  <a:gd name="connsiteX23" fmla="*/ 161020 w 551090"/>
                  <a:gd name="connsiteY23" fmla="*/ 125780 h 917603"/>
                  <a:gd name="connsiteX24" fmla="*/ 60059 w 551090"/>
                  <a:gd name="connsiteY24" fmla="*/ 226741 h 917603"/>
                  <a:gd name="connsiteX25" fmla="*/ 161020 w 551090"/>
                  <a:gd name="connsiteY25" fmla="*/ 327702 h 917603"/>
                  <a:gd name="connsiteX26" fmla="*/ 261981 w 551090"/>
                  <a:gd name="connsiteY26" fmla="*/ 226741 h 917603"/>
                  <a:gd name="connsiteX27" fmla="*/ 161020 w 551090"/>
                  <a:gd name="connsiteY27" fmla="*/ 125780 h 917603"/>
                  <a:gd name="connsiteX28" fmla="*/ 275544 w 551090"/>
                  <a:gd name="connsiteY28" fmla="*/ 0 h 917603"/>
                  <a:gd name="connsiteX29" fmla="*/ 545267 w 551090"/>
                  <a:gd name="connsiteY29" fmla="*/ 269723 h 917603"/>
                  <a:gd name="connsiteX30" fmla="*/ 275544 w 551090"/>
                  <a:gd name="connsiteY30" fmla="*/ 539446 h 917603"/>
                  <a:gd name="connsiteX31" fmla="*/ 5821 w 551090"/>
                  <a:gd name="connsiteY31" fmla="*/ 269723 h 917603"/>
                  <a:gd name="connsiteX32" fmla="*/ 275544 w 551090"/>
                  <a:gd name="connsiteY32" fmla="*/ 0 h 917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551090" h="917603">
                    <a:moveTo>
                      <a:pt x="64611" y="551258"/>
                    </a:moveTo>
                    <a:cubicBezTo>
                      <a:pt x="72024" y="552178"/>
                      <a:pt x="79377" y="554566"/>
                      <a:pt x="86252" y="558536"/>
                    </a:cubicBezTo>
                    <a:lnTo>
                      <a:pt x="275545" y="667824"/>
                    </a:lnTo>
                    <a:lnTo>
                      <a:pt x="464838" y="558535"/>
                    </a:lnTo>
                    <a:cubicBezTo>
                      <a:pt x="492338" y="542658"/>
                      <a:pt x="527501" y="552080"/>
                      <a:pt x="543378" y="579580"/>
                    </a:cubicBezTo>
                    <a:cubicBezTo>
                      <a:pt x="559255" y="607080"/>
                      <a:pt x="549833" y="642242"/>
                      <a:pt x="522333" y="658119"/>
                    </a:cubicBezTo>
                    <a:lnTo>
                      <a:pt x="390535" y="734213"/>
                    </a:lnTo>
                    <a:lnTo>
                      <a:pt x="522333" y="810307"/>
                    </a:lnTo>
                    <a:cubicBezTo>
                      <a:pt x="549833" y="826184"/>
                      <a:pt x="559255" y="861347"/>
                      <a:pt x="543378" y="888847"/>
                    </a:cubicBezTo>
                    <a:cubicBezTo>
                      <a:pt x="527501" y="916346"/>
                      <a:pt x="492338" y="925768"/>
                      <a:pt x="464838" y="909891"/>
                    </a:cubicBezTo>
                    <a:lnTo>
                      <a:pt x="275545" y="800603"/>
                    </a:lnTo>
                    <a:lnTo>
                      <a:pt x="86252" y="909891"/>
                    </a:lnTo>
                    <a:cubicBezTo>
                      <a:pt x="58752" y="925768"/>
                      <a:pt x="23589" y="916347"/>
                      <a:pt x="7712" y="888847"/>
                    </a:cubicBezTo>
                    <a:cubicBezTo>
                      <a:pt x="-8165" y="861347"/>
                      <a:pt x="1257" y="826184"/>
                      <a:pt x="28757" y="810307"/>
                    </a:cubicBezTo>
                    <a:lnTo>
                      <a:pt x="160555" y="734213"/>
                    </a:lnTo>
                    <a:lnTo>
                      <a:pt x="28757" y="658120"/>
                    </a:lnTo>
                    <a:cubicBezTo>
                      <a:pt x="1257" y="642243"/>
                      <a:pt x="-8165" y="607079"/>
                      <a:pt x="7712" y="579580"/>
                    </a:cubicBezTo>
                    <a:cubicBezTo>
                      <a:pt x="19620" y="558954"/>
                      <a:pt x="42376" y="548499"/>
                      <a:pt x="64611" y="551258"/>
                    </a:cubicBezTo>
                    <a:close/>
                    <a:moveTo>
                      <a:pt x="390068" y="125780"/>
                    </a:moveTo>
                    <a:cubicBezTo>
                      <a:pt x="334309" y="125780"/>
                      <a:pt x="289107" y="170982"/>
                      <a:pt x="289107" y="226741"/>
                    </a:cubicBezTo>
                    <a:cubicBezTo>
                      <a:pt x="289107" y="282500"/>
                      <a:pt x="334309" y="327702"/>
                      <a:pt x="390068" y="327702"/>
                    </a:cubicBezTo>
                    <a:cubicBezTo>
                      <a:pt x="445827" y="327702"/>
                      <a:pt x="491029" y="282500"/>
                      <a:pt x="491029" y="226741"/>
                    </a:cubicBezTo>
                    <a:cubicBezTo>
                      <a:pt x="491029" y="170982"/>
                      <a:pt x="445827" y="125780"/>
                      <a:pt x="390068" y="125780"/>
                    </a:cubicBezTo>
                    <a:close/>
                    <a:moveTo>
                      <a:pt x="161020" y="125780"/>
                    </a:moveTo>
                    <a:cubicBezTo>
                      <a:pt x="105261" y="125780"/>
                      <a:pt x="60059" y="170982"/>
                      <a:pt x="60059" y="226741"/>
                    </a:cubicBezTo>
                    <a:cubicBezTo>
                      <a:pt x="60059" y="282500"/>
                      <a:pt x="105261" y="327702"/>
                      <a:pt x="161020" y="327702"/>
                    </a:cubicBezTo>
                    <a:cubicBezTo>
                      <a:pt x="216779" y="327702"/>
                      <a:pt x="261981" y="282500"/>
                      <a:pt x="261981" y="226741"/>
                    </a:cubicBezTo>
                    <a:cubicBezTo>
                      <a:pt x="261981" y="170982"/>
                      <a:pt x="216779" y="125780"/>
                      <a:pt x="161020" y="125780"/>
                    </a:cubicBezTo>
                    <a:close/>
                    <a:moveTo>
                      <a:pt x="275544" y="0"/>
                    </a:moveTo>
                    <a:cubicBezTo>
                      <a:pt x="424508" y="0"/>
                      <a:pt x="545267" y="120759"/>
                      <a:pt x="545267" y="269723"/>
                    </a:cubicBezTo>
                    <a:cubicBezTo>
                      <a:pt x="545267" y="418687"/>
                      <a:pt x="424508" y="539446"/>
                      <a:pt x="275544" y="539446"/>
                    </a:cubicBezTo>
                    <a:cubicBezTo>
                      <a:pt x="126580" y="539446"/>
                      <a:pt x="5821" y="418687"/>
                      <a:pt x="5821" y="269723"/>
                    </a:cubicBezTo>
                    <a:cubicBezTo>
                      <a:pt x="5821" y="120759"/>
                      <a:pt x="126580" y="0"/>
                      <a:pt x="275544" y="0"/>
                    </a:cubicBezTo>
                    <a:close/>
                  </a:path>
                </a:pathLst>
              </a:custGeom>
              <a:solidFill>
                <a:srgbClr val="D5D6D7"/>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4113" fontAlgn="base">
                  <a:spcBef>
                    <a:spcPct val="0"/>
                  </a:spcBef>
                  <a:spcAft>
                    <a:spcPct val="0"/>
                  </a:spcAft>
                  <a:defRPr/>
                </a:pPr>
                <a:endParaRPr lang="en-US" sz="1961">
                  <a:gradFill>
                    <a:gsLst>
                      <a:gs pos="5439">
                        <a:srgbClr val="F8F8F8"/>
                      </a:gs>
                      <a:gs pos="10000">
                        <a:srgbClr val="F8F8F8"/>
                      </a:gs>
                    </a:gsLst>
                    <a:lin ang="5400000" scaled="0"/>
                  </a:gradFill>
                  <a:latin typeface="Segoe UI"/>
                </a:endParaRPr>
              </a:p>
            </p:txBody>
          </p:sp>
        </p:grpSp>
        <p:grpSp>
          <p:nvGrpSpPr>
            <p:cNvPr id="108" name="Group 107">
              <a:extLst>
                <a:ext uri="{FF2B5EF4-FFF2-40B4-BE49-F238E27FC236}">
                  <a16:creationId xmlns:a16="http://schemas.microsoft.com/office/drawing/2014/main" id="{FBBBD8EF-5A87-4C35-A07C-0EFF9E5C5BDC}"/>
                </a:ext>
              </a:extLst>
            </p:cNvPr>
            <p:cNvGrpSpPr/>
            <p:nvPr/>
          </p:nvGrpSpPr>
          <p:grpSpPr>
            <a:xfrm rot="21356027">
              <a:off x="5555812" y="4106681"/>
              <a:ext cx="514980" cy="147137"/>
              <a:chOff x="2476501" y="1549401"/>
              <a:chExt cx="288925" cy="82550"/>
            </a:xfrm>
          </p:grpSpPr>
          <p:sp>
            <p:nvSpPr>
              <p:cNvPr id="109" name="Oval 27">
                <a:extLst>
                  <a:ext uri="{FF2B5EF4-FFF2-40B4-BE49-F238E27FC236}">
                    <a16:creationId xmlns:a16="http://schemas.microsoft.com/office/drawing/2014/main" id="{EDAEEB06-96BE-42A8-9A2F-6088127985F6}"/>
                  </a:ext>
                </a:extLst>
              </p:cNvPr>
              <p:cNvSpPr>
                <a:spLocks noChangeArrowheads="1"/>
              </p:cNvSpPr>
              <p:nvPr/>
            </p:nvSpPr>
            <p:spPr bwMode="auto">
              <a:xfrm>
                <a:off x="2546351" y="1563688"/>
                <a:ext cx="23813" cy="2381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10" name="Oval 28">
                <a:extLst>
                  <a:ext uri="{FF2B5EF4-FFF2-40B4-BE49-F238E27FC236}">
                    <a16:creationId xmlns:a16="http://schemas.microsoft.com/office/drawing/2014/main" id="{E3EE381A-A35F-4F4A-BAC5-437EE724CA2C}"/>
                  </a:ext>
                </a:extLst>
              </p:cNvPr>
              <p:cNvSpPr>
                <a:spLocks noChangeArrowheads="1"/>
              </p:cNvSpPr>
              <p:nvPr/>
            </p:nvSpPr>
            <p:spPr bwMode="auto">
              <a:xfrm>
                <a:off x="2668588" y="1563688"/>
                <a:ext cx="23813" cy="2381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11" name="Freeform 35">
                <a:extLst>
                  <a:ext uri="{FF2B5EF4-FFF2-40B4-BE49-F238E27FC236}">
                    <a16:creationId xmlns:a16="http://schemas.microsoft.com/office/drawing/2014/main" id="{9A56E8E2-F40D-4B1B-A343-748F91DB96CA}"/>
                  </a:ext>
                </a:extLst>
              </p:cNvPr>
              <p:cNvSpPr>
                <a:spLocks/>
              </p:cNvSpPr>
              <p:nvPr/>
            </p:nvSpPr>
            <p:spPr bwMode="auto">
              <a:xfrm>
                <a:off x="2476501" y="1549401"/>
                <a:ext cx="288925" cy="82550"/>
              </a:xfrm>
              <a:custGeom>
                <a:avLst/>
                <a:gdLst>
                  <a:gd name="T0" fmla="*/ 192 w 194"/>
                  <a:gd name="T1" fmla="*/ 4 h 55"/>
                  <a:gd name="T2" fmla="*/ 191 w 194"/>
                  <a:gd name="T3" fmla="*/ 4 h 55"/>
                  <a:gd name="T4" fmla="*/ 186 w 194"/>
                  <a:gd name="T5" fmla="*/ 3 h 55"/>
                  <a:gd name="T6" fmla="*/ 175 w 194"/>
                  <a:gd name="T7" fmla="*/ 1 h 55"/>
                  <a:gd name="T8" fmla="*/ 153 w 194"/>
                  <a:gd name="T9" fmla="*/ 0 h 55"/>
                  <a:gd name="T10" fmla="*/ 120 w 194"/>
                  <a:gd name="T11" fmla="*/ 3 h 55"/>
                  <a:gd name="T12" fmla="*/ 107 w 194"/>
                  <a:gd name="T13" fmla="*/ 5 h 55"/>
                  <a:gd name="T14" fmla="*/ 97 w 194"/>
                  <a:gd name="T15" fmla="*/ 5 h 55"/>
                  <a:gd name="T16" fmla="*/ 87 w 194"/>
                  <a:gd name="T17" fmla="*/ 5 h 55"/>
                  <a:gd name="T18" fmla="*/ 74 w 194"/>
                  <a:gd name="T19" fmla="*/ 3 h 55"/>
                  <a:gd name="T20" fmla="*/ 42 w 194"/>
                  <a:gd name="T21" fmla="*/ 0 h 55"/>
                  <a:gd name="T22" fmla="*/ 18 w 194"/>
                  <a:gd name="T23" fmla="*/ 1 h 55"/>
                  <a:gd name="T24" fmla="*/ 8 w 194"/>
                  <a:gd name="T25" fmla="*/ 3 h 55"/>
                  <a:gd name="T26" fmla="*/ 3 w 194"/>
                  <a:gd name="T27" fmla="*/ 4 h 55"/>
                  <a:gd name="T28" fmla="*/ 2 w 194"/>
                  <a:gd name="T29" fmla="*/ 4 h 55"/>
                  <a:gd name="T30" fmla="*/ 0 w 194"/>
                  <a:gd name="T31" fmla="*/ 7 h 55"/>
                  <a:gd name="T32" fmla="*/ 0 w 194"/>
                  <a:gd name="T33" fmla="*/ 14 h 55"/>
                  <a:gd name="T34" fmla="*/ 2 w 194"/>
                  <a:gd name="T35" fmla="*/ 16 h 55"/>
                  <a:gd name="T36" fmla="*/ 5 w 194"/>
                  <a:gd name="T37" fmla="*/ 18 h 55"/>
                  <a:gd name="T38" fmla="*/ 11 w 194"/>
                  <a:gd name="T39" fmla="*/ 39 h 55"/>
                  <a:gd name="T40" fmla="*/ 12 w 194"/>
                  <a:gd name="T41" fmla="*/ 42 h 55"/>
                  <a:gd name="T42" fmla="*/ 17 w 194"/>
                  <a:gd name="T43" fmla="*/ 48 h 55"/>
                  <a:gd name="T44" fmla="*/ 17 w 194"/>
                  <a:gd name="T45" fmla="*/ 48 h 55"/>
                  <a:gd name="T46" fmla="*/ 17 w 194"/>
                  <a:gd name="T47" fmla="*/ 48 h 55"/>
                  <a:gd name="T48" fmla="*/ 42 w 194"/>
                  <a:gd name="T49" fmla="*/ 55 h 55"/>
                  <a:gd name="T50" fmla="*/ 79 w 194"/>
                  <a:gd name="T51" fmla="*/ 41 h 55"/>
                  <a:gd name="T52" fmla="*/ 86 w 194"/>
                  <a:gd name="T53" fmla="*/ 30 h 55"/>
                  <a:gd name="T54" fmla="*/ 93 w 194"/>
                  <a:gd name="T55" fmla="*/ 19 h 55"/>
                  <a:gd name="T56" fmla="*/ 97 w 194"/>
                  <a:gd name="T57" fmla="*/ 18 h 55"/>
                  <a:gd name="T58" fmla="*/ 116 w 194"/>
                  <a:gd name="T59" fmla="*/ 41 h 55"/>
                  <a:gd name="T60" fmla="*/ 152 w 194"/>
                  <a:gd name="T61" fmla="*/ 55 h 55"/>
                  <a:gd name="T62" fmla="*/ 177 w 194"/>
                  <a:gd name="T63" fmla="*/ 48 h 55"/>
                  <a:gd name="T64" fmla="*/ 177 w 194"/>
                  <a:gd name="T65" fmla="*/ 48 h 55"/>
                  <a:gd name="T66" fmla="*/ 181 w 194"/>
                  <a:gd name="T67" fmla="*/ 44 h 55"/>
                  <a:gd name="T68" fmla="*/ 184 w 194"/>
                  <a:gd name="T69" fmla="*/ 39 h 55"/>
                  <a:gd name="T70" fmla="*/ 189 w 194"/>
                  <a:gd name="T71" fmla="*/ 18 h 55"/>
                  <a:gd name="T72" fmla="*/ 191 w 194"/>
                  <a:gd name="T73" fmla="*/ 16 h 55"/>
                  <a:gd name="T74" fmla="*/ 194 w 194"/>
                  <a:gd name="T75" fmla="*/ 14 h 55"/>
                  <a:gd name="T76" fmla="*/ 194 w 194"/>
                  <a:gd name="T77" fmla="*/ 7 h 55"/>
                  <a:gd name="T78" fmla="*/ 192 w 194"/>
                  <a:gd name="T79" fmla="*/ 4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94" h="55">
                    <a:moveTo>
                      <a:pt x="192" y="4"/>
                    </a:moveTo>
                    <a:cubicBezTo>
                      <a:pt x="192" y="4"/>
                      <a:pt x="192" y="4"/>
                      <a:pt x="191" y="4"/>
                    </a:cubicBezTo>
                    <a:cubicBezTo>
                      <a:pt x="191" y="4"/>
                      <a:pt x="189" y="3"/>
                      <a:pt x="186" y="3"/>
                    </a:cubicBezTo>
                    <a:cubicBezTo>
                      <a:pt x="183" y="2"/>
                      <a:pt x="179" y="2"/>
                      <a:pt x="175" y="1"/>
                    </a:cubicBezTo>
                    <a:cubicBezTo>
                      <a:pt x="168" y="0"/>
                      <a:pt x="160" y="0"/>
                      <a:pt x="153" y="0"/>
                    </a:cubicBezTo>
                    <a:cubicBezTo>
                      <a:pt x="142" y="0"/>
                      <a:pt x="130" y="1"/>
                      <a:pt x="120" y="3"/>
                    </a:cubicBezTo>
                    <a:cubicBezTo>
                      <a:pt x="113" y="4"/>
                      <a:pt x="107" y="5"/>
                      <a:pt x="107" y="5"/>
                    </a:cubicBezTo>
                    <a:cubicBezTo>
                      <a:pt x="97" y="5"/>
                      <a:pt x="97" y="5"/>
                      <a:pt x="97" y="5"/>
                    </a:cubicBezTo>
                    <a:cubicBezTo>
                      <a:pt x="87" y="5"/>
                      <a:pt x="87" y="5"/>
                      <a:pt x="87" y="5"/>
                    </a:cubicBezTo>
                    <a:cubicBezTo>
                      <a:pt x="87" y="5"/>
                      <a:pt x="82" y="4"/>
                      <a:pt x="74" y="3"/>
                    </a:cubicBezTo>
                    <a:cubicBezTo>
                      <a:pt x="65" y="1"/>
                      <a:pt x="52" y="0"/>
                      <a:pt x="42" y="0"/>
                    </a:cubicBezTo>
                    <a:cubicBezTo>
                      <a:pt x="34" y="0"/>
                      <a:pt x="25" y="0"/>
                      <a:pt x="18" y="1"/>
                    </a:cubicBezTo>
                    <a:cubicBezTo>
                      <a:pt x="14" y="2"/>
                      <a:pt x="11" y="2"/>
                      <a:pt x="8" y="3"/>
                    </a:cubicBezTo>
                    <a:cubicBezTo>
                      <a:pt x="5" y="3"/>
                      <a:pt x="3" y="4"/>
                      <a:pt x="3" y="4"/>
                    </a:cubicBezTo>
                    <a:cubicBezTo>
                      <a:pt x="3" y="4"/>
                      <a:pt x="3" y="4"/>
                      <a:pt x="2" y="4"/>
                    </a:cubicBezTo>
                    <a:cubicBezTo>
                      <a:pt x="2" y="4"/>
                      <a:pt x="0" y="5"/>
                      <a:pt x="0" y="7"/>
                    </a:cubicBezTo>
                    <a:cubicBezTo>
                      <a:pt x="0" y="14"/>
                      <a:pt x="0" y="14"/>
                      <a:pt x="0" y="14"/>
                    </a:cubicBezTo>
                    <a:cubicBezTo>
                      <a:pt x="0" y="15"/>
                      <a:pt x="1" y="16"/>
                      <a:pt x="2" y="16"/>
                    </a:cubicBezTo>
                    <a:cubicBezTo>
                      <a:pt x="3" y="16"/>
                      <a:pt x="5" y="17"/>
                      <a:pt x="5" y="18"/>
                    </a:cubicBezTo>
                    <a:cubicBezTo>
                      <a:pt x="7" y="20"/>
                      <a:pt x="9" y="31"/>
                      <a:pt x="11" y="39"/>
                    </a:cubicBezTo>
                    <a:cubicBezTo>
                      <a:pt x="11" y="40"/>
                      <a:pt x="11" y="41"/>
                      <a:pt x="12" y="42"/>
                    </a:cubicBezTo>
                    <a:cubicBezTo>
                      <a:pt x="13" y="44"/>
                      <a:pt x="15" y="46"/>
                      <a:pt x="17" y="48"/>
                    </a:cubicBezTo>
                    <a:cubicBezTo>
                      <a:pt x="17" y="48"/>
                      <a:pt x="17" y="48"/>
                      <a:pt x="17" y="48"/>
                    </a:cubicBezTo>
                    <a:cubicBezTo>
                      <a:pt x="17" y="48"/>
                      <a:pt x="17" y="48"/>
                      <a:pt x="17" y="48"/>
                    </a:cubicBezTo>
                    <a:cubicBezTo>
                      <a:pt x="22" y="52"/>
                      <a:pt x="30" y="55"/>
                      <a:pt x="42" y="55"/>
                    </a:cubicBezTo>
                    <a:cubicBezTo>
                      <a:pt x="61" y="55"/>
                      <a:pt x="70" y="52"/>
                      <a:pt x="79" y="41"/>
                    </a:cubicBezTo>
                    <a:cubicBezTo>
                      <a:pt x="82" y="37"/>
                      <a:pt x="84" y="33"/>
                      <a:pt x="86" y="30"/>
                    </a:cubicBezTo>
                    <a:cubicBezTo>
                      <a:pt x="88" y="25"/>
                      <a:pt x="90" y="21"/>
                      <a:pt x="93" y="19"/>
                    </a:cubicBezTo>
                    <a:cubicBezTo>
                      <a:pt x="94" y="18"/>
                      <a:pt x="95" y="18"/>
                      <a:pt x="97" y="18"/>
                    </a:cubicBezTo>
                    <a:cubicBezTo>
                      <a:pt x="106" y="18"/>
                      <a:pt x="107" y="30"/>
                      <a:pt x="116" y="41"/>
                    </a:cubicBezTo>
                    <a:cubicBezTo>
                      <a:pt x="124" y="52"/>
                      <a:pt x="133" y="55"/>
                      <a:pt x="152" y="55"/>
                    </a:cubicBezTo>
                    <a:cubicBezTo>
                      <a:pt x="164" y="55"/>
                      <a:pt x="172" y="52"/>
                      <a:pt x="177" y="48"/>
                    </a:cubicBezTo>
                    <a:cubicBezTo>
                      <a:pt x="177" y="48"/>
                      <a:pt x="177" y="48"/>
                      <a:pt x="177" y="48"/>
                    </a:cubicBezTo>
                    <a:cubicBezTo>
                      <a:pt x="179" y="47"/>
                      <a:pt x="180" y="46"/>
                      <a:pt x="181" y="44"/>
                    </a:cubicBezTo>
                    <a:cubicBezTo>
                      <a:pt x="183" y="43"/>
                      <a:pt x="183" y="41"/>
                      <a:pt x="184" y="39"/>
                    </a:cubicBezTo>
                    <a:cubicBezTo>
                      <a:pt x="185" y="31"/>
                      <a:pt x="187" y="20"/>
                      <a:pt x="189" y="18"/>
                    </a:cubicBezTo>
                    <a:cubicBezTo>
                      <a:pt x="190" y="17"/>
                      <a:pt x="191" y="17"/>
                      <a:pt x="191" y="16"/>
                    </a:cubicBezTo>
                    <a:cubicBezTo>
                      <a:pt x="193" y="16"/>
                      <a:pt x="194" y="15"/>
                      <a:pt x="194" y="14"/>
                    </a:cubicBezTo>
                    <a:cubicBezTo>
                      <a:pt x="194" y="7"/>
                      <a:pt x="194" y="7"/>
                      <a:pt x="194" y="7"/>
                    </a:cubicBezTo>
                    <a:cubicBezTo>
                      <a:pt x="194" y="4"/>
                      <a:pt x="192" y="4"/>
                      <a:pt x="192" y="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12" name="Freeform 36">
                <a:extLst>
                  <a:ext uri="{FF2B5EF4-FFF2-40B4-BE49-F238E27FC236}">
                    <a16:creationId xmlns:a16="http://schemas.microsoft.com/office/drawing/2014/main" id="{62691AE5-B43A-4B20-AFB7-BC4751C92BE6}"/>
                  </a:ext>
                </a:extLst>
              </p:cNvPr>
              <p:cNvSpPr>
                <a:spLocks/>
              </p:cNvSpPr>
              <p:nvPr/>
            </p:nvSpPr>
            <p:spPr bwMode="auto">
              <a:xfrm>
                <a:off x="2481263" y="1563688"/>
                <a:ext cx="12700" cy="3175"/>
              </a:xfrm>
              <a:custGeom>
                <a:avLst/>
                <a:gdLst>
                  <a:gd name="T0" fmla="*/ 4 w 8"/>
                  <a:gd name="T1" fmla="*/ 2 h 2"/>
                  <a:gd name="T2" fmla="*/ 0 w 8"/>
                  <a:gd name="T3" fmla="*/ 1 h 2"/>
                  <a:gd name="T4" fmla="*/ 4 w 8"/>
                  <a:gd name="T5" fmla="*/ 0 h 2"/>
                  <a:gd name="T6" fmla="*/ 8 w 8"/>
                  <a:gd name="T7" fmla="*/ 1 h 2"/>
                  <a:gd name="T8" fmla="*/ 4 w 8"/>
                  <a:gd name="T9" fmla="*/ 2 h 2"/>
                </a:gdLst>
                <a:ahLst/>
                <a:cxnLst>
                  <a:cxn ang="0">
                    <a:pos x="T0" y="T1"/>
                  </a:cxn>
                  <a:cxn ang="0">
                    <a:pos x="T2" y="T3"/>
                  </a:cxn>
                  <a:cxn ang="0">
                    <a:pos x="T4" y="T5"/>
                  </a:cxn>
                  <a:cxn ang="0">
                    <a:pos x="T6" y="T7"/>
                  </a:cxn>
                  <a:cxn ang="0">
                    <a:pos x="T8" y="T9"/>
                  </a:cxn>
                </a:cxnLst>
                <a:rect l="0" t="0" r="r" b="b"/>
                <a:pathLst>
                  <a:path w="8" h="2">
                    <a:moveTo>
                      <a:pt x="4" y="2"/>
                    </a:moveTo>
                    <a:cubicBezTo>
                      <a:pt x="2" y="2"/>
                      <a:pt x="1" y="2"/>
                      <a:pt x="0" y="1"/>
                    </a:cubicBezTo>
                    <a:cubicBezTo>
                      <a:pt x="1" y="0"/>
                      <a:pt x="2" y="0"/>
                      <a:pt x="4" y="0"/>
                    </a:cubicBezTo>
                    <a:cubicBezTo>
                      <a:pt x="5" y="0"/>
                      <a:pt x="7" y="0"/>
                      <a:pt x="8" y="1"/>
                    </a:cubicBezTo>
                    <a:cubicBezTo>
                      <a:pt x="7" y="2"/>
                      <a:pt x="5" y="2"/>
                      <a:pt x="4" y="2"/>
                    </a:cubicBezTo>
                    <a:close/>
                  </a:path>
                </a:pathLst>
              </a:custGeom>
              <a:solidFill>
                <a:srgbClr val="B6B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13" name="Freeform 37">
                <a:extLst>
                  <a:ext uri="{FF2B5EF4-FFF2-40B4-BE49-F238E27FC236}">
                    <a16:creationId xmlns:a16="http://schemas.microsoft.com/office/drawing/2014/main" id="{A8D3120A-DF37-4CF4-9E9A-F2B2B5577717}"/>
                  </a:ext>
                </a:extLst>
              </p:cNvPr>
              <p:cNvSpPr>
                <a:spLocks/>
              </p:cNvSpPr>
              <p:nvPr/>
            </p:nvSpPr>
            <p:spPr bwMode="auto">
              <a:xfrm>
                <a:off x="2749551" y="1563688"/>
                <a:ext cx="12700" cy="3175"/>
              </a:xfrm>
              <a:custGeom>
                <a:avLst/>
                <a:gdLst>
                  <a:gd name="T0" fmla="*/ 5 w 9"/>
                  <a:gd name="T1" fmla="*/ 2 h 2"/>
                  <a:gd name="T2" fmla="*/ 0 w 9"/>
                  <a:gd name="T3" fmla="*/ 1 h 2"/>
                  <a:gd name="T4" fmla="*/ 5 w 9"/>
                  <a:gd name="T5" fmla="*/ 0 h 2"/>
                  <a:gd name="T6" fmla="*/ 9 w 9"/>
                  <a:gd name="T7" fmla="*/ 1 h 2"/>
                  <a:gd name="T8" fmla="*/ 5 w 9"/>
                  <a:gd name="T9" fmla="*/ 2 h 2"/>
                </a:gdLst>
                <a:ahLst/>
                <a:cxnLst>
                  <a:cxn ang="0">
                    <a:pos x="T0" y="T1"/>
                  </a:cxn>
                  <a:cxn ang="0">
                    <a:pos x="T2" y="T3"/>
                  </a:cxn>
                  <a:cxn ang="0">
                    <a:pos x="T4" y="T5"/>
                  </a:cxn>
                  <a:cxn ang="0">
                    <a:pos x="T6" y="T7"/>
                  </a:cxn>
                  <a:cxn ang="0">
                    <a:pos x="T8" y="T9"/>
                  </a:cxn>
                </a:cxnLst>
                <a:rect l="0" t="0" r="r" b="b"/>
                <a:pathLst>
                  <a:path w="9" h="2">
                    <a:moveTo>
                      <a:pt x="5" y="2"/>
                    </a:moveTo>
                    <a:cubicBezTo>
                      <a:pt x="3" y="2"/>
                      <a:pt x="2" y="2"/>
                      <a:pt x="0" y="1"/>
                    </a:cubicBezTo>
                    <a:cubicBezTo>
                      <a:pt x="2" y="0"/>
                      <a:pt x="3" y="0"/>
                      <a:pt x="5" y="0"/>
                    </a:cubicBezTo>
                    <a:cubicBezTo>
                      <a:pt x="6" y="0"/>
                      <a:pt x="7" y="0"/>
                      <a:pt x="9" y="1"/>
                    </a:cubicBezTo>
                    <a:cubicBezTo>
                      <a:pt x="7" y="2"/>
                      <a:pt x="6" y="2"/>
                      <a:pt x="5" y="2"/>
                    </a:cubicBezTo>
                    <a:close/>
                  </a:path>
                </a:pathLst>
              </a:custGeom>
              <a:solidFill>
                <a:srgbClr val="B6B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grpSp>
      </p:grpSp>
      <p:grpSp>
        <p:nvGrpSpPr>
          <p:cNvPr id="136" name="Group 135">
            <a:extLst>
              <a:ext uri="{FF2B5EF4-FFF2-40B4-BE49-F238E27FC236}">
                <a16:creationId xmlns:a16="http://schemas.microsoft.com/office/drawing/2014/main" id="{4BC08813-BD05-42CA-8564-58F74FF0F0D6}"/>
              </a:ext>
            </a:extLst>
          </p:cNvPr>
          <p:cNvGrpSpPr/>
          <p:nvPr/>
        </p:nvGrpSpPr>
        <p:grpSpPr>
          <a:xfrm>
            <a:off x="5748701" y="4746918"/>
            <a:ext cx="1747420" cy="1111901"/>
            <a:chOff x="2515255" y="5045290"/>
            <a:chExt cx="2225595" cy="1416170"/>
          </a:xfrm>
        </p:grpSpPr>
        <p:sp>
          <p:nvSpPr>
            <p:cNvPr id="137" name="Freeform 28">
              <a:extLst>
                <a:ext uri="{FF2B5EF4-FFF2-40B4-BE49-F238E27FC236}">
                  <a16:creationId xmlns:a16="http://schemas.microsoft.com/office/drawing/2014/main" id="{CBF1F8C6-AE68-4493-AB71-6C609CE14E39}"/>
                </a:ext>
              </a:extLst>
            </p:cNvPr>
            <p:cNvSpPr>
              <a:spLocks/>
            </p:cNvSpPr>
            <p:nvPr/>
          </p:nvSpPr>
          <p:spPr bwMode="auto">
            <a:xfrm>
              <a:off x="2515255" y="5224962"/>
              <a:ext cx="1085222" cy="1205004"/>
            </a:xfrm>
            <a:custGeom>
              <a:avLst/>
              <a:gdLst>
                <a:gd name="T0" fmla="*/ 442 w 482"/>
                <a:gd name="T1" fmla="*/ 431 h 539"/>
                <a:gd name="T2" fmla="*/ 281 w 482"/>
                <a:gd name="T3" fmla="*/ 524 h 539"/>
                <a:gd name="T4" fmla="*/ 201 w 482"/>
                <a:gd name="T5" fmla="*/ 524 h 539"/>
                <a:gd name="T6" fmla="*/ 40 w 482"/>
                <a:gd name="T7" fmla="*/ 431 h 539"/>
                <a:gd name="T8" fmla="*/ 0 w 482"/>
                <a:gd name="T9" fmla="*/ 362 h 539"/>
                <a:gd name="T10" fmla="*/ 0 w 482"/>
                <a:gd name="T11" fmla="*/ 176 h 539"/>
                <a:gd name="T12" fmla="*/ 40 w 482"/>
                <a:gd name="T13" fmla="*/ 107 h 539"/>
                <a:gd name="T14" fmla="*/ 201 w 482"/>
                <a:gd name="T15" fmla="*/ 14 h 539"/>
                <a:gd name="T16" fmla="*/ 281 w 482"/>
                <a:gd name="T17" fmla="*/ 14 h 539"/>
                <a:gd name="T18" fmla="*/ 442 w 482"/>
                <a:gd name="T19" fmla="*/ 107 h 539"/>
                <a:gd name="T20" fmla="*/ 482 w 482"/>
                <a:gd name="T21" fmla="*/ 176 h 539"/>
                <a:gd name="T22" fmla="*/ 482 w 482"/>
                <a:gd name="T23" fmla="*/ 362 h 539"/>
                <a:gd name="T24" fmla="*/ 442 w 482"/>
                <a:gd name="T25" fmla="*/ 431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82" h="539">
                  <a:moveTo>
                    <a:pt x="442" y="431"/>
                  </a:moveTo>
                  <a:cubicBezTo>
                    <a:pt x="281" y="524"/>
                    <a:pt x="281" y="524"/>
                    <a:pt x="281" y="524"/>
                  </a:cubicBezTo>
                  <a:cubicBezTo>
                    <a:pt x="256" y="539"/>
                    <a:pt x="226" y="539"/>
                    <a:pt x="201" y="524"/>
                  </a:cubicBezTo>
                  <a:cubicBezTo>
                    <a:pt x="40" y="431"/>
                    <a:pt x="40" y="431"/>
                    <a:pt x="40" y="431"/>
                  </a:cubicBezTo>
                  <a:cubicBezTo>
                    <a:pt x="15" y="417"/>
                    <a:pt x="0" y="391"/>
                    <a:pt x="0" y="362"/>
                  </a:cubicBezTo>
                  <a:cubicBezTo>
                    <a:pt x="0" y="176"/>
                    <a:pt x="0" y="176"/>
                    <a:pt x="0" y="176"/>
                  </a:cubicBezTo>
                  <a:cubicBezTo>
                    <a:pt x="0" y="148"/>
                    <a:pt x="15" y="121"/>
                    <a:pt x="40" y="107"/>
                  </a:cubicBezTo>
                  <a:cubicBezTo>
                    <a:pt x="201" y="14"/>
                    <a:pt x="201" y="14"/>
                    <a:pt x="201" y="14"/>
                  </a:cubicBezTo>
                  <a:cubicBezTo>
                    <a:pt x="226" y="0"/>
                    <a:pt x="256" y="0"/>
                    <a:pt x="281" y="14"/>
                  </a:cubicBezTo>
                  <a:cubicBezTo>
                    <a:pt x="442" y="107"/>
                    <a:pt x="442" y="107"/>
                    <a:pt x="442" y="107"/>
                  </a:cubicBezTo>
                  <a:cubicBezTo>
                    <a:pt x="467" y="121"/>
                    <a:pt x="482" y="148"/>
                    <a:pt x="482" y="176"/>
                  </a:cubicBezTo>
                  <a:cubicBezTo>
                    <a:pt x="482" y="362"/>
                    <a:pt x="482" y="362"/>
                    <a:pt x="482" y="362"/>
                  </a:cubicBezTo>
                  <a:cubicBezTo>
                    <a:pt x="482" y="391"/>
                    <a:pt x="467" y="417"/>
                    <a:pt x="442" y="431"/>
                  </a:cubicBezTo>
                </a:path>
              </a:pathLst>
            </a:custGeom>
            <a:solidFill>
              <a:srgbClr val="A379AE">
                <a:alpha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38" name="Freeform 29">
              <a:extLst>
                <a:ext uri="{FF2B5EF4-FFF2-40B4-BE49-F238E27FC236}">
                  <a16:creationId xmlns:a16="http://schemas.microsoft.com/office/drawing/2014/main" id="{0BDCC620-2863-49BC-81ED-681823CCC8DF}"/>
                </a:ext>
              </a:extLst>
            </p:cNvPr>
            <p:cNvSpPr>
              <a:spLocks/>
            </p:cNvSpPr>
            <p:nvPr/>
          </p:nvSpPr>
          <p:spPr bwMode="auto">
            <a:xfrm>
              <a:off x="2793148" y="5895739"/>
              <a:ext cx="495897" cy="534227"/>
            </a:xfrm>
            <a:custGeom>
              <a:avLst/>
              <a:gdLst>
                <a:gd name="T0" fmla="*/ 0 w 221"/>
                <a:gd name="T1" fmla="*/ 0 h 239"/>
                <a:gd name="T2" fmla="*/ 0 w 221"/>
                <a:gd name="T3" fmla="*/ 179 h 239"/>
                <a:gd name="T4" fmla="*/ 78 w 221"/>
                <a:gd name="T5" fmla="*/ 224 h 239"/>
                <a:gd name="T6" fmla="*/ 158 w 221"/>
                <a:gd name="T7" fmla="*/ 224 h 239"/>
                <a:gd name="T8" fmla="*/ 221 w 221"/>
                <a:gd name="T9" fmla="*/ 188 h 239"/>
                <a:gd name="T10" fmla="*/ 221 w 221"/>
                <a:gd name="T11" fmla="*/ 0 h 239"/>
                <a:gd name="T12" fmla="*/ 0 w 221"/>
                <a:gd name="T13" fmla="*/ 0 h 239"/>
              </a:gdLst>
              <a:ahLst/>
              <a:cxnLst>
                <a:cxn ang="0">
                  <a:pos x="T0" y="T1"/>
                </a:cxn>
                <a:cxn ang="0">
                  <a:pos x="T2" y="T3"/>
                </a:cxn>
                <a:cxn ang="0">
                  <a:pos x="T4" y="T5"/>
                </a:cxn>
                <a:cxn ang="0">
                  <a:pos x="T6" y="T7"/>
                </a:cxn>
                <a:cxn ang="0">
                  <a:pos x="T8" y="T9"/>
                </a:cxn>
                <a:cxn ang="0">
                  <a:pos x="T10" y="T11"/>
                </a:cxn>
                <a:cxn ang="0">
                  <a:pos x="T12" y="T13"/>
                </a:cxn>
              </a:cxnLst>
              <a:rect l="0" t="0" r="r" b="b"/>
              <a:pathLst>
                <a:path w="221" h="239">
                  <a:moveTo>
                    <a:pt x="0" y="0"/>
                  </a:moveTo>
                  <a:cubicBezTo>
                    <a:pt x="0" y="179"/>
                    <a:pt x="0" y="179"/>
                    <a:pt x="0" y="179"/>
                  </a:cubicBezTo>
                  <a:cubicBezTo>
                    <a:pt x="78" y="224"/>
                    <a:pt x="78" y="224"/>
                    <a:pt x="78" y="224"/>
                  </a:cubicBezTo>
                  <a:cubicBezTo>
                    <a:pt x="103" y="239"/>
                    <a:pt x="133" y="239"/>
                    <a:pt x="158" y="224"/>
                  </a:cubicBezTo>
                  <a:cubicBezTo>
                    <a:pt x="221" y="188"/>
                    <a:pt x="221" y="188"/>
                    <a:pt x="221" y="188"/>
                  </a:cubicBezTo>
                  <a:cubicBezTo>
                    <a:pt x="221" y="0"/>
                    <a:pt x="221" y="0"/>
                    <a:pt x="221" y="0"/>
                  </a:cubicBezTo>
                  <a:lnTo>
                    <a:pt x="0" y="0"/>
                  </a:lnTo>
                  <a:close/>
                </a:path>
              </a:pathLst>
            </a:custGeom>
            <a:solidFill>
              <a:srgbClr val="FFF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39" name="Freeform 87">
              <a:extLst>
                <a:ext uri="{FF2B5EF4-FFF2-40B4-BE49-F238E27FC236}">
                  <a16:creationId xmlns:a16="http://schemas.microsoft.com/office/drawing/2014/main" id="{9F772539-05F9-45A5-8B56-ADAAC66559BD}"/>
                </a:ext>
              </a:extLst>
            </p:cNvPr>
            <p:cNvSpPr>
              <a:spLocks/>
            </p:cNvSpPr>
            <p:nvPr/>
          </p:nvSpPr>
          <p:spPr bwMode="auto">
            <a:xfrm>
              <a:off x="3236341" y="5866991"/>
              <a:ext cx="189256" cy="481523"/>
            </a:xfrm>
            <a:custGeom>
              <a:avLst/>
              <a:gdLst>
                <a:gd name="T0" fmla="*/ 72 w 85"/>
                <a:gd name="T1" fmla="*/ 0 h 215"/>
                <a:gd name="T2" fmla="*/ 14 w 85"/>
                <a:gd name="T3" fmla="*/ 0 h 215"/>
                <a:gd name="T4" fmla="*/ 27 w 85"/>
                <a:gd name="T5" fmla="*/ 121 h 215"/>
                <a:gd name="T6" fmla="*/ 27 w 85"/>
                <a:gd name="T7" fmla="*/ 121 h 215"/>
                <a:gd name="T8" fmla="*/ 0 w 85"/>
                <a:gd name="T9" fmla="*/ 215 h 215"/>
                <a:gd name="T10" fmla="*/ 70 w 85"/>
                <a:gd name="T11" fmla="*/ 174 h 215"/>
                <a:gd name="T12" fmla="*/ 83 w 85"/>
                <a:gd name="T13" fmla="*/ 134 h 215"/>
                <a:gd name="T14" fmla="*/ 85 w 85"/>
                <a:gd name="T15" fmla="*/ 112 h 215"/>
                <a:gd name="T16" fmla="*/ 72 w 85"/>
                <a:gd name="T17" fmla="*/ 0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215">
                  <a:moveTo>
                    <a:pt x="72" y="0"/>
                  </a:moveTo>
                  <a:cubicBezTo>
                    <a:pt x="14" y="0"/>
                    <a:pt x="14" y="0"/>
                    <a:pt x="14" y="0"/>
                  </a:cubicBezTo>
                  <a:cubicBezTo>
                    <a:pt x="27" y="121"/>
                    <a:pt x="27" y="121"/>
                    <a:pt x="27" y="121"/>
                  </a:cubicBezTo>
                  <a:cubicBezTo>
                    <a:pt x="27" y="121"/>
                    <a:pt x="27" y="121"/>
                    <a:pt x="27" y="121"/>
                  </a:cubicBezTo>
                  <a:cubicBezTo>
                    <a:pt x="0" y="215"/>
                    <a:pt x="0" y="215"/>
                    <a:pt x="0" y="215"/>
                  </a:cubicBezTo>
                  <a:cubicBezTo>
                    <a:pt x="70" y="174"/>
                    <a:pt x="70" y="174"/>
                    <a:pt x="70" y="174"/>
                  </a:cubicBezTo>
                  <a:cubicBezTo>
                    <a:pt x="83" y="134"/>
                    <a:pt x="83" y="134"/>
                    <a:pt x="83" y="134"/>
                  </a:cubicBezTo>
                  <a:cubicBezTo>
                    <a:pt x="85" y="127"/>
                    <a:pt x="85" y="119"/>
                    <a:pt x="85" y="112"/>
                  </a:cubicBezTo>
                  <a:cubicBezTo>
                    <a:pt x="72" y="0"/>
                    <a:pt x="72" y="0"/>
                    <a:pt x="72" y="0"/>
                  </a:cubicBezTo>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40" name="Freeform 88">
              <a:extLst>
                <a:ext uri="{FF2B5EF4-FFF2-40B4-BE49-F238E27FC236}">
                  <a16:creationId xmlns:a16="http://schemas.microsoft.com/office/drawing/2014/main" id="{A4BA1A94-92CF-4660-8D9E-C4F636DD8D1B}"/>
                </a:ext>
              </a:extLst>
            </p:cNvPr>
            <p:cNvSpPr>
              <a:spLocks/>
            </p:cNvSpPr>
            <p:nvPr/>
          </p:nvSpPr>
          <p:spPr bwMode="auto">
            <a:xfrm>
              <a:off x="2678158" y="5644198"/>
              <a:ext cx="733063" cy="342576"/>
            </a:xfrm>
            <a:custGeom>
              <a:avLst/>
              <a:gdLst>
                <a:gd name="T0" fmla="*/ 326 w 326"/>
                <a:gd name="T1" fmla="*/ 153 h 153"/>
                <a:gd name="T2" fmla="*/ 316 w 326"/>
                <a:gd name="T3" fmla="*/ 57 h 153"/>
                <a:gd name="T4" fmla="*/ 250 w 326"/>
                <a:gd name="T5" fmla="*/ 0 h 153"/>
                <a:gd name="T6" fmla="*/ 80 w 326"/>
                <a:gd name="T7" fmla="*/ 0 h 153"/>
                <a:gd name="T8" fmla="*/ 14 w 326"/>
                <a:gd name="T9" fmla="*/ 57 h 153"/>
                <a:gd name="T10" fmla="*/ 0 w 326"/>
                <a:gd name="T11" fmla="*/ 153 h 153"/>
                <a:gd name="T12" fmla="*/ 326 w 326"/>
                <a:gd name="T13" fmla="*/ 153 h 153"/>
              </a:gdLst>
              <a:ahLst/>
              <a:cxnLst>
                <a:cxn ang="0">
                  <a:pos x="T0" y="T1"/>
                </a:cxn>
                <a:cxn ang="0">
                  <a:pos x="T2" y="T3"/>
                </a:cxn>
                <a:cxn ang="0">
                  <a:pos x="T4" y="T5"/>
                </a:cxn>
                <a:cxn ang="0">
                  <a:pos x="T6" y="T7"/>
                </a:cxn>
                <a:cxn ang="0">
                  <a:pos x="T8" y="T9"/>
                </a:cxn>
                <a:cxn ang="0">
                  <a:pos x="T10" y="T11"/>
                </a:cxn>
                <a:cxn ang="0">
                  <a:pos x="T12" y="T13"/>
                </a:cxn>
              </a:cxnLst>
              <a:rect l="0" t="0" r="r" b="b"/>
              <a:pathLst>
                <a:path w="326" h="153">
                  <a:moveTo>
                    <a:pt x="326" y="153"/>
                  </a:moveTo>
                  <a:cubicBezTo>
                    <a:pt x="316" y="57"/>
                    <a:pt x="316" y="57"/>
                    <a:pt x="316" y="57"/>
                  </a:cubicBezTo>
                  <a:cubicBezTo>
                    <a:pt x="311" y="24"/>
                    <a:pt x="283" y="0"/>
                    <a:pt x="250" y="0"/>
                  </a:cubicBezTo>
                  <a:cubicBezTo>
                    <a:pt x="80" y="0"/>
                    <a:pt x="80" y="0"/>
                    <a:pt x="80" y="0"/>
                  </a:cubicBezTo>
                  <a:cubicBezTo>
                    <a:pt x="47" y="0"/>
                    <a:pt x="19" y="24"/>
                    <a:pt x="14" y="57"/>
                  </a:cubicBezTo>
                  <a:cubicBezTo>
                    <a:pt x="0" y="153"/>
                    <a:pt x="0" y="153"/>
                    <a:pt x="0" y="153"/>
                  </a:cubicBezTo>
                  <a:cubicBezTo>
                    <a:pt x="326" y="153"/>
                    <a:pt x="326" y="153"/>
                    <a:pt x="326" y="153"/>
                  </a:cubicBezTo>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41" name="Freeform 89">
              <a:extLst>
                <a:ext uri="{FF2B5EF4-FFF2-40B4-BE49-F238E27FC236}">
                  <a16:creationId xmlns:a16="http://schemas.microsoft.com/office/drawing/2014/main" id="{A243C056-0C42-411F-A64A-0395D9BC7EA3}"/>
                </a:ext>
              </a:extLst>
            </p:cNvPr>
            <p:cNvSpPr>
              <a:spLocks/>
            </p:cNvSpPr>
            <p:nvPr/>
          </p:nvSpPr>
          <p:spPr bwMode="auto">
            <a:xfrm>
              <a:off x="2678158" y="5644198"/>
              <a:ext cx="733063" cy="347368"/>
            </a:xfrm>
            <a:custGeom>
              <a:avLst/>
              <a:gdLst>
                <a:gd name="T0" fmla="*/ 326 w 326"/>
                <a:gd name="T1" fmla="*/ 156 h 156"/>
                <a:gd name="T2" fmla="*/ 316 w 326"/>
                <a:gd name="T3" fmla="*/ 57 h 156"/>
                <a:gd name="T4" fmla="*/ 250 w 326"/>
                <a:gd name="T5" fmla="*/ 0 h 156"/>
                <a:gd name="T6" fmla="*/ 80 w 326"/>
                <a:gd name="T7" fmla="*/ 0 h 156"/>
                <a:gd name="T8" fmla="*/ 14 w 326"/>
                <a:gd name="T9" fmla="*/ 57 h 156"/>
                <a:gd name="T10" fmla="*/ 0 w 326"/>
                <a:gd name="T11" fmla="*/ 153 h 156"/>
                <a:gd name="T12" fmla="*/ 326 w 326"/>
                <a:gd name="T13" fmla="*/ 156 h 156"/>
              </a:gdLst>
              <a:ahLst/>
              <a:cxnLst>
                <a:cxn ang="0">
                  <a:pos x="T0" y="T1"/>
                </a:cxn>
                <a:cxn ang="0">
                  <a:pos x="T2" y="T3"/>
                </a:cxn>
                <a:cxn ang="0">
                  <a:pos x="T4" y="T5"/>
                </a:cxn>
                <a:cxn ang="0">
                  <a:pos x="T6" y="T7"/>
                </a:cxn>
                <a:cxn ang="0">
                  <a:pos x="T8" y="T9"/>
                </a:cxn>
                <a:cxn ang="0">
                  <a:pos x="T10" y="T11"/>
                </a:cxn>
                <a:cxn ang="0">
                  <a:pos x="T12" y="T13"/>
                </a:cxn>
              </a:cxnLst>
              <a:rect l="0" t="0" r="r" b="b"/>
              <a:pathLst>
                <a:path w="326" h="156">
                  <a:moveTo>
                    <a:pt x="326" y="156"/>
                  </a:moveTo>
                  <a:cubicBezTo>
                    <a:pt x="316" y="57"/>
                    <a:pt x="316" y="57"/>
                    <a:pt x="316" y="57"/>
                  </a:cubicBezTo>
                  <a:cubicBezTo>
                    <a:pt x="311" y="24"/>
                    <a:pt x="283" y="0"/>
                    <a:pt x="250" y="0"/>
                  </a:cubicBezTo>
                  <a:cubicBezTo>
                    <a:pt x="80" y="0"/>
                    <a:pt x="80" y="0"/>
                    <a:pt x="80" y="0"/>
                  </a:cubicBezTo>
                  <a:cubicBezTo>
                    <a:pt x="47" y="0"/>
                    <a:pt x="19" y="24"/>
                    <a:pt x="14" y="57"/>
                  </a:cubicBezTo>
                  <a:cubicBezTo>
                    <a:pt x="0" y="153"/>
                    <a:pt x="0" y="153"/>
                    <a:pt x="0" y="153"/>
                  </a:cubicBezTo>
                  <a:cubicBezTo>
                    <a:pt x="326" y="156"/>
                    <a:pt x="326" y="156"/>
                    <a:pt x="326" y="156"/>
                  </a:cubicBezTo>
                </a:path>
              </a:pathLst>
            </a:custGeom>
            <a:solidFill>
              <a:srgbClr val="6725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42" name="Freeform 90">
              <a:extLst>
                <a:ext uri="{FF2B5EF4-FFF2-40B4-BE49-F238E27FC236}">
                  <a16:creationId xmlns:a16="http://schemas.microsoft.com/office/drawing/2014/main" id="{AD47D3D8-AB2A-4860-9171-2ED85D12E6F3}"/>
                </a:ext>
              </a:extLst>
            </p:cNvPr>
            <p:cNvSpPr>
              <a:spLocks/>
            </p:cNvSpPr>
            <p:nvPr/>
          </p:nvSpPr>
          <p:spPr bwMode="auto">
            <a:xfrm>
              <a:off x="2797940" y="5045290"/>
              <a:ext cx="529435" cy="539018"/>
            </a:xfrm>
            <a:custGeom>
              <a:avLst/>
              <a:gdLst>
                <a:gd name="T0" fmla="*/ 230 w 235"/>
                <a:gd name="T1" fmla="*/ 128 h 242"/>
                <a:gd name="T2" fmla="*/ 128 w 235"/>
                <a:gd name="T3" fmla="*/ 5 h 242"/>
                <a:gd name="T4" fmla="*/ 6 w 235"/>
                <a:gd name="T5" fmla="*/ 107 h 242"/>
                <a:gd name="T6" fmla="*/ 0 w 235"/>
                <a:gd name="T7" fmla="*/ 238 h 242"/>
                <a:gd name="T8" fmla="*/ 61 w 235"/>
                <a:gd name="T9" fmla="*/ 212 h 242"/>
                <a:gd name="T10" fmla="*/ 73 w 235"/>
                <a:gd name="T11" fmla="*/ 190 h 242"/>
                <a:gd name="T12" fmla="*/ 157 w 235"/>
                <a:gd name="T13" fmla="*/ 162 h 242"/>
                <a:gd name="T14" fmla="*/ 167 w 235"/>
                <a:gd name="T15" fmla="*/ 185 h 242"/>
                <a:gd name="T16" fmla="*/ 222 w 235"/>
                <a:gd name="T17" fmla="*/ 242 h 242"/>
                <a:gd name="T18" fmla="*/ 230 w 235"/>
                <a:gd name="T19" fmla="*/ 128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5" h="242">
                  <a:moveTo>
                    <a:pt x="230" y="128"/>
                  </a:moveTo>
                  <a:cubicBezTo>
                    <a:pt x="235" y="66"/>
                    <a:pt x="190" y="11"/>
                    <a:pt x="128" y="5"/>
                  </a:cubicBezTo>
                  <a:cubicBezTo>
                    <a:pt x="66" y="0"/>
                    <a:pt x="11" y="45"/>
                    <a:pt x="6" y="107"/>
                  </a:cubicBezTo>
                  <a:cubicBezTo>
                    <a:pt x="0" y="238"/>
                    <a:pt x="0" y="238"/>
                    <a:pt x="0" y="238"/>
                  </a:cubicBezTo>
                  <a:cubicBezTo>
                    <a:pt x="40" y="235"/>
                    <a:pt x="61" y="212"/>
                    <a:pt x="61" y="212"/>
                  </a:cubicBezTo>
                  <a:cubicBezTo>
                    <a:pt x="73" y="190"/>
                    <a:pt x="73" y="190"/>
                    <a:pt x="73" y="190"/>
                  </a:cubicBezTo>
                  <a:cubicBezTo>
                    <a:pt x="157" y="162"/>
                    <a:pt x="157" y="162"/>
                    <a:pt x="157" y="162"/>
                  </a:cubicBezTo>
                  <a:cubicBezTo>
                    <a:pt x="167" y="185"/>
                    <a:pt x="167" y="185"/>
                    <a:pt x="167" y="185"/>
                  </a:cubicBezTo>
                  <a:cubicBezTo>
                    <a:pt x="178" y="230"/>
                    <a:pt x="222" y="242"/>
                    <a:pt x="222" y="242"/>
                  </a:cubicBezTo>
                  <a:lnTo>
                    <a:pt x="230" y="128"/>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43" name="Freeform 91">
              <a:extLst>
                <a:ext uri="{FF2B5EF4-FFF2-40B4-BE49-F238E27FC236}">
                  <a16:creationId xmlns:a16="http://schemas.microsoft.com/office/drawing/2014/main" id="{A0D54FA7-D9C2-403B-A26C-4CB205617704}"/>
                </a:ext>
              </a:extLst>
            </p:cNvPr>
            <p:cNvSpPr>
              <a:spLocks/>
            </p:cNvSpPr>
            <p:nvPr/>
          </p:nvSpPr>
          <p:spPr bwMode="auto">
            <a:xfrm>
              <a:off x="2886579" y="5500460"/>
              <a:ext cx="323411" cy="304246"/>
            </a:xfrm>
            <a:custGeom>
              <a:avLst/>
              <a:gdLst>
                <a:gd name="T0" fmla="*/ 24 w 144"/>
                <a:gd name="T1" fmla="*/ 51 h 136"/>
                <a:gd name="T2" fmla="*/ 24 w 144"/>
                <a:gd name="T3" fmla="*/ 0 h 136"/>
                <a:gd name="T4" fmla="*/ 120 w 144"/>
                <a:gd name="T5" fmla="*/ 0 h 136"/>
                <a:gd name="T6" fmla="*/ 120 w 144"/>
                <a:gd name="T7" fmla="*/ 51 h 136"/>
                <a:gd name="T8" fmla="*/ 133 w 144"/>
                <a:gd name="T9" fmla="*/ 64 h 136"/>
                <a:gd name="T10" fmla="*/ 144 w 144"/>
                <a:gd name="T11" fmla="*/ 64 h 136"/>
                <a:gd name="T12" fmla="*/ 72 w 144"/>
                <a:gd name="T13" fmla="*/ 136 h 136"/>
                <a:gd name="T14" fmla="*/ 0 w 144"/>
                <a:gd name="T15" fmla="*/ 64 h 136"/>
                <a:gd name="T16" fmla="*/ 10 w 144"/>
                <a:gd name="T17" fmla="*/ 64 h 136"/>
                <a:gd name="T18" fmla="*/ 24 w 144"/>
                <a:gd name="T19" fmla="*/ 5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4" h="136">
                  <a:moveTo>
                    <a:pt x="24" y="51"/>
                  </a:moveTo>
                  <a:cubicBezTo>
                    <a:pt x="24" y="0"/>
                    <a:pt x="24" y="0"/>
                    <a:pt x="24" y="0"/>
                  </a:cubicBezTo>
                  <a:cubicBezTo>
                    <a:pt x="120" y="0"/>
                    <a:pt x="120" y="0"/>
                    <a:pt x="120" y="0"/>
                  </a:cubicBezTo>
                  <a:cubicBezTo>
                    <a:pt x="120" y="51"/>
                    <a:pt x="120" y="51"/>
                    <a:pt x="120" y="51"/>
                  </a:cubicBezTo>
                  <a:cubicBezTo>
                    <a:pt x="120" y="58"/>
                    <a:pt x="126" y="64"/>
                    <a:pt x="133" y="64"/>
                  </a:cubicBezTo>
                  <a:cubicBezTo>
                    <a:pt x="144" y="64"/>
                    <a:pt x="144" y="64"/>
                    <a:pt x="144" y="64"/>
                  </a:cubicBezTo>
                  <a:cubicBezTo>
                    <a:pt x="144" y="103"/>
                    <a:pt x="111" y="136"/>
                    <a:pt x="72" y="136"/>
                  </a:cubicBezTo>
                  <a:cubicBezTo>
                    <a:pt x="32" y="136"/>
                    <a:pt x="0" y="103"/>
                    <a:pt x="0" y="64"/>
                  </a:cubicBezTo>
                  <a:cubicBezTo>
                    <a:pt x="10" y="64"/>
                    <a:pt x="10" y="64"/>
                    <a:pt x="10" y="64"/>
                  </a:cubicBezTo>
                  <a:cubicBezTo>
                    <a:pt x="18" y="64"/>
                    <a:pt x="24" y="58"/>
                    <a:pt x="24" y="51"/>
                  </a:cubicBez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44" name="Freeform 92">
              <a:extLst>
                <a:ext uri="{FF2B5EF4-FFF2-40B4-BE49-F238E27FC236}">
                  <a16:creationId xmlns:a16="http://schemas.microsoft.com/office/drawing/2014/main" id="{84DA6AB2-8C89-46D6-822D-DEDB58D8E086}"/>
                </a:ext>
              </a:extLst>
            </p:cNvPr>
            <p:cNvSpPr>
              <a:spLocks/>
            </p:cNvSpPr>
            <p:nvPr/>
          </p:nvSpPr>
          <p:spPr bwMode="auto">
            <a:xfrm>
              <a:off x="2941677" y="5500460"/>
              <a:ext cx="232377" cy="148529"/>
            </a:xfrm>
            <a:custGeom>
              <a:avLst/>
              <a:gdLst>
                <a:gd name="T0" fmla="*/ 104 w 104"/>
                <a:gd name="T1" fmla="*/ 63 h 66"/>
                <a:gd name="T2" fmla="*/ 96 w 104"/>
                <a:gd name="T3" fmla="*/ 51 h 66"/>
                <a:gd name="T4" fmla="*/ 96 w 104"/>
                <a:gd name="T5" fmla="*/ 0 h 66"/>
                <a:gd name="T6" fmla="*/ 0 w 104"/>
                <a:gd name="T7" fmla="*/ 0 h 66"/>
                <a:gd name="T8" fmla="*/ 0 w 104"/>
                <a:gd name="T9" fmla="*/ 22 h 66"/>
                <a:gd name="T10" fmla="*/ 104 w 104"/>
                <a:gd name="T11" fmla="*/ 63 h 66"/>
              </a:gdLst>
              <a:ahLst/>
              <a:cxnLst>
                <a:cxn ang="0">
                  <a:pos x="T0" y="T1"/>
                </a:cxn>
                <a:cxn ang="0">
                  <a:pos x="T2" y="T3"/>
                </a:cxn>
                <a:cxn ang="0">
                  <a:pos x="T4" y="T5"/>
                </a:cxn>
                <a:cxn ang="0">
                  <a:pos x="T6" y="T7"/>
                </a:cxn>
                <a:cxn ang="0">
                  <a:pos x="T8" y="T9"/>
                </a:cxn>
                <a:cxn ang="0">
                  <a:pos x="T10" y="T11"/>
                </a:cxn>
              </a:cxnLst>
              <a:rect l="0" t="0" r="r" b="b"/>
              <a:pathLst>
                <a:path w="104" h="66">
                  <a:moveTo>
                    <a:pt x="104" y="63"/>
                  </a:moveTo>
                  <a:cubicBezTo>
                    <a:pt x="99" y="61"/>
                    <a:pt x="96" y="56"/>
                    <a:pt x="96" y="51"/>
                  </a:cubicBezTo>
                  <a:cubicBezTo>
                    <a:pt x="96" y="0"/>
                    <a:pt x="96" y="0"/>
                    <a:pt x="96" y="0"/>
                  </a:cubicBezTo>
                  <a:cubicBezTo>
                    <a:pt x="0" y="0"/>
                    <a:pt x="0" y="0"/>
                    <a:pt x="0" y="0"/>
                  </a:cubicBezTo>
                  <a:cubicBezTo>
                    <a:pt x="0" y="22"/>
                    <a:pt x="0" y="22"/>
                    <a:pt x="0" y="22"/>
                  </a:cubicBezTo>
                  <a:cubicBezTo>
                    <a:pt x="34" y="66"/>
                    <a:pt x="104" y="63"/>
                    <a:pt x="104" y="63"/>
                  </a:cubicBezTo>
                  <a:close/>
                </a:path>
              </a:pathLst>
            </a:custGeom>
            <a:solidFill>
              <a:srgbClr val="E6C3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45" name="Freeform 93">
              <a:extLst>
                <a:ext uri="{FF2B5EF4-FFF2-40B4-BE49-F238E27FC236}">
                  <a16:creationId xmlns:a16="http://schemas.microsoft.com/office/drawing/2014/main" id="{C66B04D0-0B24-4D14-8DD6-56CCC728B58F}"/>
                </a:ext>
              </a:extLst>
            </p:cNvPr>
            <p:cNvSpPr>
              <a:spLocks/>
            </p:cNvSpPr>
            <p:nvPr/>
          </p:nvSpPr>
          <p:spPr bwMode="auto">
            <a:xfrm>
              <a:off x="2896161" y="5191423"/>
              <a:ext cx="380906" cy="421631"/>
            </a:xfrm>
            <a:custGeom>
              <a:avLst/>
              <a:gdLst>
                <a:gd name="T0" fmla="*/ 82 w 170"/>
                <a:gd name="T1" fmla="*/ 184 h 188"/>
                <a:gd name="T2" fmla="*/ 82 w 170"/>
                <a:gd name="T3" fmla="*/ 184 h 188"/>
                <a:gd name="T4" fmla="*/ 161 w 170"/>
                <a:gd name="T5" fmla="*/ 110 h 188"/>
                <a:gd name="T6" fmla="*/ 170 w 170"/>
                <a:gd name="T7" fmla="*/ 15 h 188"/>
                <a:gd name="T8" fmla="*/ 14 w 170"/>
                <a:gd name="T9" fmla="*/ 0 h 188"/>
                <a:gd name="T10" fmla="*/ 5 w 170"/>
                <a:gd name="T11" fmla="*/ 96 h 188"/>
                <a:gd name="T12" fmla="*/ 82 w 170"/>
                <a:gd name="T13" fmla="*/ 184 h 188"/>
              </a:gdLst>
              <a:ahLst/>
              <a:cxnLst>
                <a:cxn ang="0">
                  <a:pos x="T0" y="T1"/>
                </a:cxn>
                <a:cxn ang="0">
                  <a:pos x="T2" y="T3"/>
                </a:cxn>
                <a:cxn ang="0">
                  <a:pos x="T4" y="T5"/>
                </a:cxn>
                <a:cxn ang="0">
                  <a:pos x="T6" y="T7"/>
                </a:cxn>
                <a:cxn ang="0">
                  <a:pos x="T8" y="T9"/>
                </a:cxn>
                <a:cxn ang="0">
                  <a:pos x="T10" y="T11"/>
                </a:cxn>
                <a:cxn ang="0">
                  <a:pos x="T12" y="T13"/>
                </a:cxn>
              </a:cxnLst>
              <a:rect l="0" t="0" r="r" b="b"/>
              <a:pathLst>
                <a:path w="170" h="188">
                  <a:moveTo>
                    <a:pt x="82" y="184"/>
                  </a:moveTo>
                  <a:cubicBezTo>
                    <a:pt x="82" y="184"/>
                    <a:pt x="82" y="184"/>
                    <a:pt x="82" y="184"/>
                  </a:cubicBezTo>
                  <a:cubicBezTo>
                    <a:pt x="122" y="188"/>
                    <a:pt x="158" y="150"/>
                    <a:pt x="161" y="110"/>
                  </a:cubicBezTo>
                  <a:cubicBezTo>
                    <a:pt x="170" y="15"/>
                    <a:pt x="170" y="15"/>
                    <a:pt x="170" y="15"/>
                  </a:cubicBezTo>
                  <a:cubicBezTo>
                    <a:pt x="14" y="0"/>
                    <a:pt x="14" y="0"/>
                    <a:pt x="14" y="0"/>
                  </a:cubicBezTo>
                  <a:cubicBezTo>
                    <a:pt x="5" y="96"/>
                    <a:pt x="5" y="96"/>
                    <a:pt x="5" y="96"/>
                  </a:cubicBezTo>
                  <a:cubicBezTo>
                    <a:pt x="0" y="146"/>
                    <a:pt x="42" y="180"/>
                    <a:pt x="82" y="184"/>
                  </a:cubicBez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46" name="Freeform 94">
              <a:extLst>
                <a:ext uri="{FF2B5EF4-FFF2-40B4-BE49-F238E27FC236}">
                  <a16:creationId xmlns:a16="http://schemas.microsoft.com/office/drawing/2014/main" id="{6AEA0FF3-4534-4EF1-A4E4-AA172A2B019B}"/>
                </a:ext>
              </a:extLst>
            </p:cNvPr>
            <p:cNvSpPr>
              <a:spLocks/>
            </p:cNvSpPr>
            <p:nvPr/>
          </p:nvSpPr>
          <p:spPr bwMode="auto">
            <a:xfrm>
              <a:off x="3054273" y="5301622"/>
              <a:ext cx="218003" cy="297059"/>
            </a:xfrm>
            <a:custGeom>
              <a:avLst/>
              <a:gdLst>
                <a:gd name="T0" fmla="*/ 31 w 96"/>
                <a:gd name="T1" fmla="*/ 63 h 133"/>
                <a:gd name="T2" fmla="*/ 36 w 96"/>
                <a:gd name="T3" fmla="*/ 58 h 133"/>
                <a:gd name="T4" fmla="*/ 35 w 96"/>
                <a:gd name="T5" fmla="*/ 53 h 133"/>
                <a:gd name="T6" fmla="*/ 29 w 96"/>
                <a:gd name="T7" fmla="*/ 24 h 133"/>
                <a:gd name="T8" fmla="*/ 29 w 96"/>
                <a:gd name="T9" fmla="*/ 19 h 133"/>
                <a:gd name="T10" fmla="*/ 49 w 96"/>
                <a:gd name="T11" fmla="*/ 1 h 133"/>
                <a:gd name="T12" fmla="*/ 96 w 96"/>
                <a:gd name="T13" fmla="*/ 5 h 133"/>
                <a:gd name="T14" fmla="*/ 94 w 96"/>
                <a:gd name="T15" fmla="*/ 19 h 133"/>
                <a:gd name="T16" fmla="*/ 92 w 96"/>
                <a:gd name="T17" fmla="*/ 47 h 133"/>
                <a:gd name="T18" fmla="*/ 90 w 96"/>
                <a:gd name="T19" fmla="*/ 61 h 133"/>
                <a:gd name="T20" fmla="*/ 39 w 96"/>
                <a:gd name="T21" fmla="*/ 131 h 133"/>
                <a:gd name="T22" fmla="*/ 33 w 96"/>
                <a:gd name="T23" fmla="*/ 133 h 133"/>
                <a:gd name="T24" fmla="*/ 23 w 96"/>
                <a:gd name="T25" fmla="*/ 84 h 133"/>
                <a:gd name="T26" fmla="*/ 15 w 96"/>
                <a:gd name="T27" fmla="*/ 71 h 133"/>
                <a:gd name="T28" fmla="*/ 0 w 96"/>
                <a:gd name="T29" fmla="*/ 60 h 133"/>
                <a:gd name="T30" fmla="*/ 31 w 96"/>
                <a:gd name="T31" fmla="*/ 6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6" h="133">
                  <a:moveTo>
                    <a:pt x="31" y="63"/>
                  </a:moveTo>
                  <a:cubicBezTo>
                    <a:pt x="34" y="63"/>
                    <a:pt x="37" y="61"/>
                    <a:pt x="36" y="58"/>
                  </a:cubicBezTo>
                  <a:cubicBezTo>
                    <a:pt x="36" y="56"/>
                    <a:pt x="36" y="55"/>
                    <a:pt x="35" y="53"/>
                  </a:cubicBezTo>
                  <a:cubicBezTo>
                    <a:pt x="32" y="44"/>
                    <a:pt x="29" y="34"/>
                    <a:pt x="29" y="24"/>
                  </a:cubicBezTo>
                  <a:cubicBezTo>
                    <a:pt x="29" y="19"/>
                    <a:pt x="29" y="19"/>
                    <a:pt x="29" y="19"/>
                  </a:cubicBezTo>
                  <a:cubicBezTo>
                    <a:pt x="29" y="8"/>
                    <a:pt x="38" y="0"/>
                    <a:pt x="49" y="1"/>
                  </a:cubicBezTo>
                  <a:cubicBezTo>
                    <a:pt x="96" y="5"/>
                    <a:pt x="96" y="5"/>
                    <a:pt x="96" y="5"/>
                  </a:cubicBezTo>
                  <a:cubicBezTo>
                    <a:pt x="94" y="19"/>
                    <a:pt x="94" y="19"/>
                    <a:pt x="94" y="19"/>
                  </a:cubicBezTo>
                  <a:cubicBezTo>
                    <a:pt x="92" y="47"/>
                    <a:pt x="92" y="47"/>
                    <a:pt x="92" y="47"/>
                  </a:cubicBezTo>
                  <a:cubicBezTo>
                    <a:pt x="90" y="61"/>
                    <a:pt x="90" y="61"/>
                    <a:pt x="90" y="61"/>
                  </a:cubicBezTo>
                  <a:cubicBezTo>
                    <a:pt x="88" y="91"/>
                    <a:pt x="66" y="120"/>
                    <a:pt x="39" y="131"/>
                  </a:cubicBezTo>
                  <a:cubicBezTo>
                    <a:pt x="37" y="132"/>
                    <a:pt x="35" y="132"/>
                    <a:pt x="33" y="133"/>
                  </a:cubicBezTo>
                  <a:cubicBezTo>
                    <a:pt x="23" y="84"/>
                    <a:pt x="23" y="84"/>
                    <a:pt x="23" y="84"/>
                  </a:cubicBezTo>
                  <a:cubicBezTo>
                    <a:pt x="22" y="79"/>
                    <a:pt x="19" y="74"/>
                    <a:pt x="15" y="71"/>
                  </a:cubicBezTo>
                  <a:cubicBezTo>
                    <a:pt x="0" y="60"/>
                    <a:pt x="0" y="60"/>
                    <a:pt x="0" y="60"/>
                  </a:cubicBezTo>
                  <a:lnTo>
                    <a:pt x="31" y="63"/>
                  </a:lnTo>
                  <a:close/>
                </a:path>
              </a:pathLst>
            </a:custGeom>
            <a:solidFill>
              <a:srgbClr val="E6C3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47" name="Freeform 95">
              <a:extLst>
                <a:ext uri="{FF2B5EF4-FFF2-40B4-BE49-F238E27FC236}">
                  <a16:creationId xmlns:a16="http://schemas.microsoft.com/office/drawing/2014/main" id="{486745BD-446F-4B72-8AA7-083CFB1E7F9B}"/>
                </a:ext>
              </a:extLst>
            </p:cNvPr>
            <p:cNvSpPr>
              <a:spLocks/>
            </p:cNvSpPr>
            <p:nvPr/>
          </p:nvSpPr>
          <p:spPr bwMode="auto">
            <a:xfrm>
              <a:off x="3027920" y="5486087"/>
              <a:ext cx="138947" cy="64683"/>
            </a:xfrm>
            <a:custGeom>
              <a:avLst/>
              <a:gdLst>
                <a:gd name="T0" fmla="*/ 0 w 62"/>
                <a:gd name="T1" fmla="*/ 0 h 29"/>
                <a:gd name="T2" fmla="*/ 29 w 62"/>
                <a:gd name="T3" fmla="*/ 28 h 29"/>
                <a:gd name="T4" fmla="*/ 62 w 62"/>
                <a:gd name="T5" fmla="*/ 6 h 29"/>
                <a:gd name="T6" fmla="*/ 0 w 62"/>
                <a:gd name="T7" fmla="*/ 0 h 29"/>
              </a:gdLst>
              <a:ahLst/>
              <a:cxnLst>
                <a:cxn ang="0">
                  <a:pos x="T0" y="T1"/>
                </a:cxn>
                <a:cxn ang="0">
                  <a:pos x="T2" y="T3"/>
                </a:cxn>
                <a:cxn ang="0">
                  <a:pos x="T4" y="T5"/>
                </a:cxn>
                <a:cxn ang="0">
                  <a:pos x="T6" y="T7"/>
                </a:cxn>
              </a:cxnLst>
              <a:rect l="0" t="0" r="r" b="b"/>
              <a:pathLst>
                <a:path w="62" h="29">
                  <a:moveTo>
                    <a:pt x="0" y="0"/>
                  </a:moveTo>
                  <a:cubicBezTo>
                    <a:pt x="5" y="16"/>
                    <a:pt x="15" y="26"/>
                    <a:pt x="29" y="28"/>
                  </a:cubicBezTo>
                  <a:cubicBezTo>
                    <a:pt x="42" y="29"/>
                    <a:pt x="55" y="20"/>
                    <a:pt x="62" y="6"/>
                  </a:cubicBezTo>
                  <a:lnTo>
                    <a:pt x="0" y="0"/>
                  </a:lnTo>
                  <a:close/>
                </a:path>
              </a:pathLst>
            </a:custGeom>
            <a:solidFill>
              <a:srgbClr val="EE4D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48" name="Freeform 96">
              <a:extLst>
                <a:ext uri="{FF2B5EF4-FFF2-40B4-BE49-F238E27FC236}">
                  <a16:creationId xmlns:a16="http://schemas.microsoft.com/office/drawing/2014/main" id="{0D029B3A-9AB4-4F05-AEAD-9F8E98272A7A}"/>
                </a:ext>
              </a:extLst>
            </p:cNvPr>
            <p:cNvSpPr>
              <a:spLocks/>
            </p:cNvSpPr>
            <p:nvPr/>
          </p:nvSpPr>
          <p:spPr bwMode="auto">
            <a:xfrm>
              <a:off x="3027920" y="5486087"/>
              <a:ext cx="138947" cy="52704"/>
            </a:xfrm>
            <a:custGeom>
              <a:avLst/>
              <a:gdLst>
                <a:gd name="T0" fmla="*/ 0 w 62"/>
                <a:gd name="T1" fmla="*/ 0 h 23"/>
                <a:gd name="T2" fmla="*/ 29 w 62"/>
                <a:gd name="T3" fmla="*/ 22 h 23"/>
                <a:gd name="T4" fmla="*/ 62 w 62"/>
                <a:gd name="T5" fmla="*/ 6 h 23"/>
                <a:gd name="T6" fmla="*/ 0 w 62"/>
                <a:gd name="T7" fmla="*/ 0 h 23"/>
              </a:gdLst>
              <a:ahLst/>
              <a:cxnLst>
                <a:cxn ang="0">
                  <a:pos x="T0" y="T1"/>
                </a:cxn>
                <a:cxn ang="0">
                  <a:pos x="T2" y="T3"/>
                </a:cxn>
                <a:cxn ang="0">
                  <a:pos x="T4" y="T5"/>
                </a:cxn>
                <a:cxn ang="0">
                  <a:pos x="T6" y="T7"/>
                </a:cxn>
              </a:cxnLst>
              <a:rect l="0" t="0" r="r" b="b"/>
              <a:pathLst>
                <a:path w="62" h="23">
                  <a:moveTo>
                    <a:pt x="0" y="0"/>
                  </a:moveTo>
                  <a:cubicBezTo>
                    <a:pt x="5" y="16"/>
                    <a:pt x="16" y="21"/>
                    <a:pt x="29" y="22"/>
                  </a:cubicBezTo>
                  <a:cubicBezTo>
                    <a:pt x="43" y="23"/>
                    <a:pt x="55" y="20"/>
                    <a:pt x="62" y="6"/>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49" name="Freeform 97">
              <a:extLst>
                <a:ext uri="{FF2B5EF4-FFF2-40B4-BE49-F238E27FC236}">
                  <a16:creationId xmlns:a16="http://schemas.microsoft.com/office/drawing/2014/main" id="{FC17898B-4926-4BA7-9636-00712C0D5578}"/>
                </a:ext>
              </a:extLst>
            </p:cNvPr>
            <p:cNvSpPr>
              <a:spLocks/>
            </p:cNvSpPr>
            <p:nvPr/>
          </p:nvSpPr>
          <p:spPr bwMode="auto">
            <a:xfrm>
              <a:off x="2996778" y="5337557"/>
              <a:ext cx="40726" cy="35935"/>
            </a:xfrm>
            <a:custGeom>
              <a:avLst/>
              <a:gdLst>
                <a:gd name="T0" fmla="*/ 17 w 18"/>
                <a:gd name="T1" fmla="*/ 10 h 16"/>
                <a:gd name="T2" fmla="*/ 10 w 18"/>
                <a:gd name="T3" fmla="*/ 1 h 16"/>
                <a:gd name="T4" fmla="*/ 0 w 18"/>
                <a:gd name="T5" fmla="*/ 8 h 16"/>
                <a:gd name="T6" fmla="*/ 2 w 18"/>
                <a:gd name="T7" fmla="*/ 15 h 16"/>
                <a:gd name="T8" fmla="*/ 14 w 18"/>
                <a:gd name="T9" fmla="*/ 16 h 16"/>
                <a:gd name="T10" fmla="*/ 17 w 18"/>
                <a:gd name="T11" fmla="*/ 10 h 16"/>
              </a:gdLst>
              <a:ahLst/>
              <a:cxnLst>
                <a:cxn ang="0">
                  <a:pos x="T0" y="T1"/>
                </a:cxn>
                <a:cxn ang="0">
                  <a:pos x="T2" y="T3"/>
                </a:cxn>
                <a:cxn ang="0">
                  <a:pos x="T4" y="T5"/>
                </a:cxn>
                <a:cxn ang="0">
                  <a:pos x="T6" y="T7"/>
                </a:cxn>
                <a:cxn ang="0">
                  <a:pos x="T8" y="T9"/>
                </a:cxn>
                <a:cxn ang="0">
                  <a:pos x="T10" y="T11"/>
                </a:cxn>
              </a:cxnLst>
              <a:rect l="0" t="0" r="r" b="b"/>
              <a:pathLst>
                <a:path w="18" h="16">
                  <a:moveTo>
                    <a:pt x="17" y="10"/>
                  </a:moveTo>
                  <a:cubicBezTo>
                    <a:pt x="18" y="5"/>
                    <a:pt x="14" y="1"/>
                    <a:pt x="10" y="1"/>
                  </a:cubicBezTo>
                  <a:cubicBezTo>
                    <a:pt x="5" y="0"/>
                    <a:pt x="1" y="4"/>
                    <a:pt x="0" y="8"/>
                  </a:cubicBezTo>
                  <a:cubicBezTo>
                    <a:pt x="0" y="11"/>
                    <a:pt x="1" y="13"/>
                    <a:pt x="2" y="15"/>
                  </a:cubicBezTo>
                  <a:cubicBezTo>
                    <a:pt x="14" y="16"/>
                    <a:pt x="14" y="16"/>
                    <a:pt x="14" y="16"/>
                  </a:cubicBezTo>
                  <a:cubicBezTo>
                    <a:pt x="16" y="15"/>
                    <a:pt x="17" y="13"/>
                    <a:pt x="17" y="1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50" name="Freeform 98">
              <a:extLst>
                <a:ext uri="{FF2B5EF4-FFF2-40B4-BE49-F238E27FC236}">
                  <a16:creationId xmlns:a16="http://schemas.microsoft.com/office/drawing/2014/main" id="{112E9E81-77A5-4007-BEE5-29E5EACB844E}"/>
                </a:ext>
              </a:extLst>
            </p:cNvPr>
            <p:cNvSpPr>
              <a:spLocks/>
            </p:cNvSpPr>
            <p:nvPr/>
          </p:nvSpPr>
          <p:spPr bwMode="auto">
            <a:xfrm>
              <a:off x="3186032" y="5354326"/>
              <a:ext cx="40726" cy="35935"/>
            </a:xfrm>
            <a:custGeom>
              <a:avLst/>
              <a:gdLst>
                <a:gd name="T0" fmla="*/ 18 w 18"/>
                <a:gd name="T1" fmla="*/ 10 h 16"/>
                <a:gd name="T2" fmla="*/ 10 w 18"/>
                <a:gd name="T3" fmla="*/ 0 h 16"/>
                <a:gd name="T4" fmla="*/ 1 w 18"/>
                <a:gd name="T5" fmla="*/ 8 h 16"/>
                <a:gd name="T6" fmla="*/ 3 w 18"/>
                <a:gd name="T7" fmla="*/ 15 h 16"/>
                <a:gd name="T8" fmla="*/ 14 w 18"/>
                <a:gd name="T9" fmla="*/ 16 h 16"/>
                <a:gd name="T10" fmla="*/ 18 w 18"/>
                <a:gd name="T11" fmla="*/ 10 h 16"/>
              </a:gdLst>
              <a:ahLst/>
              <a:cxnLst>
                <a:cxn ang="0">
                  <a:pos x="T0" y="T1"/>
                </a:cxn>
                <a:cxn ang="0">
                  <a:pos x="T2" y="T3"/>
                </a:cxn>
                <a:cxn ang="0">
                  <a:pos x="T4" y="T5"/>
                </a:cxn>
                <a:cxn ang="0">
                  <a:pos x="T6" y="T7"/>
                </a:cxn>
                <a:cxn ang="0">
                  <a:pos x="T8" y="T9"/>
                </a:cxn>
                <a:cxn ang="0">
                  <a:pos x="T10" y="T11"/>
                </a:cxn>
              </a:cxnLst>
              <a:rect l="0" t="0" r="r" b="b"/>
              <a:pathLst>
                <a:path w="18" h="16">
                  <a:moveTo>
                    <a:pt x="18" y="10"/>
                  </a:moveTo>
                  <a:cubicBezTo>
                    <a:pt x="18" y="5"/>
                    <a:pt x="15" y="1"/>
                    <a:pt x="10" y="0"/>
                  </a:cubicBezTo>
                  <a:cubicBezTo>
                    <a:pt x="5" y="0"/>
                    <a:pt x="1" y="4"/>
                    <a:pt x="1" y="8"/>
                  </a:cubicBezTo>
                  <a:cubicBezTo>
                    <a:pt x="0" y="11"/>
                    <a:pt x="1" y="13"/>
                    <a:pt x="3" y="15"/>
                  </a:cubicBezTo>
                  <a:cubicBezTo>
                    <a:pt x="14" y="16"/>
                    <a:pt x="14" y="16"/>
                    <a:pt x="14" y="16"/>
                  </a:cubicBezTo>
                  <a:cubicBezTo>
                    <a:pt x="16" y="15"/>
                    <a:pt x="17" y="12"/>
                    <a:pt x="18" y="1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51" name="Freeform 99">
              <a:extLst>
                <a:ext uri="{FF2B5EF4-FFF2-40B4-BE49-F238E27FC236}">
                  <a16:creationId xmlns:a16="http://schemas.microsoft.com/office/drawing/2014/main" id="{598DD2D4-F855-4860-BDE9-1A8EA4D06F6B}"/>
                </a:ext>
              </a:extLst>
            </p:cNvPr>
            <p:cNvSpPr>
              <a:spLocks/>
            </p:cNvSpPr>
            <p:nvPr/>
          </p:nvSpPr>
          <p:spPr bwMode="auto">
            <a:xfrm>
              <a:off x="2826687" y="5268083"/>
              <a:ext cx="38330" cy="110199"/>
            </a:xfrm>
            <a:custGeom>
              <a:avLst/>
              <a:gdLst>
                <a:gd name="T0" fmla="*/ 17 w 17"/>
                <a:gd name="T1" fmla="*/ 0 h 49"/>
                <a:gd name="T2" fmla="*/ 1 w 17"/>
                <a:gd name="T3" fmla="*/ 23 h 49"/>
                <a:gd name="T4" fmla="*/ 13 w 17"/>
                <a:gd name="T5" fmla="*/ 49 h 49"/>
                <a:gd name="T6" fmla="*/ 17 w 17"/>
                <a:gd name="T7" fmla="*/ 0 h 49"/>
              </a:gdLst>
              <a:ahLst/>
              <a:cxnLst>
                <a:cxn ang="0">
                  <a:pos x="T0" y="T1"/>
                </a:cxn>
                <a:cxn ang="0">
                  <a:pos x="T2" y="T3"/>
                </a:cxn>
                <a:cxn ang="0">
                  <a:pos x="T4" y="T5"/>
                </a:cxn>
                <a:cxn ang="0">
                  <a:pos x="T6" y="T7"/>
                </a:cxn>
              </a:cxnLst>
              <a:rect l="0" t="0" r="r" b="b"/>
              <a:pathLst>
                <a:path w="17" h="49">
                  <a:moveTo>
                    <a:pt x="17" y="0"/>
                  </a:moveTo>
                  <a:cubicBezTo>
                    <a:pt x="8" y="4"/>
                    <a:pt x="2" y="13"/>
                    <a:pt x="1" y="23"/>
                  </a:cubicBezTo>
                  <a:cubicBezTo>
                    <a:pt x="0" y="34"/>
                    <a:pt x="5" y="43"/>
                    <a:pt x="13" y="49"/>
                  </a:cubicBezTo>
                  <a:lnTo>
                    <a:pt x="17" y="0"/>
                  </a:ln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52" name="Freeform 100">
              <a:extLst>
                <a:ext uri="{FF2B5EF4-FFF2-40B4-BE49-F238E27FC236}">
                  <a16:creationId xmlns:a16="http://schemas.microsoft.com/office/drawing/2014/main" id="{40ABA672-392D-4CEB-9071-91D9FFD3C99D}"/>
                </a:ext>
              </a:extLst>
            </p:cNvPr>
            <p:cNvSpPr>
              <a:spLocks/>
            </p:cNvSpPr>
            <p:nvPr/>
          </p:nvSpPr>
          <p:spPr bwMode="auto">
            <a:xfrm>
              <a:off x="2824292" y="5349535"/>
              <a:ext cx="33539" cy="35935"/>
            </a:xfrm>
            <a:custGeom>
              <a:avLst/>
              <a:gdLst>
                <a:gd name="T0" fmla="*/ 0 w 15"/>
                <a:gd name="T1" fmla="*/ 8 h 17"/>
                <a:gd name="T2" fmla="*/ 8 w 15"/>
                <a:gd name="T3" fmla="*/ 17 h 17"/>
                <a:gd name="T4" fmla="*/ 14 w 15"/>
                <a:gd name="T5" fmla="*/ 15 h 17"/>
                <a:gd name="T6" fmla="*/ 15 w 15"/>
                <a:gd name="T7" fmla="*/ 3 h 17"/>
                <a:gd name="T8" fmla="*/ 9 w 15"/>
                <a:gd name="T9" fmla="*/ 0 h 17"/>
                <a:gd name="T10" fmla="*/ 3 w 15"/>
                <a:gd name="T11" fmla="*/ 2 h 17"/>
                <a:gd name="T12" fmla="*/ 0 w 15"/>
                <a:gd name="T13" fmla="*/ 8 h 17"/>
              </a:gdLst>
              <a:ahLst/>
              <a:cxnLst>
                <a:cxn ang="0">
                  <a:pos x="T0" y="T1"/>
                </a:cxn>
                <a:cxn ang="0">
                  <a:pos x="T2" y="T3"/>
                </a:cxn>
                <a:cxn ang="0">
                  <a:pos x="T4" y="T5"/>
                </a:cxn>
                <a:cxn ang="0">
                  <a:pos x="T6" y="T7"/>
                </a:cxn>
                <a:cxn ang="0">
                  <a:pos x="T8" y="T9"/>
                </a:cxn>
                <a:cxn ang="0">
                  <a:pos x="T10" y="T11"/>
                </a:cxn>
                <a:cxn ang="0">
                  <a:pos x="T12" y="T13"/>
                </a:cxn>
              </a:cxnLst>
              <a:rect l="0" t="0" r="r" b="b"/>
              <a:pathLst>
                <a:path w="15" h="17">
                  <a:moveTo>
                    <a:pt x="0" y="8"/>
                  </a:moveTo>
                  <a:cubicBezTo>
                    <a:pt x="0" y="12"/>
                    <a:pt x="3" y="17"/>
                    <a:pt x="8" y="17"/>
                  </a:cubicBezTo>
                  <a:cubicBezTo>
                    <a:pt x="10" y="17"/>
                    <a:pt x="12" y="17"/>
                    <a:pt x="14" y="15"/>
                  </a:cubicBezTo>
                  <a:cubicBezTo>
                    <a:pt x="15" y="3"/>
                    <a:pt x="15" y="3"/>
                    <a:pt x="15" y="3"/>
                  </a:cubicBezTo>
                  <a:cubicBezTo>
                    <a:pt x="13" y="1"/>
                    <a:pt x="12" y="0"/>
                    <a:pt x="9" y="0"/>
                  </a:cubicBezTo>
                  <a:cubicBezTo>
                    <a:pt x="7" y="0"/>
                    <a:pt x="5" y="0"/>
                    <a:pt x="3" y="2"/>
                  </a:cubicBezTo>
                  <a:cubicBezTo>
                    <a:pt x="2" y="3"/>
                    <a:pt x="0" y="5"/>
                    <a:pt x="0" y="8"/>
                  </a:cubicBezTo>
                  <a:close/>
                </a:path>
              </a:pathLst>
            </a:custGeom>
            <a:solidFill>
              <a:srgbClr val="EE4D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53" name="Freeform 101">
              <a:extLst>
                <a:ext uri="{FF2B5EF4-FFF2-40B4-BE49-F238E27FC236}">
                  <a16:creationId xmlns:a16="http://schemas.microsoft.com/office/drawing/2014/main" id="{A809FE7B-4324-471A-9032-F6435E06EEAB}"/>
                </a:ext>
              </a:extLst>
            </p:cNvPr>
            <p:cNvSpPr>
              <a:spLocks/>
            </p:cNvSpPr>
            <p:nvPr/>
          </p:nvSpPr>
          <p:spPr bwMode="auto">
            <a:xfrm>
              <a:off x="2905744" y="5174654"/>
              <a:ext cx="376115" cy="138947"/>
            </a:xfrm>
            <a:custGeom>
              <a:avLst/>
              <a:gdLst>
                <a:gd name="T0" fmla="*/ 1 w 157"/>
                <a:gd name="T1" fmla="*/ 48 h 58"/>
                <a:gd name="T2" fmla="*/ 91 w 157"/>
                <a:gd name="T3" fmla="*/ 54 h 58"/>
                <a:gd name="T4" fmla="*/ 111 w 157"/>
                <a:gd name="T5" fmla="*/ 35 h 58"/>
                <a:gd name="T6" fmla="*/ 110 w 157"/>
                <a:gd name="T7" fmla="*/ 55 h 58"/>
                <a:gd name="T8" fmla="*/ 157 w 157"/>
                <a:gd name="T9" fmla="*/ 58 h 58"/>
                <a:gd name="T10" fmla="*/ 155 w 157"/>
                <a:gd name="T11" fmla="*/ 13 h 58"/>
                <a:gd name="T12" fmla="*/ 0 w 157"/>
                <a:gd name="T13" fmla="*/ 0 h 58"/>
                <a:gd name="T14" fmla="*/ 1 w 157"/>
                <a:gd name="T15" fmla="*/ 48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 h="58">
                  <a:moveTo>
                    <a:pt x="1" y="48"/>
                  </a:moveTo>
                  <a:lnTo>
                    <a:pt x="91" y="54"/>
                  </a:lnTo>
                  <a:lnTo>
                    <a:pt x="111" y="35"/>
                  </a:lnTo>
                  <a:lnTo>
                    <a:pt x="110" y="55"/>
                  </a:lnTo>
                  <a:lnTo>
                    <a:pt x="157" y="58"/>
                  </a:lnTo>
                  <a:lnTo>
                    <a:pt x="155" y="13"/>
                  </a:lnTo>
                  <a:lnTo>
                    <a:pt x="0" y="0"/>
                  </a:lnTo>
                  <a:lnTo>
                    <a:pt x="1" y="48"/>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54" name="Freeform 103">
              <a:extLst>
                <a:ext uri="{FF2B5EF4-FFF2-40B4-BE49-F238E27FC236}">
                  <a16:creationId xmlns:a16="http://schemas.microsoft.com/office/drawing/2014/main" id="{1B00122A-89D1-47B6-9000-A4F6322330CB}"/>
                </a:ext>
              </a:extLst>
            </p:cNvPr>
            <p:cNvSpPr>
              <a:spLocks/>
            </p:cNvSpPr>
            <p:nvPr/>
          </p:nvSpPr>
          <p:spPr bwMode="auto">
            <a:xfrm>
              <a:off x="3418409" y="6041873"/>
              <a:ext cx="7188" cy="88639"/>
            </a:xfrm>
            <a:custGeom>
              <a:avLst/>
              <a:gdLst>
                <a:gd name="T0" fmla="*/ 0 w 4"/>
                <a:gd name="T1" fmla="*/ 0 h 40"/>
                <a:gd name="T2" fmla="*/ 4 w 4"/>
                <a:gd name="T3" fmla="*/ 34 h 40"/>
                <a:gd name="T4" fmla="*/ 4 w 4"/>
                <a:gd name="T5" fmla="*/ 40 h 40"/>
                <a:gd name="T6" fmla="*/ 4 w 4"/>
                <a:gd name="T7" fmla="*/ 34 h 40"/>
                <a:gd name="T8" fmla="*/ 0 w 4"/>
                <a:gd name="T9" fmla="*/ 0 h 40"/>
              </a:gdLst>
              <a:ahLst/>
              <a:cxnLst>
                <a:cxn ang="0">
                  <a:pos x="T0" y="T1"/>
                </a:cxn>
                <a:cxn ang="0">
                  <a:pos x="T2" y="T3"/>
                </a:cxn>
                <a:cxn ang="0">
                  <a:pos x="T4" y="T5"/>
                </a:cxn>
                <a:cxn ang="0">
                  <a:pos x="T6" y="T7"/>
                </a:cxn>
                <a:cxn ang="0">
                  <a:pos x="T8" y="T9"/>
                </a:cxn>
              </a:cxnLst>
              <a:rect l="0" t="0" r="r" b="b"/>
              <a:pathLst>
                <a:path w="4" h="40">
                  <a:moveTo>
                    <a:pt x="0" y="0"/>
                  </a:moveTo>
                  <a:cubicBezTo>
                    <a:pt x="4" y="34"/>
                    <a:pt x="4" y="34"/>
                    <a:pt x="4" y="34"/>
                  </a:cubicBezTo>
                  <a:cubicBezTo>
                    <a:pt x="4" y="36"/>
                    <a:pt x="4" y="38"/>
                    <a:pt x="4" y="40"/>
                  </a:cubicBezTo>
                  <a:cubicBezTo>
                    <a:pt x="4" y="38"/>
                    <a:pt x="4" y="36"/>
                    <a:pt x="4" y="34"/>
                  </a:cubicBezTo>
                  <a:cubicBezTo>
                    <a:pt x="0" y="0"/>
                    <a:pt x="0" y="0"/>
                    <a:pt x="0" y="0"/>
                  </a:cubicBezTo>
                </a:path>
              </a:pathLst>
            </a:custGeom>
            <a:solidFill>
              <a:srgbClr val="582C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55" name="Freeform 104">
              <a:extLst>
                <a:ext uri="{FF2B5EF4-FFF2-40B4-BE49-F238E27FC236}">
                  <a16:creationId xmlns:a16="http://schemas.microsoft.com/office/drawing/2014/main" id="{5ED6AC20-B7E9-4174-80D9-F0A06A5D6423}"/>
                </a:ext>
              </a:extLst>
            </p:cNvPr>
            <p:cNvSpPr>
              <a:spLocks/>
            </p:cNvSpPr>
            <p:nvPr/>
          </p:nvSpPr>
          <p:spPr bwMode="auto">
            <a:xfrm>
              <a:off x="3339352" y="5871783"/>
              <a:ext cx="86243" cy="419237"/>
            </a:xfrm>
            <a:custGeom>
              <a:avLst/>
              <a:gdLst>
                <a:gd name="T0" fmla="*/ 26 w 39"/>
                <a:gd name="T1" fmla="*/ 0 h 187"/>
                <a:gd name="T2" fmla="*/ 32 w 39"/>
                <a:gd name="T3" fmla="*/ 51 h 187"/>
                <a:gd name="T4" fmla="*/ 32 w 39"/>
                <a:gd name="T5" fmla="*/ 54 h 187"/>
                <a:gd name="T6" fmla="*/ 14 w 39"/>
                <a:gd name="T7" fmla="*/ 54 h 187"/>
                <a:gd name="T8" fmla="*/ 20 w 39"/>
                <a:gd name="T9" fmla="*/ 112 h 187"/>
                <a:gd name="T10" fmla="*/ 18 w 39"/>
                <a:gd name="T11" fmla="*/ 124 h 187"/>
                <a:gd name="T12" fmla="*/ 0 w 39"/>
                <a:gd name="T13" fmla="*/ 187 h 187"/>
                <a:gd name="T14" fmla="*/ 24 w 39"/>
                <a:gd name="T15" fmla="*/ 172 h 187"/>
                <a:gd name="T16" fmla="*/ 37 w 39"/>
                <a:gd name="T17" fmla="*/ 132 h 187"/>
                <a:gd name="T18" fmla="*/ 39 w 39"/>
                <a:gd name="T19" fmla="*/ 116 h 187"/>
                <a:gd name="T20" fmla="*/ 39 w 39"/>
                <a:gd name="T21" fmla="*/ 110 h 187"/>
                <a:gd name="T22" fmla="*/ 35 w 39"/>
                <a:gd name="T23" fmla="*/ 76 h 187"/>
                <a:gd name="T24" fmla="*/ 26 w 39"/>
                <a:gd name="T25" fmla="*/ 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 h="187">
                  <a:moveTo>
                    <a:pt x="26" y="0"/>
                  </a:moveTo>
                  <a:cubicBezTo>
                    <a:pt x="32" y="51"/>
                    <a:pt x="32" y="51"/>
                    <a:pt x="32" y="51"/>
                  </a:cubicBezTo>
                  <a:cubicBezTo>
                    <a:pt x="32" y="54"/>
                    <a:pt x="32" y="54"/>
                    <a:pt x="32" y="54"/>
                  </a:cubicBezTo>
                  <a:cubicBezTo>
                    <a:pt x="14" y="54"/>
                    <a:pt x="14" y="54"/>
                    <a:pt x="14" y="54"/>
                  </a:cubicBezTo>
                  <a:cubicBezTo>
                    <a:pt x="20" y="112"/>
                    <a:pt x="20" y="112"/>
                    <a:pt x="20" y="112"/>
                  </a:cubicBezTo>
                  <a:cubicBezTo>
                    <a:pt x="20" y="116"/>
                    <a:pt x="20" y="120"/>
                    <a:pt x="18" y="124"/>
                  </a:cubicBezTo>
                  <a:cubicBezTo>
                    <a:pt x="0" y="187"/>
                    <a:pt x="0" y="187"/>
                    <a:pt x="0" y="187"/>
                  </a:cubicBezTo>
                  <a:cubicBezTo>
                    <a:pt x="24" y="172"/>
                    <a:pt x="24" y="172"/>
                    <a:pt x="24" y="172"/>
                  </a:cubicBezTo>
                  <a:cubicBezTo>
                    <a:pt x="37" y="132"/>
                    <a:pt x="37" y="132"/>
                    <a:pt x="37" y="132"/>
                  </a:cubicBezTo>
                  <a:cubicBezTo>
                    <a:pt x="38" y="126"/>
                    <a:pt x="39" y="121"/>
                    <a:pt x="39" y="116"/>
                  </a:cubicBezTo>
                  <a:cubicBezTo>
                    <a:pt x="39" y="114"/>
                    <a:pt x="39" y="112"/>
                    <a:pt x="39" y="110"/>
                  </a:cubicBezTo>
                  <a:cubicBezTo>
                    <a:pt x="35" y="76"/>
                    <a:pt x="35" y="76"/>
                    <a:pt x="35" y="76"/>
                  </a:cubicBezTo>
                  <a:cubicBezTo>
                    <a:pt x="26" y="0"/>
                    <a:pt x="26" y="0"/>
                    <a:pt x="26" y="0"/>
                  </a:cubicBezTo>
                </a:path>
              </a:pathLst>
            </a:custGeom>
            <a:solidFill>
              <a:srgbClr val="E6C9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56" name="Freeform 105">
              <a:extLst>
                <a:ext uri="{FF2B5EF4-FFF2-40B4-BE49-F238E27FC236}">
                  <a16:creationId xmlns:a16="http://schemas.microsoft.com/office/drawing/2014/main" id="{E57DC279-C90F-4514-8C96-1E3BEB665601}"/>
                </a:ext>
              </a:extLst>
            </p:cNvPr>
            <p:cNvSpPr>
              <a:spLocks/>
            </p:cNvSpPr>
            <p:nvPr/>
          </p:nvSpPr>
          <p:spPr bwMode="auto">
            <a:xfrm>
              <a:off x="3396848" y="5871783"/>
              <a:ext cx="14374" cy="114990"/>
            </a:xfrm>
            <a:custGeom>
              <a:avLst/>
              <a:gdLst>
                <a:gd name="T0" fmla="*/ 0 w 6"/>
                <a:gd name="T1" fmla="*/ 0 h 48"/>
                <a:gd name="T2" fmla="*/ 6 w 6"/>
                <a:gd name="T3" fmla="*/ 48 h 48"/>
                <a:gd name="T4" fmla="*/ 6 w 6"/>
                <a:gd name="T5" fmla="*/ 48 h 48"/>
                <a:gd name="T6" fmla="*/ 0 w 6"/>
                <a:gd name="T7" fmla="*/ 0 h 48"/>
                <a:gd name="T8" fmla="*/ 0 w 6"/>
                <a:gd name="T9" fmla="*/ 0 h 48"/>
              </a:gdLst>
              <a:ahLst/>
              <a:cxnLst>
                <a:cxn ang="0">
                  <a:pos x="T0" y="T1"/>
                </a:cxn>
                <a:cxn ang="0">
                  <a:pos x="T2" y="T3"/>
                </a:cxn>
                <a:cxn ang="0">
                  <a:pos x="T4" y="T5"/>
                </a:cxn>
                <a:cxn ang="0">
                  <a:pos x="T6" y="T7"/>
                </a:cxn>
                <a:cxn ang="0">
                  <a:pos x="T8" y="T9"/>
                </a:cxn>
              </a:cxnLst>
              <a:rect l="0" t="0" r="r" b="b"/>
              <a:pathLst>
                <a:path w="6" h="48">
                  <a:moveTo>
                    <a:pt x="0" y="0"/>
                  </a:moveTo>
                  <a:lnTo>
                    <a:pt x="6" y="48"/>
                  </a:lnTo>
                  <a:lnTo>
                    <a:pt x="6" y="48"/>
                  </a:lnTo>
                  <a:lnTo>
                    <a:pt x="0" y="0"/>
                  </a:lnTo>
                  <a:lnTo>
                    <a:pt x="0" y="0"/>
                  </a:lnTo>
                  <a:close/>
                </a:path>
              </a:pathLst>
            </a:custGeom>
            <a:solidFill>
              <a:srgbClr val="E6C9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57" name="Freeform 106">
              <a:extLst>
                <a:ext uri="{FF2B5EF4-FFF2-40B4-BE49-F238E27FC236}">
                  <a16:creationId xmlns:a16="http://schemas.microsoft.com/office/drawing/2014/main" id="{4ECD587E-E744-4EA3-80E9-6781045C3E39}"/>
                </a:ext>
              </a:extLst>
            </p:cNvPr>
            <p:cNvSpPr>
              <a:spLocks/>
            </p:cNvSpPr>
            <p:nvPr/>
          </p:nvSpPr>
          <p:spPr bwMode="auto">
            <a:xfrm>
              <a:off x="3396848" y="5871783"/>
              <a:ext cx="14374" cy="114990"/>
            </a:xfrm>
            <a:custGeom>
              <a:avLst/>
              <a:gdLst>
                <a:gd name="T0" fmla="*/ 0 w 6"/>
                <a:gd name="T1" fmla="*/ 0 h 48"/>
                <a:gd name="T2" fmla="*/ 6 w 6"/>
                <a:gd name="T3" fmla="*/ 48 h 48"/>
                <a:gd name="T4" fmla="*/ 6 w 6"/>
                <a:gd name="T5" fmla="*/ 48 h 48"/>
                <a:gd name="T6" fmla="*/ 0 w 6"/>
                <a:gd name="T7" fmla="*/ 0 h 48"/>
                <a:gd name="T8" fmla="*/ 0 w 6"/>
                <a:gd name="T9" fmla="*/ 0 h 48"/>
              </a:gdLst>
              <a:ahLst/>
              <a:cxnLst>
                <a:cxn ang="0">
                  <a:pos x="T0" y="T1"/>
                </a:cxn>
                <a:cxn ang="0">
                  <a:pos x="T2" y="T3"/>
                </a:cxn>
                <a:cxn ang="0">
                  <a:pos x="T4" y="T5"/>
                </a:cxn>
                <a:cxn ang="0">
                  <a:pos x="T6" y="T7"/>
                </a:cxn>
                <a:cxn ang="0">
                  <a:pos x="T8" y="T9"/>
                </a:cxn>
              </a:cxnLst>
              <a:rect l="0" t="0" r="r" b="b"/>
              <a:pathLst>
                <a:path w="6" h="48">
                  <a:moveTo>
                    <a:pt x="0" y="0"/>
                  </a:moveTo>
                  <a:lnTo>
                    <a:pt x="6" y="48"/>
                  </a:lnTo>
                  <a:lnTo>
                    <a:pt x="6" y="48"/>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58" name="Freeform 107">
              <a:extLst>
                <a:ext uri="{FF2B5EF4-FFF2-40B4-BE49-F238E27FC236}">
                  <a16:creationId xmlns:a16="http://schemas.microsoft.com/office/drawing/2014/main" id="{0BE76B83-8570-461E-93FB-8BF4F30E29FA}"/>
                </a:ext>
              </a:extLst>
            </p:cNvPr>
            <p:cNvSpPr>
              <a:spLocks/>
            </p:cNvSpPr>
            <p:nvPr/>
          </p:nvSpPr>
          <p:spPr bwMode="auto">
            <a:xfrm>
              <a:off x="3341749" y="5684923"/>
              <a:ext cx="69474" cy="306641"/>
            </a:xfrm>
            <a:custGeom>
              <a:avLst/>
              <a:gdLst>
                <a:gd name="T0" fmla="*/ 0 w 31"/>
                <a:gd name="T1" fmla="*/ 0 h 138"/>
                <a:gd name="T2" fmla="*/ 13 w 31"/>
                <a:gd name="T3" fmla="*/ 138 h 138"/>
                <a:gd name="T4" fmla="*/ 31 w 31"/>
                <a:gd name="T5" fmla="*/ 138 h 138"/>
                <a:gd name="T6" fmla="*/ 31 w 31"/>
                <a:gd name="T7" fmla="*/ 135 h 138"/>
                <a:gd name="T8" fmla="*/ 25 w 31"/>
                <a:gd name="T9" fmla="*/ 84 h 138"/>
                <a:gd name="T10" fmla="*/ 25 w 31"/>
                <a:gd name="T11" fmla="*/ 84 h 138"/>
                <a:gd name="T12" fmla="*/ 21 w 31"/>
                <a:gd name="T13" fmla="*/ 39 h 138"/>
                <a:gd name="T14" fmla="*/ 21 w 31"/>
                <a:gd name="T15" fmla="*/ 39 h 138"/>
                <a:gd name="T16" fmla="*/ 0 w 31"/>
                <a:gd name="T17"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138">
                  <a:moveTo>
                    <a:pt x="0" y="0"/>
                  </a:moveTo>
                  <a:cubicBezTo>
                    <a:pt x="13" y="138"/>
                    <a:pt x="13" y="138"/>
                    <a:pt x="13" y="138"/>
                  </a:cubicBezTo>
                  <a:cubicBezTo>
                    <a:pt x="31" y="138"/>
                    <a:pt x="31" y="138"/>
                    <a:pt x="31" y="138"/>
                  </a:cubicBezTo>
                  <a:cubicBezTo>
                    <a:pt x="31" y="135"/>
                    <a:pt x="31" y="135"/>
                    <a:pt x="31" y="135"/>
                  </a:cubicBezTo>
                  <a:cubicBezTo>
                    <a:pt x="25" y="84"/>
                    <a:pt x="25" y="84"/>
                    <a:pt x="25" y="84"/>
                  </a:cubicBezTo>
                  <a:cubicBezTo>
                    <a:pt x="25" y="84"/>
                    <a:pt x="25" y="84"/>
                    <a:pt x="25" y="84"/>
                  </a:cubicBezTo>
                  <a:cubicBezTo>
                    <a:pt x="21" y="39"/>
                    <a:pt x="21" y="39"/>
                    <a:pt x="21" y="39"/>
                  </a:cubicBezTo>
                  <a:cubicBezTo>
                    <a:pt x="21" y="39"/>
                    <a:pt x="21" y="39"/>
                    <a:pt x="21" y="39"/>
                  </a:cubicBezTo>
                  <a:cubicBezTo>
                    <a:pt x="18" y="23"/>
                    <a:pt x="11" y="10"/>
                    <a:pt x="0" y="0"/>
                  </a:cubicBezTo>
                </a:path>
              </a:pathLst>
            </a:custGeom>
            <a:solidFill>
              <a:srgbClr val="6725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59" name="Rectangle 158">
              <a:extLst>
                <a:ext uri="{FF2B5EF4-FFF2-40B4-BE49-F238E27FC236}">
                  <a16:creationId xmlns:a16="http://schemas.microsoft.com/office/drawing/2014/main" id="{068B015B-4E0D-4A32-9EE7-1EEECB73C58F}"/>
                </a:ext>
              </a:extLst>
            </p:cNvPr>
            <p:cNvSpPr/>
            <p:nvPr/>
          </p:nvSpPr>
          <p:spPr bwMode="auto">
            <a:xfrm>
              <a:off x="2810212" y="6038874"/>
              <a:ext cx="1930638" cy="422586"/>
            </a:xfrm>
            <a:prstGeom prst="rect">
              <a:avLst/>
            </a:prstGeom>
            <a:solidFill>
              <a:srgbClr val="A379A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2741" tIns="44816" rIns="62741" bIns="44816" numCol="1" rtlCol="0" anchor="ctr" anchorCtr="0" compatLnSpc="1">
              <a:prstTxWarp prst="textNoShape">
                <a:avLst/>
              </a:prstTxWarp>
              <a:spAutoFit/>
            </a:bodyPr>
            <a:lstStyle/>
            <a:p>
              <a:pPr defTabSz="914113" fontAlgn="base">
                <a:spcBef>
                  <a:spcPct val="0"/>
                </a:spcBef>
                <a:spcAft>
                  <a:spcPct val="0"/>
                </a:spcAft>
                <a:defRPr/>
              </a:pPr>
              <a:r>
                <a:rPr lang="en-US" sz="1568">
                  <a:gradFill>
                    <a:gsLst>
                      <a:gs pos="5439">
                        <a:srgbClr val="F8F8F8"/>
                      </a:gs>
                      <a:gs pos="10000">
                        <a:srgbClr val="F8F8F8"/>
                      </a:gs>
                    </a:gsLst>
                    <a:lin ang="5400000" scaled="0"/>
                  </a:gradFill>
                  <a:latin typeface="Segoe UI"/>
                </a:rPr>
                <a:t>         Developer</a:t>
              </a:r>
            </a:p>
          </p:txBody>
        </p:sp>
        <p:sp>
          <p:nvSpPr>
            <p:cNvPr id="160" name="Freeform 102">
              <a:extLst>
                <a:ext uri="{FF2B5EF4-FFF2-40B4-BE49-F238E27FC236}">
                  <a16:creationId xmlns:a16="http://schemas.microsoft.com/office/drawing/2014/main" id="{FC625A62-4D10-4500-A82D-29AD6A7B4137}"/>
                </a:ext>
              </a:extLst>
            </p:cNvPr>
            <p:cNvSpPr>
              <a:spLocks/>
            </p:cNvSpPr>
            <p:nvPr/>
          </p:nvSpPr>
          <p:spPr bwMode="auto">
            <a:xfrm>
              <a:off x="3387265" y="5771166"/>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path>
              </a:pathLst>
            </a:custGeom>
            <a:solidFill>
              <a:srgbClr val="582C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grpSp>
          <p:nvGrpSpPr>
            <p:cNvPr id="161" name="Group 160">
              <a:extLst>
                <a:ext uri="{FF2B5EF4-FFF2-40B4-BE49-F238E27FC236}">
                  <a16:creationId xmlns:a16="http://schemas.microsoft.com/office/drawing/2014/main" id="{D663E554-4DCF-44C7-9493-40AE7D8DCBF2}"/>
                </a:ext>
              </a:extLst>
            </p:cNvPr>
            <p:cNvGrpSpPr/>
            <p:nvPr/>
          </p:nvGrpSpPr>
          <p:grpSpPr>
            <a:xfrm>
              <a:off x="2627848" y="5848957"/>
              <a:ext cx="782115" cy="583143"/>
              <a:chOff x="2613477" y="5760580"/>
              <a:chExt cx="782115" cy="583143"/>
            </a:xfrm>
          </p:grpSpPr>
          <p:sp>
            <p:nvSpPr>
              <p:cNvPr id="162" name="Freeform 159">
                <a:extLst>
                  <a:ext uri="{FF2B5EF4-FFF2-40B4-BE49-F238E27FC236}">
                    <a16:creationId xmlns:a16="http://schemas.microsoft.com/office/drawing/2014/main" id="{5DB93A87-55E1-4656-AFE0-375A02F54256}"/>
                  </a:ext>
                </a:extLst>
              </p:cNvPr>
              <p:cNvSpPr>
                <a:spLocks/>
              </p:cNvSpPr>
              <p:nvPr/>
            </p:nvSpPr>
            <p:spPr bwMode="auto">
              <a:xfrm>
                <a:off x="2613477" y="6207171"/>
                <a:ext cx="735460" cy="112596"/>
              </a:xfrm>
              <a:custGeom>
                <a:avLst/>
                <a:gdLst>
                  <a:gd name="T0" fmla="*/ 1 w 307"/>
                  <a:gd name="T1" fmla="*/ 0 h 47"/>
                  <a:gd name="T2" fmla="*/ 307 w 307"/>
                  <a:gd name="T3" fmla="*/ 31 h 47"/>
                  <a:gd name="T4" fmla="*/ 305 w 307"/>
                  <a:gd name="T5" fmla="*/ 47 h 47"/>
                  <a:gd name="T6" fmla="*/ 0 w 307"/>
                  <a:gd name="T7" fmla="*/ 16 h 47"/>
                  <a:gd name="T8" fmla="*/ 1 w 307"/>
                  <a:gd name="T9" fmla="*/ 0 h 47"/>
                </a:gdLst>
                <a:ahLst/>
                <a:cxnLst>
                  <a:cxn ang="0">
                    <a:pos x="T0" y="T1"/>
                  </a:cxn>
                  <a:cxn ang="0">
                    <a:pos x="T2" y="T3"/>
                  </a:cxn>
                  <a:cxn ang="0">
                    <a:pos x="T4" y="T5"/>
                  </a:cxn>
                  <a:cxn ang="0">
                    <a:pos x="T6" y="T7"/>
                  </a:cxn>
                  <a:cxn ang="0">
                    <a:pos x="T8" y="T9"/>
                  </a:cxn>
                </a:cxnLst>
                <a:rect l="0" t="0" r="r" b="b"/>
                <a:pathLst>
                  <a:path w="307" h="47">
                    <a:moveTo>
                      <a:pt x="1" y="0"/>
                    </a:moveTo>
                    <a:lnTo>
                      <a:pt x="307" y="31"/>
                    </a:lnTo>
                    <a:lnTo>
                      <a:pt x="305" y="47"/>
                    </a:lnTo>
                    <a:lnTo>
                      <a:pt x="0" y="16"/>
                    </a:lnTo>
                    <a:lnTo>
                      <a:pt x="1" y="0"/>
                    </a:lnTo>
                    <a:close/>
                  </a:path>
                </a:pathLst>
              </a:custGeom>
              <a:solidFill>
                <a:srgbClr val="7070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grpSp>
            <p:nvGrpSpPr>
              <p:cNvPr id="163" name="Group 162">
                <a:extLst>
                  <a:ext uri="{FF2B5EF4-FFF2-40B4-BE49-F238E27FC236}">
                    <a16:creationId xmlns:a16="http://schemas.microsoft.com/office/drawing/2014/main" id="{80CB825C-0BFB-4B86-AAFF-383D9488B92D}"/>
                  </a:ext>
                </a:extLst>
              </p:cNvPr>
              <p:cNvGrpSpPr/>
              <p:nvPr/>
            </p:nvGrpSpPr>
            <p:grpSpPr>
              <a:xfrm>
                <a:off x="2619407" y="5760580"/>
                <a:ext cx="776185" cy="529436"/>
                <a:chOff x="2613477" y="5787936"/>
                <a:chExt cx="776185" cy="529436"/>
              </a:xfrm>
            </p:grpSpPr>
            <p:sp>
              <p:nvSpPr>
                <p:cNvPr id="170" name="Freeform 157">
                  <a:extLst>
                    <a:ext uri="{FF2B5EF4-FFF2-40B4-BE49-F238E27FC236}">
                      <a16:creationId xmlns:a16="http://schemas.microsoft.com/office/drawing/2014/main" id="{DF9774DF-6EFB-44F7-AA2B-377CF4D734BE}"/>
                    </a:ext>
                  </a:extLst>
                </p:cNvPr>
                <p:cNvSpPr>
                  <a:spLocks/>
                </p:cNvSpPr>
                <p:nvPr/>
              </p:nvSpPr>
              <p:spPr bwMode="auto">
                <a:xfrm>
                  <a:off x="2613477" y="5787936"/>
                  <a:ext cx="776185" cy="529436"/>
                </a:xfrm>
                <a:custGeom>
                  <a:avLst/>
                  <a:gdLst>
                    <a:gd name="T0" fmla="*/ 331 w 345"/>
                    <a:gd name="T1" fmla="*/ 31 h 236"/>
                    <a:gd name="T2" fmla="*/ 35 w 345"/>
                    <a:gd name="T3" fmla="*/ 1 h 236"/>
                    <a:gd name="T4" fmla="*/ 18 w 345"/>
                    <a:gd name="T5" fmla="*/ 15 h 236"/>
                    <a:gd name="T6" fmla="*/ 1 w 345"/>
                    <a:gd name="T7" fmla="*/ 189 h 236"/>
                    <a:gd name="T8" fmla="*/ 15 w 345"/>
                    <a:gd name="T9" fmla="*/ 206 h 236"/>
                    <a:gd name="T10" fmla="*/ 310 w 345"/>
                    <a:gd name="T11" fmla="*/ 235 h 236"/>
                    <a:gd name="T12" fmla="*/ 327 w 345"/>
                    <a:gd name="T13" fmla="*/ 222 h 236"/>
                    <a:gd name="T14" fmla="*/ 344 w 345"/>
                    <a:gd name="T15" fmla="*/ 48 h 236"/>
                    <a:gd name="T16" fmla="*/ 331 w 345"/>
                    <a:gd name="T17" fmla="*/ 31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5" h="236">
                      <a:moveTo>
                        <a:pt x="331" y="31"/>
                      </a:moveTo>
                      <a:cubicBezTo>
                        <a:pt x="35" y="1"/>
                        <a:pt x="35" y="1"/>
                        <a:pt x="35" y="1"/>
                      </a:cubicBezTo>
                      <a:cubicBezTo>
                        <a:pt x="27" y="0"/>
                        <a:pt x="19" y="6"/>
                        <a:pt x="18" y="15"/>
                      </a:cubicBezTo>
                      <a:cubicBezTo>
                        <a:pt x="1" y="189"/>
                        <a:pt x="1" y="189"/>
                        <a:pt x="1" y="189"/>
                      </a:cubicBezTo>
                      <a:cubicBezTo>
                        <a:pt x="0" y="197"/>
                        <a:pt x="6" y="205"/>
                        <a:pt x="15" y="206"/>
                      </a:cubicBezTo>
                      <a:cubicBezTo>
                        <a:pt x="310" y="235"/>
                        <a:pt x="310" y="235"/>
                        <a:pt x="310" y="235"/>
                      </a:cubicBezTo>
                      <a:cubicBezTo>
                        <a:pt x="318" y="236"/>
                        <a:pt x="326" y="230"/>
                        <a:pt x="327" y="222"/>
                      </a:cubicBezTo>
                      <a:cubicBezTo>
                        <a:pt x="344" y="48"/>
                        <a:pt x="344" y="48"/>
                        <a:pt x="344" y="48"/>
                      </a:cubicBezTo>
                      <a:cubicBezTo>
                        <a:pt x="345" y="39"/>
                        <a:pt x="339" y="31"/>
                        <a:pt x="331" y="31"/>
                      </a:cubicBezTo>
                      <a:close/>
                    </a:path>
                  </a:pathLst>
                </a:custGeom>
                <a:solidFill>
                  <a:srgbClr val="D6D6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grpSp>
              <p:nvGrpSpPr>
                <p:cNvPr id="171" name="Group 170">
                  <a:extLst>
                    <a:ext uri="{FF2B5EF4-FFF2-40B4-BE49-F238E27FC236}">
                      <a16:creationId xmlns:a16="http://schemas.microsoft.com/office/drawing/2014/main" id="{59ABE582-B10A-446E-AB41-5D3F7795FA50}"/>
                    </a:ext>
                  </a:extLst>
                </p:cNvPr>
                <p:cNvGrpSpPr/>
                <p:nvPr/>
              </p:nvGrpSpPr>
              <p:grpSpPr>
                <a:xfrm>
                  <a:off x="2972821" y="6022708"/>
                  <a:ext cx="59891" cy="62287"/>
                  <a:chOff x="2972821" y="6022708"/>
                  <a:chExt cx="59891" cy="62287"/>
                </a:xfrm>
              </p:grpSpPr>
              <p:sp>
                <p:nvSpPr>
                  <p:cNvPr id="173" name="Freeform 160">
                    <a:extLst>
                      <a:ext uri="{FF2B5EF4-FFF2-40B4-BE49-F238E27FC236}">
                        <a16:creationId xmlns:a16="http://schemas.microsoft.com/office/drawing/2014/main" id="{F6C281E1-3B53-40E1-A7EE-78EE56672B96}"/>
                      </a:ext>
                    </a:extLst>
                  </p:cNvPr>
                  <p:cNvSpPr>
                    <a:spLocks/>
                  </p:cNvSpPr>
                  <p:nvPr/>
                </p:nvSpPr>
                <p:spPr bwMode="auto">
                  <a:xfrm>
                    <a:off x="2975216" y="6022708"/>
                    <a:ext cx="28748" cy="28748"/>
                  </a:xfrm>
                  <a:custGeom>
                    <a:avLst/>
                    <a:gdLst>
                      <a:gd name="T0" fmla="*/ 0 w 12"/>
                      <a:gd name="T1" fmla="*/ 11 h 12"/>
                      <a:gd name="T2" fmla="*/ 11 w 12"/>
                      <a:gd name="T3" fmla="*/ 12 h 12"/>
                      <a:gd name="T4" fmla="*/ 12 w 12"/>
                      <a:gd name="T5" fmla="*/ 1 h 12"/>
                      <a:gd name="T6" fmla="*/ 1 w 12"/>
                      <a:gd name="T7" fmla="*/ 0 h 12"/>
                      <a:gd name="T8" fmla="*/ 0 w 12"/>
                      <a:gd name="T9" fmla="*/ 11 h 12"/>
                    </a:gdLst>
                    <a:ahLst/>
                    <a:cxnLst>
                      <a:cxn ang="0">
                        <a:pos x="T0" y="T1"/>
                      </a:cxn>
                      <a:cxn ang="0">
                        <a:pos x="T2" y="T3"/>
                      </a:cxn>
                      <a:cxn ang="0">
                        <a:pos x="T4" y="T5"/>
                      </a:cxn>
                      <a:cxn ang="0">
                        <a:pos x="T6" y="T7"/>
                      </a:cxn>
                      <a:cxn ang="0">
                        <a:pos x="T8" y="T9"/>
                      </a:cxn>
                    </a:cxnLst>
                    <a:rect l="0" t="0" r="r" b="b"/>
                    <a:pathLst>
                      <a:path w="12" h="12">
                        <a:moveTo>
                          <a:pt x="0" y="11"/>
                        </a:moveTo>
                        <a:lnTo>
                          <a:pt x="11" y="12"/>
                        </a:lnTo>
                        <a:lnTo>
                          <a:pt x="12" y="1"/>
                        </a:lnTo>
                        <a:lnTo>
                          <a:pt x="1" y="0"/>
                        </a:lnTo>
                        <a:lnTo>
                          <a:pt x="0" y="11"/>
                        </a:lnTo>
                        <a:close/>
                      </a:path>
                    </a:pathLst>
                  </a:custGeom>
                  <a:solidFill>
                    <a:srgbClr val="B5B5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74" name="Freeform 161">
                    <a:extLst>
                      <a:ext uri="{FF2B5EF4-FFF2-40B4-BE49-F238E27FC236}">
                        <a16:creationId xmlns:a16="http://schemas.microsoft.com/office/drawing/2014/main" id="{26E8C2AA-D4BA-44B0-920E-D204A5931011}"/>
                      </a:ext>
                    </a:extLst>
                  </p:cNvPr>
                  <p:cNvSpPr>
                    <a:spLocks/>
                  </p:cNvSpPr>
                  <p:nvPr/>
                </p:nvSpPr>
                <p:spPr bwMode="auto">
                  <a:xfrm>
                    <a:off x="3003964" y="6025103"/>
                    <a:ext cx="28748" cy="31144"/>
                  </a:xfrm>
                  <a:custGeom>
                    <a:avLst/>
                    <a:gdLst>
                      <a:gd name="T0" fmla="*/ 0 w 12"/>
                      <a:gd name="T1" fmla="*/ 12 h 13"/>
                      <a:gd name="T2" fmla="*/ 11 w 12"/>
                      <a:gd name="T3" fmla="*/ 13 h 13"/>
                      <a:gd name="T4" fmla="*/ 12 w 12"/>
                      <a:gd name="T5" fmla="*/ 1 h 13"/>
                      <a:gd name="T6" fmla="*/ 1 w 12"/>
                      <a:gd name="T7" fmla="*/ 0 h 13"/>
                      <a:gd name="T8" fmla="*/ 0 w 12"/>
                      <a:gd name="T9" fmla="*/ 12 h 13"/>
                    </a:gdLst>
                    <a:ahLst/>
                    <a:cxnLst>
                      <a:cxn ang="0">
                        <a:pos x="T0" y="T1"/>
                      </a:cxn>
                      <a:cxn ang="0">
                        <a:pos x="T2" y="T3"/>
                      </a:cxn>
                      <a:cxn ang="0">
                        <a:pos x="T4" y="T5"/>
                      </a:cxn>
                      <a:cxn ang="0">
                        <a:pos x="T6" y="T7"/>
                      </a:cxn>
                      <a:cxn ang="0">
                        <a:pos x="T8" y="T9"/>
                      </a:cxn>
                    </a:cxnLst>
                    <a:rect l="0" t="0" r="r" b="b"/>
                    <a:pathLst>
                      <a:path w="12" h="13">
                        <a:moveTo>
                          <a:pt x="0" y="12"/>
                        </a:moveTo>
                        <a:lnTo>
                          <a:pt x="11" y="13"/>
                        </a:lnTo>
                        <a:lnTo>
                          <a:pt x="12" y="1"/>
                        </a:lnTo>
                        <a:lnTo>
                          <a:pt x="1" y="0"/>
                        </a:lnTo>
                        <a:lnTo>
                          <a:pt x="0" y="12"/>
                        </a:lnTo>
                        <a:close/>
                      </a:path>
                    </a:pathLst>
                  </a:custGeom>
                  <a:solidFill>
                    <a:srgbClr val="B5B5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75" name="Freeform 162">
                    <a:extLst>
                      <a:ext uri="{FF2B5EF4-FFF2-40B4-BE49-F238E27FC236}">
                        <a16:creationId xmlns:a16="http://schemas.microsoft.com/office/drawing/2014/main" id="{1945D1A6-C682-4FCE-A0BC-AD75CF0E9663}"/>
                      </a:ext>
                    </a:extLst>
                  </p:cNvPr>
                  <p:cNvSpPr>
                    <a:spLocks/>
                  </p:cNvSpPr>
                  <p:nvPr/>
                </p:nvSpPr>
                <p:spPr bwMode="auto">
                  <a:xfrm>
                    <a:off x="2972821" y="6051456"/>
                    <a:ext cx="28748" cy="28748"/>
                  </a:xfrm>
                  <a:custGeom>
                    <a:avLst/>
                    <a:gdLst>
                      <a:gd name="T0" fmla="*/ 0 w 12"/>
                      <a:gd name="T1" fmla="*/ 11 h 12"/>
                      <a:gd name="T2" fmla="*/ 11 w 12"/>
                      <a:gd name="T3" fmla="*/ 12 h 12"/>
                      <a:gd name="T4" fmla="*/ 12 w 12"/>
                      <a:gd name="T5" fmla="*/ 2 h 12"/>
                      <a:gd name="T6" fmla="*/ 1 w 12"/>
                      <a:gd name="T7" fmla="*/ 0 h 12"/>
                      <a:gd name="T8" fmla="*/ 0 w 12"/>
                      <a:gd name="T9" fmla="*/ 11 h 12"/>
                    </a:gdLst>
                    <a:ahLst/>
                    <a:cxnLst>
                      <a:cxn ang="0">
                        <a:pos x="T0" y="T1"/>
                      </a:cxn>
                      <a:cxn ang="0">
                        <a:pos x="T2" y="T3"/>
                      </a:cxn>
                      <a:cxn ang="0">
                        <a:pos x="T4" y="T5"/>
                      </a:cxn>
                      <a:cxn ang="0">
                        <a:pos x="T6" y="T7"/>
                      </a:cxn>
                      <a:cxn ang="0">
                        <a:pos x="T8" y="T9"/>
                      </a:cxn>
                    </a:cxnLst>
                    <a:rect l="0" t="0" r="r" b="b"/>
                    <a:pathLst>
                      <a:path w="12" h="12">
                        <a:moveTo>
                          <a:pt x="0" y="11"/>
                        </a:moveTo>
                        <a:lnTo>
                          <a:pt x="11" y="12"/>
                        </a:lnTo>
                        <a:lnTo>
                          <a:pt x="12" y="2"/>
                        </a:lnTo>
                        <a:lnTo>
                          <a:pt x="1" y="0"/>
                        </a:lnTo>
                        <a:lnTo>
                          <a:pt x="0" y="11"/>
                        </a:lnTo>
                        <a:close/>
                      </a:path>
                    </a:pathLst>
                  </a:custGeom>
                  <a:solidFill>
                    <a:srgbClr val="B5B5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76" name="Freeform 163">
                    <a:extLst>
                      <a:ext uri="{FF2B5EF4-FFF2-40B4-BE49-F238E27FC236}">
                        <a16:creationId xmlns:a16="http://schemas.microsoft.com/office/drawing/2014/main" id="{203D8025-F25C-472D-A9C6-48E2FDC88206}"/>
                      </a:ext>
                    </a:extLst>
                  </p:cNvPr>
                  <p:cNvSpPr>
                    <a:spLocks/>
                  </p:cNvSpPr>
                  <p:nvPr/>
                </p:nvSpPr>
                <p:spPr bwMode="auto">
                  <a:xfrm>
                    <a:off x="3001569" y="6056247"/>
                    <a:ext cx="28748" cy="28748"/>
                  </a:xfrm>
                  <a:custGeom>
                    <a:avLst/>
                    <a:gdLst>
                      <a:gd name="T0" fmla="*/ 0 w 12"/>
                      <a:gd name="T1" fmla="*/ 10 h 12"/>
                      <a:gd name="T2" fmla="*/ 11 w 12"/>
                      <a:gd name="T3" fmla="*/ 12 h 12"/>
                      <a:gd name="T4" fmla="*/ 12 w 12"/>
                      <a:gd name="T5" fmla="*/ 0 h 12"/>
                      <a:gd name="T6" fmla="*/ 1 w 12"/>
                      <a:gd name="T7" fmla="*/ 0 h 12"/>
                      <a:gd name="T8" fmla="*/ 0 w 12"/>
                      <a:gd name="T9" fmla="*/ 10 h 12"/>
                    </a:gdLst>
                    <a:ahLst/>
                    <a:cxnLst>
                      <a:cxn ang="0">
                        <a:pos x="T0" y="T1"/>
                      </a:cxn>
                      <a:cxn ang="0">
                        <a:pos x="T2" y="T3"/>
                      </a:cxn>
                      <a:cxn ang="0">
                        <a:pos x="T4" y="T5"/>
                      </a:cxn>
                      <a:cxn ang="0">
                        <a:pos x="T6" y="T7"/>
                      </a:cxn>
                      <a:cxn ang="0">
                        <a:pos x="T8" y="T9"/>
                      </a:cxn>
                    </a:cxnLst>
                    <a:rect l="0" t="0" r="r" b="b"/>
                    <a:pathLst>
                      <a:path w="12" h="12">
                        <a:moveTo>
                          <a:pt x="0" y="10"/>
                        </a:moveTo>
                        <a:lnTo>
                          <a:pt x="11" y="12"/>
                        </a:lnTo>
                        <a:lnTo>
                          <a:pt x="12" y="0"/>
                        </a:lnTo>
                        <a:lnTo>
                          <a:pt x="1" y="0"/>
                        </a:lnTo>
                        <a:lnTo>
                          <a:pt x="0" y="10"/>
                        </a:lnTo>
                        <a:close/>
                      </a:path>
                    </a:pathLst>
                  </a:custGeom>
                  <a:solidFill>
                    <a:srgbClr val="B5B5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grpSp>
            <p:sp>
              <p:nvSpPr>
                <p:cNvPr id="172" name="Freeform 158">
                  <a:extLst>
                    <a:ext uri="{FF2B5EF4-FFF2-40B4-BE49-F238E27FC236}">
                      <a16:creationId xmlns:a16="http://schemas.microsoft.com/office/drawing/2014/main" id="{709D8ACA-1D58-4EC1-B344-BD2035576A58}"/>
                    </a:ext>
                  </a:extLst>
                </p:cNvPr>
                <p:cNvSpPr>
                  <a:spLocks/>
                </p:cNvSpPr>
                <p:nvPr/>
              </p:nvSpPr>
              <p:spPr bwMode="auto">
                <a:xfrm>
                  <a:off x="3279462" y="5855014"/>
                  <a:ext cx="110199" cy="462358"/>
                </a:xfrm>
                <a:custGeom>
                  <a:avLst/>
                  <a:gdLst>
                    <a:gd name="T0" fmla="*/ 17 w 49"/>
                    <a:gd name="T1" fmla="*/ 191 h 207"/>
                    <a:gd name="T2" fmla="*/ 35 w 49"/>
                    <a:gd name="T3" fmla="*/ 17 h 207"/>
                    <a:gd name="T4" fmla="*/ 21 w 49"/>
                    <a:gd name="T5" fmla="*/ 0 h 207"/>
                    <a:gd name="T6" fmla="*/ 35 w 49"/>
                    <a:gd name="T7" fmla="*/ 2 h 207"/>
                    <a:gd name="T8" fmla="*/ 48 w 49"/>
                    <a:gd name="T9" fmla="*/ 19 h 207"/>
                    <a:gd name="T10" fmla="*/ 31 w 49"/>
                    <a:gd name="T11" fmla="*/ 193 h 207"/>
                    <a:gd name="T12" fmla="*/ 14 w 49"/>
                    <a:gd name="T13" fmla="*/ 206 h 207"/>
                    <a:gd name="T14" fmla="*/ 0 w 49"/>
                    <a:gd name="T15" fmla="*/ 205 h 207"/>
                    <a:gd name="T16" fmla="*/ 17 w 49"/>
                    <a:gd name="T17" fmla="*/ 191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207">
                      <a:moveTo>
                        <a:pt x="17" y="191"/>
                      </a:moveTo>
                      <a:cubicBezTo>
                        <a:pt x="35" y="17"/>
                        <a:pt x="35" y="17"/>
                        <a:pt x="35" y="17"/>
                      </a:cubicBezTo>
                      <a:cubicBezTo>
                        <a:pt x="36" y="9"/>
                        <a:pt x="30" y="1"/>
                        <a:pt x="21" y="0"/>
                      </a:cubicBezTo>
                      <a:cubicBezTo>
                        <a:pt x="35" y="2"/>
                        <a:pt x="35" y="2"/>
                        <a:pt x="35" y="2"/>
                      </a:cubicBezTo>
                      <a:cubicBezTo>
                        <a:pt x="43" y="2"/>
                        <a:pt x="49" y="10"/>
                        <a:pt x="48" y="19"/>
                      </a:cubicBezTo>
                      <a:cubicBezTo>
                        <a:pt x="31" y="193"/>
                        <a:pt x="31" y="193"/>
                        <a:pt x="31" y="193"/>
                      </a:cubicBezTo>
                      <a:cubicBezTo>
                        <a:pt x="30" y="201"/>
                        <a:pt x="22" y="207"/>
                        <a:pt x="14" y="206"/>
                      </a:cubicBezTo>
                      <a:cubicBezTo>
                        <a:pt x="0" y="205"/>
                        <a:pt x="0" y="205"/>
                        <a:pt x="0" y="205"/>
                      </a:cubicBezTo>
                      <a:cubicBezTo>
                        <a:pt x="9" y="206"/>
                        <a:pt x="16" y="200"/>
                        <a:pt x="17" y="191"/>
                      </a:cubicBezTo>
                      <a:close/>
                    </a:path>
                  </a:pathLst>
                </a:custGeom>
                <a:solidFill>
                  <a:srgbClr val="B5B5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grpSp>
          <p:grpSp>
            <p:nvGrpSpPr>
              <p:cNvPr id="164" name="Group 163">
                <a:extLst>
                  <a:ext uri="{FF2B5EF4-FFF2-40B4-BE49-F238E27FC236}">
                    <a16:creationId xmlns:a16="http://schemas.microsoft.com/office/drawing/2014/main" id="{937E49E6-291A-4E4C-B98F-CAB186F0BE05}"/>
                  </a:ext>
                </a:extLst>
              </p:cNvPr>
              <p:cNvGrpSpPr/>
              <p:nvPr/>
            </p:nvGrpSpPr>
            <p:grpSpPr>
              <a:xfrm>
                <a:off x="2668575" y="6185611"/>
                <a:ext cx="213213" cy="158112"/>
                <a:chOff x="2668575" y="6185611"/>
                <a:chExt cx="213213" cy="158112"/>
              </a:xfrm>
            </p:grpSpPr>
            <p:sp>
              <p:nvSpPr>
                <p:cNvPr id="165" name="Freeform 164">
                  <a:extLst>
                    <a:ext uri="{FF2B5EF4-FFF2-40B4-BE49-F238E27FC236}">
                      <a16:creationId xmlns:a16="http://schemas.microsoft.com/office/drawing/2014/main" id="{17DFE74B-5BAD-46C4-AA40-377EAAA9B02D}"/>
                    </a:ext>
                  </a:extLst>
                </p:cNvPr>
                <p:cNvSpPr>
                  <a:spLocks/>
                </p:cNvSpPr>
                <p:nvPr/>
              </p:nvSpPr>
              <p:spPr bwMode="auto">
                <a:xfrm>
                  <a:off x="2833875" y="6221545"/>
                  <a:ext cx="47913" cy="57495"/>
                </a:xfrm>
                <a:custGeom>
                  <a:avLst/>
                  <a:gdLst>
                    <a:gd name="T0" fmla="*/ 0 w 21"/>
                    <a:gd name="T1" fmla="*/ 25 h 26"/>
                    <a:gd name="T2" fmla="*/ 2 w 21"/>
                    <a:gd name="T3" fmla="*/ 9 h 26"/>
                    <a:gd name="T4" fmla="*/ 12 w 21"/>
                    <a:gd name="T5" fmla="*/ 1 h 26"/>
                    <a:gd name="T6" fmla="*/ 21 w 21"/>
                    <a:gd name="T7" fmla="*/ 11 h 26"/>
                    <a:gd name="T8" fmla="*/ 19 w 21"/>
                    <a:gd name="T9" fmla="*/ 26 h 26"/>
                    <a:gd name="T10" fmla="*/ 0 w 21"/>
                    <a:gd name="T11" fmla="*/ 25 h 26"/>
                  </a:gdLst>
                  <a:ahLst/>
                  <a:cxnLst>
                    <a:cxn ang="0">
                      <a:pos x="T0" y="T1"/>
                    </a:cxn>
                    <a:cxn ang="0">
                      <a:pos x="T2" y="T3"/>
                    </a:cxn>
                    <a:cxn ang="0">
                      <a:pos x="T4" y="T5"/>
                    </a:cxn>
                    <a:cxn ang="0">
                      <a:pos x="T6" y="T7"/>
                    </a:cxn>
                    <a:cxn ang="0">
                      <a:pos x="T8" y="T9"/>
                    </a:cxn>
                    <a:cxn ang="0">
                      <a:pos x="T10" y="T11"/>
                    </a:cxn>
                  </a:cxnLst>
                  <a:rect l="0" t="0" r="r" b="b"/>
                  <a:pathLst>
                    <a:path w="21" h="26">
                      <a:moveTo>
                        <a:pt x="0" y="25"/>
                      </a:moveTo>
                      <a:cubicBezTo>
                        <a:pt x="2" y="9"/>
                        <a:pt x="2" y="9"/>
                        <a:pt x="2" y="9"/>
                      </a:cubicBezTo>
                      <a:cubicBezTo>
                        <a:pt x="2" y="4"/>
                        <a:pt x="7" y="0"/>
                        <a:pt x="12" y="1"/>
                      </a:cubicBezTo>
                      <a:cubicBezTo>
                        <a:pt x="17" y="1"/>
                        <a:pt x="21" y="6"/>
                        <a:pt x="21" y="11"/>
                      </a:cubicBezTo>
                      <a:cubicBezTo>
                        <a:pt x="19" y="26"/>
                        <a:pt x="19" y="26"/>
                        <a:pt x="19" y="26"/>
                      </a:cubicBezTo>
                      <a:lnTo>
                        <a:pt x="0" y="25"/>
                      </a:ln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66" name="Freeform 165">
                  <a:extLst>
                    <a:ext uri="{FF2B5EF4-FFF2-40B4-BE49-F238E27FC236}">
                      <a16:creationId xmlns:a16="http://schemas.microsoft.com/office/drawing/2014/main" id="{90D237A5-534E-4709-BB1F-C4382624ECB0}"/>
                    </a:ext>
                  </a:extLst>
                </p:cNvPr>
                <p:cNvSpPr>
                  <a:spLocks/>
                </p:cNvSpPr>
                <p:nvPr/>
              </p:nvSpPr>
              <p:spPr bwMode="auto">
                <a:xfrm>
                  <a:off x="2795545" y="6199985"/>
                  <a:ext cx="45518" cy="76660"/>
                </a:xfrm>
                <a:custGeom>
                  <a:avLst/>
                  <a:gdLst>
                    <a:gd name="T0" fmla="*/ 0 w 21"/>
                    <a:gd name="T1" fmla="*/ 32 h 34"/>
                    <a:gd name="T2" fmla="*/ 2 w 21"/>
                    <a:gd name="T3" fmla="*/ 9 h 34"/>
                    <a:gd name="T4" fmla="*/ 12 w 21"/>
                    <a:gd name="T5" fmla="*/ 1 h 34"/>
                    <a:gd name="T6" fmla="*/ 21 w 21"/>
                    <a:gd name="T7" fmla="*/ 11 h 34"/>
                    <a:gd name="T8" fmla="*/ 18 w 21"/>
                    <a:gd name="T9" fmla="*/ 34 h 34"/>
                    <a:gd name="T10" fmla="*/ 0 w 21"/>
                    <a:gd name="T11" fmla="*/ 32 h 34"/>
                  </a:gdLst>
                  <a:ahLst/>
                  <a:cxnLst>
                    <a:cxn ang="0">
                      <a:pos x="T0" y="T1"/>
                    </a:cxn>
                    <a:cxn ang="0">
                      <a:pos x="T2" y="T3"/>
                    </a:cxn>
                    <a:cxn ang="0">
                      <a:pos x="T4" y="T5"/>
                    </a:cxn>
                    <a:cxn ang="0">
                      <a:pos x="T6" y="T7"/>
                    </a:cxn>
                    <a:cxn ang="0">
                      <a:pos x="T8" y="T9"/>
                    </a:cxn>
                    <a:cxn ang="0">
                      <a:pos x="T10" y="T11"/>
                    </a:cxn>
                  </a:cxnLst>
                  <a:rect l="0" t="0" r="r" b="b"/>
                  <a:pathLst>
                    <a:path w="21" h="34">
                      <a:moveTo>
                        <a:pt x="0" y="32"/>
                      </a:moveTo>
                      <a:cubicBezTo>
                        <a:pt x="2" y="9"/>
                        <a:pt x="2" y="9"/>
                        <a:pt x="2" y="9"/>
                      </a:cubicBezTo>
                      <a:cubicBezTo>
                        <a:pt x="2" y="4"/>
                        <a:pt x="7" y="0"/>
                        <a:pt x="12" y="1"/>
                      </a:cubicBezTo>
                      <a:cubicBezTo>
                        <a:pt x="17" y="1"/>
                        <a:pt x="21" y="6"/>
                        <a:pt x="21" y="11"/>
                      </a:cubicBezTo>
                      <a:cubicBezTo>
                        <a:pt x="18" y="34"/>
                        <a:pt x="18" y="34"/>
                        <a:pt x="18" y="34"/>
                      </a:cubicBezTo>
                      <a:lnTo>
                        <a:pt x="0" y="32"/>
                      </a:ln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67" name="Freeform 166">
                  <a:extLst>
                    <a:ext uri="{FF2B5EF4-FFF2-40B4-BE49-F238E27FC236}">
                      <a16:creationId xmlns:a16="http://schemas.microsoft.com/office/drawing/2014/main" id="{9AEB2B2C-5141-40D7-A77B-4783AB4AE14F}"/>
                    </a:ext>
                  </a:extLst>
                </p:cNvPr>
                <p:cNvSpPr>
                  <a:spLocks/>
                </p:cNvSpPr>
                <p:nvPr/>
              </p:nvSpPr>
              <p:spPr bwMode="auto">
                <a:xfrm>
                  <a:off x="2709302" y="6190403"/>
                  <a:ext cx="50309" cy="76660"/>
                </a:xfrm>
                <a:custGeom>
                  <a:avLst/>
                  <a:gdLst>
                    <a:gd name="T0" fmla="*/ 0 w 22"/>
                    <a:gd name="T1" fmla="*/ 32 h 34"/>
                    <a:gd name="T2" fmla="*/ 2 w 22"/>
                    <a:gd name="T3" fmla="*/ 9 h 34"/>
                    <a:gd name="T4" fmla="*/ 13 w 22"/>
                    <a:gd name="T5" fmla="*/ 1 h 34"/>
                    <a:gd name="T6" fmla="*/ 21 w 22"/>
                    <a:gd name="T7" fmla="*/ 11 h 34"/>
                    <a:gd name="T8" fmla="*/ 19 w 22"/>
                    <a:gd name="T9" fmla="*/ 34 h 34"/>
                    <a:gd name="T10" fmla="*/ 0 w 22"/>
                    <a:gd name="T11" fmla="*/ 32 h 34"/>
                  </a:gdLst>
                  <a:ahLst/>
                  <a:cxnLst>
                    <a:cxn ang="0">
                      <a:pos x="T0" y="T1"/>
                    </a:cxn>
                    <a:cxn ang="0">
                      <a:pos x="T2" y="T3"/>
                    </a:cxn>
                    <a:cxn ang="0">
                      <a:pos x="T4" y="T5"/>
                    </a:cxn>
                    <a:cxn ang="0">
                      <a:pos x="T6" y="T7"/>
                    </a:cxn>
                    <a:cxn ang="0">
                      <a:pos x="T8" y="T9"/>
                    </a:cxn>
                    <a:cxn ang="0">
                      <a:pos x="T10" y="T11"/>
                    </a:cxn>
                  </a:cxnLst>
                  <a:rect l="0" t="0" r="r" b="b"/>
                  <a:pathLst>
                    <a:path w="22" h="34">
                      <a:moveTo>
                        <a:pt x="0" y="32"/>
                      </a:moveTo>
                      <a:cubicBezTo>
                        <a:pt x="2" y="9"/>
                        <a:pt x="2" y="9"/>
                        <a:pt x="2" y="9"/>
                      </a:cubicBezTo>
                      <a:cubicBezTo>
                        <a:pt x="3" y="4"/>
                        <a:pt x="8" y="0"/>
                        <a:pt x="13" y="1"/>
                      </a:cubicBezTo>
                      <a:cubicBezTo>
                        <a:pt x="18" y="2"/>
                        <a:pt x="22" y="6"/>
                        <a:pt x="21" y="11"/>
                      </a:cubicBezTo>
                      <a:cubicBezTo>
                        <a:pt x="19" y="34"/>
                        <a:pt x="19" y="34"/>
                        <a:pt x="19" y="34"/>
                      </a:cubicBezTo>
                      <a:lnTo>
                        <a:pt x="0" y="32"/>
                      </a:ln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68" name="Freeform 167">
                  <a:extLst>
                    <a:ext uri="{FF2B5EF4-FFF2-40B4-BE49-F238E27FC236}">
                      <a16:creationId xmlns:a16="http://schemas.microsoft.com/office/drawing/2014/main" id="{6F3181B1-E961-4059-BF82-DE1B1614D8A7}"/>
                    </a:ext>
                  </a:extLst>
                </p:cNvPr>
                <p:cNvSpPr>
                  <a:spLocks/>
                </p:cNvSpPr>
                <p:nvPr/>
              </p:nvSpPr>
              <p:spPr bwMode="auto">
                <a:xfrm>
                  <a:off x="2752423" y="6185611"/>
                  <a:ext cx="47913" cy="86243"/>
                </a:xfrm>
                <a:custGeom>
                  <a:avLst/>
                  <a:gdLst>
                    <a:gd name="T0" fmla="*/ 0 w 22"/>
                    <a:gd name="T1" fmla="*/ 37 h 39"/>
                    <a:gd name="T2" fmla="*/ 3 w 22"/>
                    <a:gd name="T3" fmla="*/ 9 h 39"/>
                    <a:gd name="T4" fmla="*/ 13 w 22"/>
                    <a:gd name="T5" fmla="*/ 1 h 39"/>
                    <a:gd name="T6" fmla="*/ 21 w 22"/>
                    <a:gd name="T7" fmla="*/ 11 h 39"/>
                    <a:gd name="T8" fmla="*/ 19 w 22"/>
                    <a:gd name="T9" fmla="*/ 39 h 39"/>
                    <a:gd name="T10" fmla="*/ 0 w 22"/>
                    <a:gd name="T11" fmla="*/ 37 h 39"/>
                  </a:gdLst>
                  <a:ahLst/>
                  <a:cxnLst>
                    <a:cxn ang="0">
                      <a:pos x="T0" y="T1"/>
                    </a:cxn>
                    <a:cxn ang="0">
                      <a:pos x="T2" y="T3"/>
                    </a:cxn>
                    <a:cxn ang="0">
                      <a:pos x="T4" y="T5"/>
                    </a:cxn>
                    <a:cxn ang="0">
                      <a:pos x="T6" y="T7"/>
                    </a:cxn>
                    <a:cxn ang="0">
                      <a:pos x="T8" y="T9"/>
                    </a:cxn>
                    <a:cxn ang="0">
                      <a:pos x="T10" y="T11"/>
                    </a:cxn>
                  </a:cxnLst>
                  <a:rect l="0" t="0" r="r" b="b"/>
                  <a:pathLst>
                    <a:path w="22" h="39">
                      <a:moveTo>
                        <a:pt x="0" y="37"/>
                      </a:moveTo>
                      <a:cubicBezTo>
                        <a:pt x="3" y="9"/>
                        <a:pt x="3" y="9"/>
                        <a:pt x="3" y="9"/>
                      </a:cubicBezTo>
                      <a:cubicBezTo>
                        <a:pt x="3" y="4"/>
                        <a:pt x="8" y="0"/>
                        <a:pt x="13" y="1"/>
                      </a:cubicBezTo>
                      <a:cubicBezTo>
                        <a:pt x="18" y="1"/>
                        <a:pt x="22" y="6"/>
                        <a:pt x="21" y="11"/>
                      </a:cubicBezTo>
                      <a:cubicBezTo>
                        <a:pt x="19" y="39"/>
                        <a:pt x="19" y="39"/>
                        <a:pt x="19" y="39"/>
                      </a:cubicBezTo>
                      <a:lnTo>
                        <a:pt x="0" y="37"/>
                      </a:ln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69" name="Freeform 168">
                  <a:extLst>
                    <a:ext uri="{FF2B5EF4-FFF2-40B4-BE49-F238E27FC236}">
                      <a16:creationId xmlns:a16="http://schemas.microsoft.com/office/drawing/2014/main" id="{1FD30B1B-6C37-4D72-83E0-FD42EFEDD7B7}"/>
                    </a:ext>
                  </a:extLst>
                </p:cNvPr>
                <p:cNvSpPr>
                  <a:spLocks/>
                </p:cNvSpPr>
                <p:nvPr/>
              </p:nvSpPr>
              <p:spPr bwMode="auto">
                <a:xfrm>
                  <a:off x="2668575" y="6252689"/>
                  <a:ext cx="210816" cy="91034"/>
                </a:xfrm>
                <a:custGeom>
                  <a:avLst/>
                  <a:gdLst>
                    <a:gd name="T0" fmla="*/ 94 w 94"/>
                    <a:gd name="T1" fmla="*/ 9 h 41"/>
                    <a:gd name="T2" fmla="*/ 78 w 94"/>
                    <a:gd name="T3" fmla="*/ 33 h 41"/>
                    <a:gd name="T4" fmla="*/ 36 w 94"/>
                    <a:gd name="T5" fmla="*/ 29 h 41"/>
                    <a:gd name="T6" fmla="*/ 0 w 94"/>
                    <a:gd name="T7" fmla="*/ 0 h 41"/>
                    <a:gd name="T8" fmla="*/ 94 w 94"/>
                    <a:gd name="T9" fmla="*/ 9 h 41"/>
                  </a:gdLst>
                  <a:ahLst/>
                  <a:cxnLst>
                    <a:cxn ang="0">
                      <a:pos x="T0" y="T1"/>
                    </a:cxn>
                    <a:cxn ang="0">
                      <a:pos x="T2" y="T3"/>
                    </a:cxn>
                    <a:cxn ang="0">
                      <a:pos x="T4" y="T5"/>
                    </a:cxn>
                    <a:cxn ang="0">
                      <a:pos x="T6" y="T7"/>
                    </a:cxn>
                    <a:cxn ang="0">
                      <a:pos x="T8" y="T9"/>
                    </a:cxn>
                  </a:cxnLst>
                  <a:rect l="0" t="0" r="r" b="b"/>
                  <a:pathLst>
                    <a:path w="94" h="41">
                      <a:moveTo>
                        <a:pt x="94" y="9"/>
                      </a:moveTo>
                      <a:cubicBezTo>
                        <a:pt x="92" y="21"/>
                        <a:pt x="86" y="28"/>
                        <a:pt x="78" y="33"/>
                      </a:cubicBezTo>
                      <a:cubicBezTo>
                        <a:pt x="64" y="41"/>
                        <a:pt x="48" y="39"/>
                        <a:pt x="36" y="29"/>
                      </a:cubicBezTo>
                      <a:cubicBezTo>
                        <a:pt x="0" y="0"/>
                        <a:pt x="0" y="0"/>
                        <a:pt x="0" y="0"/>
                      </a:cubicBezTo>
                      <a:lnTo>
                        <a:pt x="94" y="9"/>
                      </a:ln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grpSp>
        </p:grpSp>
      </p:grpSp>
      <p:pic>
        <p:nvPicPr>
          <p:cNvPr id="177" name="Graphic 176" descr="Warning">
            <a:extLst>
              <a:ext uri="{FF2B5EF4-FFF2-40B4-BE49-F238E27FC236}">
                <a16:creationId xmlns:a16="http://schemas.microsoft.com/office/drawing/2014/main" id="{4DDB7274-C5BC-417F-996E-0E5408987BD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585439" y="4542265"/>
            <a:ext cx="401199" cy="401199"/>
          </a:xfrm>
          <a:prstGeom prst="rect">
            <a:avLst/>
          </a:prstGeom>
        </p:spPr>
      </p:pic>
      <p:cxnSp>
        <p:nvCxnSpPr>
          <p:cNvPr id="178" name="Connector: Elbow 177">
            <a:extLst>
              <a:ext uri="{FF2B5EF4-FFF2-40B4-BE49-F238E27FC236}">
                <a16:creationId xmlns:a16="http://schemas.microsoft.com/office/drawing/2014/main" id="{71BA52FA-AEA9-4103-8B2F-7C055B4A15F6}"/>
              </a:ext>
            </a:extLst>
          </p:cNvPr>
          <p:cNvCxnSpPr>
            <a:cxnSpLocks/>
          </p:cNvCxnSpPr>
          <p:nvPr/>
        </p:nvCxnSpPr>
        <p:spPr>
          <a:xfrm rot="10800000">
            <a:off x="4305556" y="4615421"/>
            <a:ext cx="1338725" cy="1268259"/>
          </a:xfrm>
          <a:prstGeom prst="bentConnector3">
            <a:avLst>
              <a:gd name="adj1" fmla="val 7541"/>
            </a:avLst>
          </a:prstGeom>
          <a:noFill/>
          <a:ln w="19050" cap="flat" cmpd="sng" algn="ctr">
            <a:solidFill>
              <a:srgbClr val="44B0FF"/>
            </a:solidFill>
            <a:prstDash val="sysDash"/>
            <a:headEnd type="none"/>
            <a:tailEnd type="none"/>
          </a:ln>
          <a:effectLst/>
        </p:spPr>
      </p:cxnSp>
      <p:grpSp>
        <p:nvGrpSpPr>
          <p:cNvPr id="179" name="Group 178">
            <a:extLst>
              <a:ext uri="{FF2B5EF4-FFF2-40B4-BE49-F238E27FC236}">
                <a16:creationId xmlns:a16="http://schemas.microsoft.com/office/drawing/2014/main" id="{AEBF6BE4-BBB3-48C6-8577-5A4A86511448}"/>
              </a:ext>
            </a:extLst>
          </p:cNvPr>
          <p:cNvGrpSpPr/>
          <p:nvPr/>
        </p:nvGrpSpPr>
        <p:grpSpPr>
          <a:xfrm>
            <a:off x="607000" y="2432856"/>
            <a:ext cx="1027125" cy="1246421"/>
            <a:chOff x="4153624" y="4930493"/>
            <a:chExt cx="1324653" cy="1607471"/>
          </a:xfrm>
        </p:grpSpPr>
        <p:sp>
          <p:nvSpPr>
            <p:cNvPr id="180" name="Freeform 30">
              <a:extLst>
                <a:ext uri="{FF2B5EF4-FFF2-40B4-BE49-F238E27FC236}">
                  <a16:creationId xmlns:a16="http://schemas.microsoft.com/office/drawing/2014/main" id="{E90A6BBE-D86B-448D-A0F5-11097D8DEF7D}"/>
                </a:ext>
              </a:extLst>
            </p:cNvPr>
            <p:cNvSpPr>
              <a:spLocks/>
            </p:cNvSpPr>
            <p:nvPr/>
          </p:nvSpPr>
          <p:spPr bwMode="auto">
            <a:xfrm>
              <a:off x="4153624" y="5227552"/>
              <a:ext cx="1085223" cy="1207399"/>
            </a:xfrm>
            <a:custGeom>
              <a:avLst/>
              <a:gdLst>
                <a:gd name="T0" fmla="*/ 442 w 482"/>
                <a:gd name="T1" fmla="*/ 432 h 539"/>
                <a:gd name="T2" fmla="*/ 281 w 482"/>
                <a:gd name="T3" fmla="*/ 525 h 539"/>
                <a:gd name="T4" fmla="*/ 201 w 482"/>
                <a:gd name="T5" fmla="*/ 525 h 539"/>
                <a:gd name="T6" fmla="*/ 40 w 482"/>
                <a:gd name="T7" fmla="*/ 432 h 539"/>
                <a:gd name="T8" fmla="*/ 0 w 482"/>
                <a:gd name="T9" fmla="*/ 362 h 539"/>
                <a:gd name="T10" fmla="*/ 0 w 482"/>
                <a:gd name="T11" fmla="*/ 176 h 539"/>
                <a:gd name="T12" fmla="*/ 40 w 482"/>
                <a:gd name="T13" fmla="*/ 107 h 539"/>
                <a:gd name="T14" fmla="*/ 201 w 482"/>
                <a:gd name="T15" fmla="*/ 14 h 539"/>
                <a:gd name="T16" fmla="*/ 281 w 482"/>
                <a:gd name="T17" fmla="*/ 14 h 539"/>
                <a:gd name="T18" fmla="*/ 442 w 482"/>
                <a:gd name="T19" fmla="*/ 107 h 539"/>
                <a:gd name="T20" fmla="*/ 482 w 482"/>
                <a:gd name="T21" fmla="*/ 176 h 539"/>
                <a:gd name="T22" fmla="*/ 482 w 482"/>
                <a:gd name="T23" fmla="*/ 362 h 539"/>
                <a:gd name="T24" fmla="*/ 442 w 482"/>
                <a:gd name="T25" fmla="*/ 4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82" h="539">
                  <a:moveTo>
                    <a:pt x="442" y="432"/>
                  </a:moveTo>
                  <a:cubicBezTo>
                    <a:pt x="281" y="525"/>
                    <a:pt x="281" y="525"/>
                    <a:pt x="281" y="525"/>
                  </a:cubicBezTo>
                  <a:cubicBezTo>
                    <a:pt x="256" y="539"/>
                    <a:pt x="226" y="539"/>
                    <a:pt x="201" y="525"/>
                  </a:cubicBezTo>
                  <a:cubicBezTo>
                    <a:pt x="40" y="432"/>
                    <a:pt x="40" y="432"/>
                    <a:pt x="40" y="432"/>
                  </a:cubicBezTo>
                  <a:cubicBezTo>
                    <a:pt x="15" y="417"/>
                    <a:pt x="0" y="391"/>
                    <a:pt x="0" y="362"/>
                  </a:cubicBezTo>
                  <a:cubicBezTo>
                    <a:pt x="0" y="176"/>
                    <a:pt x="0" y="176"/>
                    <a:pt x="0" y="176"/>
                  </a:cubicBezTo>
                  <a:cubicBezTo>
                    <a:pt x="0" y="148"/>
                    <a:pt x="15" y="121"/>
                    <a:pt x="40" y="107"/>
                  </a:cubicBezTo>
                  <a:cubicBezTo>
                    <a:pt x="201" y="14"/>
                    <a:pt x="201" y="14"/>
                    <a:pt x="201" y="14"/>
                  </a:cubicBezTo>
                  <a:cubicBezTo>
                    <a:pt x="226" y="0"/>
                    <a:pt x="256" y="0"/>
                    <a:pt x="281" y="14"/>
                  </a:cubicBezTo>
                  <a:cubicBezTo>
                    <a:pt x="442" y="107"/>
                    <a:pt x="442" y="107"/>
                    <a:pt x="442" y="107"/>
                  </a:cubicBezTo>
                  <a:cubicBezTo>
                    <a:pt x="467" y="121"/>
                    <a:pt x="482" y="148"/>
                    <a:pt x="482" y="176"/>
                  </a:cubicBezTo>
                  <a:cubicBezTo>
                    <a:pt x="482" y="362"/>
                    <a:pt x="482" y="362"/>
                    <a:pt x="482" y="362"/>
                  </a:cubicBezTo>
                  <a:cubicBezTo>
                    <a:pt x="482" y="391"/>
                    <a:pt x="467" y="417"/>
                    <a:pt x="442" y="432"/>
                  </a:cubicBezTo>
                </a:path>
              </a:pathLst>
            </a:custGeom>
            <a:solidFill>
              <a:srgbClr val="44B0FF">
                <a:alpha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81" name="Freeform 31">
              <a:extLst>
                <a:ext uri="{FF2B5EF4-FFF2-40B4-BE49-F238E27FC236}">
                  <a16:creationId xmlns:a16="http://schemas.microsoft.com/office/drawing/2014/main" id="{96B3EC1A-13B2-4075-99DC-6F7EF6FB0658}"/>
                </a:ext>
              </a:extLst>
            </p:cNvPr>
            <p:cNvSpPr>
              <a:spLocks/>
            </p:cNvSpPr>
            <p:nvPr/>
          </p:nvSpPr>
          <p:spPr bwMode="auto">
            <a:xfrm>
              <a:off x="4400375" y="5833648"/>
              <a:ext cx="550996" cy="601305"/>
            </a:xfrm>
            <a:custGeom>
              <a:avLst/>
              <a:gdLst>
                <a:gd name="T0" fmla="*/ 245 w 245"/>
                <a:gd name="T1" fmla="*/ 0 h 269"/>
                <a:gd name="T2" fmla="*/ 0 w 245"/>
                <a:gd name="T3" fmla="*/ 0 h 269"/>
                <a:gd name="T4" fmla="*/ 0 w 245"/>
                <a:gd name="T5" fmla="*/ 202 h 269"/>
                <a:gd name="T6" fmla="*/ 91 w 245"/>
                <a:gd name="T7" fmla="*/ 255 h 269"/>
                <a:gd name="T8" fmla="*/ 171 w 245"/>
                <a:gd name="T9" fmla="*/ 255 h 269"/>
                <a:gd name="T10" fmla="*/ 245 w 245"/>
                <a:gd name="T11" fmla="*/ 212 h 269"/>
                <a:gd name="T12" fmla="*/ 245 w 245"/>
                <a:gd name="T13" fmla="*/ 0 h 269"/>
              </a:gdLst>
              <a:ahLst/>
              <a:cxnLst>
                <a:cxn ang="0">
                  <a:pos x="T0" y="T1"/>
                </a:cxn>
                <a:cxn ang="0">
                  <a:pos x="T2" y="T3"/>
                </a:cxn>
                <a:cxn ang="0">
                  <a:pos x="T4" y="T5"/>
                </a:cxn>
                <a:cxn ang="0">
                  <a:pos x="T6" y="T7"/>
                </a:cxn>
                <a:cxn ang="0">
                  <a:pos x="T8" y="T9"/>
                </a:cxn>
                <a:cxn ang="0">
                  <a:pos x="T10" y="T11"/>
                </a:cxn>
                <a:cxn ang="0">
                  <a:pos x="T12" y="T13"/>
                </a:cxn>
              </a:cxnLst>
              <a:rect l="0" t="0" r="r" b="b"/>
              <a:pathLst>
                <a:path w="245" h="269">
                  <a:moveTo>
                    <a:pt x="245" y="0"/>
                  </a:moveTo>
                  <a:cubicBezTo>
                    <a:pt x="0" y="0"/>
                    <a:pt x="0" y="0"/>
                    <a:pt x="0" y="0"/>
                  </a:cubicBezTo>
                  <a:cubicBezTo>
                    <a:pt x="0" y="202"/>
                    <a:pt x="0" y="202"/>
                    <a:pt x="0" y="202"/>
                  </a:cubicBezTo>
                  <a:cubicBezTo>
                    <a:pt x="91" y="255"/>
                    <a:pt x="91" y="255"/>
                    <a:pt x="91" y="255"/>
                  </a:cubicBezTo>
                  <a:cubicBezTo>
                    <a:pt x="116" y="269"/>
                    <a:pt x="146" y="269"/>
                    <a:pt x="171" y="255"/>
                  </a:cubicBezTo>
                  <a:cubicBezTo>
                    <a:pt x="245" y="212"/>
                    <a:pt x="245" y="212"/>
                    <a:pt x="245" y="212"/>
                  </a:cubicBezTo>
                  <a:cubicBezTo>
                    <a:pt x="245" y="0"/>
                    <a:pt x="245" y="0"/>
                    <a:pt x="245" y="0"/>
                  </a:cubicBezTo>
                </a:path>
              </a:pathLst>
            </a:custGeom>
            <a:solidFill>
              <a:srgbClr val="66D6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82" name="Freeform 108">
              <a:extLst>
                <a:ext uri="{FF2B5EF4-FFF2-40B4-BE49-F238E27FC236}">
                  <a16:creationId xmlns:a16="http://schemas.microsoft.com/office/drawing/2014/main" id="{5E9CCE91-A96C-485F-85F3-12555AC2BFC1}"/>
                </a:ext>
              </a:extLst>
            </p:cNvPr>
            <p:cNvSpPr>
              <a:spLocks/>
            </p:cNvSpPr>
            <p:nvPr/>
          </p:nvSpPr>
          <p:spPr bwMode="auto">
            <a:xfrm>
              <a:off x="4345275" y="5567732"/>
              <a:ext cx="692339" cy="297059"/>
            </a:xfrm>
            <a:custGeom>
              <a:avLst/>
              <a:gdLst>
                <a:gd name="T0" fmla="*/ 308 w 308"/>
                <a:gd name="T1" fmla="*/ 132 h 132"/>
                <a:gd name="T2" fmla="*/ 297 w 308"/>
                <a:gd name="T3" fmla="*/ 54 h 132"/>
                <a:gd name="T4" fmla="*/ 234 w 308"/>
                <a:gd name="T5" fmla="*/ 0 h 132"/>
                <a:gd name="T6" fmla="*/ 73 w 308"/>
                <a:gd name="T7" fmla="*/ 0 h 132"/>
                <a:gd name="T8" fmla="*/ 11 w 308"/>
                <a:gd name="T9" fmla="*/ 54 h 132"/>
                <a:gd name="T10" fmla="*/ 0 w 308"/>
                <a:gd name="T11" fmla="*/ 132 h 132"/>
                <a:gd name="T12" fmla="*/ 308 w 308"/>
                <a:gd name="T13" fmla="*/ 132 h 132"/>
              </a:gdLst>
              <a:ahLst/>
              <a:cxnLst>
                <a:cxn ang="0">
                  <a:pos x="T0" y="T1"/>
                </a:cxn>
                <a:cxn ang="0">
                  <a:pos x="T2" y="T3"/>
                </a:cxn>
                <a:cxn ang="0">
                  <a:pos x="T4" y="T5"/>
                </a:cxn>
                <a:cxn ang="0">
                  <a:pos x="T6" y="T7"/>
                </a:cxn>
                <a:cxn ang="0">
                  <a:pos x="T8" y="T9"/>
                </a:cxn>
                <a:cxn ang="0">
                  <a:pos x="T10" y="T11"/>
                </a:cxn>
                <a:cxn ang="0">
                  <a:pos x="T12" y="T13"/>
                </a:cxn>
              </a:cxnLst>
              <a:rect l="0" t="0" r="r" b="b"/>
              <a:pathLst>
                <a:path w="308" h="132">
                  <a:moveTo>
                    <a:pt x="308" y="132"/>
                  </a:moveTo>
                  <a:cubicBezTo>
                    <a:pt x="297" y="54"/>
                    <a:pt x="297" y="54"/>
                    <a:pt x="297" y="54"/>
                  </a:cubicBezTo>
                  <a:cubicBezTo>
                    <a:pt x="292" y="23"/>
                    <a:pt x="266" y="0"/>
                    <a:pt x="234" y="0"/>
                  </a:cubicBezTo>
                  <a:cubicBezTo>
                    <a:pt x="73" y="0"/>
                    <a:pt x="73" y="0"/>
                    <a:pt x="73" y="0"/>
                  </a:cubicBezTo>
                  <a:cubicBezTo>
                    <a:pt x="42" y="0"/>
                    <a:pt x="16" y="23"/>
                    <a:pt x="11" y="54"/>
                  </a:cubicBezTo>
                  <a:cubicBezTo>
                    <a:pt x="0" y="132"/>
                    <a:pt x="0" y="132"/>
                    <a:pt x="0" y="132"/>
                  </a:cubicBezTo>
                  <a:cubicBezTo>
                    <a:pt x="308" y="132"/>
                    <a:pt x="308" y="132"/>
                    <a:pt x="308" y="132"/>
                  </a:cubicBezTo>
                </a:path>
              </a:pathLst>
            </a:custGeom>
            <a:solidFill>
              <a:srgbClr val="7A4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83" name="Freeform 109">
              <a:extLst>
                <a:ext uri="{FF2B5EF4-FFF2-40B4-BE49-F238E27FC236}">
                  <a16:creationId xmlns:a16="http://schemas.microsoft.com/office/drawing/2014/main" id="{E351B1DF-C2E2-41CF-B85D-C472F13CCED1}"/>
                </a:ext>
              </a:extLst>
            </p:cNvPr>
            <p:cNvSpPr>
              <a:spLocks/>
            </p:cNvSpPr>
            <p:nvPr/>
          </p:nvSpPr>
          <p:spPr bwMode="auto">
            <a:xfrm>
              <a:off x="4318924" y="5558149"/>
              <a:ext cx="752229" cy="440797"/>
            </a:xfrm>
            <a:custGeom>
              <a:avLst/>
              <a:gdLst>
                <a:gd name="T0" fmla="*/ 335 w 335"/>
                <a:gd name="T1" fmla="*/ 197 h 197"/>
                <a:gd name="T2" fmla="*/ 319 w 335"/>
                <a:gd name="T3" fmla="*/ 58 h 197"/>
                <a:gd name="T4" fmla="*/ 252 w 335"/>
                <a:gd name="T5" fmla="*/ 0 h 197"/>
                <a:gd name="T6" fmla="*/ 80 w 335"/>
                <a:gd name="T7" fmla="*/ 0 h 197"/>
                <a:gd name="T8" fmla="*/ 13 w 335"/>
                <a:gd name="T9" fmla="*/ 58 h 197"/>
                <a:gd name="T10" fmla="*/ 0 w 335"/>
                <a:gd name="T11" fmla="*/ 197 h 197"/>
                <a:gd name="T12" fmla="*/ 335 w 335"/>
                <a:gd name="T13" fmla="*/ 197 h 197"/>
              </a:gdLst>
              <a:ahLst/>
              <a:cxnLst>
                <a:cxn ang="0">
                  <a:pos x="T0" y="T1"/>
                </a:cxn>
                <a:cxn ang="0">
                  <a:pos x="T2" y="T3"/>
                </a:cxn>
                <a:cxn ang="0">
                  <a:pos x="T4" y="T5"/>
                </a:cxn>
                <a:cxn ang="0">
                  <a:pos x="T6" y="T7"/>
                </a:cxn>
                <a:cxn ang="0">
                  <a:pos x="T8" y="T9"/>
                </a:cxn>
                <a:cxn ang="0">
                  <a:pos x="T10" y="T11"/>
                </a:cxn>
                <a:cxn ang="0">
                  <a:pos x="T12" y="T13"/>
                </a:cxn>
              </a:cxnLst>
              <a:rect l="0" t="0" r="r" b="b"/>
              <a:pathLst>
                <a:path w="335" h="197">
                  <a:moveTo>
                    <a:pt x="335" y="197"/>
                  </a:moveTo>
                  <a:cubicBezTo>
                    <a:pt x="319" y="58"/>
                    <a:pt x="319" y="58"/>
                    <a:pt x="319" y="58"/>
                  </a:cubicBezTo>
                  <a:cubicBezTo>
                    <a:pt x="314" y="24"/>
                    <a:pt x="286" y="0"/>
                    <a:pt x="252" y="0"/>
                  </a:cubicBezTo>
                  <a:cubicBezTo>
                    <a:pt x="80" y="0"/>
                    <a:pt x="80" y="0"/>
                    <a:pt x="80" y="0"/>
                  </a:cubicBezTo>
                  <a:cubicBezTo>
                    <a:pt x="46" y="0"/>
                    <a:pt x="18" y="24"/>
                    <a:pt x="13" y="58"/>
                  </a:cubicBezTo>
                  <a:cubicBezTo>
                    <a:pt x="0" y="197"/>
                    <a:pt x="0" y="197"/>
                    <a:pt x="0" y="197"/>
                  </a:cubicBezTo>
                  <a:cubicBezTo>
                    <a:pt x="335" y="197"/>
                    <a:pt x="335" y="197"/>
                    <a:pt x="335" y="197"/>
                  </a:cubicBezTo>
                </a:path>
              </a:pathLst>
            </a:custGeom>
            <a:solidFill>
              <a:srgbClr val="66D6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84" name="Freeform 110">
              <a:extLst>
                <a:ext uri="{FF2B5EF4-FFF2-40B4-BE49-F238E27FC236}">
                  <a16:creationId xmlns:a16="http://schemas.microsoft.com/office/drawing/2014/main" id="{FC2B3A8F-BAA8-4942-934C-51ACFE56D854}"/>
                </a:ext>
              </a:extLst>
            </p:cNvPr>
            <p:cNvSpPr>
              <a:spLocks/>
            </p:cNvSpPr>
            <p:nvPr/>
          </p:nvSpPr>
          <p:spPr bwMode="auto">
            <a:xfrm>
              <a:off x="4565673" y="5452741"/>
              <a:ext cx="251542" cy="237168"/>
            </a:xfrm>
            <a:custGeom>
              <a:avLst/>
              <a:gdLst>
                <a:gd name="T0" fmla="*/ 112 w 112"/>
                <a:gd name="T1" fmla="*/ 0 h 106"/>
                <a:gd name="T2" fmla="*/ 0 w 112"/>
                <a:gd name="T3" fmla="*/ 0 h 106"/>
                <a:gd name="T4" fmla="*/ 0 w 112"/>
                <a:gd name="T5" fmla="*/ 51 h 106"/>
                <a:gd name="T6" fmla="*/ 55 w 112"/>
                <a:gd name="T7" fmla="*/ 106 h 106"/>
                <a:gd name="T8" fmla="*/ 56 w 112"/>
                <a:gd name="T9" fmla="*/ 106 h 106"/>
                <a:gd name="T10" fmla="*/ 112 w 112"/>
                <a:gd name="T11" fmla="*/ 51 h 106"/>
                <a:gd name="T12" fmla="*/ 112 w 112"/>
                <a:gd name="T13" fmla="*/ 0 h 106"/>
              </a:gdLst>
              <a:ahLst/>
              <a:cxnLst>
                <a:cxn ang="0">
                  <a:pos x="T0" y="T1"/>
                </a:cxn>
                <a:cxn ang="0">
                  <a:pos x="T2" y="T3"/>
                </a:cxn>
                <a:cxn ang="0">
                  <a:pos x="T4" y="T5"/>
                </a:cxn>
                <a:cxn ang="0">
                  <a:pos x="T6" y="T7"/>
                </a:cxn>
                <a:cxn ang="0">
                  <a:pos x="T8" y="T9"/>
                </a:cxn>
                <a:cxn ang="0">
                  <a:pos x="T10" y="T11"/>
                </a:cxn>
                <a:cxn ang="0">
                  <a:pos x="T12" y="T13"/>
                </a:cxn>
              </a:cxnLst>
              <a:rect l="0" t="0" r="r" b="b"/>
              <a:pathLst>
                <a:path w="112" h="106">
                  <a:moveTo>
                    <a:pt x="112" y="0"/>
                  </a:moveTo>
                  <a:cubicBezTo>
                    <a:pt x="0" y="0"/>
                    <a:pt x="0" y="0"/>
                    <a:pt x="0" y="0"/>
                  </a:cubicBezTo>
                  <a:cubicBezTo>
                    <a:pt x="0" y="51"/>
                    <a:pt x="0" y="51"/>
                    <a:pt x="0" y="51"/>
                  </a:cubicBezTo>
                  <a:cubicBezTo>
                    <a:pt x="0" y="81"/>
                    <a:pt x="25" y="106"/>
                    <a:pt x="55" y="106"/>
                  </a:cubicBezTo>
                  <a:cubicBezTo>
                    <a:pt x="56" y="106"/>
                    <a:pt x="56" y="106"/>
                    <a:pt x="56" y="106"/>
                  </a:cubicBezTo>
                  <a:cubicBezTo>
                    <a:pt x="87" y="106"/>
                    <a:pt x="112" y="81"/>
                    <a:pt x="112" y="51"/>
                  </a:cubicBezTo>
                  <a:lnTo>
                    <a:pt x="112" y="0"/>
                  </a:lnTo>
                  <a:close/>
                </a:path>
              </a:pathLst>
            </a:custGeom>
            <a:solidFill>
              <a:srgbClr val="A067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85" name="Freeform 111">
              <a:extLst>
                <a:ext uri="{FF2B5EF4-FFF2-40B4-BE49-F238E27FC236}">
                  <a16:creationId xmlns:a16="http://schemas.microsoft.com/office/drawing/2014/main" id="{62A9E401-9FEE-4370-B7EE-F969944A864B}"/>
                </a:ext>
              </a:extLst>
            </p:cNvPr>
            <p:cNvSpPr>
              <a:spLocks/>
            </p:cNvSpPr>
            <p:nvPr/>
          </p:nvSpPr>
          <p:spPr bwMode="auto">
            <a:xfrm>
              <a:off x="4690246" y="5524610"/>
              <a:ext cx="126969" cy="134155"/>
            </a:xfrm>
            <a:custGeom>
              <a:avLst/>
              <a:gdLst>
                <a:gd name="T0" fmla="*/ 27 w 56"/>
                <a:gd name="T1" fmla="*/ 14 h 60"/>
                <a:gd name="T2" fmla="*/ 14 w 56"/>
                <a:gd name="T3" fmla="*/ 18 h 60"/>
                <a:gd name="T4" fmla="*/ 0 w 56"/>
                <a:gd name="T5" fmla="*/ 15 h 60"/>
                <a:gd name="T6" fmla="*/ 0 w 56"/>
                <a:gd name="T7" fmla="*/ 22 h 60"/>
                <a:gd name="T8" fmla="*/ 38 w 56"/>
                <a:gd name="T9" fmla="*/ 60 h 60"/>
                <a:gd name="T10" fmla="*/ 56 w 56"/>
                <a:gd name="T11" fmla="*/ 19 h 60"/>
                <a:gd name="T12" fmla="*/ 56 w 56"/>
                <a:gd name="T13" fmla="*/ 0 h 60"/>
                <a:gd name="T14" fmla="*/ 56 w 56"/>
                <a:gd name="T15" fmla="*/ 0 h 60"/>
                <a:gd name="T16" fmla="*/ 27 w 56"/>
                <a:gd name="T17" fmla="*/ 1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60">
                  <a:moveTo>
                    <a:pt x="27" y="14"/>
                  </a:moveTo>
                  <a:cubicBezTo>
                    <a:pt x="14" y="18"/>
                    <a:pt x="14" y="18"/>
                    <a:pt x="14" y="18"/>
                  </a:cubicBezTo>
                  <a:cubicBezTo>
                    <a:pt x="5" y="21"/>
                    <a:pt x="0" y="15"/>
                    <a:pt x="0" y="15"/>
                  </a:cubicBezTo>
                  <a:cubicBezTo>
                    <a:pt x="0" y="22"/>
                    <a:pt x="0" y="22"/>
                    <a:pt x="0" y="22"/>
                  </a:cubicBezTo>
                  <a:cubicBezTo>
                    <a:pt x="6" y="42"/>
                    <a:pt x="24" y="53"/>
                    <a:pt x="38" y="60"/>
                  </a:cubicBezTo>
                  <a:cubicBezTo>
                    <a:pt x="49" y="50"/>
                    <a:pt x="56" y="35"/>
                    <a:pt x="56" y="19"/>
                  </a:cubicBezTo>
                  <a:cubicBezTo>
                    <a:pt x="56" y="0"/>
                    <a:pt x="56" y="0"/>
                    <a:pt x="56" y="0"/>
                  </a:cubicBezTo>
                  <a:cubicBezTo>
                    <a:pt x="56" y="0"/>
                    <a:pt x="56" y="0"/>
                    <a:pt x="56" y="0"/>
                  </a:cubicBezTo>
                  <a:cubicBezTo>
                    <a:pt x="47" y="6"/>
                    <a:pt x="38" y="11"/>
                    <a:pt x="27" y="14"/>
                  </a:cubicBezTo>
                  <a:close/>
                </a:path>
              </a:pathLst>
            </a:custGeom>
            <a:solidFill>
              <a:srgbClr val="915E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86" name="Freeform 112">
              <a:extLst>
                <a:ext uri="{FF2B5EF4-FFF2-40B4-BE49-F238E27FC236}">
                  <a16:creationId xmlns:a16="http://schemas.microsoft.com/office/drawing/2014/main" id="{B795ACAC-90BE-4E18-85A6-14841F969B16}"/>
                </a:ext>
              </a:extLst>
            </p:cNvPr>
            <p:cNvSpPr>
              <a:spLocks/>
            </p:cNvSpPr>
            <p:nvPr/>
          </p:nvSpPr>
          <p:spPr bwMode="auto">
            <a:xfrm>
              <a:off x="4433914" y="4930493"/>
              <a:ext cx="479127" cy="390489"/>
            </a:xfrm>
            <a:custGeom>
              <a:avLst/>
              <a:gdLst>
                <a:gd name="T0" fmla="*/ 101 w 214"/>
                <a:gd name="T1" fmla="*/ 4 h 174"/>
                <a:gd name="T2" fmla="*/ 99 w 214"/>
                <a:gd name="T3" fmla="*/ 4 h 174"/>
                <a:gd name="T4" fmla="*/ 4 w 214"/>
                <a:gd name="T5" fmla="*/ 113 h 174"/>
                <a:gd name="T6" fmla="*/ 8 w 214"/>
                <a:gd name="T7" fmla="*/ 174 h 174"/>
                <a:gd name="T8" fmla="*/ 214 w 214"/>
                <a:gd name="T9" fmla="*/ 160 h 174"/>
                <a:gd name="T10" fmla="*/ 210 w 214"/>
                <a:gd name="T11" fmla="*/ 99 h 174"/>
                <a:gd name="T12" fmla="*/ 101 w 214"/>
                <a:gd name="T13" fmla="*/ 4 h 174"/>
              </a:gdLst>
              <a:ahLst/>
              <a:cxnLst>
                <a:cxn ang="0">
                  <a:pos x="T0" y="T1"/>
                </a:cxn>
                <a:cxn ang="0">
                  <a:pos x="T2" y="T3"/>
                </a:cxn>
                <a:cxn ang="0">
                  <a:pos x="T4" y="T5"/>
                </a:cxn>
                <a:cxn ang="0">
                  <a:pos x="T6" y="T7"/>
                </a:cxn>
                <a:cxn ang="0">
                  <a:pos x="T8" y="T9"/>
                </a:cxn>
                <a:cxn ang="0">
                  <a:pos x="T10" y="T11"/>
                </a:cxn>
                <a:cxn ang="0">
                  <a:pos x="T12" y="T13"/>
                </a:cxn>
              </a:cxnLst>
              <a:rect l="0" t="0" r="r" b="b"/>
              <a:pathLst>
                <a:path w="214" h="174">
                  <a:moveTo>
                    <a:pt x="101" y="4"/>
                  </a:moveTo>
                  <a:cubicBezTo>
                    <a:pt x="99" y="4"/>
                    <a:pt x="99" y="4"/>
                    <a:pt x="99" y="4"/>
                  </a:cubicBezTo>
                  <a:cubicBezTo>
                    <a:pt x="42" y="8"/>
                    <a:pt x="0" y="57"/>
                    <a:pt x="4" y="113"/>
                  </a:cubicBezTo>
                  <a:cubicBezTo>
                    <a:pt x="8" y="174"/>
                    <a:pt x="8" y="174"/>
                    <a:pt x="8" y="174"/>
                  </a:cubicBezTo>
                  <a:cubicBezTo>
                    <a:pt x="214" y="160"/>
                    <a:pt x="214" y="160"/>
                    <a:pt x="214" y="160"/>
                  </a:cubicBezTo>
                  <a:cubicBezTo>
                    <a:pt x="210" y="99"/>
                    <a:pt x="210" y="99"/>
                    <a:pt x="210" y="99"/>
                  </a:cubicBezTo>
                  <a:cubicBezTo>
                    <a:pt x="206" y="42"/>
                    <a:pt x="157" y="0"/>
                    <a:pt x="101" y="4"/>
                  </a:cubicBez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87" name="Freeform 113">
              <a:extLst>
                <a:ext uri="{FF2B5EF4-FFF2-40B4-BE49-F238E27FC236}">
                  <a16:creationId xmlns:a16="http://schemas.microsoft.com/office/drawing/2014/main" id="{6A39F941-5F5D-446D-B981-95119A94118E}"/>
                </a:ext>
              </a:extLst>
            </p:cNvPr>
            <p:cNvSpPr>
              <a:spLocks/>
            </p:cNvSpPr>
            <p:nvPr/>
          </p:nvSpPr>
          <p:spPr bwMode="auto">
            <a:xfrm>
              <a:off x="4469848" y="5100584"/>
              <a:ext cx="440797" cy="469544"/>
            </a:xfrm>
            <a:custGeom>
              <a:avLst/>
              <a:gdLst>
                <a:gd name="T0" fmla="*/ 192 w 197"/>
                <a:gd name="T1" fmla="*/ 107 h 210"/>
                <a:gd name="T2" fmla="*/ 130 w 197"/>
                <a:gd name="T3" fmla="*/ 200 h 210"/>
                <a:gd name="T4" fmla="*/ 111 w 197"/>
                <a:gd name="T5" fmla="*/ 210 h 210"/>
                <a:gd name="T6" fmla="*/ 75 w 197"/>
                <a:gd name="T7" fmla="*/ 204 h 210"/>
                <a:gd name="T8" fmla="*/ 6 w 197"/>
                <a:gd name="T9" fmla="*/ 120 h 210"/>
                <a:gd name="T10" fmla="*/ 2 w 197"/>
                <a:gd name="T11" fmla="*/ 52 h 210"/>
                <a:gd name="T12" fmla="*/ 38 w 197"/>
                <a:gd name="T13" fmla="*/ 8 h 210"/>
                <a:gd name="T14" fmla="*/ 146 w 197"/>
                <a:gd name="T15" fmla="*/ 1 h 210"/>
                <a:gd name="T16" fmla="*/ 187 w 197"/>
                <a:gd name="T17" fmla="*/ 40 h 210"/>
                <a:gd name="T18" fmla="*/ 192 w 197"/>
                <a:gd name="T19" fmla="*/ 107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7" h="210">
                  <a:moveTo>
                    <a:pt x="192" y="107"/>
                  </a:moveTo>
                  <a:cubicBezTo>
                    <a:pt x="197" y="148"/>
                    <a:pt x="168" y="186"/>
                    <a:pt x="130" y="200"/>
                  </a:cubicBezTo>
                  <a:cubicBezTo>
                    <a:pt x="111" y="210"/>
                    <a:pt x="111" y="210"/>
                    <a:pt x="111" y="210"/>
                  </a:cubicBezTo>
                  <a:cubicBezTo>
                    <a:pt x="75" y="204"/>
                    <a:pt x="75" y="204"/>
                    <a:pt x="75" y="204"/>
                  </a:cubicBezTo>
                  <a:cubicBezTo>
                    <a:pt x="36" y="195"/>
                    <a:pt x="7" y="160"/>
                    <a:pt x="6" y="120"/>
                  </a:cubicBezTo>
                  <a:cubicBezTo>
                    <a:pt x="2" y="52"/>
                    <a:pt x="2" y="52"/>
                    <a:pt x="2" y="52"/>
                  </a:cubicBezTo>
                  <a:cubicBezTo>
                    <a:pt x="0" y="31"/>
                    <a:pt x="16" y="10"/>
                    <a:pt x="38" y="8"/>
                  </a:cubicBezTo>
                  <a:cubicBezTo>
                    <a:pt x="146" y="1"/>
                    <a:pt x="146" y="1"/>
                    <a:pt x="146" y="1"/>
                  </a:cubicBezTo>
                  <a:cubicBezTo>
                    <a:pt x="167" y="0"/>
                    <a:pt x="186" y="18"/>
                    <a:pt x="187" y="40"/>
                  </a:cubicBezTo>
                  <a:lnTo>
                    <a:pt x="192" y="107"/>
                  </a:lnTo>
                  <a:close/>
                </a:path>
              </a:pathLst>
            </a:custGeom>
            <a:solidFill>
              <a:srgbClr val="A067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88" name="Freeform 114">
              <a:extLst>
                <a:ext uri="{FF2B5EF4-FFF2-40B4-BE49-F238E27FC236}">
                  <a16:creationId xmlns:a16="http://schemas.microsoft.com/office/drawing/2014/main" id="{83950C96-3A1C-41FE-863D-78B5144F4151}"/>
                </a:ext>
              </a:extLst>
            </p:cNvPr>
            <p:cNvSpPr>
              <a:spLocks/>
            </p:cNvSpPr>
            <p:nvPr/>
          </p:nvSpPr>
          <p:spPr bwMode="auto">
            <a:xfrm>
              <a:off x="4838775" y="5241925"/>
              <a:ext cx="88639" cy="88639"/>
            </a:xfrm>
            <a:custGeom>
              <a:avLst/>
              <a:gdLst>
                <a:gd name="T0" fmla="*/ 39 w 39"/>
                <a:gd name="T1" fmla="*/ 19 h 40"/>
                <a:gd name="T2" fmla="*/ 18 w 39"/>
                <a:gd name="T3" fmla="*/ 1 h 40"/>
                <a:gd name="T4" fmla="*/ 0 w 39"/>
                <a:gd name="T5" fmla="*/ 21 h 40"/>
                <a:gd name="T6" fmla="*/ 21 w 39"/>
                <a:gd name="T7" fmla="*/ 39 h 40"/>
                <a:gd name="T8" fmla="*/ 39 w 39"/>
                <a:gd name="T9" fmla="*/ 19 h 40"/>
              </a:gdLst>
              <a:ahLst/>
              <a:cxnLst>
                <a:cxn ang="0">
                  <a:pos x="T0" y="T1"/>
                </a:cxn>
                <a:cxn ang="0">
                  <a:pos x="T2" y="T3"/>
                </a:cxn>
                <a:cxn ang="0">
                  <a:pos x="T4" y="T5"/>
                </a:cxn>
                <a:cxn ang="0">
                  <a:pos x="T6" y="T7"/>
                </a:cxn>
                <a:cxn ang="0">
                  <a:pos x="T8" y="T9"/>
                </a:cxn>
              </a:cxnLst>
              <a:rect l="0" t="0" r="r" b="b"/>
              <a:pathLst>
                <a:path w="39" h="40">
                  <a:moveTo>
                    <a:pt x="39" y="19"/>
                  </a:moveTo>
                  <a:cubicBezTo>
                    <a:pt x="38" y="8"/>
                    <a:pt x="29" y="0"/>
                    <a:pt x="18" y="1"/>
                  </a:cubicBezTo>
                  <a:cubicBezTo>
                    <a:pt x="8" y="2"/>
                    <a:pt x="0" y="11"/>
                    <a:pt x="0" y="21"/>
                  </a:cubicBezTo>
                  <a:cubicBezTo>
                    <a:pt x="1" y="32"/>
                    <a:pt x="10" y="40"/>
                    <a:pt x="21" y="39"/>
                  </a:cubicBezTo>
                  <a:cubicBezTo>
                    <a:pt x="31" y="38"/>
                    <a:pt x="39" y="29"/>
                    <a:pt x="39" y="19"/>
                  </a:cubicBezTo>
                  <a:close/>
                </a:path>
              </a:pathLst>
            </a:custGeom>
            <a:solidFill>
              <a:srgbClr val="A067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89" name="Freeform 115">
              <a:extLst>
                <a:ext uri="{FF2B5EF4-FFF2-40B4-BE49-F238E27FC236}">
                  <a16:creationId xmlns:a16="http://schemas.microsoft.com/office/drawing/2014/main" id="{0E912A88-291E-46FC-99D8-13FE87860022}"/>
                </a:ext>
              </a:extLst>
            </p:cNvPr>
            <p:cNvSpPr>
              <a:spLocks/>
            </p:cNvSpPr>
            <p:nvPr/>
          </p:nvSpPr>
          <p:spPr bwMode="auto">
            <a:xfrm>
              <a:off x="4661498" y="5165265"/>
              <a:ext cx="249146" cy="402466"/>
            </a:xfrm>
            <a:custGeom>
              <a:avLst/>
              <a:gdLst>
                <a:gd name="T0" fmla="*/ 106 w 111"/>
                <a:gd name="T1" fmla="*/ 78 h 180"/>
                <a:gd name="T2" fmla="*/ 101 w 111"/>
                <a:gd name="T3" fmla="*/ 17 h 180"/>
                <a:gd name="T4" fmla="*/ 73 w 111"/>
                <a:gd name="T5" fmla="*/ 1 h 180"/>
                <a:gd name="T6" fmla="*/ 44 w 111"/>
                <a:gd name="T7" fmla="*/ 3 h 180"/>
                <a:gd name="T8" fmla="*/ 17 w 111"/>
                <a:gd name="T9" fmla="*/ 34 h 180"/>
                <a:gd name="T10" fmla="*/ 17 w 111"/>
                <a:gd name="T11" fmla="*/ 34 h 180"/>
                <a:gd name="T12" fmla="*/ 17 w 111"/>
                <a:gd name="T13" fmla="*/ 34 h 180"/>
                <a:gd name="T14" fmla="*/ 21 w 111"/>
                <a:gd name="T15" fmla="*/ 51 h 180"/>
                <a:gd name="T16" fmla="*/ 31 w 111"/>
                <a:gd name="T17" fmla="*/ 70 h 180"/>
                <a:gd name="T18" fmla="*/ 27 w 111"/>
                <a:gd name="T19" fmla="*/ 77 h 180"/>
                <a:gd name="T20" fmla="*/ 20 w 111"/>
                <a:gd name="T21" fmla="*/ 77 h 180"/>
                <a:gd name="T22" fmla="*/ 2 w 111"/>
                <a:gd name="T23" fmla="*/ 79 h 180"/>
                <a:gd name="T24" fmla="*/ 0 w 111"/>
                <a:gd name="T25" fmla="*/ 79 h 180"/>
                <a:gd name="T26" fmla="*/ 2 w 111"/>
                <a:gd name="T27" fmla="*/ 80 h 180"/>
                <a:gd name="T28" fmla="*/ 12 w 111"/>
                <a:gd name="T29" fmla="*/ 84 h 180"/>
                <a:gd name="T30" fmla="*/ 38 w 111"/>
                <a:gd name="T31" fmla="*/ 151 h 180"/>
                <a:gd name="T32" fmla="*/ 25 w 111"/>
                <a:gd name="T33" fmla="*/ 147 h 180"/>
                <a:gd name="T34" fmla="*/ 10 w 111"/>
                <a:gd name="T35" fmla="*/ 158 h 180"/>
                <a:gd name="T36" fmla="*/ 25 w 111"/>
                <a:gd name="T37" fmla="*/ 153 h 180"/>
                <a:gd name="T38" fmla="*/ 37 w 111"/>
                <a:gd name="T39" fmla="*/ 154 h 180"/>
                <a:gd name="T40" fmla="*/ 28 w 111"/>
                <a:gd name="T41" fmla="*/ 180 h 180"/>
                <a:gd name="T42" fmla="*/ 51 w 111"/>
                <a:gd name="T43" fmla="*/ 171 h 180"/>
                <a:gd name="T44" fmla="*/ 106 w 111"/>
                <a:gd name="T45" fmla="*/ 78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1" h="180">
                  <a:moveTo>
                    <a:pt x="106" y="78"/>
                  </a:moveTo>
                  <a:cubicBezTo>
                    <a:pt x="101" y="17"/>
                    <a:pt x="101" y="17"/>
                    <a:pt x="101" y="17"/>
                  </a:cubicBezTo>
                  <a:cubicBezTo>
                    <a:pt x="96" y="7"/>
                    <a:pt x="85" y="0"/>
                    <a:pt x="73" y="1"/>
                  </a:cubicBezTo>
                  <a:cubicBezTo>
                    <a:pt x="44" y="3"/>
                    <a:pt x="44" y="3"/>
                    <a:pt x="44" y="3"/>
                  </a:cubicBezTo>
                  <a:cubicBezTo>
                    <a:pt x="28" y="4"/>
                    <a:pt x="16" y="18"/>
                    <a:pt x="17" y="34"/>
                  </a:cubicBezTo>
                  <a:cubicBezTo>
                    <a:pt x="17" y="34"/>
                    <a:pt x="17" y="34"/>
                    <a:pt x="17" y="34"/>
                  </a:cubicBezTo>
                  <a:cubicBezTo>
                    <a:pt x="17" y="34"/>
                    <a:pt x="17" y="34"/>
                    <a:pt x="17" y="34"/>
                  </a:cubicBezTo>
                  <a:cubicBezTo>
                    <a:pt x="17" y="40"/>
                    <a:pt x="19" y="46"/>
                    <a:pt x="21" y="51"/>
                  </a:cubicBezTo>
                  <a:cubicBezTo>
                    <a:pt x="31" y="70"/>
                    <a:pt x="31" y="70"/>
                    <a:pt x="31" y="70"/>
                  </a:cubicBezTo>
                  <a:cubicBezTo>
                    <a:pt x="33" y="73"/>
                    <a:pt x="31" y="77"/>
                    <a:pt x="27" y="77"/>
                  </a:cubicBezTo>
                  <a:cubicBezTo>
                    <a:pt x="20" y="77"/>
                    <a:pt x="20" y="77"/>
                    <a:pt x="20" y="77"/>
                  </a:cubicBezTo>
                  <a:cubicBezTo>
                    <a:pt x="2" y="79"/>
                    <a:pt x="2" y="79"/>
                    <a:pt x="2" y="79"/>
                  </a:cubicBezTo>
                  <a:cubicBezTo>
                    <a:pt x="0" y="79"/>
                    <a:pt x="0" y="79"/>
                    <a:pt x="0" y="79"/>
                  </a:cubicBezTo>
                  <a:cubicBezTo>
                    <a:pt x="2" y="80"/>
                    <a:pt x="2" y="80"/>
                    <a:pt x="2" y="80"/>
                  </a:cubicBezTo>
                  <a:cubicBezTo>
                    <a:pt x="5" y="82"/>
                    <a:pt x="9" y="84"/>
                    <a:pt x="12" y="84"/>
                  </a:cubicBezTo>
                  <a:cubicBezTo>
                    <a:pt x="25" y="93"/>
                    <a:pt x="46" y="114"/>
                    <a:pt x="38" y="151"/>
                  </a:cubicBezTo>
                  <a:cubicBezTo>
                    <a:pt x="35" y="148"/>
                    <a:pt x="30" y="146"/>
                    <a:pt x="25" y="147"/>
                  </a:cubicBezTo>
                  <a:cubicBezTo>
                    <a:pt x="16" y="147"/>
                    <a:pt x="10" y="152"/>
                    <a:pt x="10" y="158"/>
                  </a:cubicBezTo>
                  <a:cubicBezTo>
                    <a:pt x="14" y="155"/>
                    <a:pt x="19" y="153"/>
                    <a:pt x="25" y="153"/>
                  </a:cubicBezTo>
                  <a:cubicBezTo>
                    <a:pt x="30" y="152"/>
                    <a:pt x="34" y="153"/>
                    <a:pt x="37" y="154"/>
                  </a:cubicBezTo>
                  <a:cubicBezTo>
                    <a:pt x="35" y="162"/>
                    <a:pt x="32" y="171"/>
                    <a:pt x="28" y="180"/>
                  </a:cubicBezTo>
                  <a:cubicBezTo>
                    <a:pt x="51" y="171"/>
                    <a:pt x="51" y="171"/>
                    <a:pt x="51" y="171"/>
                  </a:cubicBezTo>
                  <a:cubicBezTo>
                    <a:pt x="89" y="157"/>
                    <a:pt x="111" y="119"/>
                    <a:pt x="106" y="78"/>
                  </a:cubicBezTo>
                  <a:close/>
                </a:path>
              </a:pathLst>
            </a:custGeom>
            <a:solidFill>
              <a:srgbClr val="915E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90" name="Freeform 116">
              <a:extLst>
                <a:ext uri="{FF2B5EF4-FFF2-40B4-BE49-F238E27FC236}">
                  <a16:creationId xmlns:a16="http://schemas.microsoft.com/office/drawing/2014/main" id="{07A9766B-57A0-44EF-B4DF-20252D9E1A79}"/>
                </a:ext>
              </a:extLst>
            </p:cNvPr>
            <p:cNvSpPr>
              <a:spLocks/>
            </p:cNvSpPr>
            <p:nvPr/>
          </p:nvSpPr>
          <p:spPr bwMode="auto">
            <a:xfrm>
              <a:off x="4433914" y="5270673"/>
              <a:ext cx="91034" cy="88639"/>
            </a:xfrm>
            <a:custGeom>
              <a:avLst/>
              <a:gdLst>
                <a:gd name="T0" fmla="*/ 39 w 40"/>
                <a:gd name="T1" fmla="*/ 18 h 39"/>
                <a:gd name="T2" fmla="*/ 18 w 40"/>
                <a:gd name="T3" fmla="*/ 0 h 39"/>
                <a:gd name="T4" fmla="*/ 0 w 40"/>
                <a:gd name="T5" fmla="*/ 21 h 39"/>
                <a:gd name="T6" fmla="*/ 21 w 40"/>
                <a:gd name="T7" fmla="*/ 39 h 39"/>
                <a:gd name="T8" fmla="*/ 39 w 40"/>
                <a:gd name="T9" fmla="*/ 18 h 39"/>
              </a:gdLst>
              <a:ahLst/>
              <a:cxnLst>
                <a:cxn ang="0">
                  <a:pos x="T0" y="T1"/>
                </a:cxn>
                <a:cxn ang="0">
                  <a:pos x="T2" y="T3"/>
                </a:cxn>
                <a:cxn ang="0">
                  <a:pos x="T4" y="T5"/>
                </a:cxn>
                <a:cxn ang="0">
                  <a:pos x="T6" y="T7"/>
                </a:cxn>
                <a:cxn ang="0">
                  <a:pos x="T8" y="T9"/>
                </a:cxn>
              </a:cxnLst>
              <a:rect l="0" t="0" r="r" b="b"/>
              <a:pathLst>
                <a:path w="40" h="39">
                  <a:moveTo>
                    <a:pt x="39" y="18"/>
                  </a:moveTo>
                  <a:cubicBezTo>
                    <a:pt x="38" y="8"/>
                    <a:pt x="29" y="0"/>
                    <a:pt x="18" y="0"/>
                  </a:cubicBezTo>
                  <a:cubicBezTo>
                    <a:pt x="8" y="1"/>
                    <a:pt x="0" y="10"/>
                    <a:pt x="0" y="21"/>
                  </a:cubicBezTo>
                  <a:cubicBezTo>
                    <a:pt x="1" y="31"/>
                    <a:pt x="10" y="39"/>
                    <a:pt x="21" y="39"/>
                  </a:cubicBezTo>
                  <a:cubicBezTo>
                    <a:pt x="32" y="38"/>
                    <a:pt x="40" y="29"/>
                    <a:pt x="39" y="18"/>
                  </a:cubicBezTo>
                  <a:close/>
                </a:path>
              </a:pathLst>
            </a:custGeom>
            <a:solidFill>
              <a:srgbClr val="A067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91" name="Freeform 117">
              <a:extLst>
                <a:ext uri="{FF2B5EF4-FFF2-40B4-BE49-F238E27FC236}">
                  <a16:creationId xmlns:a16="http://schemas.microsoft.com/office/drawing/2014/main" id="{2338D9EB-F987-4D30-AA0B-6031E81EAED7}"/>
                </a:ext>
              </a:extLst>
            </p:cNvPr>
            <p:cNvSpPr>
              <a:spLocks/>
            </p:cNvSpPr>
            <p:nvPr/>
          </p:nvSpPr>
          <p:spPr bwMode="auto">
            <a:xfrm>
              <a:off x="4474639" y="5225157"/>
              <a:ext cx="436005" cy="344971"/>
            </a:xfrm>
            <a:custGeom>
              <a:avLst/>
              <a:gdLst>
                <a:gd name="T0" fmla="*/ 190 w 194"/>
                <a:gd name="T1" fmla="*/ 53 h 155"/>
                <a:gd name="T2" fmla="*/ 186 w 194"/>
                <a:gd name="T3" fmla="*/ 0 h 155"/>
                <a:gd name="T4" fmla="*/ 142 w 194"/>
                <a:gd name="T5" fmla="*/ 81 h 155"/>
                <a:gd name="T6" fmla="*/ 102 w 194"/>
                <a:gd name="T7" fmla="*/ 63 h 155"/>
                <a:gd name="T8" fmla="*/ 101 w 194"/>
                <a:gd name="T9" fmla="*/ 63 h 155"/>
                <a:gd name="T10" fmla="*/ 63 w 194"/>
                <a:gd name="T11" fmla="*/ 86 h 155"/>
                <a:gd name="T12" fmla="*/ 0 w 194"/>
                <a:gd name="T13" fmla="*/ 14 h 155"/>
                <a:gd name="T14" fmla="*/ 3 w 194"/>
                <a:gd name="T15" fmla="*/ 65 h 155"/>
                <a:gd name="T16" fmla="*/ 108 w 194"/>
                <a:gd name="T17" fmla="*/ 155 h 155"/>
                <a:gd name="T18" fmla="*/ 134 w 194"/>
                <a:gd name="T19" fmla="*/ 145 h 155"/>
                <a:gd name="T20" fmla="*/ 190 w 194"/>
                <a:gd name="T21" fmla="*/ 53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4" h="155">
                  <a:moveTo>
                    <a:pt x="190" y="53"/>
                  </a:moveTo>
                  <a:cubicBezTo>
                    <a:pt x="186" y="0"/>
                    <a:pt x="186" y="0"/>
                    <a:pt x="186" y="0"/>
                  </a:cubicBezTo>
                  <a:cubicBezTo>
                    <a:pt x="187" y="34"/>
                    <a:pt x="171" y="65"/>
                    <a:pt x="142" y="81"/>
                  </a:cubicBezTo>
                  <a:cubicBezTo>
                    <a:pt x="133" y="69"/>
                    <a:pt x="118" y="61"/>
                    <a:pt x="102" y="63"/>
                  </a:cubicBezTo>
                  <a:cubicBezTo>
                    <a:pt x="101" y="63"/>
                    <a:pt x="101" y="63"/>
                    <a:pt x="101" y="63"/>
                  </a:cubicBezTo>
                  <a:cubicBezTo>
                    <a:pt x="85" y="64"/>
                    <a:pt x="71" y="73"/>
                    <a:pt x="63" y="86"/>
                  </a:cubicBezTo>
                  <a:cubicBezTo>
                    <a:pt x="33" y="74"/>
                    <a:pt x="4" y="47"/>
                    <a:pt x="0" y="14"/>
                  </a:cubicBezTo>
                  <a:cubicBezTo>
                    <a:pt x="3" y="65"/>
                    <a:pt x="3" y="65"/>
                    <a:pt x="3" y="65"/>
                  </a:cubicBezTo>
                  <a:cubicBezTo>
                    <a:pt x="4" y="154"/>
                    <a:pt x="108" y="155"/>
                    <a:pt x="108" y="155"/>
                  </a:cubicBezTo>
                  <a:cubicBezTo>
                    <a:pt x="134" y="145"/>
                    <a:pt x="134" y="145"/>
                    <a:pt x="134" y="145"/>
                  </a:cubicBezTo>
                  <a:cubicBezTo>
                    <a:pt x="172" y="131"/>
                    <a:pt x="194" y="93"/>
                    <a:pt x="190" y="53"/>
                  </a:cubicBez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92" name="Freeform 118">
              <a:extLst>
                <a:ext uri="{FF2B5EF4-FFF2-40B4-BE49-F238E27FC236}">
                  <a16:creationId xmlns:a16="http://schemas.microsoft.com/office/drawing/2014/main" id="{E00E42AC-B9F1-41A2-8F39-A31213913257}"/>
                </a:ext>
              </a:extLst>
            </p:cNvPr>
            <p:cNvSpPr>
              <a:spLocks/>
            </p:cNvSpPr>
            <p:nvPr/>
          </p:nvSpPr>
          <p:spPr bwMode="auto">
            <a:xfrm>
              <a:off x="4644730" y="5421599"/>
              <a:ext cx="124573" cy="57495"/>
            </a:xfrm>
            <a:custGeom>
              <a:avLst/>
              <a:gdLst>
                <a:gd name="T0" fmla="*/ 0 w 56"/>
                <a:gd name="T1" fmla="*/ 4 h 26"/>
                <a:gd name="T2" fmla="*/ 30 w 56"/>
                <a:gd name="T3" fmla="*/ 25 h 26"/>
                <a:gd name="T4" fmla="*/ 56 w 56"/>
                <a:gd name="T5" fmla="*/ 0 h 26"/>
                <a:gd name="T6" fmla="*/ 0 w 56"/>
                <a:gd name="T7" fmla="*/ 4 h 26"/>
              </a:gdLst>
              <a:ahLst/>
              <a:cxnLst>
                <a:cxn ang="0">
                  <a:pos x="T0" y="T1"/>
                </a:cxn>
                <a:cxn ang="0">
                  <a:pos x="T2" y="T3"/>
                </a:cxn>
                <a:cxn ang="0">
                  <a:pos x="T4" y="T5"/>
                </a:cxn>
                <a:cxn ang="0">
                  <a:pos x="T6" y="T7"/>
                </a:cxn>
              </a:cxnLst>
              <a:rect l="0" t="0" r="r" b="b"/>
              <a:pathLst>
                <a:path w="56" h="26">
                  <a:moveTo>
                    <a:pt x="0" y="4"/>
                  </a:moveTo>
                  <a:cubicBezTo>
                    <a:pt x="4" y="17"/>
                    <a:pt x="16" y="26"/>
                    <a:pt x="30" y="25"/>
                  </a:cubicBezTo>
                  <a:cubicBezTo>
                    <a:pt x="44" y="24"/>
                    <a:pt x="55" y="13"/>
                    <a:pt x="56" y="0"/>
                  </a:cubicBezTo>
                  <a:lnTo>
                    <a:pt x="0"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93" name="Freeform 119">
              <a:extLst>
                <a:ext uri="{FF2B5EF4-FFF2-40B4-BE49-F238E27FC236}">
                  <a16:creationId xmlns:a16="http://schemas.microsoft.com/office/drawing/2014/main" id="{79224FE8-267A-4FEB-8277-77C6A0557620}"/>
                </a:ext>
              </a:extLst>
            </p:cNvPr>
            <p:cNvSpPr>
              <a:spLocks/>
            </p:cNvSpPr>
            <p:nvPr/>
          </p:nvSpPr>
          <p:spPr bwMode="auto">
            <a:xfrm>
              <a:off x="4766906" y="5227552"/>
              <a:ext cx="40727" cy="38330"/>
            </a:xfrm>
            <a:custGeom>
              <a:avLst/>
              <a:gdLst>
                <a:gd name="T0" fmla="*/ 18 w 18"/>
                <a:gd name="T1" fmla="*/ 8 h 18"/>
                <a:gd name="T2" fmla="*/ 9 w 18"/>
                <a:gd name="T3" fmla="*/ 0 h 18"/>
                <a:gd name="T4" fmla="*/ 0 w 18"/>
                <a:gd name="T5" fmla="*/ 9 h 18"/>
                <a:gd name="T6" fmla="*/ 10 w 18"/>
                <a:gd name="T7" fmla="*/ 17 h 18"/>
                <a:gd name="T8" fmla="*/ 18 w 18"/>
                <a:gd name="T9" fmla="*/ 8 h 18"/>
              </a:gdLst>
              <a:ahLst/>
              <a:cxnLst>
                <a:cxn ang="0">
                  <a:pos x="T0" y="T1"/>
                </a:cxn>
                <a:cxn ang="0">
                  <a:pos x="T2" y="T3"/>
                </a:cxn>
                <a:cxn ang="0">
                  <a:pos x="T4" y="T5"/>
                </a:cxn>
                <a:cxn ang="0">
                  <a:pos x="T6" y="T7"/>
                </a:cxn>
                <a:cxn ang="0">
                  <a:pos x="T8" y="T9"/>
                </a:cxn>
              </a:cxnLst>
              <a:rect l="0" t="0" r="r" b="b"/>
              <a:pathLst>
                <a:path w="18" h="18">
                  <a:moveTo>
                    <a:pt x="18" y="8"/>
                  </a:moveTo>
                  <a:cubicBezTo>
                    <a:pt x="18" y="3"/>
                    <a:pt x="13" y="0"/>
                    <a:pt x="9" y="0"/>
                  </a:cubicBezTo>
                  <a:cubicBezTo>
                    <a:pt x="4" y="0"/>
                    <a:pt x="0" y="5"/>
                    <a:pt x="0" y="9"/>
                  </a:cubicBezTo>
                  <a:cubicBezTo>
                    <a:pt x="1" y="14"/>
                    <a:pt x="5" y="18"/>
                    <a:pt x="10" y="17"/>
                  </a:cubicBezTo>
                  <a:cubicBezTo>
                    <a:pt x="15" y="17"/>
                    <a:pt x="18" y="13"/>
                    <a:pt x="18" y="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94" name="Freeform 120">
              <a:extLst>
                <a:ext uri="{FF2B5EF4-FFF2-40B4-BE49-F238E27FC236}">
                  <a16:creationId xmlns:a16="http://schemas.microsoft.com/office/drawing/2014/main" id="{30C529D9-C3E8-4F74-A1C5-E41BF5A44228}"/>
                </a:ext>
              </a:extLst>
            </p:cNvPr>
            <p:cNvSpPr>
              <a:spLocks/>
            </p:cNvSpPr>
            <p:nvPr/>
          </p:nvSpPr>
          <p:spPr bwMode="auto">
            <a:xfrm>
              <a:off x="4596817" y="5237134"/>
              <a:ext cx="40727" cy="40727"/>
            </a:xfrm>
            <a:custGeom>
              <a:avLst/>
              <a:gdLst>
                <a:gd name="T0" fmla="*/ 18 w 18"/>
                <a:gd name="T1" fmla="*/ 8 h 18"/>
                <a:gd name="T2" fmla="*/ 9 w 18"/>
                <a:gd name="T3" fmla="*/ 0 h 18"/>
                <a:gd name="T4" fmla="*/ 1 w 18"/>
                <a:gd name="T5" fmla="*/ 9 h 18"/>
                <a:gd name="T6" fmla="*/ 10 w 18"/>
                <a:gd name="T7" fmla="*/ 17 h 18"/>
                <a:gd name="T8" fmla="*/ 18 w 18"/>
                <a:gd name="T9" fmla="*/ 8 h 18"/>
              </a:gdLst>
              <a:ahLst/>
              <a:cxnLst>
                <a:cxn ang="0">
                  <a:pos x="T0" y="T1"/>
                </a:cxn>
                <a:cxn ang="0">
                  <a:pos x="T2" y="T3"/>
                </a:cxn>
                <a:cxn ang="0">
                  <a:pos x="T4" y="T5"/>
                </a:cxn>
                <a:cxn ang="0">
                  <a:pos x="T6" y="T7"/>
                </a:cxn>
                <a:cxn ang="0">
                  <a:pos x="T8" y="T9"/>
                </a:cxn>
              </a:cxnLst>
              <a:rect l="0" t="0" r="r" b="b"/>
              <a:pathLst>
                <a:path w="18" h="18">
                  <a:moveTo>
                    <a:pt x="18" y="8"/>
                  </a:moveTo>
                  <a:cubicBezTo>
                    <a:pt x="18" y="3"/>
                    <a:pt x="14" y="0"/>
                    <a:pt x="9" y="0"/>
                  </a:cubicBezTo>
                  <a:cubicBezTo>
                    <a:pt x="4" y="0"/>
                    <a:pt x="0" y="5"/>
                    <a:pt x="1" y="9"/>
                  </a:cubicBezTo>
                  <a:cubicBezTo>
                    <a:pt x="1" y="14"/>
                    <a:pt x="5" y="18"/>
                    <a:pt x="10" y="17"/>
                  </a:cubicBezTo>
                  <a:cubicBezTo>
                    <a:pt x="15" y="17"/>
                    <a:pt x="18" y="13"/>
                    <a:pt x="18" y="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95" name="Freeform 121">
              <a:extLst>
                <a:ext uri="{FF2B5EF4-FFF2-40B4-BE49-F238E27FC236}">
                  <a16:creationId xmlns:a16="http://schemas.microsoft.com/office/drawing/2014/main" id="{81D6E4F6-83BE-4B86-BB4E-398A730B62ED}"/>
                </a:ext>
              </a:extLst>
            </p:cNvPr>
            <p:cNvSpPr>
              <a:spLocks/>
            </p:cNvSpPr>
            <p:nvPr/>
          </p:nvSpPr>
          <p:spPr bwMode="auto">
            <a:xfrm>
              <a:off x="4951371" y="5591688"/>
              <a:ext cx="404863" cy="589326"/>
            </a:xfrm>
            <a:custGeom>
              <a:avLst/>
              <a:gdLst>
                <a:gd name="T0" fmla="*/ 126 w 180"/>
                <a:gd name="T1" fmla="*/ 9 h 264"/>
                <a:gd name="T2" fmla="*/ 118 w 180"/>
                <a:gd name="T3" fmla="*/ 23 h 264"/>
                <a:gd name="T4" fmla="*/ 103 w 180"/>
                <a:gd name="T5" fmla="*/ 42 h 264"/>
                <a:gd name="T6" fmla="*/ 103 w 180"/>
                <a:gd name="T7" fmla="*/ 16 h 264"/>
                <a:gd name="T8" fmla="*/ 83 w 180"/>
                <a:gd name="T9" fmla="*/ 7 h 264"/>
                <a:gd name="T10" fmla="*/ 82 w 180"/>
                <a:gd name="T11" fmla="*/ 64 h 264"/>
                <a:gd name="T12" fmla="*/ 88 w 180"/>
                <a:gd name="T13" fmla="*/ 75 h 264"/>
                <a:gd name="T14" fmla="*/ 87 w 180"/>
                <a:gd name="T15" fmla="*/ 75 h 264"/>
                <a:gd name="T16" fmla="*/ 0 w 180"/>
                <a:gd name="T17" fmla="*/ 182 h 264"/>
                <a:gd name="T18" fmla="*/ 0 w 180"/>
                <a:gd name="T19" fmla="*/ 263 h 264"/>
                <a:gd name="T20" fmla="*/ 7 w 180"/>
                <a:gd name="T21" fmla="*/ 263 h 264"/>
                <a:gd name="T22" fmla="*/ 12 w 180"/>
                <a:gd name="T23" fmla="*/ 263 h 264"/>
                <a:gd name="T24" fmla="*/ 61 w 180"/>
                <a:gd name="T25" fmla="*/ 238 h 264"/>
                <a:gd name="T26" fmla="*/ 135 w 180"/>
                <a:gd name="T27" fmla="*/ 106 h 264"/>
                <a:gd name="T28" fmla="*/ 165 w 180"/>
                <a:gd name="T29" fmla="*/ 73 h 264"/>
                <a:gd name="T30" fmla="*/ 177 w 180"/>
                <a:gd name="T31" fmla="*/ 53 h 264"/>
                <a:gd name="T32" fmla="*/ 173 w 180"/>
                <a:gd name="T33" fmla="*/ 40 h 264"/>
                <a:gd name="T34" fmla="*/ 168 w 180"/>
                <a:gd name="T35" fmla="*/ 38 h 264"/>
                <a:gd name="T36" fmla="*/ 164 w 180"/>
                <a:gd name="T37" fmla="*/ 26 h 264"/>
                <a:gd name="T38" fmla="*/ 158 w 180"/>
                <a:gd name="T39" fmla="*/ 24 h 264"/>
                <a:gd name="T40" fmla="*/ 158 w 180"/>
                <a:gd name="T41" fmla="*/ 24 h 264"/>
                <a:gd name="T42" fmla="*/ 154 w 180"/>
                <a:gd name="T43" fmla="*/ 10 h 264"/>
                <a:gd name="T44" fmla="*/ 144 w 180"/>
                <a:gd name="T45" fmla="*/ 11 h 264"/>
                <a:gd name="T46" fmla="*/ 140 w 180"/>
                <a:gd name="T47" fmla="*/ 6 h 264"/>
                <a:gd name="T48" fmla="*/ 126 w 180"/>
                <a:gd name="T49" fmla="*/ 9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0" h="264">
                  <a:moveTo>
                    <a:pt x="126" y="9"/>
                  </a:moveTo>
                  <a:cubicBezTo>
                    <a:pt x="118" y="23"/>
                    <a:pt x="118" y="23"/>
                    <a:pt x="118" y="23"/>
                  </a:cubicBezTo>
                  <a:cubicBezTo>
                    <a:pt x="103" y="42"/>
                    <a:pt x="103" y="42"/>
                    <a:pt x="103" y="42"/>
                  </a:cubicBezTo>
                  <a:cubicBezTo>
                    <a:pt x="103" y="16"/>
                    <a:pt x="103" y="16"/>
                    <a:pt x="103" y="16"/>
                  </a:cubicBezTo>
                  <a:cubicBezTo>
                    <a:pt x="103" y="16"/>
                    <a:pt x="96" y="0"/>
                    <a:pt x="83" y="7"/>
                  </a:cubicBezTo>
                  <a:cubicBezTo>
                    <a:pt x="85" y="52"/>
                    <a:pt x="79" y="49"/>
                    <a:pt x="82" y="64"/>
                  </a:cubicBezTo>
                  <a:cubicBezTo>
                    <a:pt x="82" y="66"/>
                    <a:pt x="87" y="74"/>
                    <a:pt x="88" y="75"/>
                  </a:cubicBezTo>
                  <a:cubicBezTo>
                    <a:pt x="87" y="75"/>
                    <a:pt x="87" y="75"/>
                    <a:pt x="87" y="75"/>
                  </a:cubicBezTo>
                  <a:cubicBezTo>
                    <a:pt x="0" y="182"/>
                    <a:pt x="0" y="182"/>
                    <a:pt x="0" y="182"/>
                  </a:cubicBezTo>
                  <a:cubicBezTo>
                    <a:pt x="0" y="263"/>
                    <a:pt x="0" y="263"/>
                    <a:pt x="0" y="263"/>
                  </a:cubicBezTo>
                  <a:cubicBezTo>
                    <a:pt x="0" y="263"/>
                    <a:pt x="4" y="263"/>
                    <a:pt x="7" y="263"/>
                  </a:cubicBezTo>
                  <a:cubicBezTo>
                    <a:pt x="9" y="263"/>
                    <a:pt x="12" y="263"/>
                    <a:pt x="12" y="263"/>
                  </a:cubicBezTo>
                  <a:cubicBezTo>
                    <a:pt x="31" y="264"/>
                    <a:pt x="50" y="255"/>
                    <a:pt x="61" y="238"/>
                  </a:cubicBezTo>
                  <a:cubicBezTo>
                    <a:pt x="135" y="106"/>
                    <a:pt x="135" y="106"/>
                    <a:pt x="135" y="106"/>
                  </a:cubicBezTo>
                  <a:cubicBezTo>
                    <a:pt x="165" y="73"/>
                    <a:pt x="165" y="73"/>
                    <a:pt x="165" y="73"/>
                  </a:cubicBezTo>
                  <a:cubicBezTo>
                    <a:pt x="177" y="53"/>
                    <a:pt x="177" y="53"/>
                    <a:pt x="177" y="53"/>
                  </a:cubicBezTo>
                  <a:cubicBezTo>
                    <a:pt x="180" y="49"/>
                    <a:pt x="178" y="43"/>
                    <a:pt x="173" y="40"/>
                  </a:cubicBezTo>
                  <a:cubicBezTo>
                    <a:pt x="172" y="39"/>
                    <a:pt x="170" y="38"/>
                    <a:pt x="168" y="38"/>
                  </a:cubicBezTo>
                  <a:cubicBezTo>
                    <a:pt x="170" y="34"/>
                    <a:pt x="168" y="28"/>
                    <a:pt x="164" y="26"/>
                  </a:cubicBezTo>
                  <a:cubicBezTo>
                    <a:pt x="162" y="25"/>
                    <a:pt x="160" y="24"/>
                    <a:pt x="158" y="24"/>
                  </a:cubicBezTo>
                  <a:cubicBezTo>
                    <a:pt x="158" y="24"/>
                    <a:pt x="158" y="24"/>
                    <a:pt x="158" y="24"/>
                  </a:cubicBezTo>
                  <a:cubicBezTo>
                    <a:pt x="161" y="19"/>
                    <a:pt x="159" y="13"/>
                    <a:pt x="154" y="10"/>
                  </a:cubicBezTo>
                  <a:cubicBezTo>
                    <a:pt x="151" y="8"/>
                    <a:pt x="147" y="9"/>
                    <a:pt x="144" y="11"/>
                  </a:cubicBezTo>
                  <a:cubicBezTo>
                    <a:pt x="143" y="9"/>
                    <a:pt x="142" y="7"/>
                    <a:pt x="140" y="6"/>
                  </a:cubicBezTo>
                  <a:cubicBezTo>
                    <a:pt x="135" y="3"/>
                    <a:pt x="129" y="5"/>
                    <a:pt x="126" y="9"/>
                  </a:cubicBezTo>
                </a:path>
              </a:pathLst>
            </a:custGeom>
            <a:solidFill>
              <a:srgbClr val="A067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96" name="Freeform 122">
              <a:extLst>
                <a:ext uri="{FF2B5EF4-FFF2-40B4-BE49-F238E27FC236}">
                  <a16:creationId xmlns:a16="http://schemas.microsoft.com/office/drawing/2014/main" id="{8F91EDC4-B78E-487F-AB3A-676ABF570281}"/>
                </a:ext>
              </a:extLst>
            </p:cNvPr>
            <p:cNvSpPr>
              <a:spLocks/>
            </p:cNvSpPr>
            <p:nvPr/>
          </p:nvSpPr>
          <p:spPr bwMode="auto">
            <a:xfrm>
              <a:off x="4951371" y="5591688"/>
              <a:ext cx="378510" cy="455170"/>
            </a:xfrm>
            <a:custGeom>
              <a:avLst/>
              <a:gdLst>
                <a:gd name="T0" fmla="*/ 154 w 168"/>
                <a:gd name="T1" fmla="*/ 50 h 204"/>
                <a:gd name="T2" fmla="*/ 131 w 168"/>
                <a:gd name="T3" fmla="*/ 37 h 204"/>
                <a:gd name="T4" fmla="*/ 107 w 168"/>
                <a:gd name="T5" fmla="*/ 37 h 204"/>
                <a:gd name="T6" fmla="*/ 103 w 168"/>
                <a:gd name="T7" fmla="*/ 42 h 204"/>
                <a:gd name="T8" fmla="*/ 103 w 168"/>
                <a:gd name="T9" fmla="*/ 16 h 204"/>
                <a:gd name="T10" fmla="*/ 83 w 168"/>
                <a:gd name="T11" fmla="*/ 7 h 204"/>
                <a:gd name="T12" fmla="*/ 82 w 168"/>
                <a:gd name="T13" fmla="*/ 64 h 204"/>
                <a:gd name="T14" fmla="*/ 88 w 168"/>
                <a:gd name="T15" fmla="*/ 75 h 204"/>
                <a:gd name="T16" fmla="*/ 87 w 168"/>
                <a:gd name="T17" fmla="*/ 75 h 204"/>
                <a:gd name="T18" fmla="*/ 65 w 168"/>
                <a:gd name="T19" fmla="*/ 102 h 204"/>
                <a:gd name="T20" fmla="*/ 0 w 168"/>
                <a:gd name="T21" fmla="*/ 182 h 204"/>
                <a:gd name="T22" fmla="*/ 0 w 168"/>
                <a:gd name="T23" fmla="*/ 204 h 204"/>
                <a:gd name="T24" fmla="*/ 89 w 168"/>
                <a:gd name="T25" fmla="*/ 95 h 204"/>
                <a:gd name="T26" fmla="*/ 132 w 168"/>
                <a:gd name="T27" fmla="*/ 87 h 204"/>
                <a:gd name="T28" fmla="*/ 159 w 168"/>
                <a:gd name="T29" fmla="*/ 75 h 204"/>
                <a:gd name="T30" fmla="*/ 164 w 168"/>
                <a:gd name="T31" fmla="*/ 67 h 204"/>
                <a:gd name="T32" fmla="*/ 168 w 168"/>
                <a:gd name="T33" fmla="*/ 60 h 204"/>
                <a:gd name="T34" fmla="*/ 154 w 168"/>
                <a:gd name="T35" fmla="*/ 5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8" h="204">
                  <a:moveTo>
                    <a:pt x="154" y="50"/>
                  </a:moveTo>
                  <a:cubicBezTo>
                    <a:pt x="147" y="46"/>
                    <a:pt x="139" y="41"/>
                    <a:pt x="131" y="37"/>
                  </a:cubicBezTo>
                  <a:cubicBezTo>
                    <a:pt x="107" y="37"/>
                    <a:pt x="107" y="37"/>
                    <a:pt x="107" y="37"/>
                  </a:cubicBezTo>
                  <a:cubicBezTo>
                    <a:pt x="103" y="42"/>
                    <a:pt x="103" y="42"/>
                    <a:pt x="103" y="42"/>
                  </a:cubicBezTo>
                  <a:cubicBezTo>
                    <a:pt x="103" y="16"/>
                    <a:pt x="103" y="16"/>
                    <a:pt x="103" y="16"/>
                  </a:cubicBezTo>
                  <a:cubicBezTo>
                    <a:pt x="103" y="16"/>
                    <a:pt x="96" y="0"/>
                    <a:pt x="83" y="7"/>
                  </a:cubicBezTo>
                  <a:cubicBezTo>
                    <a:pt x="85" y="52"/>
                    <a:pt x="79" y="49"/>
                    <a:pt x="82" y="64"/>
                  </a:cubicBezTo>
                  <a:cubicBezTo>
                    <a:pt x="82" y="66"/>
                    <a:pt x="87" y="74"/>
                    <a:pt x="88" y="75"/>
                  </a:cubicBezTo>
                  <a:cubicBezTo>
                    <a:pt x="87" y="75"/>
                    <a:pt x="87" y="75"/>
                    <a:pt x="87" y="75"/>
                  </a:cubicBezTo>
                  <a:cubicBezTo>
                    <a:pt x="65" y="102"/>
                    <a:pt x="65" y="102"/>
                    <a:pt x="65" y="102"/>
                  </a:cubicBezTo>
                  <a:cubicBezTo>
                    <a:pt x="0" y="182"/>
                    <a:pt x="0" y="182"/>
                    <a:pt x="0" y="182"/>
                  </a:cubicBezTo>
                  <a:cubicBezTo>
                    <a:pt x="0" y="204"/>
                    <a:pt x="0" y="204"/>
                    <a:pt x="0" y="204"/>
                  </a:cubicBezTo>
                  <a:cubicBezTo>
                    <a:pt x="89" y="95"/>
                    <a:pt x="89" y="95"/>
                    <a:pt x="89" y="95"/>
                  </a:cubicBezTo>
                  <a:cubicBezTo>
                    <a:pt x="102" y="90"/>
                    <a:pt x="118" y="90"/>
                    <a:pt x="132" y="87"/>
                  </a:cubicBezTo>
                  <a:cubicBezTo>
                    <a:pt x="142" y="85"/>
                    <a:pt x="152" y="82"/>
                    <a:pt x="159" y="75"/>
                  </a:cubicBezTo>
                  <a:cubicBezTo>
                    <a:pt x="161" y="73"/>
                    <a:pt x="162" y="70"/>
                    <a:pt x="164" y="67"/>
                  </a:cubicBezTo>
                  <a:cubicBezTo>
                    <a:pt x="165" y="65"/>
                    <a:pt x="167" y="62"/>
                    <a:pt x="168" y="60"/>
                  </a:cubicBezTo>
                  <a:cubicBezTo>
                    <a:pt x="163" y="57"/>
                    <a:pt x="158" y="53"/>
                    <a:pt x="154" y="50"/>
                  </a:cubicBezTo>
                </a:path>
              </a:pathLst>
            </a:custGeom>
            <a:solidFill>
              <a:srgbClr val="915E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97" name="Freeform 123">
              <a:extLst>
                <a:ext uri="{FF2B5EF4-FFF2-40B4-BE49-F238E27FC236}">
                  <a16:creationId xmlns:a16="http://schemas.microsoft.com/office/drawing/2014/main" id="{DEE3E4F8-09D6-4C7B-8AA5-94029393EFFC}"/>
                </a:ext>
              </a:extLst>
            </p:cNvPr>
            <p:cNvSpPr>
              <a:spLocks/>
            </p:cNvSpPr>
            <p:nvPr/>
          </p:nvSpPr>
          <p:spPr bwMode="auto">
            <a:xfrm>
              <a:off x="5396959" y="5814483"/>
              <a:ext cx="16770" cy="14374"/>
            </a:xfrm>
            <a:custGeom>
              <a:avLst/>
              <a:gdLst>
                <a:gd name="T0" fmla="*/ 4 w 7"/>
                <a:gd name="T1" fmla="*/ 6 h 6"/>
                <a:gd name="T2" fmla="*/ 0 w 7"/>
                <a:gd name="T3" fmla="*/ 3 h 6"/>
                <a:gd name="T4" fmla="*/ 2 w 7"/>
                <a:gd name="T5" fmla="*/ 0 h 6"/>
                <a:gd name="T6" fmla="*/ 6 w 7"/>
                <a:gd name="T7" fmla="*/ 3 h 6"/>
                <a:gd name="T8" fmla="*/ 6 w 7"/>
                <a:gd name="T9" fmla="*/ 5 h 6"/>
                <a:gd name="T10" fmla="*/ 4 w 7"/>
                <a:gd name="T11" fmla="*/ 6 h 6"/>
              </a:gdLst>
              <a:ahLst/>
              <a:cxnLst>
                <a:cxn ang="0">
                  <a:pos x="T0" y="T1"/>
                </a:cxn>
                <a:cxn ang="0">
                  <a:pos x="T2" y="T3"/>
                </a:cxn>
                <a:cxn ang="0">
                  <a:pos x="T4" y="T5"/>
                </a:cxn>
                <a:cxn ang="0">
                  <a:pos x="T6" y="T7"/>
                </a:cxn>
                <a:cxn ang="0">
                  <a:pos x="T8" y="T9"/>
                </a:cxn>
                <a:cxn ang="0">
                  <a:pos x="T10" y="T11"/>
                </a:cxn>
              </a:cxnLst>
              <a:rect l="0" t="0" r="r" b="b"/>
              <a:pathLst>
                <a:path w="7" h="6">
                  <a:moveTo>
                    <a:pt x="4" y="6"/>
                  </a:moveTo>
                  <a:cubicBezTo>
                    <a:pt x="0" y="3"/>
                    <a:pt x="0" y="3"/>
                    <a:pt x="0" y="3"/>
                  </a:cubicBezTo>
                  <a:cubicBezTo>
                    <a:pt x="2" y="0"/>
                    <a:pt x="2" y="0"/>
                    <a:pt x="2" y="0"/>
                  </a:cubicBezTo>
                  <a:cubicBezTo>
                    <a:pt x="6" y="3"/>
                    <a:pt x="6" y="3"/>
                    <a:pt x="6" y="3"/>
                  </a:cubicBezTo>
                  <a:cubicBezTo>
                    <a:pt x="6" y="4"/>
                    <a:pt x="7" y="5"/>
                    <a:pt x="6" y="5"/>
                  </a:cubicBezTo>
                  <a:cubicBezTo>
                    <a:pt x="5" y="6"/>
                    <a:pt x="4" y="6"/>
                    <a:pt x="4" y="6"/>
                  </a:cubicBezTo>
                  <a:close/>
                </a:path>
              </a:pathLst>
            </a:custGeom>
            <a:solidFill>
              <a:srgbClr val="E7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98" name="Freeform 124">
              <a:extLst>
                <a:ext uri="{FF2B5EF4-FFF2-40B4-BE49-F238E27FC236}">
                  <a16:creationId xmlns:a16="http://schemas.microsoft.com/office/drawing/2014/main" id="{A285C8C2-869F-48E1-9CB2-DCF21F1340BE}"/>
                </a:ext>
              </a:extLst>
            </p:cNvPr>
            <p:cNvSpPr>
              <a:spLocks/>
            </p:cNvSpPr>
            <p:nvPr/>
          </p:nvSpPr>
          <p:spPr bwMode="auto">
            <a:xfrm>
              <a:off x="5092713" y="5596479"/>
              <a:ext cx="277894" cy="218003"/>
            </a:xfrm>
            <a:custGeom>
              <a:avLst/>
              <a:gdLst>
                <a:gd name="T0" fmla="*/ 0 w 116"/>
                <a:gd name="T1" fmla="*/ 4 h 91"/>
                <a:gd name="T2" fmla="*/ 113 w 116"/>
                <a:gd name="T3" fmla="*/ 91 h 91"/>
                <a:gd name="T4" fmla="*/ 116 w 116"/>
                <a:gd name="T5" fmla="*/ 87 h 91"/>
                <a:gd name="T6" fmla="*/ 4 w 116"/>
                <a:gd name="T7" fmla="*/ 0 h 91"/>
                <a:gd name="T8" fmla="*/ 0 w 116"/>
                <a:gd name="T9" fmla="*/ 4 h 91"/>
              </a:gdLst>
              <a:ahLst/>
              <a:cxnLst>
                <a:cxn ang="0">
                  <a:pos x="T0" y="T1"/>
                </a:cxn>
                <a:cxn ang="0">
                  <a:pos x="T2" y="T3"/>
                </a:cxn>
                <a:cxn ang="0">
                  <a:pos x="T4" y="T5"/>
                </a:cxn>
                <a:cxn ang="0">
                  <a:pos x="T6" y="T7"/>
                </a:cxn>
                <a:cxn ang="0">
                  <a:pos x="T8" y="T9"/>
                </a:cxn>
              </a:cxnLst>
              <a:rect l="0" t="0" r="r" b="b"/>
              <a:pathLst>
                <a:path w="116" h="91">
                  <a:moveTo>
                    <a:pt x="0" y="4"/>
                  </a:moveTo>
                  <a:lnTo>
                    <a:pt x="113" y="91"/>
                  </a:lnTo>
                  <a:lnTo>
                    <a:pt x="116" y="87"/>
                  </a:lnTo>
                  <a:lnTo>
                    <a:pt x="4" y="0"/>
                  </a:lnTo>
                  <a:lnTo>
                    <a:pt x="0" y="4"/>
                  </a:ln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99" name="Freeform 125">
              <a:extLst>
                <a:ext uri="{FF2B5EF4-FFF2-40B4-BE49-F238E27FC236}">
                  <a16:creationId xmlns:a16="http://schemas.microsoft.com/office/drawing/2014/main" id="{A2FC1697-EB2A-4167-A76B-7A30B12678B2}"/>
                </a:ext>
              </a:extLst>
            </p:cNvPr>
            <p:cNvSpPr>
              <a:spLocks/>
            </p:cNvSpPr>
            <p:nvPr/>
          </p:nvSpPr>
          <p:spPr bwMode="auto">
            <a:xfrm>
              <a:off x="5092713" y="5596479"/>
              <a:ext cx="277894" cy="218003"/>
            </a:xfrm>
            <a:custGeom>
              <a:avLst/>
              <a:gdLst>
                <a:gd name="T0" fmla="*/ 0 w 116"/>
                <a:gd name="T1" fmla="*/ 4 h 91"/>
                <a:gd name="T2" fmla="*/ 113 w 116"/>
                <a:gd name="T3" fmla="*/ 91 h 91"/>
                <a:gd name="T4" fmla="*/ 116 w 116"/>
                <a:gd name="T5" fmla="*/ 87 h 91"/>
                <a:gd name="T6" fmla="*/ 4 w 116"/>
                <a:gd name="T7" fmla="*/ 0 h 91"/>
                <a:gd name="T8" fmla="*/ 0 w 116"/>
                <a:gd name="T9" fmla="*/ 4 h 91"/>
              </a:gdLst>
              <a:ahLst/>
              <a:cxnLst>
                <a:cxn ang="0">
                  <a:pos x="T0" y="T1"/>
                </a:cxn>
                <a:cxn ang="0">
                  <a:pos x="T2" y="T3"/>
                </a:cxn>
                <a:cxn ang="0">
                  <a:pos x="T4" y="T5"/>
                </a:cxn>
                <a:cxn ang="0">
                  <a:pos x="T6" y="T7"/>
                </a:cxn>
                <a:cxn ang="0">
                  <a:pos x="T8" y="T9"/>
                </a:cxn>
              </a:cxnLst>
              <a:rect l="0" t="0" r="r" b="b"/>
              <a:pathLst>
                <a:path w="116" h="91">
                  <a:moveTo>
                    <a:pt x="0" y="4"/>
                  </a:moveTo>
                  <a:lnTo>
                    <a:pt x="113" y="91"/>
                  </a:lnTo>
                  <a:lnTo>
                    <a:pt x="116" y="87"/>
                  </a:lnTo>
                  <a:lnTo>
                    <a:pt x="4" y="0"/>
                  </a:lnTo>
                  <a:lnTo>
                    <a:pt x="0" y="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00" name="Freeform 126">
              <a:extLst>
                <a:ext uri="{FF2B5EF4-FFF2-40B4-BE49-F238E27FC236}">
                  <a16:creationId xmlns:a16="http://schemas.microsoft.com/office/drawing/2014/main" id="{14519882-93D0-470D-9DB3-94DEB7AFDCA3}"/>
                </a:ext>
              </a:extLst>
            </p:cNvPr>
            <p:cNvSpPr>
              <a:spLocks/>
            </p:cNvSpPr>
            <p:nvPr/>
          </p:nvSpPr>
          <p:spPr bwMode="auto">
            <a:xfrm>
              <a:off x="5092713" y="5574919"/>
              <a:ext cx="294664" cy="239563"/>
            </a:xfrm>
            <a:custGeom>
              <a:avLst/>
              <a:gdLst>
                <a:gd name="T0" fmla="*/ 11 w 123"/>
                <a:gd name="T1" fmla="*/ 0 h 100"/>
                <a:gd name="T2" fmla="*/ 4 w 123"/>
                <a:gd name="T3" fmla="*/ 9 h 100"/>
                <a:gd name="T4" fmla="*/ 0 w 123"/>
                <a:gd name="T5" fmla="*/ 13 h 100"/>
                <a:gd name="T6" fmla="*/ 113 w 123"/>
                <a:gd name="T7" fmla="*/ 100 h 100"/>
                <a:gd name="T8" fmla="*/ 116 w 123"/>
                <a:gd name="T9" fmla="*/ 96 h 100"/>
                <a:gd name="T10" fmla="*/ 123 w 123"/>
                <a:gd name="T11" fmla="*/ 87 h 100"/>
                <a:gd name="T12" fmla="*/ 11 w 123"/>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123" h="100">
                  <a:moveTo>
                    <a:pt x="11" y="0"/>
                  </a:moveTo>
                  <a:lnTo>
                    <a:pt x="4" y="9"/>
                  </a:lnTo>
                  <a:lnTo>
                    <a:pt x="0" y="13"/>
                  </a:lnTo>
                  <a:lnTo>
                    <a:pt x="113" y="100"/>
                  </a:lnTo>
                  <a:lnTo>
                    <a:pt x="116" y="96"/>
                  </a:lnTo>
                  <a:lnTo>
                    <a:pt x="123" y="87"/>
                  </a:lnTo>
                  <a:lnTo>
                    <a:pt x="11" y="0"/>
                  </a:lnTo>
                  <a:close/>
                </a:path>
              </a:pathLst>
            </a:custGeom>
            <a:solidFill>
              <a:srgbClr val="5C2D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01" name="Freeform 127">
              <a:extLst>
                <a:ext uri="{FF2B5EF4-FFF2-40B4-BE49-F238E27FC236}">
                  <a16:creationId xmlns:a16="http://schemas.microsoft.com/office/drawing/2014/main" id="{20CCA583-208E-4D0E-B787-5988DD74017A}"/>
                </a:ext>
              </a:extLst>
            </p:cNvPr>
            <p:cNvSpPr>
              <a:spLocks/>
            </p:cNvSpPr>
            <p:nvPr/>
          </p:nvSpPr>
          <p:spPr bwMode="auto">
            <a:xfrm>
              <a:off x="5092713" y="5574919"/>
              <a:ext cx="294664" cy="239563"/>
            </a:xfrm>
            <a:custGeom>
              <a:avLst/>
              <a:gdLst>
                <a:gd name="T0" fmla="*/ 11 w 123"/>
                <a:gd name="T1" fmla="*/ 0 h 100"/>
                <a:gd name="T2" fmla="*/ 4 w 123"/>
                <a:gd name="T3" fmla="*/ 9 h 100"/>
                <a:gd name="T4" fmla="*/ 0 w 123"/>
                <a:gd name="T5" fmla="*/ 13 h 100"/>
                <a:gd name="T6" fmla="*/ 113 w 123"/>
                <a:gd name="T7" fmla="*/ 100 h 100"/>
                <a:gd name="T8" fmla="*/ 116 w 123"/>
                <a:gd name="T9" fmla="*/ 96 h 100"/>
                <a:gd name="T10" fmla="*/ 123 w 123"/>
                <a:gd name="T11" fmla="*/ 87 h 100"/>
                <a:gd name="T12" fmla="*/ 11 w 123"/>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123" h="100">
                  <a:moveTo>
                    <a:pt x="11" y="0"/>
                  </a:moveTo>
                  <a:lnTo>
                    <a:pt x="4" y="9"/>
                  </a:lnTo>
                  <a:lnTo>
                    <a:pt x="0" y="13"/>
                  </a:lnTo>
                  <a:lnTo>
                    <a:pt x="113" y="100"/>
                  </a:lnTo>
                  <a:lnTo>
                    <a:pt x="116" y="96"/>
                  </a:lnTo>
                  <a:lnTo>
                    <a:pt x="123" y="87"/>
                  </a:lnTo>
                  <a:lnTo>
                    <a:pt x="1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02" name="Freeform 128">
              <a:extLst>
                <a:ext uri="{FF2B5EF4-FFF2-40B4-BE49-F238E27FC236}">
                  <a16:creationId xmlns:a16="http://schemas.microsoft.com/office/drawing/2014/main" id="{F5323424-4347-4647-B942-C6433E9A8F37}"/>
                </a:ext>
              </a:extLst>
            </p:cNvPr>
            <p:cNvSpPr>
              <a:spLocks/>
            </p:cNvSpPr>
            <p:nvPr/>
          </p:nvSpPr>
          <p:spPr bwMode="auto">
            <a:xfrm>
              <a:off x="5087921" y="5570128"/>
              <a:ext cx="28748" cy="33539"/>
            </a:xfrm>
            <a:custGeom>
              <a:avLst/>
              <a:gdLst>
                <a:gd name="T0" fmla="*/ 0 w 12"/>
                <a:gd name="T1" fmla="*/ 11 h 14"/>
                <a:gd name="T2" fmla="*/ 3 w 12"/>
                <a:gd name="T3" fmla="*/ 14 h 14"/>
                <a:gd name="T4" fmla="*/ 12 w 12"/>
                <a:gd name="T5" fmla="*/ 3 h 14"/>
                <a:gd name="T6" fmla="*/ 8 w 12"/>
                <a:gd name="T7" fmla="*/ 0 h 14"/>
                <a:gd name="T8" fmla="*/ 0 w 12"/>
                <a:gd name="T9" fmla="*/ 11 h 14"/>
              </a:gdLst>
              <a:ahLst/>
              <a:cxnLst>
                <a:cxn ang="0">
                  <a:pos x="T0" y="T1"/>
                </a:cxn>
                <a:cxn ang="0">
                  <a:pos x="T2" y="T3"/>
                </a:cxn>
                <a:cxn ang="0">
                  <a:pos x="T4" y="T5"/>
                </a:cxn>
                <a:cxn ang="0">
                  <a:pos x="T6" y="T7"/>
                </a:cxn>
                <a:cxn ang="0">
                  <a:pos x="T8" y="T9"/>
                </a:cxn>
              </a:cxnLst>
              <a:rect l="0" t="0" r="r" b="b"/>
              <a:pathLst>
                <a:path w="12" h="14">
                  <a:moveTo>
                    <a:pt x="0" y="11"/>
                  </a:moveTo>
                  <a:lnTo>
                    <a:pt x="3" y="14"/>
                  </a:lnTo>
                  <a:lnTo>
                    <a:pt x="12" y="3"/>
                  </a:lnTo>
                  <a:lnTo>
                    <a:pt x="8" y="0"/>
                  </a:lnTo>
                  <a:lnTo>
                    <a:pt x="0" y="11"/>
                  </a:lnTo>
                  <a:close/>
                </a:path>
              </a:pathLst>
            </a:custGeom>
            <a:solidFill>
              <a:srgbClr val="3214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03" name="Freeform 129">
              <a:extLst>
                <a:ext uri="{FF2B5EF4-FFF2-40B4-BE49-F238E27FC236}">
                  <a16:creationId xmlns:a16="http://schemas.microsoft.com/office/drawing/2014/main" id="{3D7F6AF5-515D-41A5-B5DC-3AEF8112AC4F}"/>
                </a:ext>
              </a:extLst>
            </p:cNvPr>
            <p:cNvSpPr>
              <a:spLocks/>
            </p:cNvSpPr>
            <p:nvPr/>
          </p:nvSpPr>
          <p:spPr bwMode="auto">
            <a:xfrm>
              <a:off x="5087921" y="5570128"/>
              <a:ext cx="28748" cy="33539"/>
            </a:xfrm>
            <a:custGeom>
              <a:avLst/>
              <a:gdLst>
                <a:gd name="T0" fmla="*/ 0 w 12"/>
                <a:gd name="T1" fmla="*/ 11 h 14"/>
                <a:gd name="T2" fmla="*/ 3 w 12"/>
                <a:gd name="T3" fmla="*/ 14 h 14"/>
                <a:gd name="T4" fmla="*/ 12 w 12"/>
                <a:gd name="T5" fmla="*/ 3 h 14"/>
                <a:gd name="T6" fmla="*/ 8 w 12"/>
                <a:gd name="T7" fmla="*/ 0 h 14"/>
                <a:gd name="T8" fmla="*/ 0 w 12"/>
                <a:gd name="T9" fmla="*/ 11 h 14"/>
              </a:gdLst>
              <a:ahLst/>
              <a:cxnLst>
                <a:cxn ang="0">
                  <a:pos x="T0" y="T1"/>
                </a:cxn>
                <a:cxn ang="0">
                  <a:pos x="T2" y="T3"/>
                </a:cxn>
                <a:cxn ang="0">
                  <a:pos x="T4" y="T5"/>
                </a:cxn>
                <a:cxn ang="0">
                  <a:pos x="T6" y="T7"/>
                </a:cxn>
                <a:cxn ang="0">
                  <a:pos x="T8" y="T9"/>
                </a:cxn>
              </a:cxnLst>
              <a:rect l="0" t="0" r="r" b="b"/>
              <a:pathLst>
                <a:path w="12" h="14">
                  <a:moveTo>
                    <a:pt x="0" y="11"/>
                  </a:moveTo>
                  <a:lnTo>
                    <a:pt x="3" y="14"/>
                  </a:lnTo>
                  <a:lnTo>
                    <a:pt x="12" y="3"/>
                  </a:lnTo>
                  <a:lnTo>
                    <a:pt x="8" y="0"/>
                  </a:lnTo>
                  <a:lnTo>
                    <a:pt x="0" y="1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04" name="Rectangle 130">
              <a:extLst>
                <a:ext uri="{FF2B5EF4-FFF2-40B4-BE49-F238E27FC236}">
                  <a16:creationId xmlns:a16="http://schemas.microsoft.com/office/drawing/2014/main" id="{2BFB507B-0C06-4DE1-9084-675E7D79A06D}"/>
                </a:ext>
              </a:extLst>
            </p:cNvPr>
            <p:cNvSpPr>
              <a:spLocks noChangeArrowheads="1"/>
            </p:cNvSpPr>
            <p:nvPr/>
          </p:nvSpPr>
          <p:spPr bwMode="auto">
            <a:xfrm>
              <a:off x="5087921" y="5586897"/>
              <a:ext cx="14374" cy="16770"/>
            </a:xfrm>
            <a:prstGeom prst="rect">
              <a:avLst/>
            </a:prstGeom>
            <a:solidFill>
              <a:srgbClr val="2D125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05" name="Freeform 131">
              <a:extLst>
                <a:ext uri="{FF2B5EF4-FFF2-40B4-BE49-F238E27FC236}">
                  <a16:creationId xmlns:a16="http://schemas.microsoft.com/office/drawing/2014/main" id="{D1168EFD-4AC2-4477-94A7-47C884BA9AA4}"/>
                </a:ext>
              </a:extLst>
            </p:cNvPr>
            <p:cNvSpPr>
              <a:spLocks/>
            </p:cNvSpPr>
            <p:nvPr/>
          </p:nvSpPr>
          <p:spPr bwMode="auto">
            <a:xfrm>
              <a:off x="5363420" y="5783339"/>
              <a:ext cx="45518" cy="43121"/>
            </a:xfrm>
            <a:custGeom>
              <a:avLst/>
              <a:gdLst>
                <a:gd name="T0" fmla="*/ 19 w 19"/>
                <a:gd name="T1" fmla="*/ 14 h 18"/>
                <a:gd name="T2" fmla="*/ 10 w 19"/>
                <a:gd name="T3" fmla="*/ 0 h 18"/>
                <a:gd name="T4" fmla="*/ 0 w 19"/>
                <a:gd name="T5" fmla="*/ 13 h 18"/>
                <a:gd name="T6" fmla="*/ 15 w 19"/>
                <a:gd name="T7" fmla="*/ 18 h 18"/>
                <a:gd name="T8" fmla="*/ 19 w 19"/>
                <a:gd name="T9" fmla="*/ 14 h 18"/>
              </a:gdLst>
              <a:ahLst/>
              <a:cxnLst>
                <a:cxn ang="0">
                  <a:pos x="T0" y="T1"/>
                </a:cxn>
                <a:cxn ang="0">
                  <a:pos x="T2" y="T3"/>
                </a:cxn>
                <a:cxn ang="0">
                  <a:pos x="T4" y="T5"/>
                </a:cxn>
                <a:cxn ang="0">
                  <a:pos x="T6" y="T7"/>
                </a:cxn>
                <a:cxn ang="0">
                  <a:pos x="T8" y="T9"/>
                </a:cxn>
              </a:cxnLst>
              <a:rect l="0" t="0" r="r" b="b"/>
              <a:pathLst>
                <a:path w="19" h="18">
                  <a:moveTo>
                    <a:pt x="19" y="14"/>
                  </a:moveTo>
                  <a:lnTo>
                    <a:pt x="10" y="0"/>
                  </a:lnTo>
                  <a:lnTo>
                    <a:pt x="0" y="13"/>
                  </a:lnTo>
                  <a:lnTo>
                    <a:pt x="15" y="18"/>
                  </a:lnTo>
                  <a:lnTo>
                    <a:pt x="19" y="14"/>
                  </a:lnTo>
                  <a:close/>
                </a:path>
              </a:pathLst>
            </a:custGeom>
            <a:solidFill>
              <a:srgbClr val="5C2D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06" name="Freeform 132">
              <a:extLst>
                <a:ext uri="{FF2B5EF4-FFF2-40B4-BE49-F238E27FC236}">
                  <a16:creationId xmlns:a16="http://schemas.microsoft.com/office/drawing/2014/main" id="{826872CE-F5AE-4C07-8D30-5DBBB2644C6A}"/>
                </a:ext>
              </a:extLst>
            </p:cNvPr>
            <p:cNvSpPr>
              <a:spLocks/>
            </p:cNvSpPr>
            <p:nvPr/>
          </p:nvSpPr>
          <p:spPr bwMode="auto">
            <a:xfrm>
              <a:off x="5363420" y="5783339"/>
              <a:ext cx="45518" cy="43121"/>
            </a:xfrm>
            <a:custGeom>
              <a:avLst/>
              <a:gdLst>
                <a:gd name="T0" fmla="*/ 19 w 19"/>
                <a:gd name="T1" fmla="*/ 14 h 18"/>
                <a:gd name="T2" fmla="*/ 10 w 19"/>
                <a:gd name="T3" fmla="*/ 0 h 18"/>
                <a:gd name="T4" fmla="*/ 0 w 19"/>
                <a:gd name="T5" fmla="*/ 13 h 18"/>
                <a:gd name="T6" fmla="*/ 15 w 19"/>
                <a:gd name="T7" fmla="*/ 18 h 18"/>
                <a:gd name="T8" fmla="*/ 19 w 19"/>
                <a:gd name="T9" fmla="*/ 14 h 18"/>
              </a:gdLst>
              <a:ahLst/>
              <a:cxnLst>
                <a:cxn ang="0">
                  <a:pos x="T0" y="T1"/>
                </a:cxn>
                <a:cxn ang="0">
                  <a:pos x="T2" y="T3"/>
                </a:cxn>
                <a:cxn ang="0">
                  <a:pos x="T4" y="T5"/>
                </a:cxn>
                <a:cxn ang="0">
                  <a:pos x="T6" y="T7"/>
                </a:cxn>
                <a:cxn ang="0">
                  <a:pos x="T8" y="T9"/>
                </a:cxn>
              </a:cxnLst>
              <a:rect l="0" t="0" r="r" b="b"/>
              <a:pathLst>
                <a:path w="19" h="18">
                  <a:moveTo>
                    <a:pt x="19" y="14"/>
                  </a:moveTo>
                  <a:lnTo>
                    <a:pt x="10" y="0"/>
                  </a:lnTo>
                  <a:lnTo>
                    <a:pt x="0" y="13"/>
                  </a:lnTo>
                  <a:lnTo>
                    <a:pt x="15" y="18"/>
                  </a:lnTo>
                  <a:lnTo>
                    <a:pt x="19" y="1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07" name="Freeform 133">
              <a:extLst>
                <a:ext uri="{FF2B5EF4-FFF2-40B4-BE49-F238E27FC236}">
                  <a16:creationId xmlns:a16="http://schemas.microsoft.com/office/drawing/2014/main" id="{DD6B6B99-956E-4256-9FB3-B7EE00ECAE6A}"/>
                </a:ext>
              </a:extLst>
            </p:cNvPr>
            <p:cNvSpPr>
              <a:spLocks/>
            </p:cNvSpPr>
            <p:nvPr/>
          </p:nvSpPr>
          <p:spPr bwMode="auto">
            <a:xfrm>
              <a:off x="5061570" y="5550963"/>
              <a:ext cx="47913" cy="47913"/>
            </a:xfrm>
            <a:custGeom>
              <a:avLst/>
              <a:gdLst>
                <a:gd name="T0" fmla="*/ 12 w 21"/>
                <a:gd name="T1" fmla="*/ 1 h 22"/>
                <a:gd name="T2" fmla="*/ 9 w 21"/>
                <a:gd name="T3" fmla="*/ 1 h 22"/>
                <a:gd name="T4" fmla="*/ 5 w 21"/>
                <a:gd name="T5" fmla="*/ 7 h 22"/>
                <a:gd name="T6" fmla="*/ 3 w 21"/>
                <a:gd name="T7" fmla="*/ 9 h 22"/>
                <a:gd name="T8" fmla="*/ 1 w 21"/>
                <a:gd name="T9" fmla="*/ 11 h 22"/>
                <a:gd name="T10" fmla="*/ 1 w 21"/>
                <a:gd name="T11" fmla="*/ 11 h 22"/>
                <a:gd name="T12" fmla="*/ 1 w 21"/>
                <a:gd name="T13" fmla="*/ 15 h 22"/>
                <a:gd name="T14" fmla="*/ 10 w 21"/>
                <a:gd name="T15" fmla="*/ 22 h 22"/>
                <a:gd name="T16" fmla="*/ 13 w 21"/>
                <a:gd name="T17" fmla="*/ 17 h 22"/>
                <a:gd name="T18" fmla="*/ 21 w 21"/>
                <a:gd name="T19" fmla="*/ 7 h 22"/>
                <a:gd name="T20" fmla="*/ 12 w 21"/>
                <a:gd name="T21" fmla="*/ 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 h="22">
                  <a:moveTo>
                    <a:pt x="12" y="1"/>
                  </a:moveTo>
                  <a:cubicBezTo>
                    <a:pt x="11" y="0"/>
                    <a:pt x="10" y="0"/>
                    <a:pt x="9" y="1"/>
                  </a:cubicBezTo>
                  <a:cubicBezTo>
                    <a:pt x="5" y="7"/>
                    <a:pt x="5" y="7"/>
                    <a:pt x="5" y="7"/>
                  </a:cubicBezTo>
                  <a:cubicBezTo>
                    <a:pt x="4" y="7"/>
                    <a:pt x="3" y="8"/>
                    <a:pt x="3" y="9"/>
                  </a:cubicBezTo>
                  <a:cubicBezTo>
                    <a:pt x="2" y="9"/>
                    <a:pt x="2" y="10"/>
                    <a:pt x="1" y="11"/>
                  </a:cubicBezTo>
                  <a:cubicBezTo>
                    <a:pt x="1" y="11"/>
                    <a:pt x="1" y="11"/>
                    <a:pt x="1" y="11"/>
                  </a:cubicBezTo>
                  <a:cubicBezTo>
                    <a:pt x="0" y="13"/>
                    <a:pt x="0" y="14"/>
                    <a:pt x="1" y="15"/>
                  </a:cubicBezTo>
                  <a:cubicBezTo>
                    <a:pt x="10" y="22"/>
                    <a:pt x="10" y="22"/>
                    <a:pt x="10" y="22"/>
                  </a:cubicBezTo>
                  <a:cubicBezTo>
                    <a:pt x="13" y="17"/>
                    <a:pt x="13" y="17"/>
                    <a:pt x="13" y="17"/>
                  </a:cubicBezTo>
                  <a:cubicBezTo>
                    <a:pt x="21" y="7"/>
                    <a:pt x="21" y="7"/>
                    <a:pt x="21" y="7"/>
                  </a:cubicBezTo>
                  <a:cubicBezTo>
                    <a:pt x="12" y="1"/>
                    <a:pt x="12" y="1"/>
                    <a:pt x="12" y="1"/>
                  </a:cubicBezTo>
                </a:path>
              </a:pathLst>
            </a:custGeom>
            <a:solidFill>
              <a:srgbClr val="5C2D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08" name="Freeform 134">
              <a:extLst>
                <a:ext uri="{FF2B5EF4-FFF2-40B4-BE49-F238E27FC236}">
                  <a16:creationId xmlns:a16="http://schemas.microsoft.com/office/drawing/2014/main" id="{9C80A2F4-A829-4ECF-A169-EBB4B6C68A0B}"/>
                </a:ext>
              </a:extLst>
            </p:cNvPr>
            <p:cNvSpPr>
              <a:spLocks/>
            </p:cNvSpPr>
            <p:nvPr/>
          </p:nvSpPr>
          <p:spPr bwMode="auto">
            <a:xfrm>
              <a:off x="5061570" y="5570128"/>
              <a:ext cx="7188" cy="9583"/>
            </a:xfrm>
            <a:custGeom>
              <a:avLst/>
              <a:gdLst>
                <a:gd name="T0" fmla="*/ 3 w 3"/>
                <a:gd name="T1" fmla="*/ 0 h 4"/>
                <a:gd name="T2" fmla="*/ 1 w 3"/>
                <a:gd name="T3" fmla="*/ 2 h 4"/>
                <a:gd name="T4" fmla="*/ 1 w 3"/>
                <a:gd name="T5" fmla="*/ 2 h 4"/>
                <a:gd name="T6" fmla="*/ 0 w 3"/>
                <a:gd name="T7" fmla="*/ 4 h 4"/>
                <a:gd name="T8" fmla="*/ 1 w 3"/>
                <a:gd name="T9" fmla="*/ 2 h 4"/>
                <a:gd name="T10" fmla="*/ 1 w 3"/>
                <a:gd name="T11" fmla="*/ 2 h 4"/>
                <a:gd name="T12" fmla="*/ 3 w 3"/>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3" h="4">
                  <a:moveTo>
                    <a:pt x="3" y="0"/>
                  </a:moveTo>
                  <a:cubicBezTo>
                    <a:pt x="2" y="1"/>
                    <a:pt x="2" y="1"/>
                    <a:pt x="1" y="2"/>
                  </a:cubicBezTo>
                  <a:cubicBezTo>
                    <a:pt x="1" y="2"/>
                    <a:pt x="1" y="2"/>
                    <a:pt x="1" y="2"/>
                  </a:cubicBezTo>
                  <a:cubicBezTo>
                    <a:pt x="0" y="3"/>
                    <a:pt x="0" y="3"/>
                    <a:pt x="0" y="4"/>
                  </a:cubicBezTo>
                  <a:cubicBezTo>
                    <a:pt x="0" y="3"/>
                    <a:pt x="0" y="3"/>
                    <a:pt x="1" y="2"/>
                  </a:cubicBezTo>
                  <a:cubicBezTo>
                    <a:pt x="1" y="2"/>
                    <a:pt x="1" y="2"/>
                    <a:pt x="1" y="2"/>
                  </a:cubicBezTo>
                  <a:cubicBezTo>
                    <a:pt x="2" y="1"/>
                    <a:pt x="2" y="1"/>
                    <a:pt x="3" y="0"/>
                  </a:cubicBezTo>
                </a:path>
              </a:pathLst>
            </a:custGeom>
            <a:solidFill>
              <a:srgbClr val="006C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09" name="Freeform 135">
              <a:extLst>
                <a:ext uri="{FF2B5EF4-FFF2-40B4-BE49-F238E27FC236}">
                  <a16:creationId xmlns:a16="http://schemas.microsoft.com/office/drawing/2014/main" id="{74D830EC-D523-474E-91D1-222133559CD7}"/>
                </a:ext>
              </a:extLst>
            </p:cNvPr>
            <p:cNvSpPr>
              <a:spLocks/>
            </p:cNvSpPr>
            <p:nvPr/>
          </p:nvSpPr>
          <p:spPr bwMode="auto">
            <a:xfrm>
              <a:off x="5061570" y="5570128"/>
              <a:ext cx="31144" cy="28748"/>
            </a:xfrm>
            <a:custGeom>
              <a:avLst/>
              <a:gdLst>
                <a:gd name="T0" fmla="*/ 3 w 13"/>
                <a:gd name="T1" fmla="*/ 0 h 13"/>
                <a:gd name="T2" fmla="*/ 3 w 13"/>
                <a:gd name="T3" fmla="*/ 0 h 13"/>
                <a:gd name="T4" fmla="*/ 3 w 13"/>
                <a:gd name="T5" fmla="*/ 0 h 13"/>
                <a:gd name="T6" fmla="*/ 3 w 13"/>
                <a:gd name="T7" fmla="*/ 0 h 13"/>
                <a:gd name="T8" fmla="*/ 1 w 13"/>
                <a:gd name="T9" fmla="*/ 2 h 13"/>
                <a:gd name="T10" fmla="*/ 1 w 13"/>
                <a:gd name="T11" fmla="*/ 2 h 13"/>
                <a:gd name="T12" fmla="*/ 0 w 13"/>
                <a:gd name="T13" fmla="*/ 4 h 13"/>
                <a:gd name="T14" fmla="*/ 1 w 13"/>
                <a:gd name="T15" fmla="*/ 6 h 13"/>
                <a:gd name="T16" fmla="*/ 10 w 13"/>
                <a:gd name="T17" fmla="*/ 13 h 13"/>
                <a:gd name="T18" fmla="*/ 13 w 13"/>
                <a:gd name="T19" fmla="*/ 8 h 13"/>
                <a:gd name="T20" fmla="*/ 3 w 13"/>
                <a:gd name="T21"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 h="13">
                  <a:moveTo>
                    <a:pt x="3" y="0"/>
                  </a:moveTo>
                  <a:cubicBezTo>
                    <a:pt x="3" y="0"/>
                    <a:pt x="3" y="0"/>
                    <a:pt x="3" y="0"/>
                  </a:cubicBezTo>
                  <a:cubicBezTo>
                    <a:pt x="3" y="0"/>
                    <a:pt x="3" y="0"/>
                    <a:pt x="3" y="0"/>
                  </a:cubicBezTo>
                  <a:cubicBezTo>
                    <a:pt x="3" y="0"/>
                    <a:pt x="3" y="0"/>
                    <a:pt x="3" y="0"/>
                  </a:cubicBezTo>
                  <a:cubicBezTo>
                    <a:pt x="2" y="1"/>
                    <a:pt x="2" y="1"/>
                    <a:pt x="1" y="2"/>
                  </a:cubicBezTo>
                  <a:cubicBezTo>
                    <a:pt x="1" y="2"/>
                    <a:pt x="1" y="2"/>
                    <a:pt x="1" y="2"/>
                  </a:cubicBezTo>
                  <a:cubicBezTo>
                    <a:pt x="0" y="3"/>
                    <a:pt x="0" y="3"/>
                    <a:pt x="0" y="4"/>
                  </a:cubicBezTo>
                  <a:cubicBezTo>
                    <a:pt x="0" y="5"/>
                    <a:pt x="1" y="6"/>
                    <a:pt x="1" y="6"/>
                  </a:cubicBezTo>
                  <a:cubicBezTo>
                    <a:pt x="10" y="13"/>
                    <a:pt x="10" y="13"/>
                    <a:pt x="10" y="13"/>
                  </a:cubicBezTo>
                  <a:cubicBezTo>
                    <a:pt x="13" y="8"/>
                    <a:pt x="13" y="8"/>
                    <a:pt x="13" y="8"/>
                  </a:cubicBezTo>
                  <a:cubicBezTo>
                    <a:pt x="3" y="0"/>
                    <a:pt x="3" y="0"/>
                    <a:pt x="3" y="0"/>
                  </a:cubicBezTo>
                </a:path>
              </a:pathLst>
            </a:custGeom>
            <a:solidFill>
              <a:srgbClr val="5328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10" name="Freeform 136">
              <a:extLst>
                <a:ext uri="{FF2B5EF4-FFF2-40B4-BE49-F238E27FC236}">
                  <a16:creationId xmlns:a16="http://schemas.microsoft.com/office/drawing/2014/main" id="{F81415CE-975C-46F3-8C7A-34A9FB4F5991}"/>
                </a:ext>
              </a:extLst>
            </p:cNvPr>
            <p:cNvSpPr>
              <a:spLocks/>
            </p:cNvSpPr>
            <p:nvPr/>
          </p:nvSpPr>
          <p:spPr bwMode="auto">
            <a:xfrm>
              <a:off x="5092713" y="5596479"/>
              <a:ext cx="277894" cy="218003"/>
            </a:xfrm>
            <a:custGeom>
              <a:avLst/>
              <a:gdLst>
                <a:gd name="T0" fmla="*/ 4 w 116"/>
                <a:gd name="T1" fmla="*/ 0 h 91"/>
                <a:gd name="T2" fmla="*/ 1 w 116"/>
                <a:gd name="T3" fmla="*/ 3 h 91"/>
                <a:gd name="T4" fmla="*/ 1 w 116"/>
                <a:gd name="T5" fmla="*/ 3 h 91"/>
                <a:gd name="T6" fmla="*/ 0 w 116"/>
                <a:gd name="T7" fmla="*/ 4 h 91"/>
                <a:gd name="T8" fmla="*/ 113 w 116"/>
                <a:gd name="T9" fmla="*/ 91 h 91"/>
                <a:gd name="T10" fmla="*/ 116 w 116"/>
                <a:gd name="T11" fmla="*/ 87 h 91"/>
                <a:gd name="T12" fmla="*/ 4 w 116"/>
                <a:gd name="T13" fmla="*/ 0 h 91"/>
              </a:gdLst>
              <a:ahLst/>
              <a:cxnLst>
                <a:cxn ang="0">
                  <a:pos x="T0" y="T1"/>
                </a:cxn>
                <a:cxn ang="0">
                  <a:pos x="T2" y="T3"/>
                </a:cxn>
                <a:cxn ang="0">
                  <a:pos x="T4" y="T5"/>
                </a:cxn>
                <a:cxn ang="0">
                  <a:pos x="T6" y="T7"/>
                </a:cxn>
                <a:cxn ang="0">
                  <a:pos x="T8" y="T9"/>
                </a:cxn>
                <a:cxn ang="0">
                  <a:pos x="T10" y="T11"/>
                </a:cxn>
                <a:cxn ang="0">
                  <a:pos x="T12" y="T13"/>
                </a:cxn>
              </a:cxnLst>
              <a:rect l="0" t="0" r="r" b="b"/>
              <a:pathLst>
                <a:path w="116" h="91">
                  <a:moveTo>
                    <a:pt x="4" y="0"/>
                  </a:moveTo>
                  <a:lnTo>
                    <a:pt x="1" y="3"/>
                  </a:lnTo>
                  <a:lnTo>
                    <a:pt x="1" y="3"/>
                  </a:lnTo>
                  <a:lnTo>
                    <a:pt x="0" y="4"/>
                  </a:lnTo>
                  <a:lnTo>
                    <a:pt x="113" y="91"/>
                  </a:lnTo>
                  <a:lnTo>
                    <a:pt x="116" y="87"/>
                  </a:lnTo>
                  <a:lnTo>
                    <a:pt x="4" y="0"/>
                  </a:lnTo>
                  <a:close/>
                </a:path>
              </a:pathLst>
            </a:custGeom>
            <a:solidFill>
              <a:srgbClr val="5328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11" name="Freeform 137">
              <a:extLst>
                <a:ext uri="{FF2B5EF4-FFF2-40B4-BE49-F238E27FC236}">
                  <a16:creationId xmlns:a16="http://schemas.microsoft.com/office/drawing/2014/main" id="{79A85BFF-8826-4B11-B0C1-7129F6C2DAF8}"/>
                </a:ext>
              </a:extLst>
            </p:cNvPr>
            <p:cNvSpPr>
              <a:spLocks/>
            </p:cNvSpPr>
            <p:nvPr/>
          </p:nvSpPr>
          <p:spPr bwMode="auto">
            <a:xfrm>
              <a:off x="5092713" y="5596479"/>
              <a:ext cx="277894" cy="218003"/>
            </a:xfrm>
            <a:custGeom>
              <a:avLst/>
              <a:gdLst>
                <a:gd name="T0" fmla="*/ 4 w 116"/>
                <a:gd name="T1" fmla="*/ 0 h 91"/>
                <a:gd name="T2" fmla="*/ 1 w 116"/>
                <a:gd name="T3" fmla="*/ 3 h 91"/>
                <a:gd name="T4" fmla="*/ 1 w 116"/>
                <a:gd name="T5" fmla="*/ 3 h 91"/>
                <a:gd name="T6" fmla="*/ 0 w 116"/>
                <a:gd name="T7" fmla="*/ 4 h 91"/>
                <a:gd name="T8" fmla="*/ 113 w 116"/>
                <a:gd name="T9" fmla="*/ 91 h 91"/>
                <a:gd name="T10" fmla="*/ 116 w 116"/>
                <a:gd name="T11" fmla="*/ 87 h 91"/>
                <a:gd name="T12" fmla="*/ 4 w 116"/>
                <a:gd name="T13" fmla="*/ 0 h 91"/>
              </a:gdLst>
              <a:ahLst/>
              <a:cxnLst>
                <a:cxn ang="0">
                  <a:pos x="T0" y="T1"/>
                </a:cxn>
                <a:cxn ang="0">
                  <a:pos x="T2" y="T3"/>
                </a:cxn>
                <a:cxn ang="0">
                  <a:pos x="T4" y="T5"/>
                </a:cxn>
                <a:cxn ang="0">
                  <a:pos x="T6" y="T7"/>
                </a:cxn>
                <a:cxn ang="0">
                  <a:pos x="T8" y="T9"/>
                </a:cxn>
                <a:cxn ang="0">
                  <a:pos x="T10" y="T11"/>
                </a:cxn>
                <a:cxn ang="0">
                  <a:pos x="T12" y="T13"/>
                </a:cxn>
              </a:cxnLst>
              <a:rect l="0" t="0" r="r" b="b"/>
              <a:pathLst>
                <a:path w="116" h="91">
                  <a:moveTo>
                    <a:pt x="4" y="0"/>
                  </a:moveTo>
                  <a:lnTo>
                    <a:pt x="1" y="3"/>
                  </a:lnTo>
                  <a:lnTo>
                    <a:pt x="1" y="3"/>
                  </a:lnTo>
                  <a:lnTo>
                    <a:pt x="0" y="4"/>
                  </a:lnTo>
                  <a:lnTo>
                    <a:pt x="113" y="91"/>
                  </a:lnTo>
                  <a:lnTo>
                    <a:pt x="116" y="87"/>
                  </a:lnTo>
                  <a:lnTo>
                    <a:pt x="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12" name="Freeform 138">
              <a:extLst>
                <a:ext uri="{FF2B5EF4-FFF2-40B4-BE49-F238E27FC236}">
                  <a16:creationId xmlns:a16="http://schemas.microsoft.com/office/drawing/2014/main" id="{CC0DCB5C-BE19-42A4-9A33-D5E4C40A626A}"/>
                </a:ext>
              </a:extLst>
            </p:cNvPr>
            <p:cNvSpPr>
              <a:spLocks/>
            </p:cNvSpPr>
            <p:nvPr/>
          </p:nvSpPr>
          <p:spPr bwMode="auto">
            <a:xfrm>
              <a:off x="5095109" y="5596479"/>
              <a:ext cx="7188" cy="7188"/>
            </a:xfrm>
            <a:custGeom>
              <a:avLst/>
              <a:gdLst>
                <a:gd name="T0" fmla="*/ 3 w 3"/>
                <a:gd name="T1" fmla="*/ 0 h 3"/>
                <a:gd name="T2" fmla="*/ 0 w 3"/>
                <a:gd name="T3" fmla="*/ 3 h 3"/>
                <a:gd name="T4" fmla="*/ 0 w 3"/>
                <a:gd name="T5" fmla="*/ 3 h 3"/>
                <a:gd name="T6" fmla="*/ 3 w 3"/>
                <a:gd name="T7" fmla="*/ 0 h 3"/>
                <a:gd name="T8" fmla="*/ 3 w 3"/>
                <a:gd name="T9" fmla="*/ 0 h 3"/>
              </a:gdLst>
              <a:ahLst/>
              <a:cxnLst>
                <a:cxn ang="0">
                  <a:pos x="T0" y="T1"/>
                </a:cxn>
                <a:cxn ang="0">
                  <a:pos x="T2" y="T3"/>
                </a:cxn>
                <a:cxn ang="0">
                  <a:pos x="T4" y="T5"/>
                </a:cxn>
                <a:cxn ang="0">
                  <a:pos x="T6" y="T7"/>
                </a:cxn>
                <a:cxn ang="0">
                  <a:pos x="T8" y="T9"/>
                </a:cxn>
              </a:cxnLst>
              <a:rect l="0" t="0" r="r" b="b"/>
              <a:pathLst>
                <a:path w="3" h="3">
                  <a:moveTo>
                    <a:pt x="3" y="0"/>
                  </a:moveTo>
                  <a:lnTo>
                    <a:pt x="0" y="3"/>
                  </a:lnTo>
                  <a:lnTo>
                    <a:pt x="0" y="3"/>
                  </a:lnTo>
                  <a:lnTo>
                    <a:pt x="3" y="0"/>
                  </a:lnTo>
                  <a:lnTo>
                    <a:pt x="3" y="0"/>
                  </a:lnTo>
                  <a:close/>
                </a:path>
              </a:pathLst>
            </a:custGeom>
            <a:solidFill>
              <a:srgbClr val="2810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13" name="Freeform 139">
              <a:extLst>
                <a:ext uri="{FF2B5EF4-FFF2-40B4-BE49-F238E27FC236}">
                  <a16:creationId xmlns:a16="http://schemas.microsoft.com/office/drawing/2014/main" id="{1D6194CA-0F5F-499E-A609-3F2E6716F6E8}"/>
                </a:ext>
              </a:extLst>
            </p:cNvPr>
            <p:cNvSpPr>
              <a:spLocks/>
            </p:cNvSpPr>
            <p:nvPr/>
          </p:nvSpPr>
          <p:spPr bwMode="auto">
            <a:xfrm>
              <a:off x="5095109" y="5596479"/>
              <a:ext cx="7188" cy="7188"/>
            </a:xfrm>
            <a:custGeom>
              <a:avLst/>
              <a:gdLst>
                <a:gd name="T0" fmla="*/ 3 w 3"/>
                <a:gd name="T1" fmla="*/ 0 h 3"/>
                <a:gd name="T2" fmla="*/ 0 w 3"/>
                <a:gd name="T3" fmla="*/ 3 h 3"/>
                <a:gd name="T4" fmla="*/ 0 w 3"/>
                <a:gd name="T5" fmla="*/ 3 h 3"/>
                <a:gd name="T6" fmla="*/ 3 w 3"/>
                <a:gd name="T7" fmla="*/ 0 h 3"/>
                <a:gd name="T8" fmla="*/ 3 w 3"/>
                <a:gd name="T9" fmla="*/ 0 h 3"/>
              </a:gdLst>
              <a:ahLst/>
              <a:cxnLst>
                <a:cxn ang="0">
                  <a:pos x="T0" y="T1"/>
                </a:cxn>
                <a:cxn ang="0">
                  <a:pos x="T2" y="T3"/>
                </a:cxn>
                <a:cxn ang="0">
                  <a:pos x="T4" y="T5"/>
                </a:cxn>
                <a:cxn ang="0">
                  <a:pos x="T6" y="T7"/>
                </a:cxn>
                <a:cxn ang="0">
                  <a:pos x="T8" y="T9"/>
                </a:cxn>
              </a:cxnLst>
              <a:rect l="0" t="0" r="r" b="b"/>
              <a:pathLst>
                <a:path w="3" h="3">
                  <a:moveTo>
                    <a:pt x="3" y="0"/>
                  </a:moveTo>
                  <a:lnTo>
                    <a:pt x="0" y="3"/>
                  </a:lnTo>
                  <a:lnTo>
                    <a:pt x="0" y="3"/>
                  </a:lnTo>
                  <a:lnTo>
                    <a:pt x="3" y="0"/>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14" name="Freeform 140">
              <a:extLst>
                <a:ext uri="{FF2B5EF4-FFF2-40B4-BE49-F238E27FC236}">
                  <a16:creationId xmlns:a16="http://schemas.microsoft.com/office/drawing/2014/main" id="{D2A7FC61-1FEB-4AE5-ABF2-2C2B76D2F53F}"/>
                </a:ext>
              </a:extLst>
            </p:cNvPr>
            <p:cNvSpPr>
              <a:spLocks/>
            </p:cNvSpPr>
            <p:nvPr/>
          </p:nvSpPr>
          <p:spPr bwMode="auto">
            <a:xfrm>
              <a:off x="5363420" y="5804900"/>
              <a:ext cx="7188" cy="9583"/>
            </a:xfrm>
            <a:custGeom>
              <a:avLst/>
              <a:gdLst>
                <a:gd name="T0" fmla="*/ 3 w 3"/>
                <a:gd name="T1" fmla="*/ 0 h 4"/>
                <a:gd name="T2" fmla="*/ 0 w 3"/>
                <a:gd name="T3" fmla="*/ 4 h 4"/>
                <a:gd name="T4" fmla="*/ 3 w 3"/>
                <a:gd name="T5" fmla="*/ 0 h 4"/>
                <a:gd name="T6" fmla="*/ 3 w 3"/>
                <a:gd name="T7" fmla="*/ 0 h 4"/>
              </a:gdLst>
              <a:ahLst/>
              <a:cxnLst>
                <a:cxn ang="0">
                  <a:pos x="T0" y="T1"/>
                </a:cxn>
                <a:cxn ang="0">
                  <a:pos x="T2" y="T3"/>
                </a:cxn>
                <a:cxn ang="0">
                  <a:pos x="T4" y="T5"/>
                </a:cxn>
                <a:cxn ang="0">
                  <a:pos x="T6" y="T7"/>
                </a:cxn>
              </a:cxnLst>
              <a:rect l="0" t="0" r="r" b="b"/>
              <a:pathLst>
                <a:path w="3" h="4">
                  <a:moveTo>
                    <a:pt x="3" y="0"/>
                  </a:moveTo>
                  <a:lnTo>
                    <a:pt x="0" y="4"/>
                  </a:lnTo>
                  <a:lnTo>
                    <a:pt x="3" y="0"/>
                  </a:lnTo>
                  <a:lnTo>
                    <a:pt x="3" y="0"/>
                  </a:lnTo>
                  <a:close/>
                </a:path>
              </a:pathLst>
            </a:custGeom>
            <a:solidFill>
              <a:srgbClr val="5328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15" name="Freeform 141">
              <a:extLst>
                <a:ext uri="{FF2B5EF4-FFF2-40B4-BE49-F238E27FC236}">
                  <a16:creationId xmlns:a16="http://schemas.microsoft.com/office/drawing/2014/main" id="{828A6432-EA8C-4747-8AD9-8E49C9260D75}"/>
                </a:ext>
              </a:extLst>
            </p:cNvPr>
            <p:cNvSpPr>
              <a:spLocks/>
            </p:cNvSpPr>
            <p:nvPr/>
          </p:nvSpPr>
          <p:spPr bwMode="auto">
            <a:xfrm>
              <a:off x="5363420" y="5804900"/>
              <a:ext cx="7188" cy="9583"/>
            </a:xfrm>
            <a:custGeom>
              <a:avLst/>
              <a:gdLst>
                <a:gd name="T0" fmla="*/ 3 w 3"/>
                <a:gd name="T1" fmla="*/ 0 h 4"/>
                <a:gd name="T2" fmla="*/ 0 w 3"/>
                <a:gd name="T3" fmla="*/ 4 h 4"/>
                <a:gd name="T4" fmla="*/ 3 w 3"/>
                <a:gd name="T5" fmla="*/ 0 h 4"/>
                <a:gd name="T6" fmla="*/ 3 w 3"/>
                <a:gd name="T7" fmla="*/ 0 h 4"/>
              </a:gdLst>
              <a:ahLst/>
              <a:cxnLst>
                <a:cxn ang="0">
                  <a:pos x="T0" y="T1"/>
                </a:cxn>
                <a:cxn ang="0">
                  <a:pos x="T2" y="T3"/>
                </a:cxn>
                <a:cxn ang="0">
                  <a:pos x="T4" y="T5"/>
                </a:cxn>
                <a:cxn ang="0">
                  <a:pos x="T6" y="T7"/>
                </a:cxn>
              </a:cxnLst>
              <a:rect l="0" t="0" r="r" b="b"/>
              <a:pathLst>
                <a:path w="3" h="4">
                  <a:moveTo>
                    <a:pt x="3" y="0"/>
                  </a:moveTo>
                  <a:lnTo>
                    <a:pt x="0" y="4"/>
                  </a:lnTo>
                  <a:lnTo>
                    <a:pt x="3" y="0"/>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16" name="Freeform 142">
              <a:extLst>
                <a:ext uri="{FF2B5EF4-FFF2-40B4-BE49-F238E27FC236}">
                  <a16:creationId xmlns:a16="http://schemas.microsoft.com/office/drawing/2014/main" id="{2E7A6A36-68F6-4329-BEF7-5ADF25C1A351}"/>
                </a:ext>
              </a:extLst>
            </p:cNvPr>
            <p:cNvSpPr>
              <a:spLocks/>
            </p:cNvSpPr>
            <p:nvPr/>
          </p:nvSpPr>
          <p:spPr bwMode="auto">
            <a:xfrm>
              <a:off x="5298737" y="5709075"/>
              <a:ext cx="43121" cy="35935"/>
            </a:xfrm>
            <a:custGeom>
              <a:avLst/>
              <a:gdLst>
                <a:gd name="T0" fmla="*/ 16 w 18"/>
                <a:gd name="T1" fmla="*/ 15 h 15"/>
                <a:gd name="T2" fmla="*/ 0 w 18"/>
                <a:gd name="T3" fmla="*/ 2 h 15"/>
                <a:gd name="T4" fmla="*/ 2 w 18"/>
                <a:gd name="T5" fmla="*/ 0 h 15"/>
                <a:gd name="T6" fmla="*/ 18 w 18"/>
                <a:gd name="T7" fmla="*/ 13 h 15"/>
                <a:gd name="T8" fmla="*/ 16 w 18"/>
                <a:gd name="T9" fmla="*/ 15 h 15"/>
              </a:gdLst>
              <a:ahLst/>
              <a:cxnLst>
                <a:cxn ang="0">
                  <a:pos x="T0" y="T1"/>
                </a:cxn>
                <a:cxn ang="0">
                  <a:pos x="T2" y="T3"/>
                </a:cxn>
                <a:cxn ang="0">
                  <a:pos x="T4" y="T5"/>
                </a:cxn>
                <a:cxn ang="0">
                  <a:pos x="T6" y="T7"/>
                </a:cxn>
                <a:cxn ang="0">
                  <a:pos x="T8" y="T9"/>
                </a:cxn>
              </a:cxnLst>
              <a:rect l="0" t="0" r="r" b="b"/>
              <a:pathLst>
                <a:path w="18" h="15">
                  <a:moveTo>
                    <a:pt x="16" y="15"/>
                  </a:moveTo>
                  <a:lnTo>
                    <a:pt x="0" y="2"/>
                  </a:lnTo>
                  <a:lnTo>
                    <a:pt x="2" y="0"/>
                  </a:lnTo>
                  <a:lnTo>
                    <a:pt x="18" y="13"/>
                  </a:lnTo>
                  <a:lnTo>
                    <a:pt x="16" y="15"/>
                  </a:lnTo>
                  <a:close/>
                </a:path>
              </a:pathLst>
            </a:custGeom>
            <a:solidFill>
              <a:srgbClr val="5C2D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17" name="Freeform 143">
              <a:extLst>
                <a:ext uri="{FF2B5EF4-FFF2-40B4-BE49-F238E27FC236}">
                  <a16:creationId xmlns:a16="http://schemas.microsoft.com/office/drawing/2014/main" id="{7295AAB1-0428-461B-8D1E-03954E96A934}"/>
                </a:ext>
              </a:extLst>
            </p:cNvPr>
            <p:cNvSpPr>
              <a:spLocks/>
            </p:cNvSpPr>
            <p:nvPr/>
          </p:nvSpPr>
          <p:spPr bwMode="auto">
            <a:xfrm>
              <a:off x="5298737" y="5709075"/>
              <a:ext cx="43121" cy="35935"/>
            </a:xfrm>
            <a:custGeom>
              <a:avLst/>
              <a:gdLst>
                <a:gd name="T0" fmla="*/ 16 w 18"/>
                <a:gd name="T1" fmla="*/ 15 h 15"/>
                <a:gd name="T2" fmla="*/ 0 w 18"/>
                <a:gd name="T3" fmla="*/ 2 h 15"/>
                <a:gd name="T4" fmla="*/ 2 w 18"/>
                <a:gd name="T5" fmla="*/ 0 h 15"/>
                <a:gd name="T6" fmla="*/ 18 w 18"/>
                <a:gd name="T7" fmla="*/ 13 h 15"/>
                <a:gd name="T8" fmla="*/ 16 w 18"/>
                <a:gd name="T9" fmla="*/ 15 h 15"/>
              </a:gdLst>
              <a:ahLst/>
              <a:cxnLst>
                <a:cxn ang="0">
                  <a:pos x="T0" y="T1"/>
                </a:cxn>
                <a:cxn ang="0">
                  <a:pos x="T2" y="T3"/>
                </a:cxn>
                <a:cxn ang="0">
                  <a:pos x="T4" y="T5"/>
                </a:cxn>
                <a:cxn ang="0">
                  <a:pos x="T6" y="T7"/>
                </a:cxn>
                <a:cxn ang="0">
                  <a:pos x="T8" y="T9"/>
                </a:cxn>
              </a:cxnLst>
              <a:rect l="0" t="0" r="r" b="b"/>
              <a:pathLst>
                <a:path w="18" h="15">
                  <a:moveTo>
                    <a:pt x="16" y="15"/>
                  </a:moveTo>
                  <a:lnTo>
                    <a:pt x="0" y="2"/>
                  </a:lnTo>
                  <a:lnTo>
                    <a:pt x="2" y="0"/>
                  </a:lnTo>
                  <a:lnTo>
                    <a:pt x="18" y="13"/>
                  </a:lnTo>
                  <a:lnTo>
                    <a:pt x="16" y="1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18" name="Freeform 144">
              <a:extLst>
                <a:ext uri="{FF2B5EF4-FFF2-40B4-BE49-F238E27FC236}">
                  <a16:creationId xmlns:a16="http://schemas.microsoft.com/office/drawing/2014/main" id="{E6C32E41-635F-4FEB-BBAC-E6D95D37E663}"/>
                </a:ext>
              </a:extLst>
            </p:cNvPr>
            <p:cNvSpPr>
              <a:spLocks/>
            </p:cNvSpPr>
            <p:nvPr/>
          </p:nvSpPr>
          <p:spPr bwMode="auto">
            <a:xfrm>
              <a:off x="5337067" y="5742614"/>
              <a:ext cx="2396" cy="2396"/>
            </a:xfrm>
            <a:custGeom>
              <a:avLst/>
              <a:gdLst>
                <a:gd name="T0" fmla="*/ 1 w 1"/>
                <a:gd name="T1" fmla="*/ 0 h 1"/>
                <a:gd name="T2" fmla="*/ 0 w 1"/>
                <a:gd name="T3" fmla="*/ 1 h 1"/>
                <a:gd name="T4" fmla="*/ 1 w 1"/>
                <a:gd name="T5" fmla="*/ 0 h 1"/>
                <a:gd name="T6" fmla="*/ 1 w 1"/>
                <a:gd name="T7" fmla="*/ 0 h 1"/>
              </a:gdLst>
              <a:ahLst/>
              <a:cxnLst>
                <a:cxn ang="0">
                  <a:pos x="T0" y="T1"/>
                </a:cxn>
                <a:cxn ang="0">
                  <a:pos x="T2" y="T3"/>
                </a:cxn>
                <a:cxn ang="0">
                  <a:pos x="T4" y="T5"/>
                </a:cxn>
                <a:cxn ang="0">
                  <a:pos x="T6" y="T7"/>
                </a:cxn>
              </a:cxnLst>
              <a:rect l="0" t="0" r="r" b="b"/>
              <a:pathLst>
                <a:path w="1" h="1">
                  <a:moveTo>
                    <a:pt x="1" y="0"/>
                  </a:moveTo>
                  <a:lnTo>
                    <a:pt x="0" y="1"/>
                  </a:lnTo>
                  <a:lnTo>
                    <a:pt x="1" y="0"/>
                  </a:lnTo>
                  <a:lnTo>
                    <a:pt x="1" y="0"/>
                  </a:lnTo>
                  <a:close/>
                </a:path>
              </a:pathLst>
            </a:custGeom>
            <a:solidFill>
              <a:srgbClr val="E5A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19" name="Freeform 145">
              <a:extLst>
                <a:ext uri="{FF2B5EF4-FFF2-40B4-BE49-F238E27FC236}">
                  <a16:creationId xmlns:a16="http://schemas.microsoft.com/office/drawing/2014/main" id="{3A5235CB-6A2A-4FDA-8D08-2F533CAAC826}"/>
                </a:ext>
              </a:extLst>
            </p:cNvPr>
            <p:cNvSpPr>
              <a:spLocks/>
            </p:cNvSpPr>
            <p:nvPr/>
          </p:nvSpPr>
          <p:spPr bwMode="auto">
            <a:xfrm>
              <a:off x="5337067" y="5742614"/>
              <a:ext cx="2396" cy="2396"/>
            </a:xfrm>
            <a:custGeom>
              <a:avLst/>
              <a:gdLst>
                <a:gd name="T0" fmla="*/ 1 w 1"/>
                <a:gd name="T1" fmla="*/ 0 h 1"/>
                <a:gd name="T2" fmla="*/ 0 w 1"/>
                <a:gd name="T3" fmla="*/ 1 h 1"/>
                <a:gd name="T4" fmla="*/ 1 w 1"/>
                <a:gd name="T5" fmla="*/ 0 h 1"/>
                <a:gd name="T6" fmla="*/ 1 w 1"/>
                <a:gd name="T7" fmla="*/ 0 h 1"/>
              </a:gdLst>
              <a:ahLst/>
              <a:cxnLst>
                <a:cxn ang="0">
                  <a:pos x="T0" y="T1"/>
                </a:cxn>
                <a:cxn ang="0">
                  <a:pos x="T2" y="T3"/>
                </a:cxn>
                <a:cxn ang="0">
                  <a:pos x="T4" y="T5"/>
                </a:cxn>
                <a:cxn ang="0">
                  <a:pos x="T6" y="T7"/>
                </a:cxn>
              </a:cxnLst>
              <a:rect l="0" t="0" r="r" b="b"/>
              <a:pathLst>
                <a:path w="1" h="1">
                  <a:moveTo>
                    <a:pt x="1" y="0"/>
                  </a:moveTo>
                  <a:lnTo>
                    <a:pt x="0" y="1"/>
                  </a:lnTo>
                  <a:lnTo>
                    <a:pt x="1" y="0"/>
                  </a:lnTo>
                  <a:lnTo>
                    <a:pt x="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20" name="Rectangle 146">
              <a:extLst>
                <a:ext uri="{FF2B5EF4-FFF2-40B4-BE49-F238E27FC236}">
                  <a16:creationId xmlns:a16="http://schemas.microsoft.com/office/drawing/2014/main" id="{604B60B5-AEEC-413D-8096-C0DA1BCA684C}"/>
                </a:ext>
              </a:extLst>
            </p:cNvPr>
            <p:cNvSpPr>
              <a:spLocks noChangeArrowheads="1"/>
            </p:cNvSpPr>
            <p:nvPr/>
          </p:nvSpPr>
          <p:spPr bwMode="auto">
            <a:xfrm>
              <a:off x="5339464" y="5740217"/>
              <a:ext cx="2396" cy="2396"/>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21" name="Freeform 147">
              <a:extLst>
                <a:ext uri="{FF2B5EF4-FFF2-40B4-BE49-F238E27FC236}">
                  <a16:creationId xmlns:a16="http://schemas.microsoft.com/office/drawing/2014/main" id="{8ACC2658-5374-4DBD-8B78-7BB1285ACCDC}"/>
                </a:ext>
              </a:extLst>
            </p:cNvPr>
            <p:cNvSpPr>
              <a:spLocks/>
            </p:cNvSpPr>
            <p:nvPr/>
          </p:nvSpPr>
          <p:spPr bwMode="auto">
            <a:xfrm>
              <a:off x="5339464" y="5740217"/>
              <a:ext cx="0" cy="2396"/>
            </a:xfrm>
            <a:custGeom>
              <a:avLst/>
              <a:gdLst>
                <a:gd name="T0" fmla="*/ 0 h 1"/>
                <a:gd name="T1" fmla="*/ 1 h 1"/>
                <a:gd name="T2" fmla="*/ 1 h 1"/>
                <a:gd name="T3" fmla="*/ 0 h 1"/>
              </a:gdLst>
              <a:ahLst/>
              <a:cxnLst>
                <a:cxn ang="0">
                  <a:pos x="0" y="T0"/>
                </a:cxn>
                <a:cxn ang="0">
                  <a:pos x="0" y="T1"/>
                </a:cxn>
                <a:cxn ang="0">
                  <a:pos x="0" y="T2"/>
                </a:cxn>
                <a:cxn ang="0">
                  <a:pos x="0" y="T3"/>
                </a:cxn>
              </a:cxnLst>
              <a:rect l="0" t="0" r="r" b="b"/>
              <a:pathLst>
                <a:path h="1">
                  <a:moveTo>
                    <a:pt x="0" y="0"/>
                  </a:moveTo>
                  <a:lnTo>
                    <a:pt x="0" y="1"/>
                  </a:lnTo>
                  <a:lnTo>
                    <a:pt x="0" y="1"/>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22" name="Freeform 148">
              <a:extLst>
                <a:ext uri="{FF2B5EF4-FFF2-40B4-BE49-F238E27FC236}">
                  <a16:creationId xmlns:a16="http://schemas.microsoft.com/office/drawing/2014/main" id="{4D12CD04-F901-4B5A-BC3E-D203A06BD713}"/>
                </a:ext>
              </a:extLst>
            </p:cNvPr>
            <p:cNvSpPr>
              <a:spLocks/>
            </p:cNvSpPr>
            <p:nvPr/>
          </p:nvSpPr>
          <p:spPr bwMode="auto">
            <a:xfrm>
              <a:off x="5298737" y="5711470"/>
              <a:ext cx="40727" cy="33539"/>
            </a:xfrm>
            <a:custGeom>
              <a:avLst/>
              <a:gdLst>
                <a:gd name="T0" fmla="*/ 1 w 17"/>
                <a:gd name="T1" fmla="*/ 0 h 14"/>
                <a:gd name="T2" fmla="*/ 0 w 17"/>
                <a:gd name="T3" fmla="*/ 1 h 14"/>
                <a:gd name="T4" fmla="*/ 16 w 17"/>
                <a:gd name="T5" fmla="*/ 14 h 14"/>
                <a:gd name="T6" fmla="*/ 17 w 17"/>
                <a:gd name="T7" fmla="*/ 13 h 14"/>
                <a:gd name="T8" fmla="*/ 17 w 17"/>
                <a:gd name="T9" fmla="*/ 12 h 14"/>
                <a:gd name="T10" fmla="*/ 1 w 17"/>
                <a:gd name="T11" fmla="*/ 0 h 14"/>
              </a:gdLst>
              <a:ahLst/>
              <a:cxnLst>
                <a:cxn ang="0">
                  <a:pos x="T0" y="T1"/>
                </a:cxn>
                <a:cxn ang="0">
                  <a:pos x="T2" y="T3"/>
                </a:cxn>
                <a:cxn ang="0">
                  <a:pos x="T4" y="T5"/>
                </a:cxn>
                <a:cxn ang="0">
                  <a:pos x="T6" y="T7"/>
                </a:cxn>
                <a:cxn ang="0">
                  <a:pos x="T8" y="T9"/>
                </a:cxn>
                <a:cxn ang="0">
                  <a:pos x="T10" y="T11"/>
                </a:cxn>
              </a:cxnLst>
              <a:rect l="0" t="0" r="r" b="b"/>
              <a:pathLst>
                <a:path w="17" h="14">
                  <a:moveTo>
                    <a:pt x="1" y="0"/>
                  </a:moveTo>
                  <a:lnTo>
                    <a:pt x="0" y="1"/>
                  </a:lnTo>
                  <a:lnTo>
                    <a:pt x="16" y="14"/>
                  </a:lnTo>
                  <a:lnTo>
                    <a:pt x="17" y="13"/>
                  </a:lnTo>
                  <a:lnTo>
                    <a:pt x="17" y="12"/>
                  </a:lnTo>
                  <a:lnTo>
                    <a:pt x="1" y="0"/>
                  </a:lnTo>
                  <a:close/>
                </a:path>
              </a:pathLst>
            </a:custGeom>
            <a:solidFill>
              <a:srgbClr val="5328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23" name="Freeform 149">
              <a:extLst>
                <a:ext uri="{FF2B5EF4-FFF2-40B4-BE49-F238E27FC236}">
                  <a16:creationId xmlns:a16="http://schemas.microsoft.com/office/drawing/2014/main" id="{30C95542-1E87-4781-AD30-3F5ED1BEE6D0}"/>
                </a:ext>
              </a:extLst>
            </p:cNvPr>
            <p:cNvSpPr>
              <a:spLocks/>
            </p:cNvSpPr>
            <p:nvPr/>
          </p:nvSpPr>
          <p:spPr bwMode="auto">
            <a:xfrm>
              <a:off x="5298737" y="5711470"/>
              <a:ext cx="40727" cy="33539"/>
            </a:xfrm>
            <a:custGeom>
              <a:avLst/>
              <a:gdLst>
                <a:gd name="T0" fmla="*/ 1 w 17"/>
                <a:gd name="T1" fmla="*/ 0 h 14"/>
                <a:gd name="T2" fmla="*/ 0 w 17"/>
                <a:gd name="T3" fmla="*/ 1 h 14"/>
                <a:gd name="T4" fmla="*/ 16 w 17"/>
                <a:gd name="T5" fmla="*/ 14 h 14"/>
                <a:gd name="T6" fmla="*/ 17 w 17"/>
                <a:gd name="T7" fmla="*/ 13 h 14"/>
                <a:gd name="T8" fmla="*/ 17 w 17"/>
                <a:gd name="T9" fmla="*/ 12 h 14"/>
                <a:gd name="T10" fmla="*/ 1 w 17"/>
                <a:gd name="T11" fmla="*/ 0 h 14"/>
              </a:gdLst>
              <a:ahLst/>
              <a:cxnLst>
                <a:cxn ang="0">
                  <a:pos x="T0" y="T1"/>
                </a:cxn>
                <a:cxn ang="0">
                  <a:pos x="T2" y="T3"/>
                </a:cxn>
                <a:cxn ang="0">
                  <a:pos x="T4" y="T5"/>
                </a:cxn>
                <a:cxn ang="0">
                  <a:pos x="T6" y="T7"/>
                </a:cxn>
                <a:cxn ang="0">
                  <a:pos x="T8" y="T9"/>
                </a:cxn>
                <a:cxn ang="0">
                  <a:pos x="T10" y="T11"/>
                </a:cxn>
              </a:cxnLst>
              <a:rect l="0" t="0" r="r" b="b"/>
              <a:pathLst>
                <a:path w="17" h="14">
                  <a:moveTo>
                    <a:pt x="1" y="0"/>
                  </a:moveTo>
                  <a:lnTo>
                    <a:pt x="0" y="1"/>
                  </a:lnTo>
                  <a:lnTo>
                    <a:pt x="16" y="14"/>
                  </a:lnTo>
                  <a:lnTo>
                    <a:pt x="17" y="13"/>
                  </a:lnTo>
                  <a:lnTo>
                    <a:pt x="17" y="12"/>
                  </a:lnTo>
                  <a:lnTo>
                    <a:pt x="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24" name="Freeform 169">
              <a:extLst>
                <a:ext uri="{FF2B5EF4-FFF2-40B4-BE49-F238E27FC236}">
                  <a16:creationId xmlns:a16="http://schemas.microsoft.com/office/drawing/2014/main" id="{C3AE3282-9D54-4F0C-97D9-990E34D95423}"/>
                </a:ext>
              </a:extLst>
            </p:cNvPr>
            <p:cNvSpPr>
              <a:spLocks/>
            </p:cNvSpPr>
            <p:nvPr/>
          </p:nvSpPr>
          <p:spPr bwMode="auto">
            <a:xfrm>
              <a:off x="4184768" y="5558149"/>
              <a:ext cx="330597" cy="493501"/>
            </a:xfrm>
            <a:custGeom>
              <a:avLst/>
              <a:gdLst>
                <a:gd name="T0" fmla="*/ 80 w 147"/>
                <a:gd name="T1" fmla="*/ 203 h 221"/>
                <a:gd name="T2" fmla="*/ 128 w 147"/>
                <a:gd name="T3" fmla="*/ 106 h 221"/>
                <a:gd name="T4" fmla="*/ 135 w 147"/>
                <a:gd name="T5" fmla="*/ 127 h 221"/>
                <a:gd name="T6" fmla="*/ 147 w 147"/>
                <a:gd name="T7" fmla="*/ 124 h 221"/>
                <a:gd name="T8" fmla="*/ 136 w 147"/>
                <a:gd name="T9" fmla="*/ 0 h 221"/>
                <a:gd name="T10" fmla="*/ 130 w 147"/>
                <a:gd name="T11" fmla="*/ 0 h 221"/>
                <a:gd name="T12" fmla="*/ 51 w 147"/>
                <a:gd name="T13" fmla="*/ 59 h 221"/>
                <a:gd name="T14" fmla="*/ 2 w 147"/>
                <a:gd name="T15" fmla="*/ 201 h 221"/>
                <a:gd name="T16" fmla="*/ 2 w 147"/>
                <a:gd name="T17" fmla="*/ 221 h 221"/>
                <a:gd name="T18" fmla="*/ 80 w 147"/>
                <a:gd name="T19" fmla="*/ 203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7" h="221">
                  <a:moveTo>
                    <a:pt x="80" y="203"/>
                  </a:moveTo>
                  <a:cubicBezTo>
                    <a:pt x="128" y="106"/>
                    <a:pt x="128" y="106"/>
                    <a:pt x="128" y="106"/>
                  </a:cubicBezTo>
                  <a:cubicBezTo>
                    <a:pt x="135" y="127"/>
                    <a:pt x="135" y="127"/>
                    <a:pt x="135" y="127"/>
                  </a:cubicBezTo>
                  <a:cubicBezTo>
                    <a:pt x="147" y="124"/>
                    <a:pt x="147" y="124"/>
                    <a:pt x="147" y="124"/>
                  </a:cubicBezTo>
                  <a:cubicBezTo>
                    <a:pt x="136" y="0"/>
                    <a:pt x="136" y="0"/>
                    <a:pt x="136" y="0"/>
                  </a:cubicBezTo>
                  <a:cubicBezTo>
                    <a:pt x="130" y="0"/>
                    <a:pt x="130" y="0"/>
                    <a:pt x="130" y="0"/>
                  </a:cubicBezTo>
                  <a:cubicBezTo>
                    <a:pt x="94" y="3"/>
                    <a:pt x="64" y="26"/>
                    <a:pt x="51" y="59"/>
                  </a:cubicBezTo>
                  <a:cubicBezTo>
                    <a:pt x="33" y="108"/>
                    <a:pt x="10" y="163"/>
                    <a:pt x="2" y="201"/>
                  </a:cubicBezTo>
                  <a:cubicBezTo>
                    <a:pt x="0" y="208"/>
                    <a:pt x="1" y="214"/>
                    <a:pt x="2" y="221"/>
                  </a:cubicBezTo>
                  <a:lnTo>
                    <a:pt x="80" y="203"/>
                  </a:lnTo>
                  <a:close/>
                </a:path>
              </a:pathLst>
            </a:custGeom>
            <a:solidFill>
              <a:srgbClr val="66D6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25" name="Freeform 195">
              <a:extLst>
                <a:ext uri="{FF2B5EF4-FFF2-40B4-BE49-F238E27FC236}">
                  <a16:creationId xmlns:a16="http://schemas.microsoft.com/office/drawing/2014/main" id="{0936A222-C76C-4FA1-BD50-7F838B7A5864}"/>
                </a:ext>
              </a:extLst>
            </p:cNvPr>
            <p:cNvSpPr>
              <a:spLocks/>
            </p:cNvSpPr>
            <p:nvPr/>
          </p:nvSpPr>
          <p:spPr bwMode="auto">
            <a:xfrm>
              <a:off x="5198120" y="5625227"/>
              <a:ext cx="146134" cy="117387"/>
            </a:xfrm>
            <a:custGeom>
              <a:avLst/>
              <a:gdLst>
                <a:gd name="T0" fmla="*/ 14 w 65"/>
                <a:gd name="T1" fmla="*/ 0 h 53"/>
                <a:gd name="T2" fmla="*/ 4 w 65"/>
                <a:gd name="T3" fmla="*/ 16 h 53"/>
                <a:gd name="T4" fmla="*/ 5 w 65"/>
                <a:gd name="T5" fmla="*/ 30 h 53"/>
                <a:gd name="T6" fmla="*/ 11 w 65"/>
                <a:gd name="T7" fmla="*/ 33 h 53"/>
                <a:gd name="T8" fmla="*/ 15 w 65"/>
                <a:gd name="T9" fmla="*/ 43 h 53"/>
                <a:gd name="T10" fmla="*/ 29 w 65"/>
                <a:gd name="T11" fmla="*/ 41 h 53"/>
                <a:gd name="T12" fmla="*/ 29 w 65"/>
                <a:gd name="T13" fmla="*/ 41 h 53"/>
                <a:gd name="T14" fmla="*/ 32 w 65"/>
                <a:gd name="T15" fmla="*/ 46 h 53"/>
                <a:gd name="T16" fmla="*/ 46 w 65"/>
                <a:gd name="T17" fmla="*/ 45 h 53"/>
                <a:gd name="T18" fmla="*/ 49 w 65"/>
                <a:gd name="T19" fmla="*/ 50 h 53"/>
                <a:gd name="T20" fmla="*/ 62 w 65"/>
                <a:gd name="T21" fmla="*/ 48 h 53"/>
                <a:gd name="T22" fmla="*/ 65 w 65"/>
                <a:gd name="T23" fmla="*/ 43 h 53"/>
                <a:gd name="T24" fmla="*/ 14 w 65"/>
                <a:gd name="T25"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5" h="53">
                  <a:moveTo>
                    <a:pt x="14" y="0"/>
                  </a:moveTo>
                  <a:cubicBezTo>
                    <a:pt x="4" y="16"/>
                    <a:pt x="4" y="16"/>
                    <a:pt x="4" y="16"/>
                  </a:cubicBezTo>
                  <a:cubicBezTo>
                    <a:pt x="0" y="20"/>
                    <a:pt x="1" y="27"/>
                    <a:pt x="5" y="30"/>
                  </a:cubicBezTo>
                  <a:cubicBezTo>
                    <a:pt x="7" y="32"/>
                    <a:pt x="9" y="33"/>
                    <a:pt x="11" y="33"/>
                  </a:cubicBezTo>
                  <a:cubicBezTo>
                    <a:pt x="11" y="36"/>
                    <a:pt x="12" y="40"/>
                    <a:pt x="15" y="43"/>
                  </a:cubicBezTo>
                  <a:cubicBezTo>
                    <a:pt x="19" y="46"/>
                    <a:pt x="25" y="45"/>
                    <a:pt x="29" y="41"/>
                  </a:cubicBezTo>
                  <a:cubicBezTo>
                    <a:pt x="29" y="41"/>
                    <a:pt x="29" y="41"/>
                    <a:pt x="29" y="41"/>
                  </a:cubicBezTo>
                  <a:cubicBezTo>
                    <a:pt x="30" y="43"/>
                    <a:pt x="31" y="45"/>
                    <a:pt x="32" y="46"/>
                  </a:cubicBezTo>
                  <a:cubicBezTo>
                    <a:pt x="36" y="49"/>
                    <a:pt x="42" y="49"/>
                    <a:pt x="46" y="45"/>
                  </a:cubicBezTo>
                  <a:cubicBezTo>
                    <a:pt x="46" y="47"/>
                    <a:pt x="47" y="49"/>
                    <a:pt x="49" y="50"/>
                  </a:cubicBezTo>
                  <a:cubicBezTo>
                    <a:pt x="53" y="53"/>
                    <a:pt x="58" y="53"/>
                    <a:pt x="62" y="48"/>
                  </a:cubicBezTo>
                  <a:cubicBezTo>
                    <a:pt x="65" y="43"/>
                    <a:pt x="65" y="43"/>
                    <a:pt x="65" y="43"/>
                  </a:cubicBezTo>
                  <a:lnTo>
                    <a:pt x="14" y="0"/>
                  </a:lnTo>
                  <a:close/>
                </a:path>
              </a:pathLst>
            </a:custGeom>
            <a:solidFill>
              <a:srgbClr val="A067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26" name="Rectangle 225">
              <a:extLst>
                <a:ext uri="{FF2B5EF4-FFF2-40B4-BE49-F238E27FC236}">
                  <a16:creationId xmlns:a16="http://schemas.microsoft.com/office/drawing/2014/main" id="{61E8C3BF-73CF-43D1-800E-F35D65EF48F8}"/>
                </a:ext>
              </a:extLst>
            </p:cNvPr>
            <p:cNvSpPr/>
            <p:nvPr/>
          </p:nvSpPr>
          <p:spPr bwMode="auto">
            <a:xfrm>
              <a:off x="4601196" y="6048107"/>
              <a:ext cx="877081" cy="427902"/>
            </a:xfrm>
            <a:prstGeom prst="rect">
              <a:avLst/>
            </a:prstGeom>
            <a:solidFill>
              <a:srgbClr val="44B0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2741" tIns="44816" rIns="62741" bIns="44816" numCol="1" rtlCol="0" anchor="ctr" anchorCtr="0" compatLnSpc="1">
              <a:prstTxWarp prst="textNoShape">
                <a:avLst/>
              </a:prstTxWarp>
              <a:spAutoFit/>
            </a:bodyPr>
            <a:lstStyle/>
            <a:p>
              <a:pPr defTabSz="914113" fontAlgn="base">
                <a:spcBef>
                  <a:spcPct val="0"/>
                </a:spcBef>
                <a:spcAft>
                  <a:spcPct val="0"/>
                </a:spcAft>
                <a:defRPr/>
              </a:pPr>
              <a:r>
                <a:rPr lang="en-US" sz="1568">
                  <a:gradFill>
                    <a:gsLst>
                      <a:gs pos="5439">
                        <a:srgbClr val="F8F8F8"/>
                      </a:gs>
                      <a:gs pos="10000">
                        <a:srgbClr val="F8F8F8"/>
                      </a:gs>
                    </a:gsLst>
                    <a:lin ang="5400000" scaled="0"/>
                  </a:gradFill>
                  <a:latin typeface="Segoe UI"/>
                </a:rPr>
                <a:t>  User</a:t>
              </a:r>
            </a:p>
          </p:txBody>
        </p:sp>
        <p:grpSp>
          <p:nvGrpSpPr>
            <p:cNvPr id="227" name="Group 226">
              <a:extLst>
                <a:ext uri="{FF2B5EF4-FFF2-40B4-BE49-F238E27FC236}">
                  <a16:creationId xmlns:a16="http://schemas.microsoft.com/office/drawing/2014/main" id="{F19472DB-61FD-450F-B2A4-835D66B9E101}"/>
                </a:ext>
              </a:extLst>
            </p:cNvPr>
            <p:cNvGrpSpPr/>
            <p:nvPr/>
          </p:nvGrpSpPr>
          <p:grpSpPr>
            <a:xfrm>
              <a:off x="4177580" y="5788130"/>
              <a:ext cx="723481" cy="749834"/>
              <a:chOff x="4177580" y="5788130"/>
              <a:chExt cx="723481" cy="749834"/>
            </a:xfrm>
          </p:grpSpPr>
          <p:sp>
            <p:nvSpPr>
              <p:cNvPr id="228" name="Freeform 170">
                <a:extLst>
                  <a:ext uri="{FF2B5EF4-FFF2-40B4-BE49-F238E27FC236}">
                    <a16:creationId xmlns:a16="http://schemas.microsoft.com/office/drawing/2014/main" id="{675C9420-9031-4DFF-AE0C-99A1644D6C29}"/>
                  </a:ext>
                </a:extLst>
              </p:cNvPr>
              <p:cNvSpPr>
                <a:spLocks/>
              </p:cNvSpPr>
              <p:nvPr/>
            </p:nvSpPr>
            <p:spPr bwMode="auto">
              <a:xfrm>
                <a:off x="4177580" y="5788130"/>
                <a:ext cx="723481" cy="749834"/>
              </a:xfrm>
              <a:custGeom>
                <a:avLst/>
                <a:gdLst>
                  <a:gd name="T0" fmla="*/ 319 w 322"/>
                  <a:gd name="T1" fmla="*/ 115 h 336"/>
                  <a:gd name="T2" fmla="*/ 320 w 322"/>
                  <a:gd name="T3" fmla="*/ 123 h 336"/>
                  <a:gd name="T4" fmla="*/ 160 w 322"/>
                  <a:gd name="T5" fmla="*/ 333 h 336"/>
                  <a:gd name="T6" fmla="*/ 152 w 322"/>
                  <a:gd name="T7" fmla="*/ 334 h 336"/>
                  <a:gd name="T8" fmla="*/ 3 w 322"/>
                  <a:gd name="T9" fmla="*/ 220 h 336"/>
                  <a:gd name="T10" fmla="*/ 2 w 322"/>
                  <a:gd name="T11" fmla="*/ 212 h 336"/>
                  <a:gd name="T12" fmla="*/ 162 w 322"/>
                  <a:gd name="T13" fmla="*/ 3 h 336"/>
                  <a:gd name="T14" fmla="*/ 170 w 322"/>
                  <a:gd name="T15" fmla="*/ 2 h 336"/>
                  <a:gd name="T16" fmla="*/ 319 w 322"/>
                  <a:gd name="T17" fmla="*/ 115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2" h="336">
                    <a:moveTo>
                      <a:pt x="319" y="115"/>
                    </a:moveTo>
                    <a:cubicBezTo>
                      <a:pt x="321" y="117"/>
                      <a:pt x="322" y="121"/>
                      <a:pt x="320" y="123"/>
                    </a:cubicBezTo>
                    <a:cubicBezTo>
                      <a:pt x="160" y="333"/>
                      <a:pt x="160" y="333"/>
                      <a:pt x="160" y="333"/>
                    </a:cubicBezTo>
                    <a:cubicBezTo>
                      <a:pt x="158" y="336"/>
                      <a:pt x="154" y="336"/>
                      <a:pt x="152" y="334"/>
                    </a:cubicBezTo>
                    <a:cubicBezTo>
                      <a:pt x="3" y="220"/>
                      <a:pt x="3" y="220"/>
                      <a:pt x="3" y="220"/>
                    </a:cubicBezTo>
                    <a:cubicBezTo>
                      <a:pt x="0" y="218"/>
                      <a:pt x="0" y="215"/>
                      <a:pt x="2" y="212"/>
                    </a:cubicBezTo>
                    <a:cubicBezTo>
                      <a:pt x="162" y="3"/>
                      <a:pt x="162" y="3"/>
                      <a:pt x="162" y="3"/>
                    </a:cubicBezTo>
                    <a:cubicBezTo>
                      <a:pt x="164" y="0"/>
                      <a:pt x="167" y="0"/>
                      <a:pt x="170" y="2"/>
                    </a:cubicBezTo>
                    <a:cubicBezTo>
                      <a:pt x="319" y="115"/>
                      <a:pt x="319" y="115"/>
                      <a:pt x="319" y="115"/>
                    </a:cubicBezTo>
                  </a:path>
                </a:pathLst>
              </a:custGeom>
              <a:solidFill>
                <a:srgbClr val="221F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29" name="Freeform 171">
                <a:extLst>
                  <a:ext uri="{FF2B5EF4-FFF2-40B4-BE49-F238E27FC236}">
                    <a16:creationId xmlns:a16="http://schemas.microsoft.com/office/drawing/2014/main" id="{BE941941-DC7F-42A2-8D33-20235942D6F7}"/>
                  </a:ext>
                </a:extLst>
              </p:cNvPr>
              <p:cNvSpPr>
                <a:spLocks/>
              </p:cNvSpPr>
              <p:nvPr/>
            </p:nvSpPr>
            <p:spPr bwMode="auto">
              <a:xfrm>
                <a:off x="4218307" y="5831251"/>
                <a:ext cx="637239" cy="663591"/>
              </a:xfrm>
              <a:custGeom>
                <a:avLst/>
                <a:gdLst>
                  <a:gd name="T0" fmla="*/ 266 w 266"/>
                  <a:gd name="T1" fmla="*/ 96 h 277"/>
                  <a:gd name="T2" fmla="*/ 127 w 266"/>
                  <a:gd name="T3" fmla="*/ 277 h 277"/>
                  <a:gd name="T4" fmla="*/ 127 w 266"/>
                  <a:gd name="T5" fmla="*/ 277 h 277"/>
                  <a:gd name="T6" fmla="*/ 0 w 266"/>
                  <a:gd name="T7" fmla="*/ 181 h 277"/>
                  <a:gd name="T8" fmla="*/ 139 w 266"/>
                  <a:gd name="T9" fmla="*/ 0 h 277"/>
                  <a:gd name="T10" fmla="*/ 266 w 266"/>
                  <a:gd name="T11" fmla="*/ 96 h 277"/>
                </a:gdLst>
                <a:ahLst/>
                <a:cxnLst>
                  <a:cxn ang="0">
                    <a:pos x="T0" y="T1"/>
                  </a:cxn>
                  <a:cxn ang="0">
                    <a:pos x="T2" y="T3"/>
                  </a:cxn>
                  <a:cxn ang="0">
                    <a:pos x="T4" y="T5"/>
                  </a:cxn>
                  <a:cxn ang="0">
                    <a:pos x="T6" y="T7"/>
                  </a:cxn>
                  <a:cxn ang="0">
                    <a:pos x="T8" y="T9"/>
                  </a:cxn>
                  <a:cxn ang="0">
                    <a:pos x="T10" y="T11"/>
                  </a:cxn>
                </a:cxnLst>
                <a:rect l="0" t="0" r="r" b="b"/>
                <a:pathLst>
                  <a:path w="266" h="277">
                    <a:moveTo>
                      <a:pt x="266" y="96"/>
                    </a:moveTo>
                    <a:lnTo>
                      <a:pt x="127" y="277"/>
                    </a:lnTo>
                    <a:lnTo>
                      <a:pt x="127" y="277"/>
                    </a:lnTo>
                    <a:lnTo>
                      <a:pt x="0" y="181"/>
                    </a:lnTo>
                    <a:lnTo>
                      <a:pt x="139" y="0"/>
                    </a:lnTo>
                    <a:lnTo>
                      <a:pt x="266" y="96"/>
                    </a:lnTo>
                    <a:close/>
                  </a:path>
                </a:pathLst>
              </a:custGeom>
              <a:solidFill>
                <a:srgbClr val="C6E7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30" name="Freeform 172">
                <a:extLst>
                  <a:ext uri="{FF2B5EF4-FFF2-40B4-BE49-F238E27FC236}">
                    <a16:creationId xmlns:a16="http://schemas.microsoft.com/office/drawing/2014/main" id="{D9FAF591-7FFE-4138-8AB0-CEDFDCDB07C9}"/>
                  </a:ext>
                </a:extLst>
              </p:cNvPr>
              <p:cNvSpPr>
                <a:spLocks/>
              </p:cNvSpPr>
              <p:nvPr/>
            </p:nvSpPr>
            <p:spPr bwMode="auto">
              <a:xfrm>
                <a:off x="4218307" y="5831251"/>
                <a:ext cx="637239" cy="663591"/>
              </a:xfrm>
              <a:custGeom>
                <a:avLst/>
                <a:gdLst>
                  <a:gd name="T0" fmla="*/ 266 w 266"/>
                  <a:gd name="T1" fmla="*/ 96 h 277"/>
                  <a:gd name="T2" fmla="*/ 127 w 266"/>
                  <a:gd name="T3" fmla="*/ 277 h 277"/>
                  <a:gd name="T4" fmla="*/ 127 w 266"/>
                  <a:gd name="T5" fmla="*/ 277 h 277"/>
                  <a:gd name="T6" fmla="*/ 0 w 266"/>
                  <a:gd name="T7" fmla="*/ 181 h 277"/>
                  <a:gd name="T8" fmla="*/ 139 w 266"/>
                  <a:gd name="T9" fmla="*/ 0 h 277"/>
                  <a:gd name="T10" fmla="*/ 266 w 266"/>
                  <a:gd name="T11" fmla="*/ 96 h 277"/>
                </a:gdLst>
                <a:ahLst/>
                <a:cxnLst>
                  <a:cxn ang="0">
                    <a:pos x="T0" y="T1"/>
                  </a:cxn>
                  <a:cxn ang="0">
                    <a:pos x="T2" y="T3"/>
                  </a:cxn>
                  <a:cxn ang="0">
                    <a:pos x="T4" y="T5"/>
                  </a:cxn>
                  <a:cxn ang="0">
                    <a:pos x="T6" y="T7"/>
                  </a:cxn>
                  <a:cxn ang="0">
                    <a:pos x="T8" y="T9"/>
                  </a:cxn>
                  <a:cxn ang="0">
                    <a:pos x="T10" y="T11"/>
                  </a:cxn>
                </a:cxnLst>
                <a:rect l="0" t="0" r="r" b="b"/>
                <a:pathLst>
                  <a:path w="266" h="277">
                    <a:moveTo>
                      <a:pt x="266" y="96"/>
                    </a:moveTo>
                    <a:lnTo>
                      <a:pt x="127" y="277"/>
                    </a:lnTo>
                    <a:lnTo>
                      <a:pt x="127" y="277"/>
                    </a:lnTo>
                    <a:lnTo>
                      <a:pt x="0" y="181"/>
                    </a:lnTo>
                    <a:lnTo>
                      <a:pt x="139" y="0"/>
                    </a:lnTo>
                    <a:lnTo>
                      <a:pt x="266" y="9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31" name="Freeform 173">
                <a:extLst>
                  <a:ext uri="{FF2B5EF4-FFF2-40B4-BE49-F238E27FC236}">
                    <a16:creationId xmlns:a16="http://schemas.microsoft.com/office/drawing/2014/main" id="{027A4B05-8189-4D78-A2F5-5E8338A467DA}"/>
                  </a:ext>
                </a:extLst>
              </p:cNvPr>
              <p:cNvSpPr>
                <a:spLocks/>
              </p:cNvSpPr>
              <p:nvPr/>
            </p:nvSpPr>
            <p:spPr bwMode="auto">
              <a:xfrm>
                <a:off x="4522552" y="5831251"/>
                <a:ext cx="332994" cy="663591"/>
              </a:xfrm>
              <a:custGeom>
                <a:avLst/>
                <a:gdLst>
                  <a:gd name="T0" fmla="*/ 12 w 139"/>
                  <a:gd name="T1" fmla="*/ 0 h 277"/>
                  <a:gd name="T2" fmla="*/ 12 w 139"/>
                  <a:gd name="T3" fmla="*/ 0 h 277"/>
                  <a:gd name="T4" fmla="*/ 0 w 139"/>
                  <a:gd name="T5" fmla="*/ 277 h 277"/>
                  <a:gd name="T6" fmla="*/ 0 w 139"/>
                  <a:gd name="T7" fmla="*/ 277 h 277"/>
                  <a:gd name="T8" fmla="*/ 139 w 139"/>
                  <a:gd name="T9" fmla="*/ 96 h 277"/>
                  <a:gd name="T10" fmla="*/ 12 w 139"/>
                  <a:gd name="T11" fmla="*/ 0 h 277"/>
                </a:gdLst>
                <a:ahLst/>
                <a:cxnLst>
                  <a:cxn ang="0">
                    <a:pos x="T0" y="T1"/>
                  </a:cxn>
                  <a:cxn ang="0">
                    <a:pos x="T2" y="T3"/>
                  </a:cxn>
                  <a:cxn ang="0">
                    <a:pos x="T4" y="T5"/>
                  </a:cxn>
                  <a:cxn ang="0">
                    <a:pos x="T6" y="T7"/>
                  </a:cxn>
                  <a:cxn ang="0">
                    <a:pos x="T8" y="T9"/>
                  </a:cxn>
                  <a:cxn ang="0">
                    <a:pos x="T10" y="T11"/>
                  </a:cxn>
                </a:cxnLst>
                <a:rect l="0" t="0" r="r" b="b"/>
                <a:pathLst>
                  <a:path w="139" h="277">
                    <a:moveTo>
                      <a:pt x="12" y="0"/>
                    </a:moveTo>
                    <a:lnTo>
                      <a:pt x="12" y="0"/>
                    </a:lnTo>
                    <a:lnTo>
                      <a:pt x="0" y="277"/>
                    </a:lnTo>
                    <a:lnTo>
                      <a:pt x="0" y="277"/>
                    </a:lnTo>
                    <a:lnTo>
                      <a:pt x="139" y="96"/>
                    </a:lnTo>
                    <a:lnTo>
                      <a:pt x="12" y="0"/>
                    </a:lnTo>
                    <a:close/>
                  </a:path>
                </a:pathLst>
              </a:custGeom>
              <a:solidFill>
                <a:srgbClr val="D1EC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32" name="Freeform 174">
                <a:extLst>
                  <a:ext uri="{FF2B5EF4-FFF2-40B4-BE49-F238E27FC236}">
                    <a16:creationId xmlns:a16="http://schemas.microsoft.com/office/drawing/2014/main" id="{4E496BDA-6966-43EF-B516-5BEB05F565A9}"/>
                  </a:ext>
                </a:extLst>
              </p:cNvPr>
              <p:cNvSpPr>
                <a:spLocks/>
              </p:cNvSpPr>
              <p:nvPr/>
            </p:nvSpPr>
            <p:spPr bwMode="auto">
              <a:xfrm>
                <a:off x="4522552" y="5831251"/>
                <a:ext cx="332994" cy="663591"/>
              </a:xfrm>
              <a:custGeom>
                <a:avLst/>
                <a:gdLst>
                  <a:gd name="T0" fmla="*/ 12 w 139"/>
                  <a:gd name="T1" fmla="*/ 0 h 277"/>
                  <a:gd name="T2" fmla="*/ 12 w 139"/>
                  <a:gd name="T3" fmla="*/ 0 h 277"/>
                  <a:gd name="T4" fmla="*/ 0 w 139"/>
                  <a:gd name="T5" fmla="*/ 277 h 277"/>
                  <a:gd name="T6" fmla="*/ 0 w 139"/>
                  <a:gd name="T7" fmla="*/ 277 h 277"/>
                  <a:gd name="T8" fmla="*/ 139 w 139"/>
                  <a:gd name="T9" fmla="*/ 96 h 277"/>
                  <a:gd name="T10" fmla="*/ 12 w 139"/>
                  <a:gd name="T11" fmla="*/ 0 h 277"/>
                </a:gdLst>
                <a:ahLst/>
                <a:cxnLst>
                  <a:cxn ang="0">
                    <a:pos x="T0" y="T1"/>
                  </a:cxn>
                  <a:cxn ang="0">
                    <a:pos x="T2" y="T3"/>
                  </a:cxn>
                  <a:cxn ang="0">
                    <a:pos x="T4" y="T5"/>
                  </a:cxn>
                  <a:cxn ang="0">
                    <a:pos x="T6" y="T7"/>
                  </a:cxn>
                  <a:cxn ang="0">
                    <a:pos x="T8" y="T9"/>
                  </a:cxn>
                  <a:cxn ang="0">
                    <a:pos x="T10" y="T11"/>
                  </a:cxn>
                </a:cxnLst>
                <a:rect l="0" t="0" r="r" b="b"/>
                <a:pathLst>
                  <a:path w="139" h="277">
                    <a:moveTo>
                      <a:pt x="12" y="0"/>
                    </a:moveTo>
                    <a:lnTo>
                      <a:pt x="12" y="0"/>
                    </a:lnTo>
                    <a:lnTo>
                      <a:pt x="0" y="277"/>
                    </a:lnTo>
                    <a:lnTo>
                      <a:pt x="0" y="277"/>
                    </a:lnTo>
                    <a:lnTo>
                      <a:pt x="139" y="96"/>
                    </a:lnTo>
                    <a:lnTo>
                      <a:pt x="1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33" name="Freeform 175">
                <a:extLst>
                  <a:ext uri="{FF2B5EF4-FFF2-40B4-BE49-F238E27FC236}">
                    <a16:creationId xmlns:a16="http://schemas.microsoft.com/office/drawing/2014/main" id="{E83A08B1-F57B-4EDE-A500-9BAFACBB44FB}"/>
                  </a:ext>
                </a:extLst>
              </p:cNvPr>
              <p:cNvSpPr>
                <a:spLocks/>
              </p:cNvSpPr>
              <p:nvPr/>
            </p:nvSpPr>
            <p:spPr bwMode="auto">
              <a:xfrm>
                <a:off x="4405166" y="6070815"/>
                <a:ext cx="103013" cy="81452"/>
              </a:xfrm>
              <a:custGeom>
                <a:avLst/>
                <a:gdLst>
                  <a:gd name="T0" fmla="*/ 42 w 43"/>
                  <a:gd name="T1" fmla="*/ 34 h 34"/>
                  <a:gd name="T2" fmla="*/ 0 w 43"/>
                  <a:gd name="T3" fmla="*/ 3 h 34"/>
                  <a:gd name="T4" fmla="*/ 3 w 43"/>
                  <a:gd name="T5" fmla="*/ 0 h 34"/>
                  <a:gd name="T6" fmla="*/ 43 w 43"/>
                  <a:gd name="T7" fmla="*/ 31 h 34"/>
                  <a:gd name="T8" fmla="*/ 42 w 43"/>
                  <a:gd name="T9" fmla="*/ 34 h 34"/>
                </a:gdLst>
                <a:ahLst/>
                <a:cxnLst>
                  <a:cxn ang="0">
                    <a:pos x="T0" y="T1"/>
                  </a:cxn>
                  <a:cxn ang="0">
                    <a:pos x="T2" y="T3"/>
                  </a:cxn>
                  <a:cxn ang="0">
                    <a:pos x="T4" y="T5"/>
                  </a:cxn>
                  <a:cxn ang="0">
                    <a:pos x="T6" y="T7"/>
                  </a:cxn>
                  <a:cxn ang="0">
                    <a:pos x="T8" y="T9"/>
                  </a:cxn>
                </a:cxnLst>
                <a:rect l="0" t="0" r="r" b="b"/>
                <a:pathLst>
                  <a:path w="43" h="34">
                    <a:moveTo>
                      <a:pt x="42" y="34"/>
                    </a:moveTo>
                    <a:lnTo>
                      <a:pt x="0" y="3"/>
                    </a:lnTo>
                    <a:lnTo>
                      <a:pt x="3" y="0"/>
                    </a:lnTo>
                    <a:lnTo>
                      <a:pt x="43" y="31"/>
                    </a:lnTo>
                    <a:lnTo>
                      <a:pt x="42" y="34"/>
                    </a:lnTo>
                    <a:close/>
                  </a:path>
                </a:pathLst>
              </a:custGeom>
              <a:solidFill>
                <a:srgbClr val="5C2D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34" name="Freeform 176">
                <a:extLst>
                  <a:ext uri="{FF2B5EF4-FFF2-40B4-BE49-F238E27FC236}">
                    <a16:creationId xmlns:a16="http://schemas.microsoft.com/office/drawing/2014/main" id="{BDF12EBE-4BD1-41AD-9628-15DC6FA8A8E9}"/>
                  </a:ext>
                </a:extLst>
              </p:cNvPr>
              <p:cNvSpPr>
                <a:spLocks/>
              </p:cNvSpPr>
              <p:nvPr/>
            </p:nvSpPr>
            <p:spPr bwMode="auto">
              <a:xfrm>
                <a:off x="4505783" y="6145080"/>
                <a:ext cx="153321" cy="122178"/>
              </a:xfrm>
              <a:custGeom>
                <a:avLst/>
                <a:gdLst>
                  <a:gd name="T0" fmla="*/ 62 w 64"/>
                  <a:gd name="T1" fmla="*/ 51 h 51"/>
                  <a:gd name="T2" fmla="*/ 0 w 64"/>
                  <a:gd name="T3" fmla="*/ 3 h 51"/>
                  <a:gd name="T4" fmla="*/ 1 w 64"/>
                  <a:gd name="T5" fmla="*/ 0 h 51"/>
                  <a:gd name="T6" fmla="*/ 64 w 64"/>
                  <a:gd name="T7" fmla="*/ 48 h 51"/>
                  <a:gd name="T8" fmla="*/ 62 w 64"/>
                  <a:gd name="T9" fmla="*/ 51 h 51"/>
                </a:gdLst>
                <a:ahLst/>
                <a:cxnLst>
                  <a:cxn ang="0">
                    <a:pos x="T0" y="T1"/>
                  </a:cxn>
                  <a:cxn ang="0">
                    <a:pos x="T2" y="T3"/>
                  </a:cxn>
                  <a:cxn ang="0">
                    <a:pos x="T4" y="T5"/>
                  </a:cxn>
                  <a:cxn ang="0">
                    <a:pos x="T6" y="T7"/>
                  </a:cxn>
                  <a:cxn ang="0">
                    <a:pos x="T8" y="T9"/>
                  </a:cxn>
                </a:cxnLst>
                <a:rect l="0" t="0" r="r" b="b"/>
                <a:pathLst>
                  <a:path w="64" h="51">
                    <a:moveTo>
                      <a:pt x="62" y="51"/>
                    </a:moveTo>
                    <a:lnTo>
                      <a:pt x="0" y="3"/>
                    </a:lnTo>
                    <a:lnTo>
                      <a:pt x="1" y="0"/>
                    </a:lnTo>
                    <a:lnTo>
                      <a:pt x="64" y="48"/>
                    </a:lnTo>
                    <a:lnTo>
                      <a:pt x="62" y="5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35" name="Freeform 177">
                <a:extLst>
                  <a:ext uri="{FF2B5EF4-FFF2-40B4-BE49-F238E27FC236}">
                    <a16:creationId xmlns:a16="http://schemas.microsoft.com/office/drawing/2014/main" id="{9B52DFE4-AE76-49C5-8812-1BC558840050}"/>
                  </a:ext>
                </a:extLst>
              </p:cNvPr>
              <p:cNvSpPr>
                <a:spLocks/>
              </p:cNvSpPr>
              <p:nvPr/>
            </p:nvSpPr>
            <p:spPr bwMode="auto">
              <a:xfrm>
                <a:off x="4383605" y="6101959"/>
                <a:ext cx="251542" cy="194047"/>
              </a:xfrm>
              <a:custGeom>
                <a:avLst/>
                <a:gdLst>
                  <a:gd name="T0" fmla="*/ 103 w 105"/>
                  <a:gd name="T1" fmla="*/ 81 h 81"/>
                  <a:gd name="T2" fmla="*/ 0 w 105"/>
                  <a:gd name="T3" fmla="*/ 3 h 81"/>
                  <a:gd name="T4" fmla="*/ 3 w 105"/>
                  <a:gd name="T5" fmla="*/ 0 h 81"/>
                  <a:gd name="T6" fmla="*/ 105 w 105"/>
                  <a:gd name="T7" fmla="*/ 78 h 81"/>
                  <a:gd name="T8" fmla="*/ 103 w 105"/>
                  <a:gd name="T9" fmla="*/ 81 h 81"/>
                </a:gdLst>
                <a:ahLst/>
                <a:cxnLst>
                  <a:cxn ang="0">
                    <a:pos x="T0" y="T1"/>
                  </a:cxn>
                  <a:cxn ang="0">
                    <a:pos x="T2" y="T3"/>
                  </a:cxn>
                  <a:cxn ang="0">
                    <a:pos x="T4" y="T5"/>
                  </a:cxn>
                  <a:cxn ang="0">
                    <a:pos x="T6" y="T7"/>
                  </a:cxn>
                  <a:cxn ang="0">
                    <a:pos x="T8" y="T9"/>
                  </a:cxn>
                </a:cxnLst>
                <a:rect l="0" t="0" r="r" b="b"/>
                <a:pathLst>
                  <a:path w="105" h="81">
                    <a:moveTo>
                      <a:pt x="103" y="81"/>
                    </a:moveTo>
                    <a:lnTo>
                      <a:pt x="0" y="3"/>
                    </a:lnTo>
                    <a:lnTo>
                      <a:pt x="3" y="0"/>
                    </a:lnTo>
                    <a:lnTo>
                      <a:pt x="105" y="78"/>
                    </a:lnTo>
                    <a:lnTo>
                      <a:pt x="103" y="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36" name="Freeform 178">
                <a:extLst>
                  <a:ext uri="{FF2B5EF4-FFF2-40B4-BE49-F238E27FC236}">
                    <a16:creationId xmlns:a16="http://schemas.microsoft.com/office/drawing/2014/main" id="{CC417B98-0430-4823-B268-CFE668D108C2}"/>
                  </a:ext>
                </a:extLst>
              </p:cNvPr>
              <p:cNvSpPr>
                <a:spLocks/>
              </p:cNvSpPr>
              <p:nvPr/>
            </p:nvSpPr>
            <p:spPr bwMode="auto">
              <a:xfrm>
                <a:off x="4362045" y="6133101"/>
                <a:ext cx="251542" cy="194047"/>
              </a:xfrm>
              <a:custGeom>
                <a:avLst/>
                <a:gdLst>
                  <a:gd name="T0" fmla="*/ 102 w 105"/>
                  <a:gd name="T1" fmla="*/ 81 h 81"/>
                  <a:gd name="T2" fmla="*/ 0 w 105"/>
                  <a:gd name="T3" fmla="*/ 2 h 81"/>
                  <a:gd name="T4" fmla="*/ 1 w 105"/>
                  <a:gd name="T5" fmla="*/ 0 h 81"/>
                  <a:gd name="T6" fmla="*/ 105 w 105"/>
                  <a:gd name="T7" fmla="*/ 78 h 81"/>
                  <a:gd name="T8" fmla="*/ 102 w 105"/>
                  <a:gd name="T9" fmla="*/ 81 h 81"/>
                </a:gdLst>
                <a:ahLst/>
                <a:cxnLst>
                  <a:cxn ang="0">
                    <a:pos x="T0" y="T1"/>
                  </a:cxn>
                  <a:cxn ang="0">
                    <a:pos x="T2" y="T3"/>
                  </a:cxn>
                  <a:cxn ang="0">
                    <a:pos x="T4" y="T5"/>
                  </a:cxn>
                  <a:cxn ang="0">
                    <a:pos x="T6" y="T7"/>
                  </a:cxn>
                  <a:cxn ang="0">
                    <a:pos x="T8" y="T9"/>
                  </a:cxn>
                </a:cxnLst>
                <a:rect l="0" t="0" r="r" b="b"/>
                <a:pathLst>
                  <a:path w="105" h="81">
                    <a:moveTo>
                      <a:pt x="102" y="81"/>
                    </a:moveTo>
                    <a:lnTo>
                      <a:pt x="0" y="2"/>
                    </a:lnTo>
                    <a:lnTo>
                      <a:pt x="1" y="0"/>
                    </a:lnTo>
                    <a:lnTo>
                      <a:pt x="105" y="78"/>
                    </a:lnTo>
                    <a:lnTo>
                      <a:pt x="102" y="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37" name="Freeform 179">
                <a:extLst>
                  <a:ext uri="{FF2B5EF4-FFF2-40B4-BE49-F238E27FC236}">
                    <a16:creationId xmlns:a16="http://schemas.microsoft.com/office/drawing/2014/main" id="{106C237D-EC25-48C9-A68C-FB1408C2FBD7}"/>
                  </a:ext>
                </a:extLst>
              </p:cNvPr>
              <p:cNvSpPr>
                <a:spLocks/>
              </p:cNvSpPr>
              <p:nvPr/>
            </p:nvSpPr>
            <p:spPr bwMode="auto">
              <a:xfrm>
                <a:off x="4338089" y="6161849"/>
                <a:ext cx="251542" cy="194047"/>
              </a:xfrm>
              <a:custGeom>
                <a:avLst/>
                <a:gdLst>
                  <a:gd name="T0" fmla="*/ 102 w 105"/>
                  <a:gd name="T1" fmla="*/ 81 h 81"/>
                  <a:gd name="T2" fmla="*/ 0 w 105"/>
                  <a:gd name="T3" fmla="*/ 3 h 81"/>
                  <a:gd name="T4" fmla="*/ 2 w 105"/>
                  <a:gd name="T5" fmla="*/ 0 h 81"/>
                  <a:gd name="T6" fmla="*/ 105 w 105"/>
                  <a:gd name="T7" fmla="*/ 78 h 81"/>
                  <a:gd name="T8" fmla="*/ 102 w 105"/>
                  <a:gd name="T9" fmla="*/ 81 h 81"/>
                </a:gdLst>
                <a:ahLst/>
                <a:cxnLst>
                  <a:cxn ang="0">
                    <a:pos x="T0" y="T1"/>
                  </a:cxn>
                  <a:cxn ang="0">
                    <a:pos x="T2" y="T3"/>
                  </a:cxn>
                  <a:cxn ang="0">
                    <a:pos x="T4" y="T5"/>
                  </a:cxn>
                  <a:cxn ang="0">
                    <a:pos x="T6" y="T7"/>
                  </a:cxn>
                  <a:cxn ang="0">
                    <a:pos x="T8" y="T9"/>
                  </a:cxn>
                </a:cxnLst>
                <a:rect l="0" t="0" r="r" b="b"/>
                <a:pathLst>
                  <a:path w="105" h="81">
                    <a:moveTo>
                      <a:pt x="102" y="81"/>
                    </a:moveTo>
                    <a:lnTo>
                      <a:pt x="0" y="3"/>
                    </a:lnTo>
                    <a:lnTo>
                      <a:pt x="2" y="0"/>
                    </a:lnTo>
                    <a:lnTo>
                      <a:pt x="105" y="78"/>
                    </a:lnTo>
                    <a:lnTo>
                      <a:pt x="102" y="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38" name="Freeform 180">
                <a:extLst>
                  <a:ext uri="{FF2B5EF4-FFF2-40B4-BE49-F238E27FC236}">
                    <a16:creationId xmlns:a16="http://schemas.microsoft.com/office/drawing/2014/main" id="{286E0644-2E97-4CDA-9D7E-16FF43468648}"/>
                  </a:ext>
                </a:extLst>
              </p:cNvPr>
              <p:cNvSpPr>
                <a:spLocks/>
              </p:cNvSpPr>
              <p:nvPr/>
            </p:nvSpPr>
            <p:spPr bwMode="auto">
              <a:xfrm>
                <a:off x="4472244" y="6267257"/>
                <a:ext cx="117387" cy="88639"/>
              </a:xfrm>
              <a:custGeom>
                <a:avLst/>
                <a:gdLst>
                  <a:gd name="T0" fmla="*/ 46 w 49"/>
                  <a:gd name="T1" fmla="*/ 37 h 37"/>
                  <a:gd name="T2" fmla="*/ 0 w 49"/>
                  <a:gd name="T3" fmla="*/ 2 h 37"/>
                  <a:gd name="T4" fmla="*/ 2 w 49"/>
                  <a:gd name="T5" fmla="*/ 0 h 37"/>
                  <a:gd name="T6" fmla="*/ 49 w 49"/>
                  <a:gd name="T7" fmla="*/ 34 h 37"/>
                  <a:gd name="T8" fmla="*/ 46 w 49"/>
                  <a:gd name="T9" fmla="*/ 37 h 37"/>
                </a:gdLst>
                <a:ahLst/>
                <a:cxnLst>
                  <a:cxn ang="0">
                    <a:pos x="T0" y="T1"/>
                  </a:cxn>
                  <a:cxn ang="0">
                    <a:pos x="T2" y="T3"/>
                  </a:cxn>
                  <a:cxn ang="0">
                    <a:pos x="T4" y="T5"/>
                  </a:cxn>
                  <a:cxn ang="0">
                    <a:pos x="T6" y="T7"/>
                  </a:cxn>
                  <a:cxn ang="0">
                    <a:pos x="T8" y="T9"/>
                  </a:cxn>
                </a:cxnLst>
                <a:rect l="0" t="0" r="r" b="b"/>
                <a:pathLst>
                  <a:path w="49" h="37">
                    <a:moveTo>
                      <a:pt x="46" y="37"/>
                    </a:moveTo>
                    <a:lnTo>
                      <a:pt x="0" y="2"/>
                    </a:lnTo>
                    <a:lnTo>
                      <a:pt x="2" y="0"/>
                    </a:lnTo>
                    <a:lnTo>
                      <a:pt x="49" y="34"/>
                    </a:lnTo>
                    <a:lnTo>
                      <a:pt x="46" y="37"/>
                    </a:lnTo>
                    <a:close/>
                  </a:path>
                </a:pathLst>
              </a:custGeom>
              <a:solidFill>
                <a:srgbClr val="40C5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39" name="Freeform 181">
                <a:extLst>
                  <a:ext uri="{FF2B5EF4-FFF2-40B4-BE49-F238E27FC236}">
                    <a16:creationId xmlns:a16="http://schemas.microsoft.com/office/drawing/2014/main" id="{0000E933-591A-4E82-8B1A-D15A870F107C}"/>
                  </a:ext>
                </a:extLst>
              </p:cNvPr>
              <p:cNvSpPr>
                <a:spLocks/>
              </p:cNvSpPr>
              <p:nvPr/>
            </p:nvSpPr>
            <p:spPr bwMode="auto">
              <a:xfrm>
                <a:off x="4314132" y="6192993"/>
                <a:ext cx="251542" cy="194047"/>
              </a:xfrm>
              <a:custGeom>
                <a:avLst/>
                <a:gdLst>
                  <a:gd name="T0" fmla="*/ 103 w 105"/>
                  <a:gd name="T1" fmla="*/ 81 h 81"/>
                  <a:gd name="T2" fmla="*/ 0 w 105"/>
                  <a:gd name="T3" fmla="*/ 3 h 81"/>
                  <a:gd name="T4" fmla="*/ 3 w 105"/>
                  <a:gd name="T5" fmla="*/ 0 h 81"/>
                  <a:gd name="T6" fmla="*/ 105 w 105"/>
                  <a:gd name="T7" fmla="*/ 78 h 81"/>
                  <a:gd name="T8" fmla="*/ 103 w 105"/>
                  <a:gd name="T9" fmla="*/ 81 h 81"/>
                </a:gdLst>
                <a:ahLst/>
                <a:cxnLst>
                  <a:cxn ang="0">
                    <a:pos x="T0" y="T1"/>
                  </a:cxn>
                  <a:cxn ang="0">
                    <a:pos x="T2" y="T3"/>
                  </a:cxn>
                  <a:cxn ang="0">
                    <a:pos x="T4" y="T5"/>
                  </a:cxn>
                  <a:cxn ang="0">
                    <a:pos x="T6" y="T7"/>
                  </a:cxn>
                  <a:cxn ang="0">
                    <a:pos x="T8" y="T9"/>
                  </a:cxn>
                </a:cxnLst>
                <a:rect l="0" t="0" r="r" b="b"/>
                <a:pathLst>
                  <a:path w="105" h="81">
                    <a:moveTo>
                      <a:pt x="103" y="81"/>
                    </a:moveTo>
                    <a:lnTo>
                      <a:pt x="0" y="3"/>
                    </a:lnTo>
                    <a:lnTo>
                      <a:pt x="3" y="0"/>
                    </a:lnTo>
                    <a:lnTo>
                      <a:pt x="105" y="78"/>
                    </a:lnTo>
                    <a:lnTo>
                      <a:pt x="103" y="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40" name="Freeform 182">
                <a:extLst>
                  <a:ext uri="{FF2B5EF4-FFF2-40B4-BE49-F238E27FC236}">
                    <a16:creationId xmlns:a16="http://schemas.microsoft.com/office/drawing/2014/main" id="{7EC5EBB9-0F81-486A-92B1-5288264C2A13}"/>
                  </a:ext>
                </a:extLst>
              </p:cNvPr>
              <p:cNvSpPr>
                <a:spLocks/>
              </p:cNvSpPr>
              <p:nvPr/>
            </p:nvSpPr>
            <p:spPr bwMode="auto">
              <a:xfrm>
                <a:off x="4290176" y="6221740"/>
                <a:ext cx="253937" cy="194047"/>
              </a:xfrm>
              <a:custGeom>
                <a:avLst/>
                <a:gdLst>
                  <a:gd name="T0" fmla="*/ 104 w 106"/>
                  <a:gd name="T1" fmla="*/ 81 h 81"/>
                  <a:gd name="T2" fmla="*/ 0 w 106"/>
                  <a:gd name="T3" fmla="*/ 4 h 81"/>
                  <a:gd name="T4" fmla="*/ 2 w 106"/>
                  <a:gd name="T5" fmla="*/ 0 h 81"/>
                  <a:gd name="T6" fmla="*/ 106 w 106"/>
                  <a:gd name="T7" fmla="*/ 78 h 81"/>
                  <a:gd name="T8" fmla="*/ 104 w 106"/>
                  <a:gd name="T9" fmla="*/ 81 h 81"/>
                </a:gdLst>
                <a:ahLst/>
                <a:cxnLst>
                  <a:cxn ang="0">
                    <a:pos x="T0" y="T1"/>
                  </a:cxn>
                  <a:cxn ang="0">
                    <a:pos x="T2" y="T3"/>
                  </a:cxn>
                  <a:cxn ang="0">
                    <a:pos x="T4" y="T5"/>
                  </a:cxn>
                  <a:cxn ang="0">
                    <a:pos x="T6" y="T7"/>
                  </a:cxn>
                  <a:cxn ang="0">
                    <a:pos x="T8" y="T9"/>
                  </a:cxn>
                </a:cxnLst>
                <a:rect l="0" t="0" r="r" b="b"/>
                <a:pathLst>
                  <a:path w="106" h="81">
                    <a:moveTo>
                      <a:pt x="104" y="81"/>
                    </a:moveTo>
                    <a:lnTo>
                      <a:pt x="0" y="4"/>
                    </a:lnTo>
                    <a:lnTo>
                      <a:pt x="2" y="0"/>
                    </a:lnTo>
                    <a:lnTo>
                      <a:pt x="106" y="78"/>
                    </a:lnTo>
                    <a:lnTo>
                      <a:pt x="104" y="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41" name="Freeform 183">
                <a:extLst>
                  <a:ext uri="{FF2B5EF4-FFF2-40B4-BE49-F238E27FC236}">
                    <a16:creationId xmlns:a16="http://schemas.microsoft.com/office/drawing/2014/main" id="{B7BECAE9-4E51-4B37-A8E8-A5DB96829A85}"/>
                  </a:ext>
                </a:extLst>
              </p:cNvPr>
              <p:cNvSpPr>
                <a:spLocks/>
              </p:cNvSpPr>
              <p:nvPr/>
            </p:nvSpPr>
            <p:spPr bwMode="auto">
              <a:xfrm>
                <a:off x="4290176" y="6221740"/>
                <a:ext cx="143738" cy="112596"/>
              </a:xfrm>
              <a:custGeom>
                <a:avLst/>
                <a:gdLst>
                  <a:gd name="T0" fmla="*/ 57 w 60"/>
                  <a:gd name="T1" fmla="*/ 47 h 47"/>
                  <a:gd name="T2" fmla="*/ 0 w 60"/>
                  <a:gd name="T3" fmla="*/ 4 h 47"/>
                  <a:gd name="T4" fmla="*/ 2 w 60"/>
                  <a:gd name="T5" fmla="*/ 0 h 47"/>
                  <a:gd name="T6" fmla="*/ 60 w 60"/>
                  <a:gd name="T7" fmla="*/ 43 h 47"/>
                  <a:gd name="T8" fmla="*/ 57 w 60"/>
                  <a:gd name="T9" fmla="*/ 47 h 47"/>
                </a:gdLst>
                <a:ahLst/>
                <a:cxnLst>
                  <a:cxn ang="0">
                    <a:pos x="T0" y="T1"/>
                  </a:cxn>
                  <a:cxn ang="0">
                    <a:pos x="T2" y="T3"/>
                  </a:cxn>
                  <a:cxn ang="0">
                    <a:pos x="T4" y="T5"/>
                  </a:cxn>
                  <a:cxn ang="0">
                    <a:pos x="T6" y="T7"/>
                  </a:cxn>
                  <a:cxn ang="0">
                    <a:pos x="T8" y="T9"/>
                  </a:cxn>
                </a:cxnLst>
                <a:rect l="0" t="0" r="r" b="b"/>
                <a:pathLst>
                  <a:path w="60" h="47">
                    <a:moveTo>
                      <a:pt x="57" y="47"/>
                    </a:moveTo>
                    <a:lnTo>
                      <a:pt x="0" y="4"/>
                    </a:lnTo>
                    <a:lnTo>
                      <a:pt x="2" y="0"/>
                    </a:lnTo>
                    <a:lnTo>
                      <a:pt x="60" y="43"/>
                    </a:lnTo>
                    <a:lnTo>
                      <a:pt x="57" y="47"/>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42" name="Freeform 184">
                <a:extLst>
                  <a:ext uri="{FF2B5EF4-FFF2-40B4-BE49-F238E27FC236}">
                    <a16:creationId xmlns:a16="http://schemas.microsoft.com/office/drawing/2014/main" id="{C2062CCB-C20A-44FA-B6E6-208E0867BEB7}"/>
                  </a:ext>
                </a:extLst>
              </p:cNvPr>
              <p:cNvSpPr>
                <a:spLocks/>
              </p:cNvSpPr>
              <p:nvPr/>
            </p:nvSpPr>
            <p:spPr bwMode="auto">
              <a:xfrm>
                <a:off x="4460265" y="5951033"/>
                <a:ext cx="136552" cy="158112"/>
              </a:xfrm>
              <a:custGeom>
                <a:avLst/>
                <a:gdLst>
                  <a:gd name="T0" fmla="*/ 40 w 61"/>
                  <a:gd name="T1" fmla="*/ 55 h 71"/>
                  <a:gd name="T2" fmla="*/ 0 w 61"/>
                  <a:gd name="T3" fmla="*/ 71 h 71"/>
                  <a:gd name="T4" fmla="*/ 5 w 61"/>
                  <a:gd name="T5" fmla="*/ 28 h 71"/>
                  <a:gd name="T6" fmla="*/ 45 w 61"/>
                  <a:gd name="T7" fmla="*/ 12 h 71"/>
                  <a:gd name="T8" fmla="*/ 46 w 61"/>
                  <a:gd name="T9" fmla="*/ 12 h 71"/>
                  <a:gd name="T10" fmla="*/ 40 w 61"/>
                  <a:gd name="T11" fmla="*/ 55 h 71"/>
                </a:gdLst>
                <a:ahLst/>
                <a:cxnLst>
                  <a:cxn ang="0">
                    <a:pos x="T0" y="T1"/>
                  </a:cxn>
                  <a:cxn ang="0">
                    <a:pos x="T2" y="T3"/>
                  </a:cxn>
                  <a:cxn ang="0">
                    <a:pos x="T4" y="T5"/>
                  </a:cxn>
                  <a:cxn ang="0">
                    <a:pos x="T6" y="T7"/>
                  </a:cxn>
                  <a:cxn ang="0">
                    <a:pos x="T8" y="T9"/>
                  </a:cxn>
                  <a:cxn ang="0">
                    <a:pos x="T10" y="T11"/>
                  </a:cxn>
                </a:cxnLst>
                <a:rect l="0" t="0" r="r" b="b"/>
                <a:pathLst>
                  <a:path w="61" h="71">
                    <a:moveTo>
                      <a:pt x="40" y="55"/>
                    </a:moveTo>
                    <a:cubicBezTo>
                      <a:pt x="0" y="71"/>
                      <a:pt x="0" y="71"/>
                      <a:pt x="0" y="71"/>
                    </a:cubicBezTo>
                    <a:cubicBezTo>
                      <a:pt x="5" y="28"/>
                      <a:pt x="5" y="28"/>
                      <a:pt x="5" y="28"/>
                    </a:cubicBezTo>
                    <a:cubicBezTo>
                      <a:pt x="8" y="9"/>
                      <a:pt x="30" y="0"/>
                      <a:pt x="45" y="12"/>
                    </a:cubicBezTo>
                    <a:cubicBezTo>
                      <a:pt x="46" y="12"/>
                      <a:pt x="46" y="12"/>
                      <a:pt x="46" y="12"/>
                    </a:cubicBezTo>
                    <a:cubicBezTo>
                      <a:pt x="61" y="24"/>
                      <a:pt x="58" y="47"/>
                      <a:pt x="40" y="55"/>
                    </a:cubicBezTo>
                    <a:close/>
                  </a:path>
                </a:pathLst>
              </a:custGeom>
              <a:solidFill>
                <a:srgbClr val="5C2D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43" name="Freeform 185">
                <a:extLst>
                  <a:ext uri="{FF2B5EF4-FFF2-40B4-BE49-F238E27FC236}">
                    <a16:creationId xmlns:a16="http://schemas.microsoft.com/office/drawing/2014/main" id="{8D2727E7-9BF7-4585-91DE-4304D9F70FD5}"/>
                  </a:ext>
                </a:extLst>
              </p:cNvPr>
              <p:cNvSpPr>
                <a:spLocks/>
              </p:cNvSpPr>
              <p:nvPr/>
            </p:nvSpPr>
            <p:spPr bwMode="auto">
              <a:xfrm>
                <a:off x="4474639" y="5986968"/>
                <a:ext cx="83848" cy="95825"/>
              </a:xfrm>
              <a:custGeom>
                <a:avLst/>
                <a:gdLst>
                  <a:gd name="T0" fmla="*/ 29 w 37"/>
                  <a:gd name="T1" fmla="*/ 30 h 43"/>
                  <a:gd name="T2" fmla="*/ 29 w 37"/>
                  <a:gd name="T3" fmla="*/ 28 h 43"/>
                  <a:gd name="T4" fmla="*/ 30 w 37"/>
                  <a:gd name="T5" fmla="*/ 26 h 43"/>
                  <a:gd name="T6" fmla="*/ 32 w 37"/>
                  <a:gd name="T7" fmla="*/ 24 h 43"/>
                  <a:gd name="T8" fmla="*/ 33 w 37"/>
                  <a:gd name="T9" fmla="*/ 12 h 43"/>
                  <a:gd name="T10" fmla="*/ 35 w 37"/>
                  <a:gd name="T11" fmla="*/ 10 h 43"/>
                  <a:gd name="T12" fmla="*/ 33 w 37"/>
                  <a:gd name="T13" fmla="*/ 2 h 43"/>
                  <a:gd name="T14" fmla="*/ 25 w 37"/>
                  <a:gd name="T15" fmla="*/ 3 h 43"/>
                  <a:gd name="T16" fmla="*/ 24 w 37"/>
                  <a:gd name="T17" fmla="*/ 5 h 43"/>
                  <a:gd name="T18" fmla="*/ 13 w 37"/>
                  <a:gd name="T19" fmla="*/ 9 h 43"/>
                  <a:gd name="T20" fmla="*/ 11 w 37"/>
                  <a:gd name="T21" fmla="*/ 11 h 43"/>
                  <a:gd name="T22" fmla="*/ 10 w 37"/>
                  <a:gd name="T23" fmla="*/ 13 h 43"/>
                  <a:gd name="T24" fmla="*/ 7 w 37"/>
                  <a:gd name="T25" fmla="*/ 14 h 43"/>
                  <a:gd name="T26" fmla="*/ 7 w 37"/>
                  <a:gd name="T27" fmla="*/ 16 h 43"/>
                  <a:gd name="T28" fmla="*/ 5 w 37"/>
                  <a:gd name="T29" fmla="*/ 20 h 43"/>
                  <a:gd name="T30" fmla="*/ 3 w 37"/>
                  <a:gd name="T31" fmla="*/ 24 h 43"/>
                  <a:gd name="T32" fmla="*/ 3 w 37"/>
                  <a:gd name="T33" fmla="*/ 24 h 43"/>
                  <a:gd name="T34" fmla="*/ 7 w 37"/>
                  <a:gd name="T35" fmla="*/ 20 h 43"/>
                  <a:gd name="T36" fmla="*/ 7 w 37"/>
                  <a:gd name="T37" fmla="*/ 28 h 43"/>
                  <a:gd name="T38" fmla="*/ 5 w 37"/>
                  <a:gd name="T39" fmla="*/ 30 h 43"/>
                  <a:gd name="T40" fmla="*/ 3 w 37"/>
                  <a:gd name="T41" fmla="*/ 29 h 43"/>
                  <a:gd name="T42" fmla="*/ 4 w 37"/>
                  <a:gd name="T43" fmla="*/ 40 h 43"/>
                  <a:gd name="T44" fmla="*/ 16 w 37"/>
                  <a:gd name="T45" fmla="*/ 39 h 43"/>
                  <a:gd name="T46" fmla="*/ 14 w 37"/>
                  <a:gd name="T47" fmla="*/ 37 h 43"/>
                  <a:gd name="T48" fmla="*/ 16 w 37"/>
                  <a:gd name="T49" fmla="*/ 34 h 43"/>
                  <a:gd name="T50" fmla="*/ 24 w 37"/>
                  <a:gd name="T51" fmla="*/ 32 h 43"/>
                  <a:gd name="T52" fmla="*/ 20 w 37"/>
                  <a:gd name="T53" fmla="*/ 37 h 43"/>
                  <a:gd name="T54" fmla="*/ 20 w 37"/>
                  <a:gd name="T55" fmla="*/ 37 h 43"/>
                  <a:gd name="T56" fmla="*/ 24 w 37"/>
                  <a:gd name="T57" fmla="*/ 34 h 43"/>
                  <a:gd name="T58" fmla="*/ 27 w 37"/>
                  <a:gd name="T59" fmla="*/ 31 h 43"/>
                  <a:gd name="T60" fmla="*/ 29 w 37"/>
                  <a:gd name="T61" fmla="*/ 3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 h="43">
                    <a:moveTo>
                      <a:pt x="29" y="30"/>
                    </a:moveTo>
                    <a:cubicBezTo>
                      <a:pt x="29" y="30"/>
                      <a:pt x="29" y="29"/>
                      <a:pt x="29" y="28"/>
                    </a:cubicBezTo>
                    <a:cubicBezTo>
                      <a:pt x="30" y="26"/>
                      <a:pt x="30" y="26"/>
                      <a:pt x="30" y="26"/>
                    </a:cubicBezTo>
                    <a:cubicBezTo>
                      <a:pt x="32" y="24"/>
                      <a:pt x="32" y="24"/>
                      <a:pt x="32" y="24"/>
                    </a:cubicBezTo>
                    <a:cubicBezTo>
                      <a:pt x="35" y="20"/>
                      <a:pt x="35" y="16"/>
                      <a:pt x="33" y="12"/>
                    </a:cubicBezTo>
                    <a:cubicBezTo>
                      <a:pt x="34" y="11"/>
                      <a:pt x="34" y="11"/>
                      <a:pt x="35" y="10"/>
                    </a:cubicBezTo>
                    <a:cubicBezTo>
                      <a:pt x="37" y="8"/>
                      <a:pt x="36" y="4"/>
                      <a:pt x="33" y="2"/>
                    </a:cubicBezTo>
                    <a:cubicBezTo>
                      <a:pt x="31" y="0"/>
                      <a:pt x="27" y="1"/>
                      <a:pt x="25" y="3"/>
                    </a:cubicBezTo>
                    <a:cubicBezTo>
                      <a:pt x="25" y="4"/>
                      <a:pt x="25" y="4"/>
                      <a:pt x="24" y="5"/>
                    </a:cubicBezTo>
                    <a:cubicBezTo>
                      <a:pt x="20" y="4"/>
                      <a:pt x="15" y="6"/>
                      <a:pt x="13" y="9"/>
                    </a:cubicBezTo>
                    <a:cubicBezTo>
                      <a:pt x="11" y="11"/>
                      <a:pt x="11" y="11"/>
                      <a:pt x="11" y="11"/>
                    </a:cubicBezTo>
                    <a:cubicBezTo>
                      <a:pt x="10" y="13"/>
                      <a:pt x="10" y="13"/>
                      <a:pt x="10" y="13"/>
                    </a:cubicBezTo>
                    <a:cubicBezTo>
                      <a:pt x="9" y="13"/>
                      <a:pt x="8" y="13"/>
                      <a:pt x="7" y="14"/>
                    </a:cubicBezTo>
                    <a:cubicBezTo>
                      <a:pt x="7" y="15"/>
                      <a:pt x="7" y="16"/>
                      <a:pt x="7" y="16"/>
                    </a:cubicBezTo>
                    <a:cubicBezTo>
                      <a:pt x="5" y="20"/>
                      <a:pt x="5" y="20"/>
                      <a:pt x="5" y="20"/>
                    </a:cubicBezTo>
                    <a:cubicBezTo>
                      <a:pt x="4" y="21"/>
                      <a:pt x="3" y="22"/>
                      <a:pt x="3" y="24"/>
                    </a:cubicBezTo>
                    <a:cubicBezTo>
                      <a:pt x="3" y="24"/>
                      <a:pt x="3" y="24"/>
                      <a:pt x="3" y="24"/>
                    </a:cubicBezTo>
                    <a:cubicBezTo>
                      <a:pt x="7" y="20"/>
                      <a:pt x="7" y="20"/>
                      <a:pt x="7" y="20"/>
                    </a:cubicBezTo>
                    <a:cubicBezTo>
                      <a:pt x="6" y="22"/>
                      <a:pt x="6" y="25"/>
                      <a:pt x="7" y="28"/>
                    </a:cubicBezTo>
                    <a:cubicBezTo>
                      <a:pt x="5" y="30"/>
                      <a:pt x="5" y="30"/>
                      <a:pt x="5" y="30"/>
                    </a:cubicBezTo>
                    <a:cubicBezTo>
                      <a:pt x="3" y="29"/>
                      <a:pt x="3" y="29"/>
                      <a:pt x="3" y="29"/>
                    </a:cubicBezTo>
                    <a:cubicBezTo>
                      <a:pt x="0" y="32"/>
                      <a:pt x="1" y="38"/>
                      <a:pt x="4" y="40"/>
                    </a:cubicBezTo>
                    <a:cubicBezTo>
                      <a:pt x="8" y="43"/>
                      <a:pt x="13" y="42"/>
                      <a:pt x="16" y="39"/>
                    </a:cubicBezTo>
                    <a:cubicBezTo>
                      <a:pt x="14" y="37"/>
                      <a:pt x="14" y="37"/>
                      <a:pt x="14" y="37"/>
                    </a:cubicBezTo>
                    <a:cubicBezTo>
                      <a:pt x="16" y="34"/>
                      <a:pt x="16" y="34"/>
                      <a:pt x="16" y="34"/>
                    </a:cubicBezTo>
                    <a:cubicBezTo>
                      <a:pt x="19" y="35"/>
                      <a:pt x="21" y="34"/>
                      <a:pt x="24" y="32"/>
                    </a:cubicBezTo>
                    <a:cubicBezTo>
                      <a:pt x="20" y="37"/>
                      <a:pt x="20" y="37"/>
                      <a:pt x="20" y="37"/>
                    </a:cubicBezTo>
                    <a:cubicBezTo>
                      <a:pt x="20" y="37"/>
                      <a:pt x="20" y="37"/>
                      <a:pt x="20" y="37"/>
                    </a:cubicBezTo>
                    <a:cubicBezTo>
                      <a:pt x="22" y="37"/>
                      <a:pt x="23" y="36"/>
                      <a:pt x="24" y="34"/>
                    </a:cubicBezTo>
                    <a:cubicBezTo>
                      <a:pt x="27" y="31"/>
                      <a:pt x="27" y="31"/>
                      <a:pt x="27" y="31"/>
                    </a:cubicBezTo>
                    <a:cubicBezTo>
                      <a:pt x="27" y="31"/>
                      <a:pt x="28" y="31"/>
                      <a:pt x="29" y="3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44" name="Freeform 186">
                <a:extLst>
                  <a:ext uri="{FF2B5EF4-FFF2-40B4-BE49-F238E27FC236}">
                    <a16:creationId xmlns:a16="http://schemas.microsoft.com/office/drawing/2014/main" id="{828F3BC5-D3DD-4CF5-B868-08C3E26BACE6}"/>
                  </a:ext>
                </a:extLst>
              </p:cNvPr>
              <p:cNvSpPr>
                <a:spLocks/>
              </p:cNvSpPr>
              <p:nvPr/>
            </p:nvSpPr>
            <p:spPr bwMode="auto">
              <a:xfrm>
                <a:off x="4532134" y="6149871"/>
                <a:ext cx="136552" cy="160508"/>
              </a:xfrm>
              <a:custGeom>
                <a:avLst/>
                <a:gdLst>
                  <a:gd name="T0" fmla="*/ 40 w 61"/>
                  <a:gd name="T1" fmla="*/ 55 h 72"/>
                  <a:gd name="T2" fmla="*/ 0 w 61"/>
                  <a:gd name="T3" fmla="*/ 72 h 72"/>
                  <a:gd name="T4" fmla="*/ 6 w 61"/>
                  <a:gd name="T5" fmla="*/ 28 h 72"/>
                  <a:gd name="T6" fmla="*/ 45 w 61"/>
                  <a:gd name="T7" fmla="*/ 12 h 72"/>
                  <a:gd name="T8" fmla="*/ 46 w 61"/>
                  <a:gd name="T9" fmla="*/ 12 h 72"/>
                  <a:gd name="T10" fmla="*/ 40 w 61"/>
                  <a:gd name="T11" fmla="*/ 55 h 72"/>
                </a:gdLst>
                <a:ahLst/>
                <a:cxnLst>
                  <a:cxn ang="0">
                    <a:pos x="T0" y="T1"/>
                  </a:cxn>
                  <a:cxn ang="0">
                    <a:pos x="T2" y="T3"/>
                  </a:cxn>
                  <a:cxn ang="0">
                    <a:pos x="T4" y="T5"/>
                  </a:cxn>
                  <a:cxn ang="0">
                    <a:pos x="T6" y="T7"/>
                  </a:cxn>
                  <a:cxn ang="0">
                    <a:pos x="T8" y="T9"/>
                  </a:cxn>
                  <a:cxn ang="0">
                    <a:pos x="T10" y="T11"/>
                  </a:cxn>
                </a:cxnLst>
                <a:rect l="0" t="0" r="r" b="b"/>
                <a:pathLst>
                  <a:path w="61" h="72">
                    <a:moveTo>
                      <a:pt x="40" y="55"/>
                    </a:moveTo>
                    <a:cubicBezTo>
                      <a:pt x="0" y="72"/>
                      <a:pt x="0" y="72"/>
                      <a:pt x="0" y="72"/>
                    </a:cubicBezTo>
                    <a:cubicBezTo>
                      <a:pt x="6" y="28"/>
                      <a:pt x="6" y="28"/>
                      <a:pt x="6" y="28"/>
                    </a:cubicBezTo>
                    <a:cubicBezTo>
                      <a:pt x="8" y="9"/>
                      <a:pt x="30" y="0"/>
                      <a:pt x="45" y="12"/>
                    </a:cubicBezTo>
                    <a:cubicBezTo>
                      <a:pt x="46" y="12"/>
                      <a:pt x="46" y="12"/>
                      <a:pt x="46" y="12"/>
                    </a:cubicBezTo>
                    <a:cubicBezTo>
                      <a:pt x="61" y="24"/>
                      <a:pt x="58" y="47"/>
                      <a:pt x="40" y="55"/>
                    </a:cubicBezTo>
                    <a:close/>
                  </a:path>
                </a:pathLst>
              </a:custGeom>
              <a:solidFill>
                <a:srgbClr val="40C5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45" name="Freeform 187">
                <a:extLst>
                  <a:ext uri="{FF2B5EF4-FFF2-40B4-BE49-F238E27FC236}">
                    <a16:creationId xmlns:a16="http://schemas.microsoft.com/office/drawing/2014/main" id="{559A3E35-FECE-4E73-BBC0-F7A9EAE6DC39}"/>
                  </a:ext>
                </a:extLst>
              </p:cNvPr>
              <p:cNvSpPr>
                <a:spLocks/>
              </p:cNvSpPr>
              <p:nvPr/>
            </p:nvSpPr>
            <p:spPr bwMode="auto">
              <a:xfrm>
                <a:off x="4362045" y="6116332"/>
                <a:ext cx="136552" cy="160508"/>
              </a:xfrm>
              <a:custGeom>
                <a:avLst/>
                <a:gdLst>
                  <a:gd name="T0" fmla="*/ 40 w 61"/>
                  <a:gd name="T1" fmla="*/ 55 h 72"/>
                  <a:gd name="T2" fmla="*/ 0 w 61"/>
                  <a:gd name="T3" fmla="*/ 72 h 72"/>
                  <a:gd name="T4" fmla="*/ 6 w 61"/>
                  <a:gd name="T5" fmla="*/ 29 h 72"/>
                  <a:gd name="T6" fmla="*/ 45 w 61"/>
                  <a:gd name="T7" fmla="*/ 12 h 72"/>
                  <a:gd name="T8" fmla="*/ 46 w 61"/>
                  <a:gd name="T9" fmla="*/ 13 h 72"/>
                  <a:gd name="T10" fmla="*/ 40 w 61"/>
                  <a:gd name="T11" fmla="*/ 55 h 72"/>
                </a:gdLst>
                <a:ahLst/>
                <a:cxnLst>
                  <a:cxn ang="0">
                    <a:pos x="T0" y="T1"/>
                  </a:cxn>
                  <a:cxn ang="0">
                    <a:pos x="T2" y="T3"/>
                  </a:cxn>
                  <a:cxn ang="0">
                    <a:pos x="T4" y="T5"/>
                  </a:cxn>
                  <a:cxn ang="0">
                    <a:pos x="T6" y="T7"/>
                  </a:cxn>
                  <a:cxn ang="0">
                    <a:pos x="T8" y="T9"/>
                  </a:cxn>
                  <a:cxn ang="0">
                    <a:pos x="T10" y="T11"/>
                  </a:cxn>
                </a:cxnLst>
                <a:rect l="0" t="0" r="r" b="b"/>
                <a:pathLst>
                  <a:path w="61" h="72">
                    <a:moveTo>
                      <a:pt x="40" y="55"/>
                    </a:moveTo>
                    <a:cubicBezTo>
                      <a:pt x="0" y="72"/>
                      <a:pt x="0" y="72"/>
                      <a:pt x="0" y="72"/>
                    </a:cubicBezTo>
                    <a:cubicBezTo>
                      <a:pt x="6" y="29"/>
                      <a:pt x="6" y="29"/>
                      <a:pt x="6" y="29"/>
                    </a:cubicBezTo>
                    <a:cubicBezTo>
                      <a:pt x="8" y="10"/>
                      <a:pt x="30" y="0"/>
                      <a:pt x="45" y="12"/>
                    </a:cubicBezTo>
                    <a:cubicBezTo>
                      <a:pt x="46" y="13"/>
                      <a:pt x="46" y="13"/>
                      <a:pt x="46" y="13"/>
                    </a:cubicBezTo>
                    <a:cubicBezTo>
                      <a:pt x="61" y="24"/>
                      <a:pt x="58" y="48"/>
                      <a:pt x="40" y="55"/>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46" name="Freeform 188">
                <a:extLst>
                  <a:ext uri="{FF2B5EF4-FFF2-40B4-BE49-F238E27FC236}">
                    <a16:creationId xmlns:a16="http://schemas.microsoft.com/office/drawing/2014/main" id="{1F6E5463-AEEF-456C-8F27-E949D4067132}"/>
                  </a:ext>
                </a:extLst>
              </p:cNvPr>
              <p:cNvSpPr>
                <a:spLocks/>
              </p:cNvSpPr>
              <p:nvPr/>
            </p:nvSpPr>
            <p:spPr bwMode="auto">
              <a:xfrm>
                <a:off x="4551299" y="6181014"/>
                <a:ext cx="88639" cy="95825"/>
              </a:xfrm>
              <a:custGeom>
                <a:avLst/>
                <a:gdLst>
                  <a:gd name="T0" fmla="*/ 30 w 39"/>
                  <a:gd name="T1" fmla="*/ 29 h 43"/>
                  <a:gd name="T2" fmla="*/ 31 w 39"/>
                  <a:gd name="T3" fmla="*/ 27 h 43"/>
                  <a:gd name="T4" fmla="*/ 34 w 39"/>
                  <a:gd name="T5" fmla="*/ 23 h 43"/>
                  <a:gd name="T6" fmla="*/ 32 w 39"/>
                  <a:gd name="T7" fmla="*/ 5 h 43"/>
                  <a:gd name="T8" fmla="*/ 31 w 39"/>
                  <a:gd name="T9" fmla="*/ 4 h 43"/>
                  <a:gd name="T10" fmla="*/ 13 w 39"/>
                  <a:gd name="T11" fmla="*/ 7 h 43"/>
                  <a:gd name="T12" fmla="*/ 10 w 39"/>
                  <a:gd name="T13" fmla="*/ 11 h 43"/>
                  <a:gd name="T14" fmla="*/ 8 w 39"/>
                  <a:gd name="T15" fmla="*/ 12 h 43"/>
                  <a:gd name="T16" fmla="*/ 8 w 39"/>
                  <a:gd name="T17" fmla="*/ 14 h 43"/>
                  <a:gd name="T18" fmla="*/ 1 w 39"/>
                  <a:gd name="T19" fmla="*/ 23 h 43"/>
                  <a:gd name="T20" fmla="*/ 1 w 39"/>
                  <a:gd name="T21" fmla="*/ 23 h 43"/>
                  <a:gd name="T22" fmla="*/ 7 w 39"/>
                  <a:gd name="T23" fmla="*/ 26 h 43"/>
                  <a:gd name="T24" fmla="*/ 8 w 39"/>
                  <a:gd name="T25" fmla="*/ 26 h 43"/>
                  <a:gd name="T26" fmla="*/ 5 w 39"/>
                  <a:gd name="T27" fmla="*/ 29 h 43"/>
                  <a:gd name="T28" fmla="*/ 3 w 39"/>
                  <a:gd name="T29" fmla="*/ 27 h 43"/>
                  <a:gd name="T30" fmla="*/ 5 w 39"/>
                  <a:gd name="T31" fmla="*/ 40 h 43"/>
                  <a:gd name="T32" fmla="*/ 17 w 39"/>
                  <a:gd name="T33" fmla="*/ 38 h 43"/>
                  <a:gd name="T34" fmla="*/ 15 w 39"/>
                  <a:gd name="T35" fmla="*/ 36 h 43"/>
                  <a:gd name="T36" fmla="*/ 17 w 39"/>
                  <a:gd name="T37" fmla="*/ 33 h 43"/>
                  <a:gd name="T38" fmla="*/ 18 w 39"/>
                  <a:gd name="T39" fmla="*/ 33 h 43"/>
                  <a:gd name="T40" fmla="*/ 22 w 39"/>
                  <a:gd name="T41" fmla="*/ 39 h 43"/>
                  <a:gd name="T42" fmla="*/ 22 w 39"/>
                  <a:gd name="T43" fmla="*/ 39 h 43"/>
                  <a:gd name="T44" fmla="*/ 29 w 39"/>
                  <a:gd name="T45" fmla="*/ 30 h 43"/>
                  <a:gd name="T46" fmla="*/ 30 w 39"/>
                  <a:gd name="T47" fmla="*/ 29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43">
                    <a:moveTo>
                      <a:pt x="30" y="29"/>
                    </a:moveTo>
                    <a:cubicBezTo>
                      <a:pt x="31" y="29"/>
                      <a:pt x="31" y="28"/>
                      <a:pt x="31" y="27"/>
                    </a:cubicBezTo>
                    <a:cubicBezTo>
                      <a:pt x="34" y="23"/>
                      <a:pt x="34" y="23"/>
                      <a:pt x="34" y="23"/>
                    </a:cubicBezTo>
                    <a:cubicBezTo>
                      <a:pt x="39" y="17"/>
                      <a:pt x="37" y="9"/>
                      <a:pt x="32" y="5"/>
                    </a:cubicBezTo>
                    <a:cubicBezTo>
                      <a:pt x="31" y="4"/>
                      <a:pt x="31" y="4"/>
                      <a:pt x="31" y="4"/>
                    </a:cubicBezTo>
                    <a:cubicBezTo>
                      <a:pt x="26" y="0"/>
                      <a:pt x="17" y="1"/>
                      <a:pt x="13" y="7"/>
                    </a:cubicBezTo>
                    <a:cubicBezTo>
                      <a:pt x="10" y="11"/>
                      <a:pt x="10" y="11"/>
                      <a:pt x="10" y="11"/>
                    </a:cubicBezTo>
                    <a:cubicBezTo>
                      <a:pt x="9" y="11"/>
                      <a:pt x="8" y="12"/>
                      <a:pt x="8" y="12"/>
                    </a:cubicBezTo>
                    <a:cubicBezTo>
                      <a:pt x="8" y="13"/>
                      <a:pt x="7" y="13"/>
                      <a:pt x="8" y="14"/>
                    </a:cubicBezTo>
                    <a:cubicBezTo>
                      <a:pt x="1" y="23"/>
                      <a:pt x="1" y="23"/>
                      <a:pt x="1" y="23"/>
                    </a:cubicBezTo>
                    <a:cubicBezTo>
                      <a:pt x="1" y="23"/>
                      <a:pt x="1" y="23"/>
                      <a:pt x="1" y="23"/>
                    </a:cubicBezTo>
                    <a:cubicBezTo>
                      <a:pt x="3" y="24"/>
                      <a:pt x="5" y="25"/>
                      <a:pt x="7" y="26"/>
                    </a:cubicBezTo>
                    <a:cubicBezTo>
                      <a:pt x="8" y="26"/>
                      <a:pt x="8" y="26"/>
                      <a:pt x="8" y="26"/>
                    </a:cubicBezTo>
                    <a:cubicBezTo>
                      <a:pt x="5" y="29"/>
                      <a:pt x="5" y="29"/>
                      <a:pt x="5" y="29"/>
                    </a:cubicBezTo>
                    <a:cubicBezTo>
                      <a:pt x="3" y="27"/>
                      <a:pt x="3" y="27"/>
                      <a:pt x="3" y="27"/>
                    </a:cubicBezTo>
                    <a:cubicBezTo>
                      <a:pt x="0" y="31"/>
                      <a:pt x="1" y="37"/>
                      <a:pt x="5" y="40"/>
                    </a:cubicBezTo>
                    <a:cubicBezTo>
                      <a:pt x="8" y="43"/>
                      <a:pt x="14" y="42"/>
                      <a:pt x="17" y="38"/>
                    </a:cubicBezTo>
                    <a:cubicBezTo>
                      <a:pt x="15" y="36"/>
                      <a:pt x="15" y="36"/>
                      <a:pt x="15" y="36"/>
                    </a:cubicBezTo>
                    <a:cubicBezTo>
                      <a:pt x="17" y="33"/>
                      <a:pt x="17" y="33"/>
                      <a:pt x="17" y="33"/>
                    </a:cubicBezTo>
                    <a:cubicBezTo>
                      <a:pt x="18" y="33"/>
                      <a:pt x="18" y="33"/>
                      <a:pt x="18" y="33"/>
                    </a:cubicBezTo>
                    <a:cubicBezTo>
                      <a:pt x="18" y="35"/>
                      <a:pt x="20" y="37"/>
                      <a:pt x="22" y="39"/>
                    </a:cubicBezTo>
                    <a:cubicBezTo>
                      <a:pt x="22" y="39"/>
                      <a:pt x="22" y="39"/>
                      <a:pt x="22" y="39"/>
                    </a:cubicBezTo>
                    <a:cubicBezTo>
                      <a:pt x="29" y="30"/>
                      <a:pt x="29" y="30"/>
                      <a:pt x="29" y="30"/>
                    </a:cubicBezTo>
                    <a:cubicBezTo>
                      <a:pt x="29" y="30"/>
                      <a:pt x="30" y="30"/>
                      <a:pt x="30" y="2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47" name="Freeform 189">
                <a:extLst>
                  <a:ext uri="{FF2B5EF4-FFF2-40B4-BE49-F238E27FC236}">
                    <a16:creationId xmlns:a16="http://schemas.microsoft.com/office/drawing/2014/main" id="{23C4E672-2FAE-41E4-B7F1-33EE101C508A}"/>
                  </a:ext>
                </a:extLst>
              </p:cNvPr>
              <p:cNvSpPr>
                <a:spLocks/>
              </p:cNvSpPr>
              <p:nvPr/>
            </p:nvSpPr>
            <p:spPr bwMode="auto">
              <a:xfrm>
                <a:off x="4647125" y="5955824"/>
                <a:ext cx="160508" cy="126969"/>
              </a:xfrm>
              <a:custGeom>
                <a:avLst/>
                <a:gdLst>
                  <a:gd name="T0" fmla="*/ 64 w 67"/>
                  <a:gd name="T1" fmla="*/ 53 h 53"/>
                  <a:gd name="T2" fmla="*/ 0 w 67"/>
                  <a:gd name="T3" fmla="*/ 4 h 53"/>
                  <a:gd name="T4" fmla="*/ 3 w 67"/>
                  <a:gd name="T5" fmla="*/ 0 h 53"/>
                  <a:gd name="T6" fmla="*/ 67 w 67"/>
                  <a:gd name="T7" fmla="*/ 49 h 53"/>
                  <a:gd name="T8" fmla="*/ 64 w 67"/>
                  <a:gd name="T9" fmla="*/ 53 h 53"/>
                </a:gdLst>
                <a:ahLst/>
                <a:cxnLst>
                  <a:cxn ang="0">
                    <a:pos x="T0" y="T1"/>
                  </a:cxn>
                  <a:cxn ang="0">
                    <a:pos x="T2" y="T3"/>
                  </a:cxn>
                  <a:cxn ang="0">
                    <a:pos x="T4" y="T5"/>
                  </a:cxn>
                  <a:cxn ang="0">
                    <a:pos x="T6" y="T7"/>
                  </a:cxn>
                  <a:cxn ang="0">
                    <a:pos x="T8" y="T9"/>
                  </a:cxn>
                </a:cxnLst>
                <a:rect l="0" t="0" r="r" b="b"/>
                <a:pathLst>
                  <a:path w="67" h="53">
                    <a:moveTo>
                      <a:pt x="64" y="53"/>
                    </a:moveTo>
                    <a:lnTo>
                      <a:pt x="0" y="4"/>
                    </a:lnTo>
                    <a:lnTo>
                      <a:pt x="3" y="0"/>
                    </a:lnTo>
                    <a:lnTo>
                      <a:pt x="67" y="49"/>
                    </a:lnTo>
                    <a:lnTo>
                      <a:pt x="64" y="5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48" name="Freeform 190">
                <a:extLst>
                  <a:ext uri="{FF2B5EF4-FFF2-40B4-BE49-F238E27FC236}">
                    <a16:creationId xmlns:a16="http://schemas.microsoft.com/office/drawing/2014/main" id="{53567C11-F633-4324-AC92-ECF15C14C1CD}"/>
                  </a:ext>
                </a:extLst>
              </p:cNvPr>
              <p:cNvSpPr>
                <a:spLocks/>
              </p:cNvSpPr>
              <p:nvPr/>
            </p:nvSpPr>
            <p:spPr bwMode="auto">
              <a:xfrm>
                <a:off x="4551299" y="5883955"/>
                <a:ext cx="38330" cy="33539"/>
              </a:xfrm>
              <a:custGeom>
                <a:avLst/>
                <a:gdLst>
                  <a:gd name="T0" fmla="*/ 13 w 16"/>
                  <a:gd name="T1" fmla="*/ 14 h 14"/>
                  <a:gd name="T2" fmla="*/ 0 w 16"/>
                  <a:gd name="T3" fmla="*/ 4 h 14"/>
                  <a:gd name="T4" fmla="*/ 3 w 16"/>
                  <a:gd name="T5" fmla="*/ 0 h 14"/>
                  <a:gd name="T6" fmla="*/ 16 w 16"/>
                  <a:gd name="T7" fmla="*/ 10 h 14"/>
                  <a:gd name="T8" fmla="*/ 13 w 16"/>
                  <a:gd name="T9" fmla="*/ 14 h 14"/>
                </a:gdLst>
                <a:ahLst/>
                <a:cxnLst>
                  <a:cxn ang="0">
                    <a:pos x="T0" y="T1"/>
                  </a:cxn>
                  <a:cxn ang="0">
                    <a:pos x="T2" y="T3"/>
                  </a:cxn>
                  <a:cxn ang="0">
                    <a:pos x="T4" y="T5"/>
                  </a:cxn>
                  <a:cxn ang="0">
                    <a:pos x="T6" y="T7"/>
                  </a:cxn>
                  <a:cxn ang="0">
                    <a:pos x="T8" y="T9"/>
                  </a:cxn>
                </a:cxnLst>
                <a:rect l="0" t="0" r="r" b="b"/>
                <a:pathLst>
                  <a:path w="16" h="14">
                    <a:moveTo>
                      <a:pt x="13" y="14"/>
                    </a:moveTo>
                    <a:lnTo>
                      <a:pt x="0" y="4"/>
                    </a:lnTo>
                    <a:lnTo>
                      <a:pt x="3" y="0"/>
                    </a:lnTo>
                    <a:lnTo>
                      <a:pt x="16" y="10"/>
                    </a:lnTo>
                    <a:lnTo>
                      <a:pt x="13"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49" name="Freeform 191">
                <a:extLst>
                  <a:ext uri="{FF2B5EF4-FFF2-40B4-BE49-F238E27FC236}">
                    <a16:creationId xmlns:a16="http://schemas.microsoft.com/office/drawing/2014/main" id="{DAF3639A-3973-405E-A0DB-8BCA511FB157}"/>
                  </a:ext>
                </a:extLst>
              </p:cNvPr>
              <p:cNvSpPr>
                <a:spLocks/>
              </p:cNvSpPr>
              <p:nvPr/>
            </p:nvSpPr>
            <p:spPr bwMode="auto">
              <a:xfrm>
                <a:off x="4599212" y="5919890"/>
                <a:ext cx="38330" cy="33539"/>
              </a:xfrm>
              <a:custGeom>
                <a:avLst/>
                <a:gdLst>
                  <a:gd name="T0" fmla="*/ 13 w 16"/>
                  <a:gd name="T1" fmla="*/ 14 h 14"/>
                  <a:gd name="T2" fmla="*/ 0 w 16"/>
                  <a:gd name="T3" fmla="*/ 4 h 14"/>
                  <a:gd name="T4" fmla="*/ 3 w 16"/>
                  <a:gd name="T5" fmla="*/ 0 h 14"/>
                  <a:gd name="T6" fmla="*/ 16 w 16"/>
                  <a:gd name="T7" fmla="*/ 10 h 14"/>
                  <a:gd name="T8" fmla="*/ 13 w 16"/>
                  <a:gd name="T9" fmla="*/ 14 h 14"/>
                </a:gdLst>
                <a:ahLst/>
                <a:cxnLst>
                  <a:cxn ang="0">
                    <a:pos x="T0" y="T1"/>
                  </a:cxn>
                  <a:cxn ang="0">
                    <a:pos x="T2" y="T3"/>
                  </a:cxn>
                  <a:cxn ang="0">
                    <a:pos x="T4" y="T5"/>
                  </a:cxn>
                  <a:cxn ang="0">
                    <a:pos x="T6" y="T7"/>
                  </a:cxn>
                  <a:cxn ang="0">
                    <a:pos x="T8" y="T9"/>
                  </a:cxn>
                </a:cxnLst>
                <a:rect l="0" t="0" r="r" b="b"/>
                <a:pathLst>
                  <a:path w="16" h="14">
                    <a:moveTo>
                      <a:pt x="13" y="14"/>
                    </a:moveTo>
                    <a:lnTo>
                      <a:pt x="0" y="4"/>
                    </a:lnTo>
                    <a:lnTo>
                      <a:pt x="3" y="0"/>
                    </a:lnTo>
                    <a:lnTo>
                      <a:pt x="16" y="10"/>
                    </a:lnTo>
                    <a:lnTo>
                      <a:pt x="13"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50" name="Freeform 192">
                <a:extLst>
                  <a:ext uri="{FF2B5EF4-FFF2-40B4-BE49-F238E27FC236}">
                    <a16:creationId xmlns:a16="http://schemas.microsoft.com/office/drawing/2014/main" id="{81BA1F0F-618D-4BEB-B919-447A77D819F8}"/>
                  </a:ext>
                </a:extLst>
              </p:cNvPr>
              <p:cNvSpPr>
                <a:spLocks/>
              </p:cNvSpPr>
              <p:nvPr/>
            </p:nvSpPr>
            <p:spPr bwMode="auto">
              <a:xfrm>
                <a:off x="4378814" y="6147475"/>
                <a:ext cx="91034" cy="100617"/>
              </a:xfrm>
              <a:custGeom>
                <a:avLst/>
                <a:gdLst>
                  <a:gd name="T0" fmla="*/ 31 w 40"/>
                  <a:gd name="T1" fmla="*/ 33 h 45"/>
                  <a:gd name="T2" fmla="*/ 31 w 40"/>
                  <a:gd name="T3" fmla="*/ 31 h 45"/>
                  <a:gd name="T4" fmla="*/ 35 w 40"/>
                  <a:gd name="T5" fmla="*/ 26 h 45"/>
                  <a:gd name="T6" fmla="*/ 32 w 40"/>
                  <a:gd name="T7" fmla="*/ 5 h 45"/>
                  <a:gd name="T8" fmla="*/ 32 w 40"/>
                  <a:gd name="T9" fmla="*/ 5 h 45"/>
                  <a:gd name="T10" fmla="*/ 12 w 40"/>
                  <a:gd name="T11" fmla="*/ 8 h 45"/>
                  <a:gd name="T12" fmla="*/ 8 w 40"/>
                  <a:gd name="T13" fmla="*/ 13 h 45"/>
                  <a:gd name="T14" fmla="*/ 6 w 40"/>
                  <a:gd name="T15" fmla="*/ 14 h 45"/>
                  <a:gd name="T16" fmla="*/ 7 w 40"/>
                  <a:gd name="T17" fmla="*/ 18 h 45"/>
                  <a:gd name="T18" fmla="*/ 6 w 40"/>
                  <a:gd name="T19" fmla="*/ 18 h 45"/>
                  <a:gd name="T20" fmla="*/ 4 w 40"/>
                  <a:gd name="T21" fmla="*/ 30 h 45"/>
                  <a:gd name="T22" fmla="*/ 2 w 40"/>
                  <a:gd name="T23" fmla="*/ 32 h 45"/>
                  <a:gd name="T24" fmla="*/ 4 w 40"/>
                  <a:gd name="T25" fmla="*/ 43 h 45"/>
                  <a:gd name="T26" fmla="*/ 4 w 40"/>
                  <a:gd name="T27" fmla="*/ 43 h 45"/>
                  <a:gd name="T28" fmla="*/ 15 w 40"/>
                  <a:gd name="T29" fmla="*/ 41 h 45"/>
                  <a:gd name="T30" fmla="*/ 16 w 40"/>
                  <a:gd name="T31" fmla="*/ 39 h 45"/>
                  <a:gd name="T32" fmla="*/ 27 w 40"/>
                  <a:gd name="T33" fmla="*/ 34 h 45"/>
                  <a:gd name="T34" fmla="*/ 27 w 40"/>
                  <a:gd name="T35" fmla="*/ 33 h 45"/>
                  <a:gd name="T36" fmla="*/ 31 w 40"/>
                  <a:gd name="T37" fmla="*/ 33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0" h="45">
                    <a:moveTo>
                      <a:pt x="31" y="33"/>
                    </a:moveTo>
                    <a:cubicBezTo>
                      <a:pt x="31" y="32"/>
                      <a:pt x="32" y="31"/>
                      <a:pt x="31" y="31"/>
                    </a:cubicBezTo>
                    <a:cubicBezTo>
                      <a:pt x="35" y="26"/>
                      <a:pt x="35" y="26"/>
                      <a:pt x="35" y="26"/>
                    </a:cubicBezTo>
                    <a:cubicBezTo>
                      <a:pt x="40" y="19"/>
                      <a:pt x="39" y="10"/>
                      <a:pt x="32" y="5"/>
                    </a:cubicBezTo>
                    <a:cubicBezTo>
                      <a:pt x="32" y="5"/>
                      <a:pt x="32" y="5"/>
                      <a:pt x="32" y="5"/>
                    </a:cubicBezTo>
                    <a:cubicBezTo>
                      <a:pt x="26" y="0"/>
                      <a:pt x="17" y="2"/>
                      <a:pt x="12" y="8"/>
                    </a:cubicBezTo>
                    <a:cubicBezTo>
                      <a:pt x="8" y="13"/>
                      <a:pt x="8" y="13"/>
                      <a:pt x="8" y="13"/>
                    </a:cubicBezTo>
                    <a:cubicBezTo>
                      <a:pt x="7" y="13"/>
                      <a:pt x="7" y="13"/>
                      <a:pt x="6" y="14"/>
                    </a:cubicBezTo>
                    <a:cubicBezTo>
                      <a:pt x="5" y="15"/>
                      <a:pt x="6" y="17"/>
                      <a:pt x="7" y="18"/>
                    </a:cubicBezTo>
                    <a:cubicBezTo>
                      <a:pt x="6" y="18"/>
                      <a:pt x="6" y="18"/>
                      <a:pt x="6" y="18"/>
                    </a:cubicBezTo>
                    <a:cubicBezTo>
                      <a:pt x="4" y="21"/>
                      <a:pt x="3" y="26"/>
                      <a:pt x="4" y="30"/>
                    </a:cubicBezTo>
                    <a:cubicBezTo>
                      <a:pt x="2" y="32"/>
                      <a:pt x="2" y="32"/>
                      <a:pt x="2" y="32"/>
                    </a:cubicBezTo>
                    <a:cubicBezTo>
                      <a:pt x="0" y="35"/>
                      <a:pt x="0" y="40"/>
                      <a:pt x="4" y="43"/>
                    </a:cubicBezTo>
                    <a:cubicBezTo>
                      <a:pt x="4" y="43"/>
                      <a:pt x="4" y="43"/>
                      <a:pt x="4" y="43"/>
                    </a:cubicBezTo>
                    <a:cubicBezTo>
                      <a:pt x="7" y="45"/>
                      <a:pt x="12" y="45"/>
                      <a:pt x="15" y="41"/>
                    </a:cubicBezTo>
                    <a:cubicBezTo>
                      <a:pt x="16" y="39"/>
                      <a:pt x="16" y="39"/>
                      <a:pt x="16" y="39"/>
                    </a:cubicBezTo>
                    <a:cubicBezTo>
                      <a:pt x="20" y="39"/>
                      <a:pt x="24" y="37"/>
                      <a:pt x="27" y="34"/>
                    </a:cubicBezTo>
                    <a:cubicBezTo>
                      <a:pt x="27" y="33"/>
                      <a:pt x="27" y="33"/>
                      <a:pt x="27" y="33"/>
                    </a:cubicBezTo>
                    <a:cubicBezTo>
                      <a:pt x="28" y="34"/>
                      <a:pt x="30" y="34"/>
                      <a:pt x="31" y="3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51" name="Freeform 193">
                <a:extLst>
                  <a:ext uri="{FF2B5EF4-FFF2-40B4-BE49-F238E27FC236}">
                    <a16:creationId xmlns:a16="http://schemas.microsoft.com/office/drawing/2014/main" id="{F40CFFCF-BBA8-4C3D-80D9-3A54B6639C7E}"/>
                  </a:ext>
                </a:extLst>
              </p:cNvPr>
              <p:cNvSpPr>
                <a:spLocks/>
              </p:cNvSpPr>
              <p:nvPr/>
            </p:nvSpPr>
            <p:spPr bwMode="auto">
              <a:xfrm>
                <a:off x="4182372" y="6010925"/>
                <a:ext cx="572557" cy="419237"/>
              </a:xfrm>
              <a:custGeom>
                <a:avLst/>
                <a:gdLst>
                  <a:gd name="T0" fmla="*/ 246 w 254"/>
                  <a:gd name="T1" fmla="*/ 131 h 187"/>
                  <a:gd name="T2" fmla="*/ 232 w 254"/>
                  <a:gd name="T3" fmla="*/ 124 h 187"/>
                  <a:gd name="T4" fmla="*/ 212 w 254"/>
                  <a:gd name="T5" fmla="*/ 110 h 187"/>
                  <a:gd name="T6" fmla="*/ 238 w 254"/>
                  <a:gd name="T7" fmla="*/ 108 h 187"/>
                  <a:gd name="T8" fmla="*/ 246 w 254"/>
                  <a:gd name="T9" fmla="*/ 88 h 187"/>
                  <a:gd name="T10" fmla="*/ 188 w 254"/>
                  <a:gd name="T11" fmla="*/ 90 h 187"/>
                  <a:gd name="T12" fmla="*/ 184 w 254"/>
                  <a:gd name="T13" fmla="*/ 92 h 187"/>
                  <a:gd name="T14" fmla="*/ 184 w 254"/>
                  <a:gd name="T15" fmla="*/ 91 h 187"/>
                  <a:gd name="T16" fmla="*/ 81 w 254"/>
                  <a:gd name="T17" fmla="*/ 0 h 187"/>
                  <a:gd name="T18" fmla="*/ 3 w 254"/>
                  <a:gd name="T19" fmla="*/ 0 h 187"/>
                  <a:gd name="T20" fmla="*/ 2 w 254"/>
                  <a:gd name="T21" fmla="*/ 2 h 187"/>
                  <a:gd name="T22" fmla="*/ 23 w 254"/>
                  <a:gd name="T23" fmla="*/ 53 h 187"/>
                  <a:gd name="T24" fmla="*/ 149 w 254"/>
                  <a:gd name="T25" fmla="*/ 136 h 187"/>
                  <a:gd name="T26" fmla="*/ 185 w 254"/>
                  <a:gd name="T27" fmla="*/ 174 h 187"/>
                  <a:gd name="T28" fmla="*/ 205 w 254"/>
                  <a:gd name="T29" fmla="*/ 184 h 187"/>
                  <a:gd name="T30" fmla="*/ 219 w 254"/>
                  <a:gd name="T31" fmla="*/ 180 h 187"/>
                  <a:gd name="T32" fmla="*/ 220 w 254"/>
                  <a:gd name="T33" fmla="*/ 174 h 187"/>
                  <a:gd name="T34" fmla="*/ 232 w 254"/>
                  <a:gd name="T35" fmla="*/ 170 h 187"/>
                  <a:gd name="T36" fmla="*/ 233 w 254"/>
                  <a:gd name="T37" fmla="*/ 164 h 187"/>
                  <a:gd name="T38" fmla="*/ 233 w 254"/>
                  <a:gd name="T39" fmla="*/ 164 h 187"/>
                  <a:gd name="T40" fmla="*/ 247 w 254"/>
                  <a:gd name="T41" fmla="*/ 159 h 187"/>
                  <a:gd name="T42" fmla="*/ 246 w 254"/>
                  <a:gd name="T43" fmla="*/ 149 h 187"/>
                  <a:gd name="T44" fmla="*/ 250 w 254"/>
                  <a:gd name="T45" fmla="*/ 144 h 187"/>
                  <a:gd name="T46" fmla="*/ 246 w 254"/>
                  <a:gd name="T47" fmla="*/ 131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54" h="187">
                    <a:moveTo>
                      <a:pt x="246" y="131"/>
                    </a:moveTo>
                    <a:cubicBezTo>
                      <a:pt x="232" y="124"/>
                      <a:pt x="232" y="124"/>
                      <a:pt x="232" y="124"/>
                    </a:cubicBezTo>
                    <a:cubicBezTo>
                      <a:pt x="212" y="110"/>
                      <a:pt x="212" y="110"/>
                      <a:pt x="212" y="110"/>
                    </a:cubicBezTo>
                    <a:cubicBezTo>
                      <a:pt x="238" y="108"/>
                      <a:pt x="238" y="108"/>
                      <a:pt x="238" y="108"/>
                    </a:cubicBezTo>
                    <a:cubicBezTo>
                      <a:pt x="238" y="108"/>
                      <a:pt x="254" y="100"/>
                      <a:pt x="246" y="88"/>
                    </a:cubicBezTo>
                    <a:cubicBezTo>
                      <a:pt x="201" y="93"/>
                      <a:pt x="203" y="87"/>
                      <a:pt x="188" y="90"/>
                    </a:cubicBezTo>
                    <a:cubicBezTo>
                      <a:pt x="186" y="91"/>
                      <a:pt x="185" y="91"/>
                      <a:pt x="184" y="92"/>
                    </a:cubicBezTo>
                    <a:cubicBezTo>
                      <a:pt x="184" y="91"/>
                      <a:pt x="184" y="91"/>
                      <a:pt x="184" y="91"/>
                    </a:cubicBezTo>
                    <a:cubicBezTo>
                      <a:pt x="81" y="0"/>
                      <a:pt x="81" y="0"/>
                      <a:pt x="81" y="0"/>
                    </a:cubicBezTo>
                    <a:cubicBezTo>
                      <a:pt x="3" y="0"/>
                      <a:pt x="3" y="0"/>
                      <a:pt x="3" y="0"/>
                    </a:cubicBezTo>
                    <a:cubicBezTo>
                      <a:pt x="2" y="1"/>
                      <a:pt x="2" y="1"/>
                      <a:pt x="2" y="2"/>
                    </a:cubicBezTo>
                    <a:cubicBezTo>
                      <a:pt x="0" y="21"/>
                      <a:pt x="8" y="40"/>
                      <a:pt x="23" y="53"/>
                    </a:cubicBezTo>
                    <a:cubicBezTo>
                      <a:pt x="149" y="136"/>
                      <a:pt x="149" y="136"/>
                      <a:pt x="149" y="136"/>
                    </a:cubicBezTo>
                    <a:cubicBezTo>
                      <a:pt x="185" y="174"/>
                      <a:pt x="185" y="174"/>
                      <a:pt x="185" y="174"/>
                    </a:cubicBezTo>
                    <a:cubicBezTo>
                      <a:pt x="205" y="184"/>
                      <a:pt x="205" y="184"/>
                      <a:pt x="205" y="184"/>
                    </a:cubicBezTo>
                    <a:cubicBezTo>
                      <a:pt x="210" y="187"/>
                      <a:pt x="216" y="185"/>
                      <a:pt x="219" y="180"/>
                    </a:cubicBezTo>
                    <a:cubicBezTo>
                      <a:pt x="220" y="178"/>
                      <a:pt x="220" y="176"/>
                      <a:pt x="220" y="174"/>
                    </a:cubicBezTo>
                    <a:cubicBezTo>
                      <a:pt x="225" y="176"/>
                      <a:pt x="230" y="174"/>
                      <a:pt x="232" y="170"/>
                    </a:cubicBezTo>
                    <a:cubicBezTo>
                      <a:pt x="233" y="168"/>
                      <a:pt x="233" y="166"/>
                      <a:pt x="233" y="164"/>
                    </a:cubicBezTo>
                    <a:cubicBezTo>
                      <a:pt x="233" y="164"/>
                      <a:pt x="233" y="164"/>
                      <a:pt x="233" y="164"/>
                    </a:cubicBezTo>
                    <a:cubicBezTo>
                      <a:pt x="238" y="166"/>
                      <a:pt x="244" y="164"/>
                      <a:pt x="247" y="159"/>
                    </a:cubicBezTo>
                    <a:cubicBezTo>
                      <a:pt x="249" y="156"/>
                      <a:pt x="248" y="152"/>
                      <a:pt x="246" y="149"/>
                    </a:cubicBezTo>
                    <a:cubicBezTo>
                      <a:pt x="248" y="148"/>
                      <a:pt x="249" y="146"/>
                      <a:pt x="250" y="144"/>
                    </a:cubicBezTo>
                    <a:cubicBezTo>
                      <a:pt x="253" y="139"/>
                      <a:pt x="251" y="133"/>
                      <a:pt x="246" y="131"/>
                    </a:cubicBezTo>
                    <a:close/>
                  </a:path>
                </a:pathLst>
              </a:custGeom>
              <a:solidFill>
                <a:srgbClr val="A067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52" name="Freeform 194">
                <a:extLst>
                  <a:ext uri="{FF2B5EF4-FFF2-40B4-BE49-F238E27FC236}">
                    <a16:creationId xmlns:a16="http://schemas.microsoft.com/office/drawing/2014/main" id="{2D1B07E3-B336-4790-9B7D-48FC485C2F20}"/>
                  </a:ext>
                </a:extLst>
              </p:cNvPr>
              <p:cNvSpPr>
                <a:spLocks/>
              </p:cNvSpPr>
              <p:nvPr/>
            </p:nvSpPr>
            <p:spPr bwMode="auto">
              <a:xfrm>
                <a:off x="4182372" y="6010925"/>
                <a:ext cx="495897" cy="419237"/>
              </a:xfrm>
              <a:custGeom>
                <a:avLst/>
                <a:gdLst>
                  <a:gd name="T0" fmla="*/ 158 w 220"/>
                  <a:gd name="T1" fmla="*/ 124 h 187"/>
                  <a:gd name="T2" fmla="*/ 46 w 220"/>
                  <a:gd name="T3" fmla="*/ 48 h 187"/>
                  <a:gd name="T4" fmla="*/ 24 w 220"/>
                  <a:gd name="T5" fmla="*/ 0 h 187"/>
                  <a:gd name="T6" fmla="*/ 3 w 220"/>
                  <a:gd name="T7" fmla="*/ 0 h 187"/>
                  <a:gd name="T8" fmla="*/ 2 w 220"/>
                  <a:gd name="T9" fmla="*/ 2 h 187"/>
                  <a:gd name="T10" fmla="*/ 23 w 220"/>
                  <a:gd name="T11" fmla="*/ 53 h 187"/>
                  <a:gd name="T12" fmla="*/ 149 w 220"/>
                  <a:gd name="T13" fmla="*/ 136 h 187"/>
                  <a:gd name="T14" fmla="*/ 185 w 220"/>
                  <a:gd name="T15" fmla="*/ 174 h 187"/>
                  <a:gd name="T16" fmla="*/ 205 w 220"/>
                  <a:gd name="T17" fmla="*/ 184 h 187"/>
                  <a:gd name="T18" fmla="*/ 219 w 220"/>
                  <a:gd name="T19" fmla="*/ 180 h 187"/>
                  <a:gd name="T20" fmla="*/ 220 w 220"/>
                  <a:gd name="T21" fmla="*/ 174 h 187"/>
                  <a:gd name="T22" fmla="*/ 158 w 220"/>
                  <a:gd name="T23" fmla="*/ 124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0" h="187">
                    <a:moveTo>
                      <a:pt x="158" y="124"/>
                    </a:moveTo>
                    <a:cubicBezTo>
                      <a:pt x="113" y="94"/>
                      <a:pt x="62" y="60"/>
                      <a:pt x="46" y="48"/>
                    </a:cubicBezTo>
                    <a:cubicBezTo>
                      <a:pt x="19" y="28"/>
                      <a:pt x="24" y="0"/>
                      <a:pt x="24" y="0"/>
                    </a:cubicBezTo>
                    <a:cubicBezTo>
                      <a:pt x="3" y="0"/>
                      <a:pt x="3" y="0"/>
                      <a:pt x="3" y="0"/>
                    </a:cubicBezTo>
                    <a:cubicBezTo>
                      <a:pt x="2" y="1"/>
                      <a:pt x="2" y="1"/>
                      <a:pt x="2" y="2"/>
                    </a:cubicBezTo>
                    <a:cubicBezTo>
                      <a:pt x="0" y="21"/>
                      <a:pt x="8" y="40"/>
                      <a:pt x="23" y="53"/>
                    </a:cubicBezTo>
                    <a:cubicBezTo>
                      <a:pt x="149" y="136"/>
                      <a:pt x="149" y="136"/>
                      <a:pt x="149" y="136"/>
                    </a:cubicBezTo>
                    <a:cubicBezTo>
                      <a:pt x="185" y="174"/>
                      <a:pt x="185" y="174"/>
                      <a:pt x="185" y="174"/>
                    </a:cubicBezTo>
                    <a:cubicBezTo>
                      <a:pt x="205" y="184"/>
                      <a:pt x="205" y="184"/>
                      <a:pt x="205" y="184"/>
                    </a:cubicBezTo>
                    <a:cubicBezTo>
                      <a:pt x="210" y="187"/>
                      <a:pt x="216" y="185"/>
                      <a:pt x="219" y="180"/>
                    </a:cubicBezTo>
                    <a:cubicBezTo>
                      <a:pt x="220" y="178"/>
                      <a:pt x="220" y="176"/>
                      <a:pt x="220" y="174"/>
                    </a:cubicBezTo>
                    <a:lnTo>
                      <a:pt x="158" y="124"/>
                    </a:lnTo>
                    <a:close/>
                  </a:path>
                </a:pathLst>
              </a:custGeom>
              <a:solidFill>
                <a:srgbClr val="915E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grpSp>
      </p:grpSp>
      <p:sp>
        <p:nvSpPr>
          <p:cNvPr id="6" name="Text Placeholder 5">
            <a:extLst>
              <a:ext uri="{FF2B5EF4-FFF2-40B4-BE49-F238E27FC236}">
                <a16:creationId xmlns:a16="http://schemas.microsoft.com/office/drawing/2014/main" id="{ACC71A82-1ADE-4A8D-8378-36F9F2BA6540}"/>
              </a:ext>
            </a:extLst>
          </p:cNvPr>
          <p:cNvSpPr>
            <a:spLocks noGrp="1"/>
          </p:cNvSpPr>
          <p:nvPr>
            <p:ph type="body" sz="quarter" idx="10"/>
          </p:nvPr>
        </p:nvSpPr>
        <p:spPr>
          <a:xfrm>
            <a:off x="7863840" y="2057400"/>
            <a:ext cx="4162992" cy="2985433"/>
          </a:xfrm>
        </p:spPr>
        <p:txBody>
          <a:bodyPr/>
          <a:lstStyle/>
          <a:p>
            <a:pPr marL="285750" lvl="0" indent="-285750">
              <a:spcAft>
                <a:spcPts val="2000"/>
              </a:spcAft>
              <a:buFont typeface="Wingdings" panose="05000000000000000000" pitchFamily="2" charset="2"/>
              <a:buChar char="ü"/>
            </a:pPr>
            <a:r>
              <a:rPr lang="en-US"/>
              <a:t>Detects potential SQL injection attacks</a:t>
            </a:r>
          </a:p>
          <a:p>
            <a:pPr marL="285750" lvl="0" indent="-285750">
              <a:spcAft>
                <a:spcPts val="2000"/>
              </a:spcAft>
              <a:buFont typeface="Wingdings" panose="05000000000000000000" pitchFamily="2" charset="2"/>
              <a:buChar char="ü"/>
            </a:pPr>
            <a:r>
              <a:rPr lang="en-US"/>
              <a:t>Detects unusual access &amp; data exfiltration activities</a:t>
            </a:r>
          </a:p>
          <a:p>
            <a:pPr marL="285750" lvl="0" indent="-285750">
              <a:spcAft>
                <a:spcPts val="2000"/>
              </a:spcAft>
              <a:buFont typeface="Wingdings" panose="05000000000000000000" pitchFamily="2" charset="2"/>
              <a:buChar char="ü"/>
            </a:pPr>
            <a:r>
              <a:rPr lang="en-US"/>
              <a:t>Actionable alerts to investigate &amp; remediate</a:t>
            </a:r>
          </a:p>
          <a:p>
            <a:pPr marL="285750" lvl="0" indent="-285750">
              <a:spcAft>
                <a:spcPts val="2000"/>
              </a:spcAft>
              <a:buFont typeface="Wingdings" panose="05000000000000000000" pitchFamily="2" charset="2"/>
              <a:buChar char="ü"/>
            </a:pPr>
            <a:r>
              <a:rPr lang="en-US"/>
              <a:t>View alerts for your entire Azure tenant using Azure Security Center </a:t>
            </a:r>
          </a:p>
        </p:txBody>
      </p:sp>
      <p:sp>
        <p:nvSpPr>
          <p:cNvPr id="5" name="Title 4">
            <a:extLst>
              <a:ext uri="{FF2B5EF4-FFF2-40B4-BE49-F238E27FC236}">
                <a16:creationId xmlns:a16="http://schemas.microsoft.com/office/drawing/2014/main" id="{F60C4620-9FC7-49EE-891C-19F282957BEC}"/>
              </a:ext>
            </a:extLst>
          </p:cNvPr>
          <p:cNvSpPr>
            <a:spLocks noGrp="1"/>
          </p:cNvSpPr>
          <p:nvPr>
            <p:ph type="title"/>
          </p:nvPr>
        </p:nvSpPr>
        <p:spPr/>
        <p:txBody>
          <a:bodyPr/>
          <a:lstStyle/>
          <a:p>
            <a:r>
              <a:rPr lang="en-US">
                <a:cs typeface="Segoe UI"/>
              </a:rPr>
              <a:t>SQL threat detection</a:t>
            </a:r>
            <a:br>
              <a:rPr lang="en-US"/>
            </a:br>
            <a:br>
              <a:rPr lang="en-US" sz="1000"/>
            </a:br>
            <a:r>
              <a:rPr lang="en-US" sz="2800">
                <a:solidFill>
                  <a:schemeClr val="tx1"/>
                </a:solidFill>
                <a:latin typeface="Segoe UI"/>
                <a:cs typeface="Segoe UI"/>
              </a:rPr>
              <a:t>Detect and investigate anomalous database activity </a:t>
            </a:r>
            <a:endParaRPr lang="en-US" sz="2800">
              <a:solidFill>
                <a:schemeClr val="tx1"/>
              </a:solidFill>
              <a:latin typeface="Segoe UI"/>
            </a:endParaRPr>
          </a:p>
        </p:txBody>
      </p:sp>
      <p:pic>
        <p:nvPicPr>
          <p:cNvPr id="253" name="Graphic 252">
            <a:extLst>
              <a:ext uri="{FF2B5EF4-FFF2-40B4-BE49-F238E27FC236}">
                <a16:creationId xmlns:a16="http://schemas.microsoft.com/office/drawing/2014/main" id="{4C7E96F6-B0CB-48EA-A598-BC93E558A5F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624533" y="4204803"/>
            <a:ext cx="543036" cy="543036"/>
          </a:xfrm>
          <a:prstGeom prst="rect">
            <a:avLst/>
          </a:prstGeom>
        </p:spPr>
      </p:pic>
    </p:spTree>
    <p:extLst>
      <p:ext uri="{BB962C8B-B14F-4D97-AF65-F5344CB8AC3E}">
        <p14:creationId xmlns:p14="http://schemas.microsoft.com/office/powerpoint/2010/main" val="268652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https://msdnshared.blob.core.windows.net/media/2018/02/Screenshot_2-2.png">
            <a:extLst>
              <a:ext uri="{FF2B5EF4-FFF2-40B4-BE49-F238E27FC236}">
                <a16:creationId xmlns:a16="http://schemas.microsoft.com/office/drawing/2014/main" id="{252E1DB4-9C05-4743-A34C-1C3A6FD936A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6305" y="1585888"/>
            <a:ext cx="5551489" cy="3970111"/>
          </a:xfrm>
          <a:prstGeom prst="rect">
            <a:avLst/>
          </a:prstGeom>
          <a:ln w="12700">
            <a:solidFill>
              <a:schemeClr val="accent3"/>
            </a:solidFill>
          </a:ln>
          <a:effectLst/>
          <a:extLst>
            <a:ext uri="{909E8E84-426E-40DD-AFC4-6F175D3DCCD1}">
              <a14:hiddenFill xmlns:a14="http://schemas.microsoft.com/office/drawing/2010/main">
                <a:solidFill>
                  <a:srgbClr val="FFFFFF"/>
                </a:solidFill>
              </a14:hiddenFill>
            </a:ext>
          </a:extLst>
        </p:spPr>
      </p:pic>
      <p:pic>
        <p:nvPicPr>
          <p:cNvPr id="8" name="Picture 2" descr="Information Protection Policy">
            <a:extLst>
              <a:ext uri="{FF2B5EF4-FFF2-40B4-BE49-F238E27FC236}">
                <a16:creationId xmlns:a16="http://schemas.microsoft.com/office/drawing/2014/main" id="{649DA21B-527D-45E0-B4AD-62D8A796D2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77921" y="4301418"/>
            <a:ext cx="4866527" cy="2204038"/>
          </a:xfrm>
          <a:prstGeom prst="rect">
            <a:avLst/>
          </a:prstGeom>
          <a:ln w="12700">
            <a:solidFill>
              <a:schemeClr val="accent3"/>
            </a:solidFill>
          </a:ln>
          <a:effectLst/>
          <a:extLst>
            <a:ext uri="{909E8E84-426E-40DD-AFC4-6F175D3DCCD1}">
              <a14:hiddenFill xmlns:a14="http://schemas.microsoft.com/office/drawing/2010/main">
                <a:solidFill>
                  <a:srgbClr val="FFFFFF"/>
                </a:solidFill>
              </a14:hiddenFill>
            </a:ext>
          </a:extLst>
        </p:spPr>
      </p:pic>
      <p:sp>
        <p:nvSpPr>
          <p:cNvPr id="5" name="Text Placeholder 4">
            <a:extLst>
              <a:ext uri="{FF2B5EF4-FFF2-40B4-BE49-F238E27FC236}">
                <a16:creationId xmlns:a16="http://schemas.microsoft.com/office/drawing/2014/main" id="{644EECFF-7236-4D26-A29C-2808E0FFC9ED}"/>
              </a:ext>
            </a:extLst>
          </p:cNvPr>
          <p:cNvSpPr>
            <a:spLocks noGrp="1"/>
          </p:cNvSpPr>
          <p:nvPr>
            <p:ph type="body" sz="quarter" idx="10"/>
          </p:nvPr>
        </p:nvSpPr>
        <p:spPr>
          <a:xfrm>
            <a:off x="6744832" y="2057400"/>
            <a:ext cx="5021366" cy="2573718"/>
          </a:xfrm>
        </p:spPr>
        <p:txBody>
          <a:bodyPr/>
          <a:lstStyle/>
          <a:p>
            <a:pPr marL="285750" lvl="0" indent="-285750">
              <a:spcAft>
                <a:spcPts val="2000"/>
              </a:spcAft>
              <a:buFont typeface="Wingdings" panose="05000000000000000000" pitchFamily="2" charset="2"/>
              <a:buChar char="ü"/>
            </a:pPr>
            <a:r>
              <a:rPr lang="en-US"/>
              <a:t>Automatic </a:t>
            </a:r>
            <a:r>
              <a:rPr lang="en-US">
                <a:solidFill>
                  <a:schemeClr val="tx2"/>
                </a:solidFill>
              </a:rPr>
              <a:t>discovery</a:t>
            </a:r>
            <a:r>
              <a:rPr lang="en-US"/>
              <a:t> of columns with sensitive data</a:t>
            </a:r>
          </a:p>
          <a:p>
            <a:pPr marL="285750" lvl="0" indent="-285750">
              <a:spcAft>
                <a:spcPts val="2000"/>
              </a:spcAft>
              <a:buFont typeface="Wingdings" panose="05000000000000000000" pitchFamily="2" charset="2"/>
              <a:buChar char="ü"/>
            </a:pPr>
            <a:r>
              <a:rPr lang="en-US"/>
              <a:t>Add </a:t>
            </a:r>
            <a:r>
              <a:rPr lang="en-US">
                <a:solidFill>
                  <a:schemeClr val="tx2"/>
                </a:solidFill>
              </a:rPr>
              <a:t>persistent</a:t>
            </a:r>
            <a:r>
              <a:rPr lang="en-US"/>
              <a:t> sensitive data labels</a:t>
            </a:r>
          </a:p>
          <a:p>
            <a:pPr marL="285750" lvl="0" indent="-285750">
              <a:spcAft>
                <a:spcPts val="2000"/>
              </a:spcAft>
              <a:buClr>
                <a:schemeClr val="tx1"/>
              </a:buClr>
              <a:buFont typeface="Wingdings" panose="05000000000000000000" pitchFamily="2" charset="2"/>
              <a:buChar char="ü"/>
            </a:pPr>
            <a:r>
              <a:rPr lang="en-US">
                <a:solidFill>
                  <a:schemeClr val="tx2"/>
                </a:solidFill>
              </a:rPr>
              <a:t>Audit</a:t>
            </a:r>
            <a:r>
              <a:rPr lang="en-US"/>
              <a:t> and </a:t>
            </a:r>
            <a:r>
              <a:rPr lang="en-US">
                <a:solidFill>
                  <a:schemeClr val="tx2"/>
                </a:solidFill>
              </a:rPr>
              <a:t>detect</a:t>
            </a:r>
            <a:r>
              <a:rPr lang="en-US"/>
              <a:t> access to the sensitive data</a:t>
            </a:r>
          </a:p>
          <a:p>
            <a:pPr marL="285750" lvl="0" indent="-285750">
              <a:spcAft>
                <a:spcPts val="2000"/>
              </a:spcAft>
              <a:buClr>
                <a:schemeClr val="tx1"/>
              </a:buClr>
              <a:buFont typeface="Wingdings" panose="05000000000000000000" pitchFamily="2" charset="2"/>
              <a:buChar char="ü"/>
            </a:pPr>
            <a:r>
              <a:rPr lang="en-US">
                <a:solidFill>
                  <a:schemeClr val="tx2"/>
                </a:solidFill>
              </a:rPr>
              <a:t>Manage labels </a:t>
            </a:r>
            <a:r>
              <a:rPr lang="en-US"/>
              <a:t>for your entire Azure tenant using Azure Security Center </a:t>
            </a:r>
          </a:p>
        </p:txBody>
      </p:sp>
      <p:sp>
        <p:nvSpPr>
          <p:cNvPr id="4" name="Title 3">
            <a:extLst>
              <a:ext uri="{FF2B5EF4-FFF2-40B4-BE49-F238E27FC236}">
                <a16:creationId xmlns:a16="http://schemas.microsoft.com/office/drawing/2014/main" id="{1CBBD3DD-5522-4D81-8530-E24364C2FD9E}"/>
              </a:ext>
            </a:extLst>
          </p:cNvPr>
          <p:cNvSpPr>
            <a:spLocks noGrp="1"/>
          </p:cNvSpPr>
          <p:nvPr>
            <p:ph type="title"/>
          </p:nvPr>
        </p:nvSpPr>
        <p:spPr>
          <a:xfrm>
            <a:off x="426424" y="222584"/>
            <a:ext cx="11336039" cy="739343"/>
          </a:xfrm>
        </p:spPr>
        <p:txBody>
          <a:bodyPr/>
          <a:lstStyle/>
          <a:p>
            <a:r>
              <a:rPr lang="en-US"/>
              <a:t>SQL Data Discovery &amp; Classification</a:t>
            </a:r>
            <a:br>
              <a:rPr lang="en-US"/>
            </a:br>
            <a:r>
              <a:rPr lang="en-US" sz="2800">
                <a:solidFill>
                  <a:schemeClr val="tx1"/>
                </a:solidFill>
                <a:latin typeface="Segoe UI"/>
                <a:cs typeface="Segoe UI"/>
              </a:rPr>
              <a:t>Discover, classify, protect and track access to sensitive data</a:t>
            </a:r>
          </a:p>
        </p:txBody>
      </p:sp>
    </p:spTree>
    <p:extLst>
      <p:ext uri="{BB962C8B-B14F-4D97-AF65-F5344CB8AC3E}">
        <p14:creationId xmlns:p14="http://schemas.microsoft.com/office/powerpoint/2010/main" val="20198230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6AB800E-6F1F-42B9-9542-E0ADC2A3013A}"/>
              </a:ext>
            </a:extLst>
          </p:cNvPr>
          <p:cNvSpPr>
            <a:spLocks noGrp="1"/>
          </p:cNvSpPr>
          <p:nvPr>
            <p:ph type="body" sz="quarter" idx="10"/>
          </p:nvPr>
        </p:nvSpPr>
        <p:spPr>
          <a:xfrm>
            <a:off x="426424" y="1120573"/>
            <a:ext cx="11339774" cy="1326838"/>
          </a:xfrm>
        </p:spPr>
        <p:txBody>
          <a:bodyPr/>
          <a:lstStyle/>
          <a:p>
            <a:r>
              <a:rPr lang="en-US">
                <a:solidFill>
                  <a:schemeClr val="tx2"/>
                </a:solidFill>
              </a:rPr>
              <a:t>Overview</a:t>
            </a:r>
          </a:p>
          <a:p>
            <a:r>
              <a:rPr lang="en-US" sz="1600">
                <a:latin typeface="+mn-lt"/>
              </a:rPr>
              <a:t>GRANT controls permissions on designated tables, views, stored procedures, and functions.</a:t>
            </a:r>
          </a:p>
          <a:p>
            <a:r>
              <a:rPr lang="en-US" sz="1600">
                <a:latin typeface="+mn-lt"/>
              </a:rPr>
              <a:t>Prevent unauthorized queries against certain tables. </a:t>
            </a:r>
          </a:p>
          <a:p>
            <a:r>
              <a:rPr lang="en-US" sz="1600">
                <a:latin typeface="+mn-lt"/>
              </a:rPr>
              <a:t>Simplifies design and implementation of security at the database level as opposed to application level.</a:t>
            </a:r>
          </a:p>
        </p:txBody>
      </p:sp>
      <p:sp>
        <p:nvSpPr>
          <p:cNvPr id="9" name="Title 8">
            <a:extLst>
              <a:ext uri="{FF2B5EF4-FFF2-40B4-BE49-F238E27FC236}">
                <a16:creationId xmlns:a16="http://schemas.microsoft.com/office/drawing/2014/main" id="{B93349CA-EDEE-46C0-A87C-8E44842957F1}"/>
              </a:ext>
            </a:extLst>
          </p:cNvPr>
          <p:cNvSpPr>
            <a:spLocks noGrp="1"/>
          </p:cNvSpPr>
          <p:nvPr>
            <p:ph type="title"/>
          </p:nvPr>
        </p:nvSpPr>
        <p:spPr/>
        <p:txBody>
          <a:bodyPr/>
          <a:lstStyle/>
          <a:p>
            <a:r>
              <a:rPr lang="en-US"/>
              <a:t>Object-level security (tables, views, and more)</a:t>
            </a:r>
          </a:p>
        </p:txBody>
      </p:sp>
      <p:sp>
        <p:nvSpPr>
          <p:cNvPr id="15" name="Text Placeholder 3">
            <a:extLst>
              <a:ext uri="{FF2B5EF4-FFF2-40B4-BE49-F238E27FC236}">
                <a16:creationId xmlns:a16="http://schemas.microsoft.com/office/drawing/2014/main" id="{EF600BF1-6E21-4D24-94AF-93414C73A362}"/>
              </a:ext>
            </a:extLst>
          </p:cNvPr>
          <p:cNvSpPr txBox="1">
            <a:spLocks/>
          </p:cNvSpPr>
          <p:nvPr/>
        </p:nvSpPr>
        <p:spPr>
          <a:xfrm>
            <a:off x="411203" y="3197412"/>
            <a:ext cx="11351260" cy="2723823"/>
          </a:xfrm>
          <a:prstGeom prst="rect">
            <a:avLst/>
          </a:prstGeom>
          <a:noFill/>
          <a:ln w="12700">
            <a:solidFill>
              <a:srgbClr val="0078D7"/>
            </a:solidFill>
          </a:ln>
        </p:spPr>
        <p:txBody>
          <a:bodyPr vert="horz" wrap="square" lIns="146304" tIns="91440" rIns="146304" bIns="91440" rtlCol="0">
            <a:spAutoFit/>
          </a:bodyPr>
          <a:lstStyle>
            <a:defPPr>
              <a:defRPr lang="en-US"/>
            </a:defPPr>
            <a:lvl1pPr marR="0" indent="0" defTabSz="914367" fontAlgn="auto">
              <a:lnSpc>
                <a:spcPct val="100000"/>
              </a:lnSpc>
              <a:spcBef>
                <a:spcPts val="600"/>
              </a:spcBef>
              <a:spcAft>
                <a:spcPts val="0"/>
              </a:spcAft>
              <a:buClrTx/>
              <a:buSzPct val="90000"/>
              <a:buFont typeface="Arial" pitchFamily="34" charset="0"/>
              <a:buNone/>
              <a:tabLst/>
              <a:defRPr sz="1400" spc="0" baseline="0">
                <a:latin typeface="Consolas" panose="020B0609020204030204" pitchFamily="49" charset="0"/>
              </a:defRPr>
            </a:lvl1pPr>
            <a:lvl2pPr marL="572691" marR="0" indent="-236546" defTabSz="914367" fontAlgn="auto">
              <a:lnSpc>
                <a:spcPct val="90000"/>
              </a:lnSpc>
              <a:spcBef>
                <a:spcPct val="20000"/>
              </a:spcBef>
              <a:spcAft>
                <a:spcPts val="0"/>
              </a:spcAft>
              <a:buClrTx/>
              <a:buSzPct val="90000"/>
              <a:buFont typeface="Arial" pitchFamily="34" charset="0"/>
              <a:buChar char="•"/>
              <a:tabLst/>
              <a:defRPr sz="2353" spc="0" baseline="0"/>
            </a:lvl2pPr>
            <a:lvl3pPr marL="784338" marR="0" indent="-224097" defTabSz="914367" fontAlgn="auto">
              <a:lnSpc>
                <a:spcPct val="90000"/>
              </a:lnSpc>
              <a:spcBef>
                <a:spcPct val="20000"/>
              </a:spcBef>
              <a:spcAft>
                <a:spcPts val="0"/>
              </a:spcAft>
              <a:buClrTx/>
              <a:buSzPct val="90000"/>
              <a:buFont typeface="Arial" pitchFamily="34" charset="0"/>
              <a:buChar char="•"/>
              <a:tabLst/>
              <a:defRPr sz="1961" spc="0" baseline="0"/>
            </a:lvl3pPr>
            <a:lvl4pPr marL="1008435" marR="0" indent="-224097" defTabSz="914367" fontAlgn="auto">
              <a:lnSpc>
                <a:spcPct val="90000"/>
              </a:lnSpc>
              <a:spcBef>
                <a:spcPct val="20000"/>
              </a:spcBef>
              <a:spcAft>
                <a:spcPts val="0"/>
              </a:spcAft>
              <a:buClrTx/>
              <a:buSzPct val="90000"/>
              <a:buFont typeface="Arial" pitchFamily="34" charset="0"/>
              <a:buChar char="•"/>
              <a:tabLst/>
              <a:defRPr sz="1765" spc="0" baseline="0"/>
            </a:lvl4pPr>
            <a:lvl5pPr marL="1232531" marR="0" indent="-224097" defTabSz="914367" fontAlgn="auto">
              <a:lnSpc>
                <a:spcPct val="90000"/>
              </a:lnSpc>
              <a:spcBef>
                <a:spcPct val="20000"/>
              </a:spcBef>
              <a:spcAft>
                <a:spcPts val="0"/>
              </a:spcAft>
              <a:buClrTx/>
              <a:buSzPct val="90000"/>
              <a:buFont typeface="Arial" pitchFamily="34" charset="0"/>
              <a:buChar char="•"/>
              <a:tabLst/>
              <a:defRPr sz="1765" spc="0" baseline="0"/>
            </a:lvl5pPr>
            <a:lvl6pPr marL="2514509" indent="-228592" defTabSz="914367">
              <a:spcBef>
                <a:spcPct val="20000"/>
              </a:spcBef>
              <a:buFont typeface="Arial" pitchFamily="34" charset="0"/>
              <a:buChar char="•"/>
              <a:defRPr sz="1961"/>
            </a:lvl6pPr>
            <a:lvl7pPr marL="2971693" indent="-228592" defTabSz="914367">
              <a:spcBef>
                <a:spcPct val="20000"/>
              </a:spcBef>
              <a:buFont typeface="Arial" pitchFamily="34" charset="0"/>
              <a:buChar char="•"/>
              <a:defRPr sz="1961"/>
            </a:lvl7pPr>
            <a:lvl8pPr marL="3428877" indent="-228592" defTabSz="914367">
              <a:spcBef>
                <a:spcPct val="20000"/>
              </a:spcBef>
              <a:buFont typeface="Arial" pitchFamily="34" charset="0"/>
              <a:buChar char="•"/>
              <a:defRPr sz="1961"/>
            </a:lvl8pPr>
            <a:lvl9pPr marL="3886061" indent="-228592" defTabSz="914367">
              <a:spcBef>
                <a:spcPct val="20000"/>
              </a:spcBef>
              <a:buFont typeface="Arial" pitchFamily="34" charset="0"/>
              <a:buChar char="•"/>
              <a:defRPr sz="1961"/>
            </a:lvl9pPr>
          </a:lstStyle>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8000"/>
                </a:solidFill>
                <a:effectLst/>
                <a:uLnTx/>
                <a:uFillTx/>
                <a:latin typeface="Consolas" panose="020B0609020204030204" pitchFamily="49" charset="0"/>
              </a:rPr>
              <a:t>-- Grant SELECT permission to user </a:t>
            </a:r>
            <a:r>
              <a:rPr kumimoji="0" lang="en-US" sz="1200" b="0" i="0" u="none" strike="noStrike" kern="0" cap="none" spc="0" normalizeH="0" baseline="0" noProof="0" err="1">
                <a:ln>
                  <a:noFill/>
                </a:ln>
                <a:solidFill>
                  <a:srgbClr val="008000"/>
                </a:solidFill>
                <a:effectLst/>
                <a:uLnTx/>
                <a:uFillTx/>
                <a:latin typeface="Consolas" panose="020B0609020204030204" pitchFamily="49" charset="0"/>
              </a:rPr>
              <a:t>RosaQdM</a:t>
            </a:r>
            <a:r>
              <a:rPr kumimoji="0" lang="en-US" sz="1200" b="0" i="0" u="none" strike="noStrike" kern="0" cap="none" spc="0" normalizeH="0" baseline="0" noProof="0">
                <a:ln>
                  <a:noFill/>
                </a:ln>
                <a:solidFill>
                  <a:srgbClr val="008000"/>
                </a:solidFill>
                <a:effectLst/>
                <a:uLnTx/>
                <a:uFillTx/>
                <a:latin typeface="Consolas" panose="020B0609020204030204" pitchFamily="49" charset="0"/>
              </a:rPr>
              <a:t> on table </a:t>
            </a:r>
            <a:r>
              <a:rPr kumimoji="0" lang="en-US" sz="1200" b="0" i="0" u="none" strike="noStrike" kern="0" cap="none" spc="0" normalizeH="0" baseline="0" noProof="0" err="1">
                <a:ln>
                  <a:noFill/>
                </a:ln>
                <a:solidFill>
                  <a:srgbClr val="008000"/>
                </a:solidFill>
                <a:effectLst/>
                <a:uLnTx/>
                <a:uFillTx/>
                <a:latin typeface="Consolas" panose="020B0609020204030204" pitchFamily="49" charset="0"/>
              </a:rPr>
              <a:t>Person.Address</a:t>
            </a:r>
            <a:r>
              <a:rPr kumimoji="0" lang="en-US" sz="1200" b="0" i="0" u="none" strike="noStrike" kern="0" cap="none" spc="0" normalizeH="0" baseline="0" noProof="0">
                <a:ln>
                  <a:noFill/>
                </a:ln>
                <a:solidFill>
                  <a:srgbClr val="008000"/>
                </a:solidFill>
                <a:effectLst/>
                <a:uLnTx/>
                <a:uFillTx/>
                <a:latin typeface="Consolas" panose="020B0609020204030204" pitchFamily="49" charset="0"/>
              </a:rPr>
              <a:t> in the AdventureWorks2012 database</a:t>
            </a:r>
            <a:endParaRPr kumimoji="0" lang="en-US" sz="1200" b="0" i="0" u="none" strike="noStrike" kern="0" cap="none" spc="0" normalizeH="0" baseline="0" noProof="0">
              <a:ln>
                <a:noFill/>
              </a:ln>
              <a:solidFill>
                <a:srgbClr val="000000"/>
              </a:solidFill>
              <a:effectLst/>
              <a:uLnTx/>
              <a:uFillTx/>
              <a:latin typeface="Consolas" panose="020B0609020204030204" pitchFamily="49" charset="0"/>
            </a:endParaRP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rPr>
              <a:t>GRANT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SELECT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ON</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OBJECT</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err="1">
                <a:ln>
                  <a:noFill/>
                </a:ln>
                <a:solidFill>
                  <a:srgbClr val="000000"/>
                </a:solidFill>
                <a:effectLst/>
                <a:uLnTx/>
                <a:uFillTx/>
                <a:latin typeface="Consolas" panose="020B0609020204030204" pitchFamily="49" charset="0"/>
              </a:rPr>
              <a:t>Person</a:t>
            </a:r>
            <a:r>
              <a:rPr kumimoji="0" lang="en-US" sz="1200" b="0" i="0" u="none" strike="noStrike" kern="0" cap="none" spc="0" normalizeH="0" baseline="0" noProof="0" err="1">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err="1">
                <a:ln>
                  <a:noFill/>
                </a:ln>
                <a:solidFill>
                  <a:srgbClr val="0000FF"/>
                </a:solidFill>
                <a:effectLst/>
                <a:uLnTx/>
                <a:uFillTx/>
                <a:latin typeface="Consolas" panose="020B0609020204030204" pitchFamily="49" charset="0"/>
              </a:rPr>
              <a:t>Address</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TO</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err="1">
                <a:ln>
                  <a:noFill/>
                </a:ln>
                <a:solidFill>
                  <a:srgbClr val="000000"/>
                </a:solidFill>
                <a:effectLst/>
                <a:uLnTx/>
                <a:uFillTx/>
                <a:latin typeface="Consolas" panose="020B0609020204030204" pitchFamily="49" charset="0"/>
              </a:rPr>
              <a:t>RosaQdM</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endParaRPr kumimoji="0" lang="en-US" sz="1200" b="0" i="0" u="none" strike="noStrike" kern="0" cap="none" spc="0" normalizeH="0" baseline="0" noProof="0">
              <a:ln>
                <a:noFill/>
              </a:ln>
              <a:solidFill>
                <a:srgbClr val="000000"/>
              </a:solidFill>
              <a:effectLst/>
              <a:uLnTx/>
              <a:uFillTx/>
              <a:latin typeface="Consolas" panose="020B0609020204030204" pitchFamily="49" charset="0"/>
            </a:endParaRP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rPr>
              <a:t>GO</a:t>
            </a: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8000"/>
                </a:solidFill>
                <a:effectLst/>
                <a:uLnTx/>
                <a:uFillTx/>
                <a:latin typeface="Consolas" panose="020B0609020204030204" pitchFamily="49" charset="0"/>
              </a:rPr>
              <a:t>-- Grant REFERENCES permission on column BusinessEntityID in view </a:t>
            </a:r>
            <a:r>
              <a:rPr kumimoji="0" lang="en-US" sz="1200" b="0" i="0" u="none" strike="noStrike" kern="0" cap="none" spc="0" normalizeH="0" baseline="0" noProof="0" err="1">
                <a:ln>
                  <a:noFill/>
                </a:ln>
                <a:solidFill>
                  <a:srgbClr val="008000"/>
                </a:solidFill>
                <a:effectLst/>
                <a:uLnTx/>
                <a:uFillTx/>
                <a:latin typeface="Consolas" panose="020B0609020204030204" pitchFamily="49" charset="0"/>
              </a:rPr>
              <a:t>HumanResources.vEmployee</a:t>
            </a:r>
            <a:r>
              <a:rPr kumimoji="0" lang="en-US" sz="1200" b="0" i="0" u="none" strike="noStrike" kern="0" cap="none" spc="0" normalizeH="0" baseline="0" noProof="0">
                <a:ln>
                  <a:noFill/>
                </a:ln>
                <a:solidFill>
                  <a:srgbClr val="008000"/>
                </a:solidFill>
                <a:effectLst/>
                <a:uLnTx/>
                <a:uFillTx/>
                <a:latin typeface="Consolas" panose="020B0609020204030204" pitchFamily="49" charset="0"/>
              </a:rPr>
              <a:t> to user </a:t>
            </a:r>
            <a:r>
              <a:rPr kumimoji="0" lang="en-US" sz="1200" b="0" i="0" u="none" strike="noStrike" kern="0" cap="none" spc="0" normalizeH="0" baseline="0" noProof="0" err="1">
                <a:ln>
                  <a:noFill/>
                </a:ln>
                <a:solidFill>
                  <a:srgbClr val="008000"/>
                </a:solidFill>
                <a:effectLst/>
                <a:uLnTx/>
                <a:uFillTx/>
                <a:latin typeface="Consolas" panose="020B0609020204030204" pitchFamily="49" charset="0"/>
              </a:rPr>
              <a:t>Wanida</a:t>
            </a:r>
            <a:endParaRPr kumimoji="0" lang="en-US" sz="1200" b="0" i="0" u="none" strike="noStrike" kern="0" cap="none" spc="0" normalizeH="0" baseline="0" noProof="0">
              <a:ln>
                <a:noFill/>
              </a:ln>
              <a:solidFill>
                <a:srgbClr val="000000"/>
              </a:solidFill>
              <a:effectLst/>
              <a:uLnTx/>
              <a:uFillTx/>
              <a:latin typeface="Consolas" panose="020B0609020204030204" pitchFamily="49" charset="0"/>
            </a:endParaRP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rPr>
              <a:t>GRANT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REFERENCES</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BusinessEntityID</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ON</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OBJECT</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err="1">
                <a:ln>
                  <a:noFill/>
                </a:ln>
                <a:solidFill>
                  <a:srgbClr val="000000"/>
                </a:solidFill>
                <a:effectLst/>
                <a:uLnTx/>
                <a:uFillTx/>
                <a:latin typeface="Consolas" panose="020B0609020204030204" pitchFamily="49" charset="0"/>
              </a:rPr>
              <a:t>HumanResources</a:t>
            </a:r>
            <a:r>
              <a:rPr kumimoji="0" lang="en-US" sz="1200" b="0" i="0" u="none" strike="noStrike" kern="0" cap="none" spc="0" normalizeH="0" baseline="0" noProof="0" err="1">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err="1">
                <a:ln>
                  <a:noFill/>
                </a:ln>
                <a:solidFill>
                  <a:srgbClr val="000000"/>
                </a:solidFill>
                <a:effectLst/>
                <a:uLnTx/>
                <a:uFillTx/>
                <a:latin typeface="Consolas" panose="020B0609020204030204" pitchFamily="49" charset="0"/>
              </a:rPr>
              <a:t>vEmployee</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to</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err="1">
                <a:ln>
                  <a:noFill/>
                </a:ln>
                <a:solidFill>
                  <a:srgbClr val="000000"/>
                </a:solidFill>
                <a:effectLst/>
                <a:uLnTx/>
                <a:uFillTx/>
                <a:latin typeface="Consolas" panose="020B0609020204030204" pitchFamily="49" charset="0"/>
              </a:rPr>
              <a:t>Wanida</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with</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GRANT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OPTION</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endParaRPr kumimoji="0" lang="en-US" sz="1200" b="0" i="0" u="none" strike="noStrike" kern="0" cap="none" spc="0" normalizeH="0" baseline="0" noProof="0">
              <a:ln>
                <a:noFill/>
              </a:ln>
              <a:solidFill>
                <a:srgbClr val="000000"/>
              </a:solidFill>
              <a:effectLst/>
              <a:uLnTx/>
              <a:uFillTx/>
              <a:latin typeface="Consolas" panose="020B0609020204030204" pitchFamily="49" charset="0"/>
            </a:endParaRP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rPr>
              <a:t>GO</a:t>
            </a: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8000"/>
                </a:solidFill>
                <a:effectLst/>
                <a:uLnTx/>
                <a:uFillTx/>
                <a:latin typeface="Consolas" panose="020B0609020204030204" pitchFamily="49" charset="0"/>
              </a:rPr>
              <a:t>-- Grant EXECUTE permission on stored procedure </a:t>
            </a:r>
            <a:r>
              <a:rPr kumimoji="0" lang="en-US" sz="1200" b="0" i="0" u="none" strike="noStrike" kern="0" cap="none" spc="0" normalizeH="0" baseline="0" noProof="0" err="1">
                <a:ln>
                  <a:noFill/>
                </a:ln>
                <a:solidFill>
                  <a:srgbClr val="008000"/>
                </a:solidFill>
                <a:effectLst/>
                <a:uLnTx/>
                <a:uFillTx/>
                <a:latin typeface="Consolas" panose="020B0609020204030204" pitchFamily="49" charset="0"/>
              </a:rPr>
              <a:t>HumanResources.uspUpdateEmployeeHireInfo</a:t>
            </a:r>
            <a:r>
              <a:rPr kumimoji="0" lang="en-US" sz="1200" b="0" i="0" u="none" strike="noStrike" kern="0" cap="none" spc="0" normalizeH="0" baseline="0" noProof="0">
                <a:ln>
                  <a:noFill/>
                </a:ln>
                <a:solidFill>
                  <a:srgbClr val="008000"/>
                </a:solidFill>
                <a:effectLst/>
                <a:uLnTx/>
                <a:uFillTx/>
                <a:latin typeface="Consolas" panose="020B0609020204030204" pitchFamily="49" charset="0"/>
              </a:rPr>
              <a:t> to an application role called Recruiting11</a:t>
            </a:r>
            <a:endParaRPr kumimoji="0" lang="en-US" sz="1200" b="0" i="0" u="none" strike="noStrike" kern="0" cap="none" spc="0" normalizeH="0" baseline="0" noProof="0">
              <a:ln>
                <a:noFill/>
              </a:ln>
              <a:solidFill>
                <a:srgbClr val="000000"/>
              </a:solidFill>
              <a:effectLst/>
              <a:uLnTx/>
              <a:uFillTx/>
              <a:latin typeface="Consolas" panose="020B0609020204030204" pitchFamily="49" charset="0"/>
            </a:endParaRP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rPr>
              <a:t>USE</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AdventureWorks2012</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endParaRPr kumimoji="0" lang="en-US" sz="1200" b="0" i="0" u="none" strike="noStrike" kern="0" cap="none" spc="0" normalizeH="0" baseline="0" noProof="0">
              <a:ln>
                <a:noFill/>
              </a:ln>
              <a:solidFill>
                <a:srgbClr val="000000"/>
              </a:solidFill>
              <a:effectLst/>
              <a:uLnTx/>
              <a:uFillTx/>
              <a:latin typeface="Consolas" panose="020B0609020204030204" pitchFamily="49" charset="0"/>
            </a:endParaRP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rPr>
              <a:t>GRANT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EXECUTE</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ON</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OBJECT</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err="1">
                <a:ln>
                  <a:noFill/>
                </a:ln>
                <a:solidFill>
                  <a:srgbClr val="000000"/>
                </a:solidFill>
                <a:effectLst/>
                <a:uLnTx/>
                <a:uFillTx/>
                <a:latin typeface="Consolas" panose="020B0609020204030204" pitchFamily="49" charset="0"/>
              </a:rPr>
              <a:t>HumanResources</a:t>
            </a:r>
            <a:r>
              <a:rPr kumimoji="0" lang="en-US" sz="1200" b="0" i="0" u="none" strike="noStrike" kern="0" cap="none" spc="0" normalizeH="0" baseline="0" noProof="0" err="1">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err="1">
                <a:ln>
                  <a:noFill/>
                </a:ln>
                <a:solidFill>
                  <a:srgbClr val="000000"/>
                </a:solidFill>
                <a:effectLst/>
                <a:uLnTx/>
                <a:uFillTx/>
                <a:latin typeface="Consolas" panose="020B0609020204030204" pitchFamily="49" charset="0"/>
              </a:rPr>
              <a:t>uspUpdateEmployeeHireInfo</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TO</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RECRUITING 11</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endParaRPr kumimoji="0" lang="en-US" sz="1200" b="0" i="0" u="none" strike="noStrike" kern="0" cap="none" spc="0" normalizeH="0" baseline="0" noProof="0">
              <a:ln>
                <a:noFill/>
              </a:ln>
              <a:solidFill>
                <a:srgbClr val="000000"/>
              </a:solidFill>
              <a:effectLst/>
              <a:uLnTx/>
              <a:uFillTx/>
              <a:latin typeface="Consolas" panose="020B0609020204030204" pitchFamily="49" charset="0"/>
            </a:endParaRP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rPr>
              <a:t>GO</a:t>
            </a:r>
            <a:endParaRPr kumimoji="0" lang="en-US" sz="1200" b="0" i="0" u="none" strike="noStrike" kern="0" cap="none" spc="0" normalizeH="0" baseline="0" noProof="0">
              <a:ln>
                <a:noFill/>
              </a:ln>
              <a:solidFill>
                <a:srgbClr val="000000"/>
              </a:solidFill>
              <a:effectLst/>
              <a:uLnTx/>
              <a:uFillTx/>
              <a:latin typeface="Consolas" panose="020B0609020204030204" pitchFamily="49" charset="0"/>
            </a:endParaRPr>
          </a:p>
        </p:txBody>
      </p:sp>
    </p:spTree>
    <p:extLst>
      <p:ext uri="{BB962C8B-B14F-4D97-AF65-F5344CB8AC3E}">
        <p14:creationId xmlns:p14="http://schemas.microsoft.com/office/powerpoint/2010/main" val="1847376873"/>
      </p:ext>
    </p:extLst>
  </p:cSld>
  <p:clrMapOvr>
    <a:masterClrMapping/>
  </p:clrMapOvr>
  <p:transition>
    <p:fad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A24CE653-1752-4C4D-8825-FE10160290BD}"/>
              </a:ext>
            </a:extLst>
          </p:cNvPr>
          <p:cNvSpPr>
            <a:spLocks noGrp="1"/>
          </p:cNvSpPr>
          <p:nvPr>
            <p:ph type="body" sz="quarter" idx="10"/>
          </p:nvPr>
        </p:nvSpPr>
        <p:spPr>
          <a:xfrm>
            <a:off x="426424" y="1120572"/>
            <a:ext cx="4598063" cy="3761351"/>
          </a:xfrm>
        </p:spPr>
        <p:txBody>
          <a:bodyPr/>
          <a:lstStyle/>
          <a:p>
            <a:pPr lvl="0"/>
            <a:r>
              <a:rPr lang="en-US">
                <a:solidFill>
                  <a:srgbClr val="0078D7"/>
                </a:solidFill>
              </a:rPr>
              <a:t>Overview</a:t>
            </a:r>
          </a:p>
          <a:p>
            <a:pPr lvl="0">
              <a:spcBef>
                <a:spcPts val="600"/>
              </a:spcBef>
            </a:pPr>
            <a:r>
              <a:rPr lang="en-US" sz="1600">
                <a:latin typeface="Segoe UI"/>
              </a:rPr>
              <a:t>Fine grained access control of specific rows in a database table.</a:t>
            </a:r>
          </a:p>
          <a:p>
            <a:pPr lvl="0">
              <a:spcBef>
                <a:spcPts val="600"/>
              </a:spcBef>
            </a:pPr>
            <a:r>
              <a:rPr lang="en-US" sz="1600">
                <a:latin typeface="Segoe UI"/>
              </a:rPr>
              <a:t>Help prevent unauthorized access when multiple users share the same tables.</a:t>
            </a:r>
          </a:p>
          <a:p>
            <a:pPr lvl="0">
              <a:spcBef>
                <a:spcPts val="600"/>
              </a:spcBef>
            </a:pPr>
            <a:r>
              <a:rPr lang="en-US" sz="1600">
                <a:latin typeface="Segoe UI"/>
              </a:rPr>
              <a:t>Eliminates need to implement connection filtering in multi-tenant applications.</a:t>
            </a:r>
          </a:p>
          <a:p>
            <a:pPr lvl="0">
              <a:spcBef>
                <a:spcPts val="600"/>
              </a:spcBef>
            </a:pPr>
            <a:r>
              <a:rPr lang="en-US" sz="1600">
                <a:latin typeface="Segoe UI"/>
              </a:rPr>
              <a:t>Administer via SQL Server Management Studio or SQL Server Data Tools.</a:t>
            </a:r>
          </a:p>
          <a:p>
            <a:pPr lvl="0">
              <a:spcBef>
                <a:spcPts val="600"/>
              </a:spcBef>
            </a:pPr>
            <a:r>
              <a:rPr lang="en-US" sz="1600">
                <a:latin typeface="Segoe UI"/>
              </a:rPr>
              <a:t>Easily locate enforcement logic inside the database and schema bound to the table. </a:t>
            </a:r>
          </a:p>
        </p:txBody>
      </p:sp>
      <p:sp>
        <p:nvSpPr>
          <p:cNvPr id="9" name="Title 8">
            <a:extLst>
              <a:ext uri="{FF2B5EF4-FFF2-40B4-BE49-F238E27FC236}">
                <a16:creationId xmlns:a16="http://schemas.microsoft.com/office/drawing/2014/main" id="{5B134407-80E4-44EF-AD13-86E60CE1294B}"/>
              </a:ext>
            </a:extLst>
          </p:cNvPr>
          <p:cNvSpPr>
            <a:spLocks noGrp="1"/>
          </p:cNvSpPr>
          <p:nvPr>
            <p:ph type="title"/>
          </p:nvPr>
        </p:nvSpPr>
        <p:spPr/>
        <p:txBody>
          <a:bodyPr/>
          <a:lstStyle/>
          <a:p>
            <a:r>
              <a:rPr lang="en-US"/>
              <a:t>Row-level security (RLS)</a:t>
            </a:r>
          </a:p>
        </p:txBody>
      </p:sp>
      <p:sp>
        <p:nvSpPr>
          <p:cNvPr id="33" name="TextBox 32">
            <a:extLst>
              <a:ext uri="{FF2B5EF4-FFF2-40B4-BE49-F238E27FC236}">
                <a16:creationId xmlns:a16="http://schemas.microsoft.com/office/drawing/2014/main" id="{3701792C-FBE2-4FB9-A5B2-F48786C4FF59}"/>
              </a:ext>
            </a:extLst>
          </p:cNvPr>
          <p:cNvSpPr txBox="1"/>
          <p:nvPr/>
        </p:nvSpPr>
        <p:spPr>
          <a:xfrm>
            <a:off x="7035612" y="3767433"/>
            <a:ext cx="2038677" cy="307777"/>
          </a:xfrm>
          <a:prstGeom prst="rect">
            <a:avLst/>
          </a:prstGeom>
          <a:noFill/>
        </p:spPr>
        <p:txBody>
          <a:bodyPr wrap="square" rtlCol="0">
            <a:spAutoFit/>
          </a:bodyP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78D7"/>
                </a:solidFill>
                <a:effectLst/>
                <a:uLnTx/>
                <a:uFillTx/>
                <a:latin typeface="+mj-lt"/>
              </a:rPr>
              <a:t>SQL Data Warehouse</a:t>
            </a:r>
          </a:p>
        </p:txBody>
      </p:sp>
      <p:sp>
        <p:nvSpPr>
          <p:cNvPr id="34" name="Freeform 228">
            <a:extLst>
              <a:ext uri="{FF2B5EF4-FFF2-40B4-BE49-F238E27FC236}">
                <a16:creationId xmlns:a16="http://schemas.microsoft.com/office/drawing/2014/main" id="{AD2860AB-8401-4806-9615-7EB7248D1E3E}"/>
              </a:ext>
            </a:extLst>
          </p:cNvPr>
          <p:cNvSpPr>
            <a:spLocks noEditPoints="1"/>
          </p:cNvSpPr>
          <p:nvPr/>
        </p:nvSpPr>
        <p:spPr bwMode="auto">
          <a:xfrm flipH="1">
            <a:off x="7604700" y="2499844"/>
            <a:ext cx="900502" cy="1185300"/>
          </a:xfrm>
          <a:prstGeom prst="can">
            <a:avLst>
              <a:gd name="adj" fmla="val 39781"/>
            </a:avLst>
          </a:prstGeom>
          <a:noFill/>
          <a:ln w="19050">
            <a:solidFill>
              <a:srgbClr val="0078D7"/>
            </a:solidFill>
          </a:ln>
        </p:spPr>
        <p:txBody>
          <a:bodyPr vert="horz" wrap="square" lIns="91440" tIns="365760" rIns="91440" bIns="274320" numCol="1" anchor="ctr" anchorCtr="0" compatLnSpc="1">
            <a:prstTxWarp prst="textNoShape">
              <a:avLst/>
            </a:prstTxWarp>
          </a:bodyPr>
          <a:lstStyle/>
          <a:p>
            <a:pPr marL="0" marR="0" lvl="0" indent="0" algn="ctr" defTabSz="932742" eaLnBrk="1" fontAlgn="auto" latinLnBrk="0" hangingPunct="1">
              <a:lnSpc>
                <a:spcPct val="100000"/>
              </a:lnSpc>
              <a:spcBef>
                <a:spcPts val="600"/>
              </a:spcBef>
              <a:spcAft>
                <a:spcPts val="0"/>
              </a:spcAft>
              <a:buClrTx/>
              <a:buSzTx/>
              <a:buFontTx/>
              <a:buNone/>
              <a:tabLst/>
              <a:defRPr/>
            </a:pPr>
            <a:r>
              <a:rPr kumimoji="0" lang="en-US" sz="1000" b="0" i="0" u="none" strike="noStrike" kern="0" cap="none" spc="0" normalizeH="0" baseline="0" noProof="0">
                <a:ln>
                  <a:noFill/>
                </a:ln>
                <a:effectLst/>
                <a:uLnTx/>
                <a:uFillTx/>
                <a:latin typeface="+mj-lt"/>
                <a:cs typeface="Segoe UI Semibold" panose="020B0702040204020203" pitchFamily="34" charset="0"/>
              </a:rPr>
              <a:t>Customer 1</a:t>
            </a:r>
          </a:p>
          <a:p>
            <a:pPr marL="0" marR="0" lvl="0" indent="0" algn="ctr" defTabSz="932742" eaLnBrk="1" fontAlgn="auto" latinLnBrk="0" hangingPunct="1">
              <a:lnSpc>
                <a:spcPct val="100000"/>
              </a:lnSpc>
              <a:spcBef>
                <a:spcPts val="600"/>
              </a:spcBef>
              <a:spcAft>
                <a:spcPts val="0"/>
              </a:spcAft>
              <a:buClrTx/>
              <a:buSzTx/>
              <a:buFontTx/>
              <a:buNone/>
              <a:tabLst/>
              <a:defRPr/>
            </a:pPr>
            <a:r>
              <a:rPr kumimoji="0" lang="en-US" sz="1000" b="0" i="0" u="none" strike="noStrike" kern="0" cap="none" spc="0" normalizeH="0" baseline="0" noProof="0">
                <a:ln>
                  <a:noFill/>
                </a:ln>
                <a:effectLst/>
                <a:uLnTx/>
                <a:uFillTx/>
                <a:latin typeface="+mj-lt"/>
                <a:cs typeface="Segoe UI Semibold" panose="020B0702040204020203" pitchFamily="34" charset="0"/>
              </a:rPr>
              <a:t>Customer 2</a:t>
            </a:r>
          </a:p>
          <a:p>
            <a:pPr marL="0" marR="0" lvl="0" indent="0" algn="ctr" defTabSz="932742" eaLnBrk="1" fontAlgn="auto" latinLnBrk="0" hangingPunct="1">
              <a:lnSpc>
                <a:spcPct val="100000"/>
              </a:lnSpc>
              <a:spcBef>
                <a:spcPts val="600"/>
              </a:spcBef>
              <a:spcAft>
                <a:spcPts val="0"/>
              </a:spcAft>
              <a:buClrTx/>
              <a:buSzTx/>
              <a:buFontTx/>
              <a:buNone/>
              <a:tabLst/>
              <a:defRPr/>
            </a:pPr>
            <a:r>
              <a:rPr kumimoji="0" lang="en-US" sz="1000" b="0" i="0" u="none" strike="noStrike" kern="0" cap="none" spc="0" normalizeH="0" baseline="0" noProof="0">
                <a:ln>
                  <a:noFill/>
                </a:ln>
                <a:effectLst/>
                <a:uLnTx/>
                <a:uFillTx/>
                <a:latin typeface="+mj-lt"/>
                <a:cs typeface="Segoe UI Semibold" panose="020B0702040204020203" pitchFamily="34" charset="0"/>
              </a:rPr>
              <a:t>Customer 3</a:t>
            </a:r>
          </a:p>
        </p:txBody>
      </p:sp>
      <p:sp>
        <p:nvSpPr>
          <p:cNvPr id="35" name="Freeform 5">
            <a:extLst>
              <a:ext uri="{FF2B5EF4-FFF2-40B4-BE49-F238E27FC236}">
                <a16:creationId xmlns:a16="http://schemas.microsoft.com/office/drawing/2014/main" id="{3909B8E0-5D04-4E4C-8DBD-879A12EFCE08}"/>
              </a:ext>
            </a:extLst>
          </p:cNvPr>
          <p:cNvSpPr>
            <a:spLocks noEditPoints="1"/>
          </p:cNvSpPr>
          <p:nvPr/>
        </p:nvSpPr>
        <p:spPr bwMode="auto">
          <a:xfrm>
            <a:off x="9578630" y="5214777"/>
            <a:ext cx="365266" cy="408116"/>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sp>
        <p:nvSpPr>
          <p:cNvPr id="36" name="Freeform 5">
            <a:extLst>
              <a:ext uri="{FF2B5EF4-FFF2-40B4-BE49-F238E27FC236}">
                <a16:creationId xmlns:a16="http://schemas.microsoft.com/office/drawing/2014/main" id="{BD0EA2B3-138D-456E-BEA5-30DAFC7BA904}"/>
              </a:ext>
            </a:extLst>
          </p:cNvPr>
          <p:cNvSpPr>
            <a:spLocks noEditPoints="1"/>
          </p:cNvSpPr>
          <p:nvPr/>
        </p:nvSpPr>
        <p:spPr bwMode="auto">
          <a:xfrm>
            <a:off x="10262892" y="5214777"/>
            <a:ext cx="365266" cy="408116"/>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sp>
        <p:nvSpPr>
          <p:cNvPr id="37" name="Freeform 5">
            <a:extLst>
              <a:ext uri="{FF2B5EF4-FFF2-40B4-BE49-F238E27FC236}">
                <a16:creationId xmlns:a16="http://schemas.microsoft.com/office/drawing/2014/main" id="{9B64BC4C-5A7F-400A-9B6F-EC4F8F13FDC8}"/>
              </a:ext>
            </a:extLst>
          </p:cNvPr>
          <p:cNvSpPr>
            <a:spLocks noEditPoints="1"/>
          </p:cNvSpPr>
          <p:nvPr/>
        </p:nvSpPr>
        <p:spPr bwMode="auto">
          <a:xfrm>
            <a:off x="10947155" y="5214777"/>
            <a:ext cx="365266" cy="408116"/>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cxnSp>
        <p:nvCxnSpPr>
          <p:cNvPr id="38" name="Connector: Elbow 37">
            <a:extLst>
              <a:ext uri="{FF2B5EF4-FFF2-40B4-BE49-F238E27FC236}">
                <a16:creationId xmlns:a16="http://schemas.microsoft.com/office/drawing/2014/main" id="{3C65C5E7-DD2F-481E-84B8-B486E2ACC197}"/>
              </a:ext>
            </a:extLst>
          </p:cNvPr>
          <p:cNvCxnSpPr>
            <a:cxnSpLocks/>
            <a:endCxn id="35" idx="1"/>
          </p:cNvCxnSpPr>
          <p:nvPr/>
        </p:nvCxnSpPr>
        <p:spPr>
          <a:xfrm>
            <a:off x="8494410" y="3422886"/>
            <a:ext cx="1268338" cy="1791893"/>
          </a:xfrm>
          <a:prstGeom prst="bentConnector3">
            <a:avLst>
              <a:gd name="adj1" fmla="val 99692"/>
            </a:avLst>
          </a:prstGeom>
          <a:noFill/>
          <a:ln w="12700" cap="flat" cmpd="sng" algn="ctr">
            <a:solidFill>
              <a:schemeClr val="accent4"/>
            </a:solidFill>
            <a:prstDash val="solid"/>
            <a:headEnd type="none"/>
            <a:tailEnd type="none"/>
          </a:ln>
          <a:effectLst/>
        </p:spPr>
      </p:cxnSp>
      <p:cxnSp>
        <p:nvCxnSpPr>
          <p:cNvPr id="39" name="Connector: Elbow 38">
            <a:extLst>
              <a:ext uri="{FF2B5EF4-FFF2-40B4-BE49-F238E27FC236}">
                <a16:creationId xmlns:a16="http://schemas.microsoft.com/office/drawing/2014/main" id="{3669C720-7258-4D27-9621-CB4292C178D2}"/>
              </a:ext>
            </a:extLst>
          </p:cNvPr>
          <p:cNvCxnSpPr>
            <a:cxnSpLocks/>
            <a:endCxn id="36" idx="1"/>
          </p:cNvCxnSpPr>
          <p:nvPr/>
        </p:nvCxnSpPr>
        <p:spPr>
          <a:xfrm rot="16200000" flipH="1">
            <a:off x="8482525" y="3250291"/>
            <a:ext cx="1987163" cy="1941808"/>
          </a:xfrm>
          <a:prstGeom prst="bentConnector4">
            <a:avLst>
              <a:gd name="adj1" fmla="val -1083"/>
              <a:gd name="adj2" fmla="val 99939"/>
            </a:avLst>
          </a:prstGeom>
          <a:noFill/>
          <a:ln w="12700" cap="flat" cmpd="sng" algn="ctr">
            <a:solidFill>
              <a:schemeClr val="accent4"/>
            </a:solidFill>
            <a:prstDash val="solid"/>
            <a:headEnd type="none"/>
            <a:tailEnd type="none"/>
          </a:ln>
          <a:effectLst/>
        </p:spPr>
      </p:cxnSp>
      <p:cxnSp>
        <p:nvCxnSpPr>
          <p:cNvPr id="40" name="Connector: Elbow 39">
            <a:extLst>
              <a:ext uri="{FF2B5EF4-FFF2-40B4-BE49-F238E27FC236}">
                <a16:creationId xmlns:a16="http://schemas.microsoft.com/office/drawing/2014/main" id="{4ED4FD66-0A74-4EDC-A504-8C174EDD5D06}"/>
              </a:ext>
            </a:extLst>
          </p:cNvPr>
          <p:cNvCxnSpPr>
            <a:cxnSpLocks/>
            <a:endCxn id="37" idx="1"/>
          </p:cNvCxnSpPr>
          <p:nvPr/>
        </p:nvCxnSpPr>
        <p:spPr>
          <a:xfrm>
            <a:off x="8505202" y="2987894"/>
            <a:ext cx="2626071" cy="2226883"/>
          </a:xfrm>
          <a:prstGeom prst="bentConnector3">
            <a:avLst>
              <a:gd name="adj1" fmla="val 99851"/>
            </a:avLst>
          </a:prstGeom>
          <a:noFill/>
          <a:ln w="12700" cap="flat" cmpd="sng" algn="ctr">
            <a:solidFill>
              <a:schemeClr val="accent4"/>
            </a:solidFill>
            <a:prstDash val="solid"/>
            <a:headEnd type="none"/>
            <a:tailEnd type="none"/>
          </a:ln>
          <a:effectLst/>
        </p:spPr>
      </p:cxnSp>
      <p:grpSp>
        <p:nvGrpSpPr>
          <p:cNvPr id="41" name="Group 40">
            <a:extLst>
              <a:ext uri="{FF2B5EF4-FFF2-40B4-BE49-F238E27FC236}">
                <a16:creationId xmlns:a16="http://schemas.microsoft.com/office/drawing/2014/main" id="{433809FF-3196-4C7E-B0C3-B06BC5CE653E}"/>
              </a:ext>
            </a:extLst>
          </p:cNvPr>
          <p:cNvGrpSpPr/>
          <p:nvPr/>
        </p:nvGrpSpPr>
        <p:grpSpPr>
          <a:xfrm>
            <a:off x="10959054" y="4281431"/>
            <a:ext cx="342900" cy="342900"/>
            <a:chOff x="1517650" y="1863725"/>
            <a:chExt cx="177800" cy="177800"/>
          </a:xfrm>
          <a:solidFill>
            <a:schemeClr val="bg2"/>
          </a:solidFill>
        </p:grpSpPr>
        <p:sp>
          <p:nvSpPr>
            <p:cNvPr id="42" name="Oval 41">
              <a:extLst>
                <a:ext uri="{FF2B5EF4-FFF2-40B4-BE49-F238E27FC236}">
                  <a16:creationId xmlns:a16="http://schemas.microsoft.com/office/drawing/2014/main" id="{F04F6A0C-1082-473D-9A78-65D9D15D0770}"/>
                </a:ext>
              </a:extLst>
            </p:cNvPr>
            <p:cNvSpPr/>
            <p:nvPr/>
          </p:nvSpPr>
          <p:spPr bwMode="auto">
            <a:xfrm>
              <a:off x="1517650" y="1863725"/>
              <a:ext cx="177800" cy="177800"/>
            </a:xfrm>
            <a:prstGeom prst="ellipse">
              <a:avLst/>
            </a:prstGeom>
            <a:grpFill/>
            <a:ln w="19050" cap="flat" cmpd="sng" algn="ctr">
              <a:solidFill>
                <a:srgbClr val="10A41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 name="Freeform 5">
              <a:extLst>
                <a:ext uri="{FF2B5EF4-FFF2-40B4-BE49-F238E27FC236}">
                  <a16:creationId xmlns:a16="http://schemas.microsoft.com/office/drawing/2014/main" id="{83DAF35B-FDF6-42D9-AB41-9D8BE186116E}"/>
                </a:ext>
              </a:extLst>
            </p:cNvPr>
            <p:cNvSpPr/>
            <p:nvPr/>
          </p:nvSpPr>
          <p:spPr bwMode="auto">
            <a:xfrm>
              <a:off x="1554163" y="1919288"/>
              <a:ext cx="104775" cy="66675"/>
            </a:xfrm>
            <a:custGeom>
              <a:avLst/>
              <a:gdLst>
                <a:gd name="connsiteX0" fmla="*/ 0 w 104775"/>
                <a:gd name="connsiteY0" fmla="*/ 28575 h 66675"/>
                <a:gd name="connsiteX1" fmla="*/ 38100 w 104775"/>
                <a:gd name="connsiteY1" fmla="*/ 66675 h 66675"/>
                <a:gd name="connsiteX2" fmla="*/ 104775 w 104775"/>
                <a:gd name="connsiteY2" fmla="*/ 0 h 66675"/>
              </a:gdLst>
              <a:ahLst/>
              <a:cxnLst>
                <a:cxn ang="0">
                  <a:pos x="connsiteX0" y="connsiteY0"/>
                </a:cxn>
                <a:cxn ang="0">
                  <a:pos x="connsiteX1" y="connsiteY1"/>
                </a:cxn>
                <a:cxn ang="0">
                  <a:pos x="connsiteX2" y="connsiteY2"/>
                </a:cxn>
              </a:cxnLst>
              <a:rect l="l" t="t" r="r" b="b"/>
              <a:pathLst>
                <a:path w="104775" h="66675">
                  <a:moveTo>
                    <a:pt x="0" y="28575"/>
                  </a:moveTo>
                  <a:lnTo>
                    <a:pt x="38100" y="66675"/>
                  </a:lnTo>
                  <a:lnTo>
                    <a:pt x="104775" y="0"/>
                  </a:lnTo>
                </a:path>
              </a:pathLst>
            </a:custGeom>
            <a:grpFill/>
            <a:ln w="19050" cap="flat" cmpd="sng" algn="ctr">
              <a:solidFill>
                <a:srgbClr val="10A410"/>
              </a:solidFill>
              <a:prstDash val="soli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sp>
        <p:nvSpPr>
          <p:cNvPr id="44" name="Freeform 146">
            <a:extLst>
              <a:ext uri="{FF2B5EF4-FFF2-40B4-BE49-F238E27FC236}">
                <a16:creationId xmlns:a16="http://schemas.microsoft.com/office/drawing/2014/main" id="{097F9078-74C8-4702-A558-1829EC0A6C82}"/>
              </a:ext>
            </a:extLst>
          </p:cNvPr>
          <p:cNvSpPr>
            <a:spLocks noChangeAspect="1"/>
          </p:cNvSpPr>
          <p:nvPr/>
        </p:nvSpPr>
        <p:spPr bwMode="auto">
          <a:xfrm>
            <a:off x="6356468" y="2151475"/>
            <a:ext cx="3167534" cy="2006025"/>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noFill/>
          <a:ln w="19050" cap="flat" cmpd="sng" algn="ctr">
            <a:solidFill>
              <a:srgbClr val="0078D7"/>
            </a:solidFill>
            <a:prstDash val="solid"/>
            <a:miter lim="800000"/>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IN" sz="1961" b="1"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grpSp>
        <p:nvGrpSpPr>
          <p:cNvPr id="45" name="Group 44">
            <a:extLst>
              <a:ext uri="{FF2B5EF4-FFF2-40B4-BE49-F238E27FC236}">
                <a16:creationId xmlns:a16="http://schemas.microsoft.com/office/drawing/2014/main" id="{C8453863-B18A-4EF3-8944-EE355990B044}"/>
              </a:ext>
            </a:extLst>
          </p:cNvPr>
          <p:cNvGrpSpPr/>
          <p:nvPr/>
        </p:nvGrpSpPr>
        <p:grpSpPr>
          <a:xfrm>
            <a:off x="9627173" y="4258072"/>
            <a:ext cx="266988" cy="389618"/>
            <a:chOff x="1103506" y="2567788"/>
            <a:chExt cx="405526" cy="591791"/>
          </a:xfrm>
          <a:solidFill>
            <a:schemeClr val="bg2"/>
          </a:solidFill>
        </p:grpSpPr>
        <p:sp>
          <p:nvSpPr>
            <p:cNvPr id="46" name="Freeform: Shape 45">
              <a:extLst>
                <a:ext uri="{FF2B5EF4-FFF2-40B4-BE49-F238E27FC236}">
                  <a16:creationId xmlns:a16="http://schemas.microsoft.com/office/drawing/2014/main" id="{DD3D7778-90A2-4333-935E-B3002C1020D2}"/>
                </a:ext>
              </a:extLst>
            </p:cNvPr>
            <p:cNvSpPr/>
            <p:nvPr/>
          </p:nvSpPr>
          <p:spPr bwMode="auto">
            <a:xfrm>
              <a:off x="1175599" y="2567788"/>
              <a:ext cx="261340" cy="417790"/>
            </a:xfrm>
            <a:custGeom>
              <a:avLst/>
              <a:gdLst>
                <a:gd name="connsiteX0" fmla="*/ 79377 w 160100"/>
                <a:gd name="connsiteY0" fmla="*/ 0 h 255944"/>
                <a:gd name="connsiteX1" fmla="*/ 160100 w 160100"/>
                <a:gd name="connsiteY1" fmla="*/ 80721 h 255944"/>
                <a:gd name="connsiteX2" fmla="*/ 160100 w 160100"/>
                <a:gd name="connsiteY2" fmla="*/ 233699 h 255944"/>
                <a:gd name="connsiteX3" fmla="*/ 160100 w 160100"/>
                <a:gd name="connsiteY3" fmla="*/ 255944 h 255944"/>
                <a:gd name="connsiteX4" fmla="*/ 0 w 160100"/>
                <a:gd name="connsiteY4" fmla="*/ 255944 h 255944"/>
                <a:gd name="connsiteX5" fmla="*/ 0 w 160100"/>
                <a:gd name="connsiteY5" fmla="*/ 243173 h 255944"/>
                <a:gd name="connsiteX6" fmla="*/ 0 w 160100"/>
                <a:gd name="connsiteY6" fmla="*/ 80721 h 255944"/>
                <a:gd name="connsiteX7" fmla="*/ 79377 w 160100"/>
                <a:gd name="connsiteY7" fmla="*/ 0 h 255944"/>
                <a:gd name="connsiteX0" fmla="*/ 79377 w 160100"/>
                <a:gd name="connsiteY0" fmla="*/ 0 h 321159"/>
                <a:gd name="connsiteX1" fmla="*/ 160100 w 160100"/>
                <a:gd name="connsiteY1" fmla="*/ 80721 h 321159"/>
                <a:gd name="connsiteX2" fmla="*/ 160100 w 160100"/>
                <a:gd name="connsiteY2" fmla="*/ 233699 h 321159"/>
                <a:gd name="connsiteX3" fmla="*/ 160100 w 160100"/>
                <a:gd name="connsiteY3" fmla="*/ 255944 h 321159"/>
                <a:gd name="connsiteX4" fmla="*/ 66266 w 160100"/>
                <a:gd name="connsiteY4" fmla="*/ 321159 h 321159"/>
                <a:gd name="connsiteX5" fmla="*/ 0 w 160100"/>
                <a:gd name="connsiteY5" fmla="*/ 255944 h 321159"/>
                <a:gd name="connsiteX6" fmla="*/ 0 w 160100"/>
                <a:gd name="connsiteY6" fmla="*/ 243173 h 321159"/>
                <a:gd name="connsiteX7" fmla="*/ 0 w 160100"/>
                <a:gd name="connsiteY7" fmla="*/ 80721 h 321159"/>
                <a:gd name="connsiteX8" fmla="*/ 79377 w 160100"/>
                <a:gd name="connsiteY8" fmla="*/ 0 h 321159"/>
                <a:gd name="connsiteX0" fmla="*/ 66266 w 160100"/>
                <a:gd name="connsiteY0" fmla="*/ 321159 h 412599"/>
                <a:gd name="connsiteX1" fmla="*/ 0 w 160100"/>
                <a:gd name="connsiteY1" fmla="*/ 255944 h 412599"/>
                <a:gd name="connsiteX2" fmla="*/ 0 w 160100"/>
                <a:gd name="connsiteY2" fmla="*/ 243173 h 412599"/>
                <a:gd name="connsiteX3" fmla="*/ 0 w 160100"/>
                <a:gd name="connsiteY3" fmla="*/ 80721 h 412599"/>
                <a:gd name="connsiteX4" fmla="*/ 79377 w 160100"/>
                <a:gd name="connsiteY4" fmla="*/ 0 h 412599"/>
                <a:gd name="connsiteX5" fmla="*/ 160100 w 160100"/>
                <a:gd name="connsiteY5" fmla="*/ 80721 h 412599"/>
                <a:gd name="connsiteX6" fmla="*/ 160100 w 160100"/>
                <a:gd name="connsiteY6" fmla="*/ 233699 h 412599"/>
                <a:gd name="connsiteX7" fmla="*/ 160100 w 160100"/>
                <a:gd name="connsiteY7" fmla="*/ 255944 h 412599"/>
                <a:gd name="connsiteX8" fmla="*/ 157706 w 160100"/>
                <a:gd name="connsiteY8" fmla="*/ 412599 h 412599"/>
                <a:gd name="connsiteX0" fmla="*/ 0 w 160100"/>
                <a:gd name="connsiteY0" fmla="*/ 255944 h 412599"/>
                <a:gd name="connsiteX1" fmla="*/ 0 w 160100"/>
                <a:gd name="connsiteY1" fmla="*/ 243173 h 412599"/>
                <a:gd name="connsiteX2" fmla="*/ 0 w 160100"/>
                <a:gd name="connsiteY2" fmla="*/ 80721 h 412599"/>
                <a:gd name="connsiteX3" fmla="*/ 79377 w 160100"/>
                <a:gd name="connsiteY3" fmla="*/ 0 h 412599"/>
                <a:gd name="connsiteX4" fmla="*/ 160100 w 160100"/>
                <a:gd name="connsiteY4" fmla="*/ 80721 h 412599"/>
                <a:gd name="connsiteX5" fmla="*/ 160100 w 160100"/>
                <a:gd name="connsiteY5" fmla="*/ 233699 h 412599"/>
                <a:gd name="connsiteX6" fmla="*/ 160100 w 160100"/>
                <a:gd name="connsiteY6" fmla="*/ 255944 h 412599"/>
                <a:gd name="connsiteX7" fmla="*/ 157706 w 160100"/>
                <a:gd name="connsiteY7" fmla="*/ 412599 h 412599"/>
                <a:gd name="connsiteX0" fmla="*/ 0 w 160100"/>
                <a:gd name="connsiteY0" fmla="*/ 255944 h 255944"/>
                <a:gd name="connsiteX1" fmla="*/ 0 w 160100"/>
                <a:gd name="connsiteY1" fmla="*/ 243173 h 255944"/>
                <a:gd name="connsiteX2" fmla="*/ 0 w 160100"/>
                <a:gd name="connsiteY2" fmla="*/ 80721 h 255944"/>
                <a:gd name="connsiteX3" fmla="*/ 79377 w 160100"/>
                <a:gd name="connsiteY3" fmla="*/ 0 h 255944"/>
                <a:gd name="connsiteX4" fmla="*/ 160100 w 160100"/>
                <a:gd name="connsiteY4" fmla="*/ 80721 h 255944"/>
                <a:gd name="connsiteX5" fmla="*/ 160100 w 160100"/>
                <a:gd name="connsiteY5" fmla="*/ 233699 h 255944"/>
                <a:gd name="connsiteX6" fmla="*/ 160100 w 160100"/>
                <a:gd name="connsiteY6" fmla="*/ 255944 h 25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100" h="255944">
                  <a:moveTo>
                    <a:pt x="0" y="255944"/>
                  </a:moveTo>
                  <a:lnTo>
                    <a:pt x="0" y="243173"/>
                  </a:lnTo>
                  <a:lnTo>
                    <a:pt x="0" y="80721"/>
                  </a:lnTo>
                  <a:cubicBezTo>
                    <a:pt x="0" y="36324"/>
                    <a:pt x="34979" y="0"/>
                    <a:pt x="79377" y="0"/>
                  </a:cubicBezTo>
                  <a:cubicBezTo>
                    <a:pt x="123774" y="0"/>
                    <a:pt x="160100" y="36324"/>
                    <a:pt x="160100" y="80721"/>
                  </a:cubicBezTo>
                  <a:lnTo>
                    <a:pt x="160100" y="233699"/>
                  </a:lnTo>
                  <a:lnTo>
                    <a:pt x="160100" y="255944"/>
                  </a:lnTo>
                </a:path>
              </a:pathLst>
            </a:custGeom>
            <a:grpFill/>
            <a:ln w="19050">
              <a:solidFill>
                <a:srgbClr val="0078D7"/>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ndParaRPr>
            </a:p>
          </p:txBody>
        </p:sp>
        <p:sp>
          <p:nvSpPr>
            <p:cNvPr id="47" name="Rectangle 46">
              <a:extLst>
                <a:ext uri="{FF2B5EF4-FFF2-40B4-BE49-F238E27FC236}">
                  <a16:creationId xmlns:a16="http://schemas.microsoft.com/office/drawing/2014/main" id="{530BF224-48E0-4FDC-B190-7A5328EE862E}"/>
                </a:ext>
              </a:extLst>
            </p:cNvPr>
            <p:cNvSpPr/>
            <p:nvPr/>
          </p:nvSpPr>
          <p:spPr bwMode="auto">
            <a:xfrm>
              <a:off x="1103506" y="2816110"/>
              <a:ext cx="405526" cy="343469"/>
            </a:xfrm>
            <a:prstGeom prst="rect">
              <a:avLst/>
            </a:prstGeom>
            <a:grpFill/>
            <a:ln w="19050">
              <a:solidFill>
                <a:srgbClr val="0078D7"/>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ndParaRPr>
            </a:p>
          </p:txBody>
        </p:sp>
      </p:grpSp>
      <p:grpSp>
        <p:nvGrpSpPr>
          <p:cNvPr id="48" name="Group 47">
            <a:extLst>
              <a:ext uri="{FF2B5EF4-FFF2-40B4-BE49-F238E27FC236}">
                <a16:creationId xmlns:a16="http://schemas.microsoft.com/office/drawing/2014/main" id="{71EB2412-C1C1-410C-A17B-D9B2ACEE1B99}"/>
              </a:ext>
            </a:extLst>
          </p:cNvPr>
          <p:cNvGrpSpPr/>
          <p:nvPr/>
        </p:nvGrpSpPr>
        <p:grpSpPr>
          <a:xfrm>
            <a:off x="10312031" y="4258072"/>
            <a:ext cx="266988" cy="389618"/>
            <a:chOff x="1103506" y="2567788"/>
            <a:chExt cx="405526" cy="591791"/>
          </a:xfrm>
          <a:solidFill>
            <a:schemeClr val="bg2"/>
          </a:solidFill>
        </p:grpSpPr>
        <p:sp>
          <p:nvSpPr>
            <p:cNvPr id="49" name="Freeform: Shape 48">
              <a:extLst>
                <a:ext uri="{FF2B5EF4-FFF2-40B4-BE49-F238E27FC236}">
                  <a16:creationId xmlns:a16="http://schemas.microsoft.com/office/drawing/2014/main" id="{4A125FF3-BF9B-45DD-96EC-4CB4D04DCE42}"/>
                </a:ext>
              </a:extLst>
            </p:cNvPr>
            <p:cNvSpPr/>
            <p:nvPr/>
          </p:nvSpPr>
          <p:spPr bwMode="auto">
            <a:xfrm>
              <a:off x="1175599" y="2567788"/>
              <a:ext cx="261340" cy="417790"/>
            </a:xfrm>
            <a:custGeom>
              <a:avLst/>
              <a:gdLst>
                <a:gd name="connsiteX0" fmla="*/ 79377 w 160100"/>
                <a:gd name="connsiteY0" fmla="*/ 0 h 255944"/>
                <a:gd name="connsiteX1" fmla="*/ 160100 w 160100"/>
                <a:gd name="connsiteY1" fmla="*/ 80721 h 255944"/>
                <a:gd name="connsiteX2" fmla="*/ 160100 w 160100"/>
                <a:gd name="connsiteY2" fmla="*/ 233699 h 255944"/>
                <a:gd name="connsiteX3" fmla="*/ 160100 w 160100"/>
                <a:gd name="connsiteY3" fmla="*/ 255944 h 255944"/>
                <a:gd name="connsiteX4" fmla="*/ 0 w 160100"/>
                <a:gd name="connsiteY4" fmla="*/ 255944 h 255944"/>
                <a:gd name="connsiteX5" fmla="*/ 0 w 160100"/>
                <a:gd name="connsiteY5" fmla="*/ 243173 h 255944"/>
                <a:gd name="connsiteX6" fmla="*/ 0 w 160100"/>
                <a:gd name="connsiteY6" fmla="*/ 80721 h 255944"/>
                <a:gd name="connsiteX7" fmla="*/ 79377 w 160100"/>
                <a:gd name="connsiteY7" fmla="*/ 0 h 255944"/>
                <a:gd name="connsiteX0" fmla="*/ 79377 w 160100"/>
                <a:gd name="connsiteY0" fmla="*/ 0 h 321159"/>
                <a:gd name="connsiteX1" fmla="*/ 160100 w 160100"/>
                <a:gd name="connsiteY1" fmla="*/ 80721 h 321159"/>
                <a:gd name="connsiteX2" fmla="*/ 160100 w 160100"/>
                <a:gd name="connsiteY2" fmla="*/ 233699 h 321159"/>
                <a:gd name="connsiteX3" fmla="*/ 160100 w 160100"/>
                <a:gd name="connsiteY3" fmla="*/ 255944 h 321159"/>
                <a:gd name="connsiteX4" fmla="*/ 66266 w 160100"/>
                <a:gd name="connsiteY4" fmla="*/ 321159 h 321159"/>
                <a:gd name="connsiteX5" fmla="*/ 0 w 160100"/>
                <a:gd name="connsiteY5" fmla="*/ 255944 h 321159"/>
                <a:gd name="connsiteX6" fmla="*/ 0 w 160100"/>
                <a:gd name="connsiteY6" fmla="*/ 243173 h 321159"/>
                <a:gd name="connsiteX7" fmla="*/ 0 w 160100"/>
                <a:gd name="connsiteY7" fmla="*/ 80721 h 321159"/>
                <a:gd name="connsiteX8" fmla="*/ 79377 w 160100"/>
                <a:gd name="connsiteY8" fmla="*/ 0 h 321159"/>
                <a:gd name="connsiteX0" fmla="*/ 66266 w 160100"/>
                <a:gd name="connsiteY0" fmla="*/ 321159 h 412599"/>
                <a:gd name="connsiteX1" fmla="*/ 0 w 160100"/>
                <a:gd name="connsiteY1" fmla="*/ 255944 h 412599"/>
                <a:gd name="connsiteX2" fmla="*/ 0 w 160100"/>
                <a:gd name="connsiteY2" fmla="*/ 243173 h 412599"/>
                <a:gd name="connsiteX3" fmla="*/ 0 w 160100"/>
                <a:gd name="connsiteY3" fmla="*/ 80721 h 412599"/>
                <a:gd name="connsiteX4" fmla="*/ 79377 w 160100"/>
                <a:gd name="connsiteY4" fmla="*/ 0 h 412599"/>
                <a:gd name="connsiteX5" fmla="*/ 160100 w 160100"/>
                <a:gd name="connsiteY5" fmla="*/ 80721 h 412599"/>
                <a:gd name="connsiteX6" fmla="*/ 160100 w 160100"/>
                <a:gd name="connsiteY6" fmla="*/ 233699 h 412599"/>
                <a:gd name="connsiteX7" fmla="*/ 160100 w 160100"/>
                <a:gd name="connsiteY7" fmla="*/ 255944 h 412599"/>
                <a:gd name="connsiteX8" fmla="*/ 157706 w 160100"/>
                <a:gd name="connsiteY8" fmla="*/ 412599 h 412599"/>
                <a:gd name="connsiteX0" fmla="*/ 0 w 160100"/>
                <a:gd name="connsiteY0" fmla="*/ 255944 h 412599"/>
                <a:gd name="connsiteX1" fmla="*/ 0 w 160100"/>
                <a:gd name="connsiteY1" fmla="*/ 243173 h 412599"/>
                <a:gd name="connsiteX2" fmla="*/ 0 w 160100"/>
                <a:gd name="connsiteY2" fmla="*/ 80721 h 412599"/>
                <a:gd name="connsiteX3" fmla="*/ 79377 w 160100"/>
                <a:gd name="connsiteY3" fmla="*/ 0 h 412599"/>
                <a:gd name="connsiteX4" fmla="*/ 160100 w 160100"/>
                <a:gd name="connsiteY4" fmla="*/ 80721 h 412599"/>
                <a:gd name="connsiteX5" fmla="*/ 160100 w 160100"/>
                <a:gd name="connsiteY5" fmla="*/ 233699 h 412599"/>
                <a:gd name="connsiteX6" fmla="*/ 160100 w 160100"/>
                <a:gd name="connsiteY6" fmla="*/ 255944 h 412599"/>
                <a:gd name="connsiteX7" fmla="*/ 157706 w 160100"/>
                <a:gd name="connsiteY7" fmla="*/ 412599 h 412599"/>
                <a:gd name="connsiteX0" fmla="*/ 0 w 160100"/>
                <a:gd name="connsiteY0" fmla="*/ 255944 h 255944"/>
                <a:gd name="connsiteX1" fmla="*/ 0 w 160100"/>
                <a:gd name="connsiteY1" fmla="*/ 243173 h 255944"/>
                <a:gd name="connsiteX2" fmla="*/ 0 w 160100"/>
                <a:gd name="connsiteY2" fmla="*/ 80721 h 255944"/>
                <a:gd name="connsiteX3" fmla="*/ 79377 w 160100"/>
                <a:gd name="connsiteY3" fmla="*/ 0 h 255944"/>
                <a:gd name="connsiteX4" fmla="*/ 160100 w 160100"/>
                <a:gd name="connsiteY4" fmla="*/ 80721 h 255944"/>
                <a:gd name="connsiteX5" fmla="*/ 160100 w 160100"/>
                <a:gd name="connsiteY5" fmla="*/ 233699 h 255944"/>
                <a:gd name="connsiteX6" fmla="*/ 160100 w 160100"/>
                <a:gd name="connsiteY6" fmla="*/ 255944 h 25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100" h="255944">
                  <a:moveTo>
                    <a:pt x="0" y="255944"/>
                  </a:moveTo>
                  <a:lnTo>
                    <a:pt x="0" y="243173"/>
                  </a:lnTo>
                  <a:lnTo>
                    <a:pt x="0" y="80721"/>
                  </a:lnTo>
                  <a:cubicBezTo>
                    <a:pt x="0" y="36324"/>
                    <a:pt x="34979" y="0"/>
                    <a:pt x="79377" y="0"/>
                  </a:cubicBezTo>
                  <a:cubicBezTo>
                    <a:pt x="123774" y="0"/>
                    <a:pt x="160100" y="36324"/>
                    <a:pt x="160100" y="80721"/>
                  </a:cubicBezTo>
                  <a:lnTo>
                    <a:pt x="160100" y="233699"/>
                  </a:lnTo>
                  <a:lnTo>
                    <a:pt x="160100" y="255944"/>
                  </a:lnTo>
                </a:path>
              </a:pathLst>
            </a:custGeom>
            <a:grpFill/>
            <a:ln w="19050">
              <a:solidFill>
                <a:srgbClr val="0078D7"/>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ndParaRPr>
            </a:p>
          </p:txBody>
        </p:sp>
        <p:sp>
          <p:nvSpPr>
            <p:cNvPr id="50" name="Rectangle 49">
              <a:extLst>
                <a:ext uri="{FF2B5EF4-FFF2-40B4-BE49-F238E27FC236}">
                  <a16:creationId xmlns:a16="http://schemas.microsoft.com/office/drawing/2014/main" id="{7C0F2ACB-C187-44ED-AAA5-28D48BF6C084}"/>
                </a:ext>
              </a:extLst>
            </p:cNvPr>
            <p:cNvSpPr/>
            <p:nvPr/>
          </p:nvSpPr>
          <p:spPr bwMode="auto">
            <a:xfrm>
              <a:off x="1103506" y="2816110"/>
              <a:ext cx="405526" cy="343469"/>
            </a:xfrm>
            <a:prstGeom prst="rect">
              <a:avLst/>
            </a:prstGeom>
            <a:grpFill/>
            <a:ln w="19050">
              <a:solidFill>
                <a:srgbClr val="0078D7"/>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ndParaRPr>
            </a:p>
          </p:txBody>
        </p:sp>
      </p:grpSp>
      <p:pic>
        <p:nvPicPr>
          <p:cNvPr id="51" name="Picture 50">
            <a:extLst>
              <a:ext uri="{FF2B5EF4-FFF2-40B4-BE49-F238E27FC236}">
                <a16:creationId xmlns:a16="http://schemas.microsoft.com/office/drawing/2014/main" id="{6D2491EF-F3C7-4066-BDE4-9119D9A83A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6424" y="5353044"/>
            <a:ext cx="2882383" cy="1289446"/>
          </a:xfrm>
          <a:prstGeom prst="rect">
            <a:avLst/>
          </a:prstGeom>
        </p:spPr>
      </p:pic>
    </p:spTree>
    <p:extLst>
      <p:ext uri="{BB962C8B-B14F-4D97-AF65-F5344CB8AC3E}">
        <p14:creationId xmlns:p14="http://schemas.microsoft.com/office/powerpoint/2010/main" val="1785704663"/>
      </p:ext>
    </p:extLst>
  </p:cSld>
  <p:clrMapOvr>
    <a:masterClrMapping/>
  </p:clrMapOvr>
  <p:transition>
    <p:fad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6D492A3B-93A1-489A-A959-0239C4BB5A5E}"/>
              </a:ext>
            </a:extLst>
          </p:cNvPr>
          <p:cNvSpPr>
            <a:spLocks noGrp="1"/>
          </p:cNvSpPr>
          <p:nvPr>
            <p:ph type="body" sz="quarter" idx="10"/>
          </p:nvPr>
        </p:nvSpPr>
        <p:spPr>
          <a:xfrm>
            <a:off x="426424" y="1120572"/>
            <a:ext cx="3561114" cy="2216312"/>
          </a:xfrm>
        </p:spPr>
        <p:txBody>
          <a:bodyPr/>
          <a:lstStyle/>
          <a:p>
            <a:pPr lvl="0"/>
            <a:r>
              <a:rPr lang="en-US">
                <a:solidFill>
                  <a:srgbClr val="0078D7"/>
                </a:solidFill>
              </a:rPr>
              <a:t>Creating policies </a:t>
            </a:r>
          </a:p>
          <a:p>
            <a:pPr lvl="0">
              <a:spcBef>
                <a:spcPts val="600"/>
              </a:spcBef>
            </a:pPr>
            <a:r>
              <a:rPr lang="en-US" sz="1600">
                <a:latin typeface="Segoe UI"/>
              </a:rPr>
              <a:t>Filter predicates silently filter the rows available to read operations (SELECT, UPDATE, and DELETE).</a:t>
            </a:r>
          </a:p>
          <a:p>
            <a:pPr lvl="0">
              <a:spcBef>
                <a:spcPts val="600"/>
              </a:spcBef>
            </a:pPr>
            <a:r>
              <a:rPr lang="en-US" sz="1600">
                <a:latin typeface="Segoe UI"/>
              </a:rPr>
              <a:t>The following examples demonstrate the use of the CREATE SECURITY POLICY syntax</a:t>
            </a:r>
          </a:p>
        </p:txBody>
      </p:sp>
      <p:sp>
        <p:nvSpPr>
          <p:cNvPr id="3" name="Title 2"/>
          <p:cNvSpPr>
            <a:spLocks noGrp="1"/>
          </p:cNvSpPr>
          <p:nvPr>
            <p:ph type="title"/>
          </p:nvPr>
        </p:nvSpPr>
        <p:spPr/>
        <p:txBody>
          <a:bodyPr/>
          <a:lstStyle/>
          <a:p>
            <a:r>
              <a:rPr lang="en-US"/>
              <a:t>Row-level security</a:t>
            </a:r>
          </a:p>
        </p:txBody>
      </p:sp>
      <p:sp>
        <p:nvSpPr>
          <p:cNvPr id="14" name="Text Placeholder 3">
            <a:extLst>
              <a:ext uri="{FF2B5EF4-FFF2-40B4-BE49-F238E27FC236}">
                <a16:creationId xmlns:a16="http://schemas.microsoft.com/office/drawing/2014/main" id="{9C76C011-292A-480D-BA27-ED51A64091FB}"/>
              </a:ext>
            </a:extLst>
          </p:cNvPr>
          <p:cNvSpPr txBox="1">
            <a:spLocks/>
          </p:cNvSpPr>
          <p:nvPr/>
        </p:nvSpPr>
        <p:spPr>
          <a:xfrm>
            <a:off x="4528054" y="1581429"/>
            <a:ext cx="7559171" cy="4847481"/>
          </a:xfrm>
          <a:prstGeom prst="rect">
            <a:avLst/>
          </a:prstGeom>
          <a:noFill/>
          <a:ln w="12700">
            <a:solidFill>
              <a:srgbClr val="0078D7"/>
            </a:solidFill>
          </a:ln>
        </p:spPr>
        <p:txBody>
          <a:bodyPr vert="horz" wrap="square" lIns="146304" tIns="91440" rIns="146304" bIns="91440" rtlCol="0">
            <a:spAutoFit/>
          </a:bodyPr>
          <a:lstStyle>
            <a:defPPr>
              <a:defRPr lang="en-US"/>
            </a:defPPr>
            <a:lvl1pPr marR="0" indent="0" defTabSz="914367" fontAlgn="auto">
              <a:lnSpc>
                <a:spcPct val="100000"/>
              </a:lnSpc>
              <a:spcBef>
                <a:spcPts val="600"/>
              </a:spcBef>
              <a:spcAft>
                <a:spcPts val="0"/>
              </a:spcAft>
              <a:buClrTx/>
              <a:buSzPct val="90000"/>
              <a:buFont typeface="Arial" pitchFamily="34" charset="0"/>
              <a:buNone/>
              <a:tabLst/>
              <a:defRPr sz="1400" spc="0" baseline="0">
                <a:latin typeface="Consolas" panose="020B0609020204030204" pitchFamily="49" charset="0"/>
              </a:defRPr>
            </a:lvl1pPr>
            <a:lvl2pPr marL="572691" marR="0" indent="-236546" defTabSz="914367" fontAlgn="auto">
              <a:lnSpc>
                <a:spcPct val="90000"/>
              </a:lnSpc>
              <a:spcBef>
                <a:spcPct val="20000"/>
              </a:spcBef>
              <a:spcAft>
                <a:spcPts val="0"/>
              </a:spcAft>
              <a:buClrTx/>
              <a:buSzPct val="90000"/>
              <a:buFont typeface="Arial" pitchFamily="34" charset="0"/>
              <a:buChar char="•"/>
              <a:tabLst/>
              <a:defRPr sz="2353" spc="0" baseline="0"/>
            </a:lvl2pPr>
            <a:lvl3pPr marL="784338" marR="0" indent="-224097" defTabSz="914367" fontAlgn="auto">
              <a:lnSpc>
                <a:spcPct val="90000"/>
              </a:lnSpc>
              <a:spcBef>
                <a:spcPct val="20000"/>
              </a:spcBef>
              <a:spcAft>
                <a:spcPts val="0"/>
              </a:spcAft>
              <a:buClrTx/>
              <a:buSzPct val="90000"/>
              <a:buFont typeface="Arial" pitchFamily="34" charset="0"/>
              <a:buChar char="•"/>
              <a:tabLst/>
              <a:defRPr sz="1961" spc="0" baseline="0"/>
            </a:lvl3pPr>
            <a:lvl4pPr marL="1008435" marR="0" indent="-224097" defTabSz="914367" fontAlgn="auto">
              <a:lnSpc>
                <a:spcPct val="90000"/>
              </a:lnSpc>
              <a:spcBef>
                <a:spcPct val="20000"/>
              </a:spcBef>
              <a:spcAft>
                <a:spcPts val="0"/>
              </a:spcAft>
              <a:buClrTx/>
              <a:buSzPct val="90000"/>
              <a:buFont typeface="Arial" pitchFamily="34" charset="0"/>
              <a:buChar char="•"/>
              <a:tabLst/>
              <a:defRPr sz="1765" spc="0" baseline="0"/>
            </a:lvl4pPr>
            <a:lvl5pPr marL="1232531" marR="0" indent="-224097" defTabSz="914367" fontAlgn="auto">
              <a:lnSpc>
                <a:spcPct val="90000"/>
              </a:lnSpc>
              <a:spcBef>
                <a:spcPct val="20000"/>
              </a:spcBef>
              <a:spcAft>
                <a:spcPts val="0"/>
              </a:spcAft>
              <a:buClrTx/>
              <a:buSzPct val="90000"/>
              <a:buFont typeface="Arial" pitchFamily="34" charset="0"/>
              <a:buChar char="•"/>
              <a:tabLst/>
              <a:defRPr sz="1765" spc="0" baseline="0"/>
            </a:lvl5pPr>
            <a:lvl6pPr marL="2514509" indent="-228592" defTabSz="914367">
              <a:spcBef>
                <a:spcPct val="20000"/>
              </a:spcBef>
              <a:buFont typeface="Arial" pitchFamily="34" charset="0"/>
              <a:buChar char="•"/>
              <a:defRPr sz="1961"/>
            </a:lvl6pPr>
            <a:lvl7pPr marL="2971693" indent="-228592" defTabSz="914367">
              <a:spcBef>
                <a:spcPct val="20000"/>
              </a:spcBef>
              <a:buFont typeface="Arial" pitchFamily="34" charset="0"/>
              <a:buChar char="•"/>
              <a:defRPr sz="1961"/>
            </a:lvl7pPr>
            <a:lvl8pPr marL="3428877" indent="-228592" defTabSz="914367">
              <a:spcBef>
                <a:spcPct val="20000"/>
              </a:spcBef>
              <a:buFont typeface="Arial" pitchFamily="34" charset="0"/>
              <a:buChar char="•"/>
              <a:defRPr sz="1961"/>
            </a:lvl8pPr>
            <a:lvl9pPr marL="3886061" indent="-228592" defTabSz="914367">
              <a:spcBef>
                <a:spcPct val="20000"/>
              </a:spcBef>
              <a:buFont typeface="Arial" pitchFamily="34" charset="0"/>
              <a:buChar char="•"/>
              <a:defRPr sz="1961"/>
            </a:lvl9pPr>
          </a:lstStyle>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8000"/>
                </a:solidFill>
                <a:effectLst/>
                <a:uLnTx/>
                <a:uFillTx/>
                <a:latin typeface="Consolas" panose="020B0609020204030204" pitchFamily="49" charset="0"/>
              </a:rPr>
              <a:t>-- The following syntax creates a security policy with a filter predicate for the Customer table</a:t>
            </a:r>
            <a:endParaRPr kumimoji="0" lang="en-US" sz="1200" b="0" i="0" u="none" strike="noStrike" kern="0" cap="none" spc="0" normalizeH="0" baseline="0" noProof="0">
              <a:ln>
                <a:noFill/>
              </a:ln>
              <a:solidFill>
                <a:srgbClr val="000000"/>
              </a:solidFill>
              <a:effectLst/>
              <a:uLnTx/>
              <a:uFillTx/>
              <a:latin typeface="Consolas" panose="020B0609020204030204" pitchFamily="49" charset="0"/>
            </a:endParaRP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rPr>
              <a:t>CREATE</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SECURITY</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POLICY</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err="1">
                <a:ln>
                  <a:noFill/>
                </a:ln>
                <a:solidFill>
                  <a:srgbClr val="000000"/>
                </a:solidFill>
                <a:effectLst/>
                <a:uLnTx/>
                <a:uFillTx/>
                <a:latin typeface="Consolas" panose="020B0609020204030204" pitchFamily="49" charset="0"/>
              </a:rPr>
              <a:t>FederatedSecurityPolicy</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rPr>
              <a:t>ADD</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FILTER</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PREDICATE</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err="1">
                <a:ln>
                  <a:noFill/>
                </a:ln>
                <a:solidFill>
                  <a:srgbClr val="000000"/>
                </a:solidFill>
                <a:effectLst/>
                <a:uLnTx/>
                <a:uFillTx/>
                <a:latin typeface="Consolas" panose="020B0609020204030204" pitchFamily="49" charset="0"/>
              </a:rPr>
              <a:t>rls</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a:t>
            </a:r>
            <a:r>
              <a:rPr kumimoji="0" lang="en-US" sz="1200" b="0" i="0" u="none" strike="noStrike" kern="0" cap="none" spc="0" normalizeH="0" baseline="0" noProof="0" err="1">
                <a:ln>
                  <a:noFill/>
                </a:ln>
                <a:solidFill>
                  <a:srgbClr val="000000"/>
                </a:solidFill>
                <a:effectLst/>
                <a:uLnTx/>
                <a:uFillTx/>
                <a:latin typeface="Consolas" panose="020B0609020204030204" pitchFamily="49" charset="0"/>
              </a:rPr>
              <a:t>fn_securitypredicate</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[CustomerId]</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rPr>
              <a:t>ON</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[dbo]</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[Customer]</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endParaRPr kumimoji="0" lang="en-US" sz="1200" b="0" i="0" u="none" strike="noStrike" kern="0" cap="none" spc="0" normalizeH="0" baseline="0" noProof="0">
              <a:ln>
                <a:noFill/>
              </a:ln>
              <a:solidFill>
                <a:srgbClr val="000000"/>
              </a:solidFill>
              <a:effectLst/>
              <a:uLnTx/>
              <a:uFillTx/>
              <a:latin typeface="Consolas" panose="020B0609020204030204" pitchFamily="49" charset="0"/>
            </a:endParaRP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endParaRPr kumimoji="0" lang="en-US" sz="1200" b="0" i="0" u="none" strike="noStrike" kern="0" cap="none" spc="0" normalizeH="0" baseline="0" noProof="0">
              <a:ln>
                <a:noFill/>
              </a:ln>
              <a:solidFill>
                <a:srgbClr val="000000"/>
              </a:solidFill>
              <a:effectLst/>
              <a:uLnTx/>
              <a:uFillTx/>
              <a:latin typeface="Consolas" panose="020B0609020204030204" pitchFamily="49" charset="0"/>
            </a:endParaRP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8000"/>
                </a:solidFill>
                <a:effectLst/>
                <a:uLnTx/>
                <a:uFillTx/>
                <a:latin typeface="Consolas" panose="020B0609020204030204" pitchFamily="49" charset="0"/>
              </a:rPr>
              <a:t>-- Create a new schema and predicate function, which will use the application user ID stored in CONTEXT_INFO to filter rows.</a:t>
            </a:r>
            <a:endParaRPr kumimoji="0" lang="en-US" sz="1200" b="0" i="0" u="none" strike="noStrike" kern="0" cap="none" spc="0" normalizeH="0" baseline="0" noProof="0">
              <a:ln>
                <a:noFill/>
              </a:ln>
              <a:solidFill>
                <a:srgbClr val="000000"/>
              </a:solidFill>
              <a:effectLst/>
              <a:uLnTx/>
              <a:uFillTx/>
              <a:latin typeface="Consolas" panose="020B0609020204030204" pitchFamily="49" charset="0"/>
            </a:endParaRP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rPr>
              <a:t>CREATE</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FUNCTION</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err="1">
                <a:ln>
                  <a:noFill/>
                </a:ln>
                <a:solidFill>
                  <a:srgbClr val="000000"/>
                </a:solidFill>
                <a:effectLst/>
                <a:uLnTx/>
                <a:uFillTx/>
                <a:latin typeface="Consolas" panose="020B0609020204030204" pitchFamily="49" charset="0"/>
              </a:rPr>
              <a:t>rls</a:t>
            </a:r>
            <a:r>
              <a:rPr kumimoji="0" lang="en-US" sz="1200" b="0" i="0" u="none" strike="noStrike" kern="0" cap="none" spc="0" normalizeH="0" baseline="0" noProof="0" err="1">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err="1">
                <a:ln>
                  <a:noFill/>
                </a:ln>
                <a:solidFill>
                  <a:srgbClr val="000000"/>
                </a:solidFill>
                <a:effectLst/>
                <a:uLnTx/>
                <a:uFillTx/>
                <a:latin typeface="Consolas" panose="020B0609020204030204" pitchFamily="49" charset="0"/>
              </a:rPr>
              <a:t>fn_securitypredicate</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 </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@AppUserId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int</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rPr>
              <a:t>RETURNS</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TABLE</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rPr>
              <a:t>WITH</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SCHEMABINDING</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rPr>
              <a:t>AS</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rPr>
              <a:t>RETURN </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endParaRPr kumimoji="0" lang="en-US" sz="1200" b="0" i="0" u="none" strike="noStrike" kern="0" cap="none" spc="0" normalizeH="0" baseline="0" noProof="0">
              <a:ln>
                <a:noFill/>
              </a:ln>
              <a:solidFill>
                <a:srgbClr val="000000"/>
              </a:solidFill>
              <a:effectLst/>
              <a:uLnTx/>
              <a:uFillTx/>
              <a:latin typeface="Consolas" panose="020B0609020204030204" pitchFamily="49" charset="0"/>
            </a:endParaRP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rPr>
              <a:t>SELECT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1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AS</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err="1">
                <a:ln>
                  <a:noFill/>
                </a:ln>
                <a:solidFill>
                  <a:srgbClr val="000000"/>
                </a:solidFill>
                <a:effectLst/>
                <a:uLnTx/>
                <a:uFillTx/>
                <a:latin typeface="Consolas" panose="020B0609020204030204" pitchFamily="49" charset="0"/>
              </a:rPr>
              <a:t>fn_securitypredicate_result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rPr>
              <a:t>WHERE</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FF00FF"/>
                </a:solidFill>
                <a:effectLst/>
                <a:uLnTx/>
                <a:uFillTx/>
                <a:latin typeface="Consolas" panose="020B0609020204030204" pitchFamily="49" charset="0"/>
              </a:rPr>
              <a:t>DATABASE_PRINCIPAL_ID</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FF00FF"/>
                </a:solidFill>
                <a:effectLst/>
                <a:uLnTx/>
                <a:uFillTx/>
                <a:latin typeface="Consolas" panose="020B0609020204030204" pitchFamily="49" charset="0"/>
              </a:rPr>
              <a:t>DATABASE_PRINCIPAL_ID</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a:ln>
                  <a:noFill/>
                </a:ln>
                <a:solidFill>
                  <a:srgbClr val="FF0000"/>
                </a:solidFill>
                <a:effectLst/>
                <a:uLnTx/>
                <a:uFillTx/>
                <a:latin typeface="Consolas" panose="020B0609020204030204" pitchFamily="49" charset="0"/>
              </a:rPr>
              <a:t>'dbo'</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8000"/>
                </a:solidFill>
                <a:effectLst/>
                <a:uLnTx/>
                <a:uFillTx/>
                <a:latin typeface="Consolas" panose="020B0609020204030204" pitchFamily="49" charset="0"/>
              </a:rPr>
              <a:t>-- application context         </a:t>
            </a:r>
            <a:endParaRPr kumimoji="0" lang="en-US" sz="1200" b="0" i="0" u="none" strike="noStrike" kern="0" cap="none" spc="0" normalizeH="0" baseline="0" noProof="0">
              <a:ln>
                <a:noFill/>
              </a:ln>
              <a:solidFill>
                <a:srgbClr val="000000"/>
              </a:solidFill>
              <a:effectLst/>
              <a:uLnTx/>
              <a:uFillTx/>
              <a:latin typeface="Consolas" panose="020B0609020204030204" pitchFamily="49" charset="0"/>
            </a:endParaRP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808080"/>
                </a:solidFill>
                <a:effectLst/>
                <a:uLnTx/>
                <a:uFillTx/>
                <a:latin typeface="Consolas" panose="020B0609020204030204" pitchFamily="49" charset="0"/>
              </a:rPr>
              <a:t>AND</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FF00FF"/>
                </a:solidFill>
                <a:effectLst/>
                <a:uLnTx/>
                <a:uFillTx/>
                <a:latin typeface="Consolas" panose="020B0609020204030204" pitchFamily="49" charset="0"/>
              </a:rPr>
              <a:t>CONTEXT_INFO</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FF00FF"/>
                </a:solidFill>
                <a:effectLst/>
                <a:uLnTx/>
                <a:uFillTx/>
                <a:latin typeface="Consolas" panose="020B0609020204030204" pitchFamily="49" charset="0"/>
              </a:rPr>
              <a:t>CONVERT</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VARBINARY</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128</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@AppUserId</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rPr>
              <a:t>GO</a:t>
            </a:r>
            <a:endParaRPr kumimoji="0" lang="en-US" sz="1200" b="0" i="0" u="none" strike="noStrike" kern="0" cap="none" spc="0" normalizeH="0" baseline="0" noProof="0">
              <a:ln>
                <a:noFill/>
              </a:ln>
              <a:solidFill>
                <a:srgbClr val="000000"/>
              </a:solidFill>
              <a:effectLst/>
              <a:uLnTx/>
              <a:uFillTx/>
              <a:latin typeface="Consolas" panose="020B0609020204030204" pitchFamily="49" charset="0"/>
            </a:endParaRPr>
          </a:p>
        </p:txBody>
      </p:sp>
    </p:spTree>
    <p:extLst>
      <p:ext uri="{BB962C8B-B14F-4D97-AF65-F5344CB8AC3E}">
        <p14:creationId xmlns:p14="http://schemas.microsoft.com/office/powerpoint/2010/main" val="1159787118"/>
      </p:ext>
    </p:extLst>
  </p:cSld>
  <p:clrMapOvr>
    <a:masterClrMapping/>
  </p:clrMapOvr>
  <p:transition>
    <p:fade/>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05F0AC10-5D63-4CEA-8EB6-D21125A3EEC1}"/>
              </a:ext>
            </a:extLst>
          </p:cNvPr>
          <p:cNvSpPr>
            <a:spLocks noGrp="1"/>
          </p:cNvSpPr>
          <p:nvPr>
            <p:ph type="body" sz="quarter" idx="10"/>
          </p:nvPr>
        </p:nvSpPr>
        <p:spPr>
          <a:xfrm>
            <a:off x="426424" y="1120573"/>
            <a:ext cx="5346415" cy="3336619"/>
          </a:xfrm>
        </p:spPr>
        <p:txBody>
          <a:bodyPr/>
          <a:lstStyle/>
          <a:p>
            <a:pPr lvl="0">
              <a:spcBef>
                <a:spcPts val="600"/>
              </a:spcBef>
            </a:pPr>
            <a:r>
              <a:rPr lang="en-US">
                <a:solidFill>
                  <a:srgbClr val="0078D7"/>
                </a:solidFill>
              </a:rPr>
              <a:t>Overview</a:t>
            </a:r>
          </a:p>
          <a:p>
            <a:pPr lvl="0">
              <a:spcBef>
                <a:spcPts val="600"/>
              </a:spcBef>
            </a:pPr>
            <a:r>
              <a:rPr lang="en-US" sz="1600">
                <a:latin typeface="Segoe UI"/>
              </a:rPr>
              <a:t>Control access of specific columns in a database table based on customer’s group membership or execution context.</a:t>
            </a:r>
          </a:p>
          <a:p>
            <a:pPr lvl="0">
              <a:spcBef>
                <a:spcPts val="600"/>
              </a:spcBef>
            </a:pPr>
            <a:r>
              <a:rPr lang="en-US" sz="1600">
                <a:latin typeface="Segoe UI"/>
              </a:rPr>
              <a:t>Simplifies the design and implementation of security by putting restriction logic in database tier as opposed to application tier.</a:t>
            </a:r>
          </a:p>
          <a:p>
            <a:pPr lvl="0">
              <a:spcBef>
                <a:spcPts val="600"/>
              </a:spcBef>
            </a:pPr>
            <a:r>
              <a:rPr lang="en-US" sz="1600">
                <a:latin typeface="Segoe UI"/>
              </a:rPr>
              <a:t>Administer via GRANT T-SQL statement.</a:t>
            </a:r>
          </a:p>
          <a:p>
            <a:pPr lvl="0">
              <a:spcBef>
                <a:spcPts val="600"/>
              </a:spcBef>
            </a:pPr>
            <a:r>
              <a:rPr lang="en-US" sz="1600">
                <a:latin typeface="Segoe UI"/>
              </a:rPr>
              <a:t>Both Azure Active Directory (AAD) and SQL authentication are supported.</a:t>
            </a:r>
          </a:p>
        </p:txBody>
      </p:sp>
      <p:sp>
        <p:nvSpPr>
          <p:cNvPr id="9" name="Title 8">
            <a:extLst>
              <a:ext uri="{FF2B5EF4-FFF2-40B4-BE49-F238E27FC236}">
                <a16:creationId xmlns:a16="http://schemas.microsoft.com/office/drawing/2014/main" id="{97DB2930-6C97-40E0-8307-6FD88AA3B9E3}"/>
              </a:ext>
            </a:extLst>
          </p:cNvPr>
          <p:cNvSpPr>
            <a:spLocks noGrp="1"/>
          </p:cNvSpPr>
          <p:nvPr>
            <p:ph type="title"/>
          </p:nvPr>
        </p:nvSpPr>
        <p:spPr/>
        <p:txBody>
          <a:bodyPr/>
          <a:lstStyle/>
          <a:p>
            <a:r>
              <a:rPr lang="en-US"/>
              <a:t>Column-level security</a:t>
            </a:r>
          </a:p>
        </p:txBody>
      </p:sp>
      <p:pic>
        <p:nvPicPr>
          <p:cNvPr id="15" name="Picture 2" descr="cls">
            <a:extLst>
              <a:ext uri="{FF2B5EF4-FFF2-40B4-BE49-F238E27FC236}">
                <a16:creationId xmlns:a16="http://schemas.microsoft.com/office/drawing/2014/main" id="{86AF8A39-EC5F-4CD6-9C63-ED1595AF44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91873" y="2035011"/>
            <a:ext cx="4668391" cy="22230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1269043"/>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_White_2_Apr_2018.potx" id="{26C96195-5F97-4020-9126-CF0686EA703A}" vid="{6C9527AC-54B1-4985-B6C5-6491A04A83FE}"/>
    </a:ext>
  </a:extLst>
</a:theme>
</file>

<file path=ppt/theme/theme2.xml><?xml version="1.0" encoding="utf-8"?>
<a:theme xmlns:a="http://schemas.openxmlformats.org/drawingml/2006/main" name="2_Microsoft Generic 2019">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Generic 2019" id="{4ABC6BCF-FD7A-46A7-A36A-64BF6F00D603}" vid="{6EC097A1-2104-44F4-B5E9-90B366587111}"/>
    </a:ext>
  </a:extLst>
</a:theme>
</file>

<file path=ppt/theme/theme3.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nalytics Surge" id="{B7E9C4FB-8A1E-484C-AED3-2AECD2C86771}" vid="{8A0B8DCD-B330-4A67-9266-6279227D5384}"/>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DE58024C6567C84081E25B892126C531" ma:contentTypeVersion="14" ma:contentTypeDescription="Create a new document." ma:contentTypeScope="" ma:versionID="24bc1b0c99f03c29e29828829f89276d">
  <xsd:schema xmlns:xsd="http://www.w3.org/2001/XMLSchema" xmlns:xs="http://www.w3.org/2001/XMLSchema" xmlns:p="http://schemas.microsoft.com/office/2006/metadata/properties" xmlns:ns2="7a42ea66-c3dc-4710-b631-02025482a5dd" xmlns:ns3="dba1f193-0e30-4fc9-87d8-4653d789ea3e" targetNamespace="http://schemas.microsoft.com/office/2006/metadata/properties" ma:root="true" ma:fieldsID="ff7db27f0e302d37d3b14ff7cd5c106f" ns2:_="" ns3:_="">
    <xsd:import namespace="7a42ea66-c3dc-4710-b631-02025482a5dd"/>
    <xsd:import namespace="dba1f193-0e30-4fc9-87d8-4653d789ea3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AutoTags" minOccurs="0"/>
                <xsd:element ref="ns2:MediaServiceLocation" minOccurs="0"/>
                <xsd:element ref="ns2:MediaServiceGenerationTime" minOccurs="0"/>
                <xsd:element ref="ns2:MediaServiceEventHashCode" minOccurs="0"/>
                <xsd:element ref="ns2:MediaServiceOCR"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a42ea66-c3dc-4710-b631-02025482a5d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Location" ma:index="14" nillable="true" ma:displayName="Location" ma:internalName="MediaServiceLocation"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ba1f193-0e30-4fc9-87d8-4653d789ea3e"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D9E5DC5-5989-45A6-A426-4A38DF7C661D}">
  <ds:schemaRefs>
    <ds:schemaRef ds:uri="7a42ea66-c3dc-4710-b631-02025482a5dd"/>
    <ds:schemaRef ds:uri="dba1f193-0e30-4fc9-87d8-4653d789ea3e"/>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067DA19C-7D5D-441A-8E3C-3B776EE24E49}">
  <ds:schemaRefs>
    <ds:schemaRef ds:uri="http://schemas.microsoft.com/sharepoint/v3/contenttype/forms"/>
  </ds:schemaRefs>
</ds:datastoreItem>
</file>

<file path=customXml/itemProps3.xml><?xml version="1.0" encoding="utf-8"?>
<ds:datastoreItem xmlns:ds="http://schemas.openxmlformats.org/officeDocument/2006/customXml" ds:itemID="{844E5CD6-8371-4B27-8723-B01C77C11128}">
  <ds:schemaRefs>
    <ds:schemaRef ds:uri="7a42ea66-c3dc-4710-b631-02025482a5dd"/>
    <ds:schemaRef ds:uri="dba1f193-0e30-4fc9-87d8-4653d789ea3e"/>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otalTime>1348</TotalTime>
  <Words>18788</Words>
  <Application>Microsoft Office PowerPoint</Application>
  <PresentationFormat>Widescreen</PresentationFormat>
  <Paragraphs>2543</Paragraphs>
  <Slides>106</Slides>
  <Notes>79</Notes>
  <HiddenSlides>1</HiddenSlides>
  <MMClips>0</MMClips>
  <ScaleCrop>false</ScaleCrop>
  <HeadingPairs>
    <vt:vector size="6" baseType="variant">
      <vt:variant>
        <vt:lpstr>Fonts Used</vt:lpstr>
      </vt:variant>
      <vt:variant>
        <vt:i4>13</vt:i4>
      </vt:variant>
      <vt:variant>
        <vt:lpstr>Theme</vt:lpstr>
      </vt:variant>
      <vt:variant>
        <vt:i4>3</vt:i4>
      </vt:variant>
      <vt:variant>
        <vt:lpstr>Slide Titles</vt:lpstr>
      </vt:variant>
      <vt:variant>
        <vt:i4>106</vt:i4>
      </vt:variant>
    </vt:vector>
  </HeadingPairs>
  <TitlesOfParts>
    <vt:vector size="122" baseType="lpstr">
      <vt:lpstr>Arial</vt:lpstr>
      <vt:lpstr>Arial Nova</vt:lpstr>
      <vt:lpstr>Calibri</vt:lpstr>
      <vt:lpstr>Calibri (Body)</vt:lpstr>
      <vt:lpstr>Calibri Light</vt:lpstr>
      <vt:lpstr>Consolas</vt:lpstr>
      <vt:lpstr>Segoe UI</vt:lpstr>
      <vt:lpstr>Segoe UI Light</vt:lpstr>
      <vt:lpstr>Segoe UI Semibold</vt:lpstr>
      <vt:lpstr>Segoe UI Semilight</vt:lpstr>
      <vt:lpstr>SFMono-Regular</vt:lpstr>
      <vt:lpstr>Slack-Lato</vt:lpstr>
      <vt:lpstr>Wingdings</vt:lpstr>
      <vt:lpstr>Analytics Surge</vt:lpstr>
      <vt:lpstr>2_Microsoft Generic 2019</vt:lpstr>
      <vt:lpstr>Analytics Surge</vt:lpstr>
      <vt:lpstr>Welcome to  Azure Synapse Technical Boot Camp  Day 2</vt:lpstr>
      <vt:lpstr>PowerPoint Presentation</vt:lpstr>
      <vt:lpstr>PowerPoint Presentation</vt:lpstr>
      <vt:lpstr>DW Optimization</vt:lpstr>
      <vt:lpstr>Agenda</vt:lpstr>
      <vt:lpstr>Azure Synapse Analytics </vt:lpstr>
      <vt:lpstr>Question…</vt:lpstr>
      <vt:lpstr>Table design</vt:lpstr>
      <vt:lpstr>Tables – Distributions</vt:lpstr>
      <vt:lpstr>Tables – Partitions</vt:lpstr>
      <vt:lpstr>Tables – Distributions &amp; Partitions</vt:lpstr>
      <vt:lpstr>Common table distribution methods</vt:lpstr>
      <vt:lpstr>Question…</vt:lpstr>
      <vt:lpstr>SQL Capabilities</vt:lpstr>
      <vt:lpstr>Key features</vt:lpstr>
      <vt:lpstr>Comprehensive SQL functionality</vt:lpstr>
      <vt:lpstr>Windowing functions</vt:lpstr>
      <vt:lpstr>Windowing Functions (continued)</vt:lpstr>
      <vt:lpstr>Windowing Functions (continued)</vt:lpstr>
      <vt:lpstr>Group by options     </vt:lpstr>
      <vt:lpstr>Approximate execution</vt:lpstr>
      <vt:lpstr>Approximate execution</vt:lpstr>
      <vt:lpstr>Transactions        </vt:lpstr>
      <vt:lpstr>JSON data support – insert JSON data</vt:lpstr>
      <vt:lpstr>JSON data support – read JSON data</vt:lpstr>
      <vt:lpstr>JSON data support – modify and operate on JSON data</vt:lpstr>
      <vt:lpstr>Stored Procedures</vt:lpstr>
      <vt:lpstr>Synapse SQL - clients and tools </vt:lpstr>
      <vt:lpstr>Developer Tools</vt:lpstr>
      <vt:lpstr>Pop Quiz </vt:lpstr>
      <vt:lpstr>Pop Quiz </vt:lpstr>
      <vt:lpstr>SQL Recap</vt:lpstr>
      <vt:lpstr>Performance Patterns</vt:lpstr>
      <vt:lpstr>Distributed table design recommendations</vt:lpstr>
      <vt:lpstr>Performance Anti-Patterns</vt:lpstr>
      <vt:lpstr>Too many partitions</vt:lpstr>
      <vt:lpstr>Views on Views</vt:lpstr>
      <vt:lpstr>PowerPoint Presentation</vt:lpstr>
      <vt:lpstr>DW Optimization Part 2</vt:lpstr>
      <vt:lpstr>Question…</vt:lpstr>
      <vt:lpstr>Agenda</vt:lpstr>
      <vt:lpstr>Performance Patterns</vt:lpstr>
      <vt:lpstr>Result-set caching</vt:lpstr>
      <vt:lpstr>Result-set caching flow</vt:lpstr>
      <vt:lpstr>Materialized views</vt:lpstr>
      <vt:lpstr>Indexed Materialized Views</vt:lpstr>
      <vt:lpstr>Materialized views - example</vt:lpstr>
      <vt:lpstr>Materialized views - example</vt:lpstr>
      <vt:lpstr>Indexed (materialized) views - example</vt:lpstr>
      <vt:lpstr>Materialized views- Recommendations</vt:lpstr>
      <vt:lpstr>Index design</vt:lpstr>
      <vt:lpstr>Tables – Indexes</vt:lpstr>
      <vt:lpstr>SQL Analytics Columnstore Tables </vt:lpstr>
      <vt:lpstr>Ordered Clustered Columnstore Indexes</vt:lpstr>
      <vt:lpstr>Ordered CCI</vt:lpstr>
      <vt:lpstr>Ordered CCI - Performance</vt:lpstr>
      <vt:lpstr>Choosing the right index</vt:lpstr>
      <vt:lpstr>Performance Anti-Patterns</vt:lpstr>
      <vt:lpstr>Too many indexes</vt:lpstr>
      <vt:lpstr>Pop Quiz</vt:lpstr>
      <vt:lpstr>Pop Quiz</vt:lpstr>
      <vt:lpstr>PowerPoint Presentation</vt:lpstr>
      <vt:lpstr>PowerPoint Presentation</vt:lpstr>
      <vt:lpstr>Security in Azure Synapse</vt:lpstr>
      <vt:lpstr>Agenda</vt:lpstr>
      <vt:lpstr>Security baseline for Synapse Analytics</vt:lpstr>
      <vt:lpstr>The Security Baseline for Synapse Analytics</vt:lpstr>
      <vt:lpstr>Security Baseline for Synapse Analytics</vt:lpstr>
      <vt:lpstr>Security Baseline for Synapse Analytics</vt:lpstr>
      <vt:lpstr>Security in Azure Synapse Analytics</vt:lpstr>
      <vt:lpstr>Securing with firewalls</vt:lpstr>
      <vt:lpstr>IP Firewall Rules</vt:lpstr>
      <vt:lpstr>Firewall configuration on the portal</vt:lpstr>
      <vt:lpstr>Firewall configuration using REST API</vt:lpstr>
      <vt:lpstr>Firewall configuration using PowerShell/T-SQL</vt:lpstr>
      <vt:lpstr>Managed VNet</vt:lpstr>
      <vt:lpstr>Managed VNet</vt:lpstr>
      <vt:lpstr>Data Exfiltration</vt:lpstr>
      <vt:lpstr>Private Endpoints</vt:lpstr>
      <vt:lpstr>Private Endpoints for Synapse SQL (dedicated &amp; serverless)</vt:lpstr>
      <vt:lpstr>Managed VNets in the Synapse Workspace</vt:lpstr>
      <vt:lpstr>Connecting to Synapse from On-Premises</vt:lpstr>
      <vt:lpstr>Self-hosted Integration Runtime in Synapse Workspace</vt:lpstr>
      <vt:lpstr>Self-hosted Integration Runtime in Synapse Workspace</vt:lpstr>
      <vt:lpstr>Azure Active Directory authentication</vt:lpstr>
      <vt:lpstr>Azure Active Directory trust architecture</vt:lpstr>
      <vt:lpstr>Single Sign-On</vt:lpstr>
      <vt:lpstr>Access Control</vt:lpstr>
      <vt:lpstr>Synapse RBAC Roles and permitted actions</vt:lpstr>
      <vt:lpstr>Access control – serverless SQL pool</vt:lpstr>
      <vt:lpstr>Enterprise-grade security</vt:lpstr>
      <vt:lpstr>Industry-leading compliance</vt:lpstr>
      <vt:lpstr>SQL auditing in Azure Log Analytics and Event Hubs   Gain insight into database audit log</vt:lpstr>
      <vt:lpstr>SQL threat detection  Detect and investigate anomalous database activity </vt:lpstr>
      <vt:lpstr>SQL Data Discovery &amp; Classification Discover, classify, protect and track access to sensitive data</vt:lpstr>
      <vt:lpstr>Object-level security (tables, views, and more)</vt:lpstr>
      <vt:lpstr>Row-level security (RLS)</vt:lpstr>
      <vt:lpstr>Row-level security</vt:lpstr>
      <vt:lpstr>Column-level security</vt:lpstr>
      <vt:lpstr>Dynamic Data Masking</vt:lpstr>
      <vt:lpstr>Column Level Encryption</vt:lpstr>
      <vt:lpstr>Types of data encryption </vt:lpstr>
      <vt:lpstr>Transparent data encryption (TDE)</vt:lpstr>
      <vt:lpstr>Transparent data encryption (TDE)</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Sean Norman</dc:creator>
  <cp:lastModifiedBy>Carey Payette</cp:lastModifiedBy>
  <cp:revision>22</cp:revision>
  <dcterms:created xsi:type="dcterms:W3CDTF">2020-05-01T23:34:12Z</dcterms:created>
  <dcterms:modified xsi:type="dcterms:W3CDTF">2021-06-21T18:51:02Z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SetDate">
    <vt:lpwstr>2020-05-01T23:35:11.5968247Z</vt:lpwstr>
  </property>
  <property fmtid="{D5CDD505-2E9C-101B-9397-08002B2CF9AE}" pid="5" name="MSIP_Label_f42aa342-8706-4288-bd11-ebb85995028c_Name">
    <vt:lpwstr>General</vt:lpwstr>
  </property>
  <property fmtid="{D5CDD505-2E9C-101B-9397-08002B2CF9AE}" pid="6" name="MSIP_Label_f42aa342-8706-4288-bd11-ebb85995028c_ActionId">
    <vt:lpwstr>5a667b91-3ad0-41e7-9778-755b794ac106</vt:lpwstr>
  </property>
  <property fmtid="{D5CDD505-2E9C-101B-9397-08002B2CF9AE}" pid="7" name="MSIP_Label_f42aa342-8706-4288-bd11-ebb85995028c_Extended_MSFT_Method">
    <vt:lpwstr>Automatic</vt:lpwstr>
  </property>
  <property fmtid="{D5CDD505-2E9C-101B-9397-08002B2CF9AE}" pid="8" name="Sensitivity">
    <vt:lpwstr>General</vt:lpwstr>
  </property>
  <property fmtid="{D5CDD505-2E9C-101B-9397-08002B2CF9AE}" pid="9" name="ContentTypeId">
    <vt:lpwstr>0x010100DE58024C6567C84081E25B892126C531</vt:lpwstr>
  </property>
</Properties>
</file>